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977" r:id="rId2"/>
    <p:sldId id="1091" r:id="rId3"/>
    <p:sldId id="1090" r:id="rId4"/>
    <p:sldId id="1093" r:id="rId5"/>
    <p:sldId id="1092" r:id="rId6"/>
    <p:sldId id="1094" r:id="rId7"/>
    <p:sldId id="1095" r:id="rId8"/>
    <p:sldId id="1096" r:id="rId9"/>
    <p:sldId id="1097" r:id="rId10"/>
    <p:sldId id="1098" r:id="rId11"/>
    <p:sldId id="1099" r:id="rId12"/>
    <p:sldId id="1100" r:id="rId13"/>
    <p:sldId id="1101" r:id="rId14"/>
    <p:sldId id="1102" r:id="rId15"/>
    <p:sldId id="1105" r:id="rId16"/>
    <p:sldId id="1106" r:id="rId17"/>
    <p:sldId id="1103" r:id="rId18"/>
    <p:sldId id="1158" r:id="rId19"/>
    <p:sldId id="1109" r:id="rId20"/>
    <p:sldId id="1110" r:id="rId21"/>
    <p:sldId id="1111" r:id="rId22"/>
    <p:sldId id="1113" r:id="rId23"/>
    <p:sldId id="1114" r:id="rId24"/>
    <p:sldId id="1115" r:id="rId25"/>
    <p:sldId id="1116" r:id="rId26"/>
    <p:sldId id="1117" r:id="rId27"/>
    <p:sldId id="1118" r:id="rId28"/>
    <p:sldId id="1119" r:id="rId29"/>
    <p:sldId id="1120" r:id="rId30"/>
    <p:sldId id="1121" r:id="rId31"/>
    <p:sldId id="1112" r:id="rId32"/>
    <p:sldId id="1163" r:id="rId33"/>
    <p:sldId id="1125" r:id="rId34"/>
    <p:sldId id="1127" r:id="rId35"/>
    <p:sldId id="1129" r:id="rId36"/>
    <p:sldId id="1130" r:id="rId37"/>
    <p:sldId id="1131" r:id="rId38"/>
    <p:sldId id="1126" r:id="rId39"/>
    <p:sldId id="1132" r:id="rId40"/>
    <p:sldId id="1122" r:id="rId41"/>
    <p:sldId id="1133" r:id="rId42"/>
    <p:sldId id="1135" r:id="rId43"/>
    <p:sldId id="1134" r:id="rId44"/>
    <p:sldId id="1137" r:id="rId45"/>
    <p:sldId id="1139" r:id="rId46"/>
    <p:sldId id="1138" r:id="rId47"/>
    <p:sldId id="1141" r:id="rId48"/>
    <p:sldId id="1142" r:id="rId49"/>
    <p:sldId id="1143" r:id="rId50"/>
    <p:sldId id="1144" r:id="rId51"/>
    <p:sldId id="1145" r:id="rId52"/>
    <p:sldId id="1146" r:id="rId53"/>
    <p:sldId id="1149" r:id="rId54"/>
    <p:sldId id="1147" r:id="rId55"/>
    <p:sldId id="1148" r:id="rId56"/>
    <p:sldId id="1161" r:id="rId57"/>
    <p:sldId id="1151" r:id="rId58"/>
    <p:sldId id="1152" r:id="rId59"/>
    <p:sldId id="1153" r:id="rId60"/>
    <p:sldId id="1154" r:id="rId61"/>
    <p:sldId id="1155" r:id="rId62"/>
    <p:sldId id="1156" r:id="rId63"/>
    <p:sldId id="1157" r:id="rId64"/>
    <p:sldId id="1162" r:id="rId65"/>
    <p:sldId id="1150" r:id="rId66"/>
    <p:sldId id="1160" r:id="rId67"/>
    <p:sldId id="1089"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569" autoAdjust="0"/>
  </p:normalViewPr>
  <p:slideViewPr>
    <p:cSldViewPr>
      <p:cViewPr varScale="1">
        <p:scale>
          <a:sx n="53" d="100"/>
          <a:sy n="53" d="100"/>
        </p:scale>
        <p:origin x="1628" y="48"/>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1">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215D747-9E97-44DB-9F92-93A9260640F3}" type="doc">
      <dgm:prSet loTypeId="urn:microsoft.com/office/officeart/2005/8/layout/cycle5" loCatId="cycle" qsTypeId="urn:microsoft.com/office/officeart/2005/8/quickstyle/simple1#1" qsCatId="simple" csTypeId="urn:microsoft.com/office/officeart/2005/8/colors/accent2_2#1" csCatId="accent2" phldr="1"/>
      <dgm:spPr/>
      <dgm:t>
        <a:bodyPr/>
        <a:lstStyle/>
        <a:p>
          <a:endParaRPr lang="zh-CN" altLang="en-US"/>
        </a:p>
      </dgm:t>
    </dgm:pt>
    <dgm:pt modelId="{9B591301-151A-4142-B574-F2CF680B50F4}">
      <dgm:prSet phldrT="[文本]"/>
      <dgm:spPr/>
      <dgm:t>
        <a:bodyPr/>
        <a:lstStyle/>
        <a:p>
          <a:r>
            <a:rPr lang="zh-CN" altLang="en-US" b="1" dirty="0">
              <a:solidFill>
                <a:schemeClr val="tx1"/>
              </a:solidFill>
            </a:rPr>
            <a:t>密码明文</a:t>
          </a:r>
        </a:p>
      </dgm:t>
    </dgm:pt>
    <dgm:pt modelId="{0E7EC28A-781F-41D8-9794-73BE639A85AD}" type="parTrans" cxnId="{1B90898D-0CCA-4393-BE4D-696C7388BDA3}">
      <dgm:prSet/>
      <dgm:spPr/>
      <dgm:t>
        <a:bodyPr/>
        <a:lstStyle/>
        <a:p>
          <a:endParaRPr lang="zh-CN" altLang="en-US" b="1">
            <a:solidFill>
              <a:schemeClr val="tx1"/>
            </a:solidFill>
          </a:endParaRPr>
        </a:p>
      </dgm:t>
    </dgm:pt>
    <dgm:pt modelId="{FE268D99-E6EE-4AF8-B328-ABC0FF980669}" type="sibTrans" cxnId="{1B90898D-0CCA-4393-BE4D-696C7388BDA3}">
      <dgm:prSet/>
      <dgm:spPr/>
      <dgm:t>
        <a:bodyPr/>
        <a:lstStyle/>
        <a:p>
          <a:endParaRPr lang="zh-CN" altLang="en-US" b="1">
            <a:solidFill>
              <a:schemeClr val="tx1"/>
            </a:solidFill>
          </a:endParaRPr>
        </a:p>
      </dgm:t>
    </dgm:pt>
    <dgm:pt modelId="{95F583C7-FDD5-4D2E-AA2B-7BD90B7833C4}">
      <dgm:prSet phldrT="[文本]"/>
      <dgm:spPr/>
      <dgm:t>
        <a:bodyPr/>
        <a:lstStyle/>
        <a:p>
          <a:r>
            <a:rPr lang="zh-CN" altLang="en-US" b="1" dirty="0">
              <a:solidFill>
                <a:schemeClr val="tx1"/>
              </a:solidFill>
            </a:rPr>
            <a:t>对明文密码进行加密</a:t>
          </a:r>
        </a:p>
      </dgm:t>
    </dgm:pt>
    <dgm:pt modelId="{42B8E89C-1940-42F7-A0E0-1F1693E85121}" type="parTrans" cxnId="{0C665216-1D2F-48F5-B4CF-3E597300E54F}">
      <dgm:prSet/>
      <dgm:spPr/>
      <dgm:t>
        <a:bodyPr/>
        <a:lstStyle/>
        <a:p>
          <a:endParaRPr lang="zh-CN" altLang="en-US" b="1">
            <a:solidFill>
              <a:schemeClr val="tx1"/>
            </a:solidFill>
          </a:endParaRPr>
        </a:p>
      </dgm:t>
    </dgm:pt>
    <dgm:pt modelId="{6406D310-7C13-4DC4-85F0-CB237C22D98B}" type="sibTrans" cxnId="{0C665216-1D2F-48F5-B4CF-3E597300E54F}">
      <dgm:prSet/>
      <dgm:spPr/>
      <dgm:t>
        <a:bodyPr/>
        <a:lstStyle/>
        <a:p>
          <a:endParaRPr lang="zh-CN" altLang="en-US" b="1">
            <a:solidFill>
              <a:schemeClr val="tx1"/>
            </a:solidFill>
          </a:endParaRPr>
        </a:p>
      </dgm:t>
    </dgm:pt>
    <dgm:pt modelId="{DF43E427-355F-45F0-BF39-F68629EB8430}">
      <dgm:prSet phldrT="[文本]"/>
      <dgm:spPr/>
      <dgm:t>
        <a:bodyPr/>
        <a:lstStyle/>
        <a:p>
          <a:r>
            <a:rPr lang="zh-CN" altLang="en-US" b="1" dirty="0">
              <a:solidFill>
                <a:schemeClr val="tx1"/>
              </a:solidFill>
            </a:rPr>
            <a:t>对比密文</a:t>
          </a:r>
        </a:p>
      </dgm:t>
    </dgm:pt>
    <dgm:pt modelId="{FE89396B-2AD9-47C0-B1E7-6D6C263E5182}" type="parTrans" cxnId="{8B1C11A0-C98D-44AB-A118-82408B2E5205}">
      <dgm:prSet/>
      <dgm:spPr/>
      <dgm:t>
        <a:bodyPr/>
        <a:lstStyle/>
        <a:p>
          <a:endParaRPr lang="zh-CN" altLang="en-US" b="1">
            <a:solidFill>
              <a:schemeClr val="tx1"/>
            </a:solidFill>
          </a:endParaRPr>
        </a:p>
      </dgm:t>
    </dgm:pt>
    <dgm:pt modelId="{0B535C99-016C-4E43-A4FB-58995CD6A516}" type="sibTrans" cxnId="{8B1C11A0-C98D-44AB-A118-82408B2E5205}">
      <dgm:prSet/>
      <dgm:spPr/>
      <dgm:t>
        <a:bodyPr/>
        <a:lstStyle/>
        <a:p>
          <a:endParaRPr lang="zh-CN" altLang="en-US" b="1">
            <a:solidFill>
              <a:schemeClr val="tx1"/>
            </a:solidFill>
          </a:endParaRPr>
        </a:p>
      </dgm:t>
    </dgm:pt>
    <dgm:pt modelId="{6CD8BA7B-5D2B-4ED9-B56A-82CEF02517CD}">
      <dgm:prSet phldrT="[文本]"/>
      <dgm:spPr/>
      <dgm:t>
        <a:bodyPr/>
        <a:lstStyle/>
        <a:p>
          <a:r>
            <a:rPr lang="zh-CN" altLang="en-US" b="1" dirty="0">
              <a:solidFill>
                <a:schemeClr val="tx1"/>
              </a:solidFill>
            </a:rPr>
            <a:t>更换密码明文</a:t>
          </a:r>
        </a:p>
      </dgm:t>
    </dgm:pt>
    <dgm:pt modelId="{7F4BD21A-D6C5-4C79-813F-188576C24399}" type="parTrans" cxnId="{DB46FBE4-E5F7-4FBD-8561-6F549FA56DA2}">
      <dgm:prSet/>
      <dgm:spPr/>
      <dgm:t>
        <a:bodyPr/>
        <a:lstStyle/>
        <a:p>
          <a:endParaRPr lang="zh-CN" altLang="en-US" b="1">
            <a:solidFill>
              <a:schemeClr val="tx1"/>
            </a:solidFill>
          </a:endParaRPr>
        </a:p>
      </dgm:t>
    </dgm:pt>
    <dgm:pt modelId="{B45C55F7-6C56-47FB-B829-D8A9E21F4CA8}" type="sibTrans" cxnId="{DB46FBE4-E5F7-4FBD-8561-6F549FA56DA2}">
      <dgm:prSet/>
      <dgm:spPr/>
      <dgm:t>
        <a:bodyPr/>
        <a:lstStyle/>
        <a:p>
          <a:endParaRPr lang="zh-CN" altLang="en-US" b="1">
            <a:solidFill>
              <a:schemeClr val="tx1"/>
            </a:solidFill>
          </a:endParaRPr>
        </a:p>
      </dgm:t>
    </dgm:pt>
    <dgm:pt modelId="{782D10DD-EB4D-4BAF-97A2-DF476DFD301E}" type="pres">
      <dgm:prSet presAssocID="{0215D747-9E97-44DB-9F92-93A9260640F3}" presName="cycle" presStyleCnt="0">
        <dgm:presLayoutVars>
          <dgm:dir/>
          <dgm:resizeHandles val="exact"/>
        </dgm:presLayoutVars>
      </dgm:prSet>
      <dgm:spPr/>
    </dgm:pt>
    <dgm:pt modelId="{156091A8-7DCA-40FD-89C7-99D4172D2CF2}" type="pres">
      <dgm:prSet presAssocID="{9B591301-151A-4142-B574-F2CF680B50F4}" presName="node" presStyleLbl="node1" presStyleIdx="0" presStyleCnt="4">
        <dgm:presLayoutVars>
          <dgm:bulletEnabled val="1"/>
        </dgm:presLayoutVars>
      </dgm:prSet>
      <dgm:spPr/>
    </dgm:pt>
    <dgm:pt modelId="{6532A84C-C115-4387-AE2D-FC76E39026F8}" type="pres">
      <dgm:prSet presAssocID="{9B591301-151A-4142-B574-F2CF680B50F4}" presName="spNode" presStyleCnt="0"/>
      <dgm:spPr/>
    </dgm:pt>
    <dgm:pt modelId="{2A6C3DF8-D215-43D5-8E30-68E086ACB4A0}" type="pres">
      <dgm:prSet presAssocID="{FE268D99-E6EE-4AF8-B328-ABC0FF980669}" presName="sibTrans" presStyleLbl="sibTrans1D1" presStyleIdx="0" presStyleCnt="4"/>
      <dgm:spPr/>
    </dgm:pt>
    <dgm:pt modelId="{BE5CB3F4-4C90-4AB9-A636-6D41D60F5359}" type="pres">
      <dgm:prSet presAssocID="{95F583C7-FDD5-4D2E-AA2B-7BD90B7833C4}" presName="node" presStyleLbl="node1" presStyleIdx="1" presStyleCnt="4">
        <dgm:presLayoutVars>
          <dgm:bulletEnabled val="1"/>
        </dgm:presLayoutVars>
      </dgm:prSet>
      <dgm:spPr/>
    </dgm:pt>
    <dgm:pt modelId="{2CD1A4CD-5185-405D-8CBB-202883D57112}" type="pres">
      <dgm:prSet presAssocID="{95F583C7-FDD5-4D2E-AA2B-7BD90B7833C4}" presName="spNode" presStyleCnt="0"/>
      <dgm:spPr/>
    </dgm:pt>
    <dgm:pt modelId="{CAA75016-966E-4732-AF27-DFF25F4CD067}" type="pres">
      <dgm:prSet presAssocID="{6406D310-7C13-4DC4-85F0-CB237C22D98B}" presName="sibTrans" presStyleLbl="sibTrans1D1" presStyleIdx="1" presStyleCnt="4"/>
      <dgm:spPr/>
    </dgm:pt>
    <dgm:pt modelId="{ECD60501-C283-46A6-B76C-C29F630D46F1}" type="pres">
      <dgm:prSet presAssocID="{DF43E427-355F-45F0-BF39-F68629EB8430}" presName="node" presStyleLbl="node1" presStyleIdx="2" presStyleCnt="4">
        <dgm:presLayoutVars>
          <dgm:bulletEnabled val="1"/>
        </dgm:presLayoutVars>
      </dgm:prSet>
      <dgm:spPr/>
    </dgm:pt>
    <dgm:pt modelId="{F9610598-95C2-4926-815A-77263FEB8449}" type="pres">
      <dgm:prSet presAssocID="{DF43E427-355F-45F0-BF39-F68629EB8430}" presName="spNode" presStyleCnt="0"/>
      <dgm:spPr/>
    </dgm:pt>
    <dgm:pt modelId="{0DB3E3DB-10CC-492B-89AC-8AF71AB9C703}" type="pres">
      <dgm:prSet presAssocID="{0B535C99-016C-4E43-A4FB-58995CD6A516}" presName="sibTrans" presStyleLbl="sibTrans1D1" presStyleIdx="2" presStyleCnt="4"/>
      <dgm:spPr/>
    </dgm:pt>
    <dgm:pt modelId="{72D6CC3E-BE49-4CD1-A527-AD391F221AB4}" type="pres">
      <dgm:prSet presAssocID="{6CD8BA7B-5D2B-4ED9-B56A-82CEF02517CD}" presName="node" presStyleLbl="node1" presStyleIdx="3" presStyleCnt="4">
        <dgm:presLayoutVars>
          <dgm:bulletEnabled val="1"/>
        </dgm:presLayoutVars>
      </dgm:prSet>
      <dgm:spPr/>
    </dgm:pt>
    <dgm:pt modelId="{FDC9AC8B-3F24-499C-B02B-D95A1719B6D4}" type="pres">
      <dgm:prSet presAssocID="{6CD8BA7B-5D2B-4ED9-B56A-82CEF02517CD}" presName="spNode" presStyleCnt="0"/>
      <dgm:spPr/>
    </dgm:pt>
    <dgm:pt modelId="{2C14CBBE-2AEF-4AF2-A5D7-4E63A574689F}" type="pres">
      <dgm:prSet presAssocID="{B45C55F7-6C56-47FB-B829-D8A9E21F4CA8}" presName="sibTrans" presStyleLbl="sibTrans1D1" presStyleIdx="3" presStyleCnt="4"/>
      <dgm:spPr/>
    </dgm:pt>
  </dgm:ptLst>
  <dgm:cxnLst>
    <dgm:cxn modelId="{84AFC90C-627F-49AF-A1FA-9FF56D64B613}" type="presOf" srcId="{9B591301-151A-4142-B574-F2CF680B50F4}" destId="{156091A8-7DCA-40FD-89C7-99D4172D2CF2}" srcOrd="0" destOrd="0" presId="urn:microsoft.com/office/officeart/2005/8/layout/cycle5"/>
    <dgm:cxn modelId="{DD03F310-0B88-4E13-91EA-258B174F1C29}" type="presOf" srcId="{6406D310-7C13-4DC4-85F0-CB237C22D98B}" destId="{CAA75016-966E-4732-AF27-DFF25F4CD067}" srcOrd="0" destOrd="0" presId="urn:microsoft.com/office/officeart/2005/8/layout/cycle5"/>
    <dgm:cxn modelId="{4CA8F813-BAD8-4F7E-B303-CBBFAD0A6CCC}" type="presOf" srcId="{95F583C7-FDD5-4D2E-AA2B-7BD90B7833C4}" destId="{BE5CB3F4-4C90-4AB9-A636-6D41D60F5359}" srcOrd="0" destOrd="0" presId="urn:microsoft.com/office/officeart/2005/8/layout/cycle5"/>
    <dgm:cxn modelId="{0C665216-1D2F-48F5-B4CF-3E597300E54F}" srcId="{0215D747-9E97-44DB-9F92-93A9260640F3}" destId="{95F583C7-FDD5-4D2E-AA2B-7BD90B7833C4}" srcOrd="1" destOrd="0" parTransId="{42B8E89C-1940-42F7-A0E0-1F1693E85121}" sibTransId="{6406D310-7C13-4DC4-85F0-CB237C22D98B}"/>
    <dgm:cxn modelId="{FDFF881B-977B-40C7-A8AA-51B62976EED6}" type="presOf" srcId="{6CD8BA7B-5D2B-4ED9-B56A-82CEF02517CD}" destId="{72D6CC3E-BE49-4CD1-A527-AD391F221AB4}" srcOrd="0" destOrd="0" presId="urn:microsoft.com/office/officeart/2005/8/layout/cycle5"/>
    <dgm:cxn modelId="{9327F124-A72A-4168-8C91-BE9B7117DB91}" type="presOf" srcId="{FE268D99-E6EE-4AF8-B328-ABC0FF980669}" destId="{2A6C3DF8-D215-43D5-8E30-68E086ACB4A0}" srcOrd="0" destOrd="0" presId="urn:microsoft.com/office/officeart/2005/8/layout/cycle5"/>
    <dgm:cxn modelId="{A68AE939-F0C8-497A-8B38-B6315CECBF43}" type="presOf" srcId="{0215D747-9E97-44DB-9F92-93A9260640F3}" destId="{782D10DD-EB4D-4BAF-97A2-DF476DFD301E}" srcOrd="0" destOrd="0" presId="urn:microsoft.com/office/officeart/2005/8/layout/cycle5"/>
    <dgm:cxn modelId="{6EEC264D-546E-4251-82D4-2FC985CC84E6}" type="presOf" srcId="{DF43E427-355F-45F0-BF39-F68629EB8430}" destId="{ECD60501-C283-46A6-B76C-C29F630D46F1}" srcOrd="0" destOrd="0" presId="urn:microsoft.com/office/officeart/2005/8/layout/cycle5"/>
    <dgm:cxn modelId="{1B90898D-0CCA-4393-BE4D-696C7388BDA3}" srcId="{0215D747-9E97-44DB-9F92-93A9260640F3}" destId="{9B591301-151A-4142-B574-F2CF680B50F4}" srcOrd="0" destOrd="0" parTransId="{0E7EC28A-781F-41D8-9794-73BE639A85AD}" sibTransId="{FE268D99-E6EE-4AF8-B328-ABC0FF980669}"/>
    <dgm:cxn modelId="{8B1C11A0-C98D-44AB-A118-82408B2E5205}" srcId="{0215D747-9E97-44DB-9F92-93A9260640F3}" destId="{DF43E427-355F-45F0-BF39-F68629EB8430}" srcOrd="2" destOrd="0" parTransId="{FE89396B-2AD9-47C0-B1E7-6D6C263E5182}" sibTransId="{0B535C99-016C-4E43-A4FB-58995CD6A516}"/>
    <dgm:cxn modelId="{CC8CBBA9-0EC0-405F-899B-E28BF0E813C7}" type="presOf" srcId="{0B535C99-016C-4E43-A4FB-58995CD6A516}" destId="{0DB3E3DB-10CC-492B-89AC-8AF71AB9C703}" srcOrd="0" destOrd="0" presId="urn:microsoft.com/office/officeart/2005/8/layout/cycle5"/>
    <dgm:cxn modelId="{DB46FBE4-E5F7-4FBD-8561-6F549FA56DA2}" srcId="{0215D747-9E97-44DB-9F92-93A9260640F3}" destId="{6CD8BA7B-5D2B-4ED9-B56A-82CEF02517CD}" srcOrd="3" destOrd="0" parTransId="{7F4BD21A-D6C5-4C79-813F-188576C24399}" sibTransId="{B45C55F7-6C56-47FB-B829-D8A9E21F4CA8}"/>
    <dgm:cxn modelId="{31E5D8FB-E8E9-4FEC-A631-D4A5B4D2C9AC}" type="presOf" srcId="{B45C55F7-6C56-47FB-B829-D8A9E21F4CA8}" destId="{2C14CBBE-2AEF-4AF2-A5D7-4E63A574689F}" srcOrd="0" destOrd="0" presId="urn:microsoft.com/office/officeart/2005/8/layout/cycle5"/>
    <dgm:cxn modelId="{EE4B33B4-0FC0-4146-B05A-35C161ECD09C}" type="presParOf" srcId="{782D10DD-EB4D-4BAF-97A2-DF476DFD301E}" destId="{156091A8-7DCA-40FD-89C7-99D4172D2CF2}" srcOrd="0" destOrd="0" presId="urn:microsoft.com/office/officeart/2005/8/layout/cycle5"/>
    <dgm:cxn modelId="{25C72DB2-A1EC-4AEE-9909-AA1604BE74D3}" type="presParOf" srcId="{782D10DD-EB4D-4BAF-97A2-DF476DFD301E}" destId="{6532A84C-C115-4387-AE2D-FC76E39026F8}" srcOrd="1" destOrd="0" presId="urn:microsoft.com/office/officeart/2005/8/layout/cycle5"/>
    <dgm:cxn modelId="{B7FA0069-FA84-4630-8879-25FA5FAB50CE}" type="presParOf" srcId="{782D10DD-EB4D-4BAF-97A2-DF476DFD301E}" destId="{2A6C3DF8-D215-43D5-8E30-68E086ACB4A0}" srcOrd="2" destOrd="0" presId="urn:microsoft.com/office/officeart/2005/8/layout/cycle5"/>
    <dgm:cxn modelId="{21C266EC-9A89-4F08-BCAF-D6543A6D96A7}" type="presParOf" srcId="{782D10DD-EB4D-4BAF-97A2-DF476DFD301E}" destId="{BE5CB3F4-4C90-4AB9-A636-6D41D60F5359}" srcOrd="3" destOrd="0" presId="urn:microsoft.com/office/officeart/2005/8/layout/cycle5"/>
    <dgm:cxn modelId="{C1A52D76-967E-4599-971B-033C72EAF2B0}" type="presParOf" srcId="{782D10DD-EB4D-4BAF-97A2-DF476DFD301E}" destId="{2CD1A4CD-5185-405D-8CBB-202883D57112}" srcOrd="4" destOrd="0" presId="urn:microsoft.com/office/officeart/2005/8/layout/cycle5"/>
    <dgm:cxn modelId="{4D3D113D-D521-4013-94E6-567D48132852}" type="presParOf" srcId="{782D10DD-EB4D-4BAF-97A2-DF476DFD301E}" destId="{CAA75016-966E-4732-AF27-DFF25F4CD067}" srcOrd="5" destOrd="0" presId="urn:microsoft.com/office/officeart/2005/8/layout/cycle5"/>
    <dgm:cxn modelId="{84E29129-95F0-4114-A7C8-01CB017156DD}" type="presParOf" srcId="{782D10DD-EB4D-4BAF-97A2-DF476DFD301E}" destId="{ECD60501-C283-46A6-B76C-C29F630D46F1}" srcOrd="6" destOrd="0" presId="urn:microsoft.com/office/officeart/2005/8/layout/cycle5"/>
    <dgm:cxn modelId="{881D90FC-9F4F-4DCA-848E-14C758DCF86B}" type="presParOf" srcId="{782D10DD-EB4D-4BAF-97A2-DF476DFD301E}" destId="{F9610598-95C2-4926-815A-77263FEB8449}" srcOrd="7" destOrd="0" presId="urn:microsoft.com/office/officeart/2005/8/layout/cycle5"/>
    <dgm:cxn modelId="{53EF5429-B59A-4B1B-8917-F87CBEA237F9}" type="presParOf" srcId="{782D10DD-EB4D-4BAF-97A2-DF476DFD301E}" destId="{0DB3E3DB-10CC-492B-89AC-8AF71AB9C703}" srcOrd="8" destOrd="0" presId="urn:microsoft.com/office/officeart/2005/8/layout/cycle5"/>
    <dgm:cxn modelId="{9D558AF2-AA4F-4924-8DE9-90CC548A6A50}" type="presParOf" srcId="{782D10DD-EB4D-4BAF-97A2-DF476DFD301E}" destId="{72D6CC3E-BE49-4CD1-A527-AD391F221AB4}" srcOrd="9" destOrd="0" presId="urn:microsoft.com/office/officeart/2005/8/layout/cycle5"/>
    <dgm:cxn modelId="{60F3A142-FF64-4922-A03B-2C3985DCB2DF}" type="presParOf" srcId="{782D10DD-EB4D-4BAF-97A2-DF476DFD301E}" destId="{FDC9AC8B-3F24-499C-B02B-D95A1719B6D4}" srcOrd="10" destOrd="0" presId="urn:microsoft.com/office/officeart/2005/8/layout/cycle5"/>
    <dgm:cxn modelId="{90FF6208-8679-485A-9438-570D37FF2ED8}" type="presParOf" srcId="{782D10DD-EB4D-4BAF-97A2-DF476DFD301E}" destId="{2C14CBBE-2AEF-4AF2-A5D7-4E63A574689F}"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B919E4-DA71-4CBB-BA9D-2A5604226665}" type="doc">
      <dgm:prSet loTypeId="urn:microsoft.com/office/officeart/2005/8/layout/process5#1" loCatId="process" qsTypeId="urn:microsoft.com/office/officeart/2005/8/quickstyle/simple5#1" qsCatId="simple" csTypeId="urn:microsoft.com/office/officeart/2005/8/colors/accent6_5#1" csCatId="accent6" phldr="1"/>
      <dgm:spPr/>
      <dgm:t>
        <a:bodyPr/>
        <a:lstStyle/>
        <a:p>
          <a:endParaRPr lang="zh-CN" altLang="en-US"/>
        </a:p>
      </dgm:t>
    </dgm:pt>
    <dgm:pt modelId="{EDE4FAE7-F0B4-4A43-B59D-4973398ECCD8}">
      <dgm:prSet phldrT="[文本]"/>
      <dgm:spPr/>
      <dgm:t>
        <a:bodyPr/>
        <a:lstStyle/>
        <a:p>
          <a:r>
            <a:rPr lang="zh-CN" altLang="en-US" dirty="0"/>
            <a:t>寻找程序漏洞</a:t>
          </a:r>
        </a:p>
      </dgm:t>
    </dgm:pt>
    <dgm:pt modelId="{6151371D-8F49-4934-8D11-E90456A43B19}" type="parTrans" cxnId="{064C1124-8DAB-4A80-A3E7-67A69A829C2E}">
      <dgm:prSet/>
      <dgm:spPr/>
      <dgm:t>
        <a:bodyPr/>
        <a:lstStyle/>
        <a:p>
          <a:endParaRPr lang="zh-CN" altLang="en-US"/>
        </a:p>
      </dgm:t>
    </dgm:pt>
    <dgm:pt modelId="{B87274DB-8B91-417B-94A3-3116D230209D}" type="sibTrans" cxnId="{064C1124-8DAB-4A80-A3E7-67A69A829C2E}">
      <dgm:prSet/>
      <dgm:spPr/>
      <dgm:t>
        <a:bodyPr/>
        <a:lstStyle/>
        <a:p>
          <a:endParaRPr lang="zh-CN" altLang="en-US"/>
        </a:p>
      </dgm:t>
    </dgm:pt>
    <dgm:pt modelId="{6CE4F093-1B4D-4048-B784-271C15579FD5}">
      <dgm:prSet phldrT="[文本]"/>
      <dgm:spPr/>
      <dgm:t>
        <a:bodyPr/>
        <a:lstStyle/>
        <a:p>
          <a:r>
            <a:rPr lang="zh-CN" altLang="en-US" dirty="0"/>
            <a:t>编制缓冲区溢出程序</a:t>
          </a:r>
        </a:p>
      </dgm:t>
    </dgm:pt>
    <dgm:pt modelId="{28E78E32-DBB8-4F43-9DE0-1EC7EAE55420}" type="parTrans" cxnId="{3ECC2EA7-C7A7-4476-9CF1-9A79AC3B8EA0}">
      <dgm:prSet/>
      <dgm:spPr/>
      <dgm:t>
        <a:bodyPr/>
        <a:lstStyle/>
        <a:p>
          <a:endParaRPr lang="zh-CN" altLang="en-US"/>
        </a:p>
      </dgm:t>
    </dgm:pt>
    <dgm:pt modelId="{0F0AB211-6369-420E-B8C3-2C69C35166B7}" type="sibTrans" cxnId="{3ECC2EA7-C7A7-4476-9CF1-9A79AC3B8EA0}">
      <dgm:prSet/>
      <dgm:spPr/>
      <dgm:t>
        <a:bodyPr/>
        <a:lstStyle/>
        <a:p>
          <a:endParaRPr lang="zh-CN" altLang="en-US"/>
        </a:p>
      </dgm:t>
    </dgm:pt>
    <dgm:pt modelId="{525D5333-9020-4C13-94B7-A244F91772A9}">
      <dgm:prSet phldrT="[文本]"/>
      <dgm:spPr/>
      <dgm:t>
        <a:bodyPr/>
        <a:lstStyle/>
        <a:p>
          <a:r>
            <a:rPr lang="zh-CN" altLang="en-US" dirty="0">
              <a:solidFill>
                <a:srgbClr val="FF0000"/>
              </a:solidFill>
            </a:rPr>
            <a:t>精确控制跳转地址</a:t>
          </a:r>
        </a:p>
      </dgm:t>
    </dgm:pt>
    <dgm:pt modelId="{E187C0AE-23EB-41B9-955A-910E536E5056}" type="parTrans" cxnId="{059AD579-0C61-47B8-B5B0-20995459669E}">
      <dgm:prSet/>
      <dgm:spPr/>
      <dgm:t>
        <a:bodyPr/>
        <a:lstStyle/>
        <a:p>
          <a:endParaRPr lang="zh-CN" altLang="en-US"/>
        </a:p>
      </dgm:t>
    </dgm:pt>
    <dgm:pt modelId="{ABA59750-E3B6-4E3D-B175-BAD9DC87C20E}" type="sibTrans" cxnId="{059AD579-0C61-47B8-B5B0-20995459669E}">
      <dgm:prSet/>
      <dgm:spPr/>
      <dgm:t>
        <a:bodyPr/>
        <a:lstStyle/>
        <a:p>
          <a:endParaRPr lang="zh-CN" altLang="en-US"/>
        </a:p>
      </dgm:t>
    </dgm:pt>
    <dgm:pt modelId="{F1DD92A5-615E-4173-B5AF-BA49874D29B0}">
      <dgm:prSet phldrT="[文本]"/>
      <dgm:spPr/>
      <dgm:t>
        <a:bodyPr/>
        <a:lstStyle/>
        <a:p>
          <a:r>
            <a:rPr lang="zh-CN" altLang="en-US" dirty="0"/>
            <a:t>执行设定的代码</a:t>
          </a:r>
        </a:p>
      </dgm:t>
    </dgm:pt>
    <dgm:pt modelId="{DCBF7055-DC77-4D9D-BB70-5A8F52C62D84}" type="parTrans" cxnId="{861CB053-00F1-4039-8DF6-C8C29CF23C4D}">
      <dgm:prSet/>
      <dgm:spPr/>
      <dgm:t>
        <a:bodyPr/>
        <a:lstStyle/>
        <a:p>
          <a:endParaRPr lang="zh-CN" altLang="en-US"/>
        </a:p>
      </dgm:t>
    </dgm:pt>
    <dgm:pt modelId="{E89EA3DE-973C-4EAE-B690-4712D5E2CC20}" type="sibTrans" cxnId="{861CB053-00F1-4039-8DF6-C8C29CF23C4D}">
      <dgm:prSet/>
      <dgm:spPr/>
      <dgm:t>
        <a:bodyPr/>
        <a:lstStyle/>
        <a:p>
          <a:endParaRPr lang="zh-CN" altLang="en-US"/>
        </a:p>
      </dgm:t>
    </dgm:pt>
    <dgm:pt modelId="{C130C941-1F37-4042-8985-79003E1224B2}">
      <dgm:prSet phldrT="[文本]"/>
      <dgm:spPr/>
      <dgm:t>
        <a:bodyPr/>
        <a:lstStyle/>
        <a:p>
          <a:r>
            <a:rPr lang="zh-CN" altLang="en-US" dirty="0"/>
            <a:t>获得系统权限或破坏系统</a:t>
          </a:r>
        </a:p>
      </dgm:t>
    </dgm:pt>
    <dgm:pt modelId="{45B37718-284C-48E1-AF33-09054AB9430C}" type="parTrans" cxnId="{F89AC485-3146-4AEE-934C-DBBB0D5A1CD6}">
      <dgm:prSet/>
      <dgm:spPr/>
      <dgm:t>
        <a:bodyPr/>
        <a:lstStyle/>
        <a:p>
          <a:endParaRPr lang="zh-CN" altLang="en-US"/>
        </a:p>
      </dgm:t>
    </dgm:pt>
    <dgm:pt modelId="{B87A2B34-6135-4F63-B7C6-8E0C72112FC8}" type="sibTrans" cxnId="{F89AC485-3146-4AEE-934C-DBBB0D5A1CD6}">
      <dgm:prSet/>
      <dgm:spPr/>
      <dgm:t>
        <a:bodyPr/>
        <a:lstStyle/>
        <a:p>
          <a:endParaRPr lang="zh-CN" altLang="en-US"/>
        </a:p>
      </dgm:t>
    </dgm:pt>
    <dgm:pt modelId="{CD1BE222-DB84-45DE-A11E-7CA5424949F9}" type="pres">
      <dgm:prSet presAssocID="{6AB919E4-DA71-4CBB-BA9D-2A5604226665}" presName="diagram" presStyleCnt="0">
        <dgm:presLayoutVars>
          <dgm:dir/>
          <dgm:resizeHandles val="exact"/>
        </dgm:presLayoutVars>
      </dgm:prSet>
      <dgm:spPr/>
    </dgm:pt>
    <dgm:pt modelId="{5E1D31C5-CC1F-427D-B0B9-F80C2DF60540}" type="pres">
      <dgm:prSet presAssocID="{EDE4FAE7-F0B4-4A43-B59D-4973398ECCD8}" presName="node" presStyleLbl="node1" presStyleIdx="0" presStyleCnt="5">
        <dgm:presLayoutVars>
          <dgm:bulletEnabled val="1"/>
        </dgm:presLayoutVars>
      </dgm:prSet>
      <dgm:spPr/>
    </dgm:pt>
    <dgm:pt modelId="{8D0D9922-8C7D-43DF-A72D-4FBFE500A0D4}" type="pres">
      <dgm:prSet presAssocID="{B87274DB-8B91-417B-94A3-3116D230209D}" presName="sibTrans" presStyleLbl="sibTrans2D1" presStyleIdx="0" presStyleCnt="4"/>
      <dgm:spPr/>
    </dgm:pt>
    <dgm:pt modelId="{7D383195-9883-4F7A-B496-9F5C5E603094}" type="pres">
      <dgm:prSet presAssocID="{B87274DB-8B91-417B-94A3-3116D230209D}" presName="connectorText" presStyleLbl="sibTrans2D1" presStyleIdx="0" presStyleCnt="4"/>
      <dgm:spPr/>
    </dgm:pt>
    <dgm:pt modelId="{7D41F56F-32A2-4D8A-88E8-FB9EA1BD624D}" type="pres">
      <dgm:prSet presAssocID="{6CE4F093-1B4D-4048-B784-271C15579FD5}" presName="node" presStyleLbl="node1" presStyleIdx="1" presStyleCnt="5">
        <dgm:presLayoutVars>
          <dgm:bulletEnabled val="1"/>
        </dgm:presLayoutVars>
      </dgm:prSet>
      <dgm:spPr/>
    </dgm:pt>
    <dgm:pt modelId="{A34A9672-C7E8-4900-89A8-970D53B97F38}" type="pres">
      <dgm:prSet presAssocID="{0F0AB211-6369-420E-B8C3-2C69C35166B7}" presName="sibTrans" presStyleLbl="sibTrans2D1" presStyleIdx="1" presStyleCnt="4"/>
      <dgm:spPr/>
    </dgm:pt>
    <dgm:pt modelId="{C554EE59-2F87-440D-84A5-B801B9778F30}" type="pres">
      <dgm:prSet presAssocID="{0F0AB211-6369-420E-B8C3-2C69C35166B7}" presName="connectorText" presStyleLbl="sibTrans2D1" presStyleIdx="1" presStyleCnt="4"/>
      <dgm:spPr/>
    </dgm:pt>
    <dgm:pt modelId="{1BEF1125-7987-420B-BFEC-E00EBC809F86}" type="pres">
      <dgm:prSet presAssocID="{525D5333-9020-4C13-94B7-A244F91772A9}" presName="node" presStyleLbl="node1" presStyleIdx="2" presStyleCnt="5">
        <dgm:presLayoutVars>
          <dgm:bulletEnabled val="1"/>
        </dgm:presLayoutVars>
      </dgm:prSet>
      <dgm:spPr/>
    </dgm:pt>
    <dgm:pt modelId="{1A046BEA-1205-4747-BA21-BBBBB5A0C000}" type="pres">
      <dgm:prSet presAssocID="{ABA59750-E3B6-4E3D-B175-BAD9DC87C20E}" presName="sibTrans" presStyleLbl="sibTrans2D1" presStyleIdx="2" presStyleCnt="4"/>
      <dgm:spPr/>
    </dgm:pt>
    <dgm:pt modelId="{483A4388-B27E-4B20-9F3D-F5D4285D54DD}" type="pres">
      <dgm:prSet presAssocID="{ABA59750-E3B6-4E3D-B175-BAD9DC87C20E}" presName="connectorText" presStyleLbl="sibTrans2D1" presStyleIdx="2" presStyleCnt="4"/>
      <dgm:spPr/>
    </dgm:pt>
    <dgm:pt modelId="{4583838A-A7A0-483D-A1E3-66EB78D30D96}" type="pres">
      <dgm:prSet presAssocID="{F1DD92A5-615E-4173-B5AF-BA49874D29B0}" presName="node" presStyleLbl="node1" presStyleIdx="3" presStyleCnt="5">
        <dgm:presLayoutVars>
          <dgm:bulletEnabled val="1"/>
        </dgm:presLayoutVars>
      </dgm:prSet>
      <dgm:spPr/>
    </dgm:pt>
    <dgm:pt modelId="{3687EB33-E8E6-4D71-9A0B-25385AD14469}" type="pres">
      <dgm:prSet presAssocID="{E89EA3DE-973C-4EAE-B690-4712D5E2CC20}" presName="sibTrans" presStyleLbl="sibTrans2D1" presStyleIdx="3" presStyleCnt="4"/>
      <dgm:spPr/>
    </dgm:pt>
    <dgm:pt modelId="{91C973EB-905D-4F46-AC0D-D0029DE56E38}" type="pres">
      <dgm:prSet presAssocID="{E89EA3DE-973C-4EAE-B690-4712D5E2CC20}" presName="connectorText" presStyleLbl="sibTrans2D1" presStyleIdx="3" presStyleCnt="4"/>
      <dgm:spPr/>
    </dgm:pt>
    <dgm:pt modelId="{56FE51A7-0B1E-4B5B-841C-316866C1667A}" type="pres">
      <dgm:prSet presAssocID="{C130C941-1F37-4042-8985-79003E1224B2}" presName="node" presStyleLbl="node1" presStyleIdx="4" presStyleCnt="5">
        <dgm:presLayoutVars>
          <dgm:bulletEnabled val="1"/>
        </dgm:presLayoutVars>
      </dgm:prSet>
      <dgm:spPr/>
    </dgm:pt>
  </dgm:ptLst>
  <dgm:cxnLst>
    <dgm:cxn modelId="{D467230C-B727-4A99-8B05-618745B7E316}" type="presOf" srcId="{ABA59750-E3B6-4E3D-B175-BAD9DC87C20E}" destId="{483A4388-B27E-4B20-9F3D-F5D4285D54DD}" srcOrd="1" destOrd="0" presId="urn:microsoft.com/office/officeart/2005/8/layout/process5#1"/>
    <dgm:cxn modelId="{064C1124-8DAB-4A80-A3E7-67A69A829C2E}" srcId="{6AB919E4-DA71-4CBB-BA9D-2A5604226665}" destId="{EDE4FAE7-F0B4-4A43-B59D-4973398ECCD8}" srcOrd="0" destOrd="0" parTransId="{6151371D-8F49-4934-8D11-E90456A43B19}" sibTransId="{B87274DB-8B91-417B-94A3-3116D230209D}"/>
    <dgm:cxn modelId="{6149E224-F645-43CA-A760-ACFF5AAB33D7}" type="presOf" srcId="{B87274DB-8B91-417B-94A3-3116D230209D}" destId="{8D0D9922-8C7D-43DF-A72D-4FBFE500A0D4}" srcOrd="0" destOrd="0" presId="urn:microsoft.com/office/officeart/2005/8/layout/process5#1"/>
    <dgm:cxn modelId="{C733362C-0510-467F-97A0-D1A3100D11C7}" type="presOf" srcId="{525D5333-9020-4C13-94B7-A244F91772A9}" destId="{1BEF1125-7987-420B-BFEC-E00EBC809F86}" srcOrd="0" destOrd="0" presId="urn:microsoft.com/office/officeart/2005/8/layout/process5#1"/>
    <dgm:cxn modelId="{B3AB773B-9B2F-4064-A080-7E845278B6D3}" type="presOf" srcId="{0F0AB211-6369-420E-B8C3-2C69C35166B7}" destId="{C554EE59-2F87-440D-84A5-B801B9778F30}" srcOrd="1" destOrd="0" presId="urn:microsoft.com/office/officeart/2005/8/layout/process5#1"/>
    <dgm:cxn modelId="{4D6B914E-E797-4019-B28E-67318BEF52EE}" type="presOf" srcId="{E89EA3DE-973C-4EAE-B690-4712D5E2CC20}" destId="{91C973EB-905D-4F46-AC0D-D0029DE56E38}" srcOrd="1" destOrd="0" presId="urn:microsoft.com/office/officeart/2005/8/layout/process5#1"/>
    <dgm:cxn modelId="{FC210970-8EB1-4C45-932F-9D71C0A64423}" type="presOf" srcId="{ABA59750-E3B6-4E3D-B175-BAD9DC87C20E}" destId="{1A046BEA-1205-4747-BA21-BBBBB5A0C000}" srcOrd="0" destOrd="0" presId="urn:microsoft.com/office/officeart/2005/8/layout/process5#1"/>
    <dgm:cxn modelId="{AB106673-3062-446E-BE2E-F995952E1AB7}" type="presOf" srcId="{E89EA3DE-973C-4EAE-B690-4712D5E2CC20}" destId="{3687EB33-E8E6-4D71-9A0B-25385AD14469}" srcOrd="0" destOrd="0" presId="urn:microsoft.com/office/officeart/2005/8/layout/process5#1"/>
    <dgm:cxn modelId="{861CB053-00F1-4039-8DF6-C8C29CF23C4D}" srcId="{6AB919E4-DA71-4CBB-BA9D-2A5604226665}" destId="{F1DD92A5-615E-4173-B5AF-BA49874D29B0}" srcOrd="3" destOrd="0" parTransId="{DCBF7055-DC77-4D9D-BB70-5A8F52C62D84}" sibTransId="{E89EA3DE-973C-4EAE-B690-4712D5E2CC20}"/>
    <dgm:cxn modelId="{DC50FE56-D0FB-4688-848F-9FE2217AC402}" type="presOf" srcId="{6CE4F093-1B4D-4048-B784-271C15579FD5}" destId="{7D41F56F-32A2-4D8A-88E8-FB9EA1BD624D}" srcOrd="0" destOrd="0" presId="urn:microsoft.com/office/officeart/2005/8/layout/process5#1"/>
    <dgm:cxn modelId="{059AD579-0C61-47B8-B5B0-20995459669E}" srcId="{6AB919E4-DA71-4CBB-BA9D-2A5604226665}" destId="{525D5333-9020-4C13-94B7-A244F91772A9}" srcOrd="2" destOrd="0" parTransId="{E187C0AE-23EB-41B9-955A-910E536E5056}" sibTransId="{ABA59750-E3B6-4E3D-B175-BAD9DC87C20E}"/>
    <dgm:cxn modelId="{F89AC485-3146-4AEE-934C-DBBB0D5A1CD6}" srcId="{6AB919E4-DA71-4CBB-BA9D-2A5604226665}" destId="{C130C941-1F37-4042-8985-79003E1224B2}" srcOrd="4" destOrd="0" parTransId="{45B37718-284C-48E1-AF33-09054AB9430C}" sibTransId="{B87A2B34-6135-4F63-B7C6-8E0C72112FC8}"/>
    <dgm:cxn modelId="{C05892A3-0FDA-4D29-A5D6-48CA60BCB68E}" type="presOf" srcId="{F1DD92A5-615E-4173-B5AF-BA49874D29B0}" destId="{4583838A-A7A0-483D-A1E3-66EB78D30D96}" srcOrd="0" destOrd="0" presId="urn:microsoft.com/office/officeart/2005/8/layout/process5#1"/>
    <dgm:cxn modelId="{3ECC2EA7-C7A7-4476-9CF1-9A79AC3B8EA0}" srcId="{6AB919E4-DA71-4CBB-BA9D-2A5604226665}" destId="{6CE4F093-1B4D-4048-B784-271C15579FD5}" srcOrd="1" destOrd="0" parTransId="{28E78E32-DBB8-4F43-9DE0-1EC7EAE55420}" sibTransId="{0F0AB211-6369-420E-B8C3-2C69C35166B7}"/>
    <dgm:cxn modelId="{1782E9AE-5867-4175-B980-B949CB2A3F24}" type="presOf" srcId="{C130C941-1F37-4042-8985-79003E1224B2}" destId="{56FE51A7-0B1E-4B5B-841C-316866C1667A}" srcOrd="0" destOrd="0" presId="urn:microsoft.com/office/officeart/2005/8/layout/process5#1"/>
    <dgm:cxn modelId="{7AD13AC1-8731-4FBE-AB8C-538C9FDBAA0B}" type="presOf" srcId="{B87274DB-8B91-417B-94A3-3116D230209D}" destId="{7D383195-9883-4F7A-B496-9F5C5E603094}" srcOrd="1" destOrd="0" presId="urn:microsoft.com/office/officeart/2005/8/layout/process5#1"/>
    <dgm:cxn modelId="{3FF9FBC4-E0BE-413E-9697-F4FDB6FBA962}" type="presOf" srcId="{0F0AB211-6369-420E-B8C3-2C69C35166B7}" destId="{A34A9672-C7E8-4900-89A8-970D53B97F38}" srcOrd="0" destOrd="0" presId="urn:microsoft.com/office/officeart/2005/8/layout/process5#1"/>
    <dgm:cxn modelId="{325D65CE-2CF1-49B7-B6F5-C4469F24D7B3}" type="presOf" srcId="{EDE4FAE7-F0B4-4A43-B59D-4973398ECCD8}" destId="{5E1D31C5-CC1F-427D-B0B9-F80C2DF60540}" srcOrd="0" destOrd="0" presId="urn:microsoft.com/office/officeart/2005/8/layout/process5#1"/>
    <dgm:cxn modelId="{5F9D67D2-56C1-433C-ADED-102A60DF5B20}" type="presOf" srcId="{6AB919E4-DA71-4CBB-BA9D-2A5604226665}" destId="{CD1BE222-DB84-45DE-A11E-7CA5424949F9}" srcOrd="0" destOrd="0" presId="urn:microsoft.com/office/officeart/2005/8/layout/process5#1"/>
    <dgm:cxn modelId="{882AEB51-93B5-4749-A834-0ED8F0423B08}" type="presParOf" srcId="{CD1BE222-DB84-45DE-A11E-7CA5424949F9}" destId="{5E1D31C5-CC1F-427D-B0B9-F80C2DF60540}" srcOrd="0" destOrd="0" presId="urn:microsoft.com/office/officeart/2005/8/layout/process5#1"/>
    <dgm:cxn modelId="{F33EDD29-775A-47E4-A6E8-1CCE599DB952}" type="presParOf" srcId="{CD1BE222-DB84-45DE-A11E-7CA5424949F9}" destId="{8D0D9922-8C7D-43DF-A72D-4FBFE500A0D4}" srcOrd="1" destOrd="0" presId="urn:microsoft.com/office/officeart/2005/8/layout/process5#1"/>
    <dgm:cxn modelId="{39963C8D-13BB-4F2D-B091-13B274B8C8DD}" type="presParOf" srcId="{8D0D9922-8C7D-43DF-A72D-4FBFE500A0D4}" destId="{7D383195-9883-4F7A-B496-9F5C5E603094}" srcOrd="0" destOrd="0" presId="urn:microsoft.com/office/officeart/2005/8/layout/process5#1"/>
    <dgm:cxn modelId="{6A1C74A1-4352-410A-BF39-266B63199736}" type="presParOf" srcId="{CD1BE222-DB84-45DE-A11E-7CA5424949F9}" destId="{7D41F56F-32A2-4D8A-88E8-FB9EA1BD624D}" srcOrd="2" destOrd="0" presId="urn:microsoft.com/office/officeart/2005/8/layout/process5#1"/>
    <dgm:cxn modelId="{72787F1E-11CD-4CE9-8987-58AFB7A3ACC1}" type="presParOf" srcId="{CD1BE222-DB84-45DE-A11E-7CA5424949F9}" destId="{A34A9672-C7E8-4900-89A8-970D53B97F38}" srcOrd="3" destOrd="0" presId="urn:microsoft.com/office/officeart/2005/8/layout/process5#1"/>
    <dgm:cxn modelId="{51E15B10-D913-49D9-83E7-0AC00914E1D2}" type="presParOf" srcId="{A34A9672-C7E8-4900-89A8-970D53B97F38}" destId="{C554EE59-2F87-440D-84A5-B801B9778F30}" srcOrd="0" destOrd="0" presId="urn:microsoft.com/office/officeart/2005/8/layout/process5#1"/>
    <dgm:cxn modelId="{BAE6A214-4F79-48BD-A2BB-34258130A4F9}" type="presParOf" srcId="{CD1BE222-DB84-45DE-A11E-7CA5424949F9}" destId="{1BEF1125-7987-420B-BFEC-E00EBC809F86}" srcOrd="4" destOrd="0" presId="urn:microsoft.com/office/officeart/2005/8/layout/process5#1"/>
    <dgm:cxn modelId="{EEEB23C5-ECA2-45CE-A8F6-92AA67886ABB}" type="presParOf" srcId="{CD1BE222-DB84-45DE-A11E-7CA5424949F9}" destId="{1A046BEA-1205-4747-BA21-BBBBB5A0C000}" srcOrd="5" destOrd="0" presId="urn:microsoft.com/office/officeart/2005/8/layout/process5#1"/>
    <dgm:cxn modelId="{BA1C9624-59BC-4F4A-A848-B5863230B2E8}" type="presParOf" srcId="{1A046BEA-1205-4747-BA21-BBBBB5A0C000}" destId="{483A4388-B27E-4B20-9F3D-F5D4285D54DD}" srcOrd="0" destOrd="0" presId="urn:microsoft.com/office/officeart/2005/8/layout/process5#1"/>
    <dgm:cxn modelId="{E0772F6C-E516-416F-8F70-09A8E1214B03}" type="presParOf" srcId="{CD1BE222-DB84-45DE-A11E-7CA5424949F9}" destId="{4583838A-A7A0-483D-A1E3-66EB78D30D96}" srcOrd="6" destOrd="0" presId="urn:microsoft.com/office/officeart/2005/8/layout/process5#1"/>
    <dgm:cxn modelId="{9A382C60-B42C-40D2-93EC-6FA83D58086B}" type="presParOf" srcId="{CD1BE222-DB84-45DE-A11E-7CA5424949F9}" destId="{3687EB33-E8E6-4D71-9A0B-25385AD14469}" srcOrd="7" destOrd="0" presId="urn:microsoft.com/office/officeart/2005/8/layout/process5#1"/>
    <dgm:cxn modelId="{B98FB24D-0A6C-4158-8E78-5780368EE9B9}" type="presParOf" srcId="{3687EB33-E8E6-4D71-9A0B-25385AD14469}" destId="{91C973EB-905D-4F46-AC0D-D0029DE56E38}" srcOrd="0" destOrd="0" presId="urn:microsoft.com/office/officeart/2005/8/layout/process5#1"/>
    <dgm:cxn modelId="{EB5F4C00-8D31-4FE4-8173-728761D07E8B}" type="presParOf" srcId="{CD1BE222-DB84-45DE-A11E-7CA5424949F9}" destId="{56FE51A7-0B1E-4B5B-841C-316866C1667A}" srcOrd="8" destOrd="0" presId="urn:microsoft.com/office/officeart/2005/8/layout/process5#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91A8-7DCA-40FD-89C7-99D4172D2CF2}">
      <dsp:nvSpPr>
        <dsp:cNvPr id="0" name=""/>
        <dsp:cNvSpPr/>
      </dsp:nvSpPr>
      <dsp:spPr>
        <a:xfrm>
          <a:off x="1498740" y="812"/>
          <a:ext cx="854945" cy="5557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solidFill>
                <a:schemeClr val="tx1"/>
              </a:solidFill>
            </a:rPr>
            <a:t>密码明文</a:t>
          </a:r>
        </a:p>
      </dsp:txBody>
      <dsp:txXfrm>
        <a:off x="1525868" y="27940"/>
        <a:ext cx="800689" cy="501458"/>
      </dsp:txXfrm>
    </dsp:sp>
    <dsp:sp modelId="{2A6C3DF8-D215-43D5-8E30-68E086ACB4A0}">
      <dsp:nvSpPr>
        <dsp:cNvPr id="0" name=""/>
        <dsp:cNvSpPr/>
      </dsp:nvSpPr>
      <dsp:spPr>
        <a:xfrm>
          <a:off x="1008992" y="278669"/>
          <a:ext cx="1834441" cy="1834441"/>
        </a:xfrm>
        <a:custGeom>
          <a:avLst/>
          <a:gdLst/>
          <a:ahLst/>
          <a:cxnLst/>
          <a:rect l="0" t="0" r="0" b="0"/>
          <a:pathLst>
            <a:path>
              <a:moveTo>
                <a:pt x="1462451" y="179645"/>
              </a:moveTo>
              <a:arcTo wR="917220" hR="917220" stAng="18388354" swAng="163195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E5CB3F4-4C90-4AB9-A636-6D41D60F5359}">
      <dsp:nvSpPr>
        <dsp:cNvPr id="0" name=""/>
        <dsp:cNvSpPr/>
      </dsp:nvSpPr>
      <dsp:spPr>
        <a:xfrm>
          <a:off x="2415961" y="918033"/>
          <a:ext cx="854945" cy="5557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solidFill>
                <a:schemeClr val="tx1"/>
              </a:solidFill>
            </a:rPr>
            <a:t>对明文密码进行加密</a:t>
          </a:r>
        </a:p>
      </dsp:txBody>
      <dsp:txXfrm>
        <a:off x="2443089" y="945161"/>
        <a:ext cx="800689" cy="501458"/>
      </dsp:txXfrm>
    </dsp:sp>
    <dsp:sp modelId="{CAA75016-966E-4732-AF27-DFF25F4CD067}">
      <dsp:nvSpPr>
        <dsp:cNvPr id="0" name=""/>
        <dsp:cNvSpPr/>
      </dsp:nvSpPr>
      <dsp:spPr>
        <a:xfrm>
          <a:off x="1008992" y="278669"/>
          <a:ext cx="1834441" cy="1834441"/>
        </a:xfrm>
        <a:custGeom>
          <a:avLst/>
          <a:gdLst/>
          <a:ahLst/>
          <a:cxnLst/>
          <a:rect l="0" t="0" r="0" b="0"/>
          <a:pathLst>
            <a:path>
              <a:moveTo>
                <a:pt x="1739297" y="1324018"/>
              </a:moveTo>
              <a:arcTo wR="917220" hR="917220" stAng="1579688" swAng="163195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CD60501-C283-46A6-B76C-C29F630D46F1}">
      <dsp:nvSpPr>
        <dsp:cNvPr id="0" name=""/>
        <dsp:cNvSpPr/>
      </dsp:nvSpPr>
      <dsp:spPr>
        <a:xfrm>
          <a:off x="1498740" y="1835254"/>
          <a:ext cx="854945" cy="5557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solidFill>
                <a:schemeClr val="tx1"/>
              </a:solidFill>
            </a:rPr>
            <a:t>对比密文</a:t>
          </a:r>
        </a:p>
      </dsp:txBody>
      <dsp:txXfrm>
        <a:off x="1525868" y="1862382"/>
        <a:ext cx="800689" cy="501458"/>
      </dsp:txXfrm>
    </dsp:sp>
    <dsp:sp modelId="{0DB3E3DB-10CC-492B-89AC-8AF71AB9C703}">
      <dsp:nvSpPr>
        <dsp:cNvPr id="0" name=""/>
        <dsp:cNvSpPr/>
      </dsp:nvSpPr>
      <dsp:spPr>
        <a:xfrm>
          <a:off x="1008992" y="278669"/>
          <a:ext cx="1834441" cy="1834441"/>
        </a:xfrm>
        <a:custGeom>
          <a:avLst/>
          <a:gdLst/>
          <a:ahLst/>
          <a:cxnLst/>
          <a:rect l="0" t="0" r="0" b="0"/>
          <a:pathLst>
            <a:path>
              <a:moveTo>
                <a:pt x="371990" y="1654796"/>
              </a:moveTo>
              <a:arcTo wR="917220" hR="917220" stAng="7588354" swAng="163195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2D6CC3E-BE49-4CD1-A527-AD391F221AB4}">
      <dsp:nvSpPr>
        <dsp:cNvPr id="0" name=""/>
        <dsp:cNvSpPr/>
      </dsp:nvSpPr>
      <dsp:spPr>
        <a:xfrm>
          <a:off x="581519" y="918033"/>
          <a:ext cx="854945" cy="55571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1" kern="1200" dirty="0">
              <a:solidFill>
                <a:schemeClr val="tx1"/>
              </a:solidFill>
            </a:rPr>
            <a:t>更换密码明文</a:t>
          </a:r>
        </a:p>
      </dsp:txBody>
      <dsp:txXfrm>
        <a:off x="608647" y="945161"/>
        <a:ext cx="800689" cy="501458"/>
      </dsp:txXfrm>
    </dsp:sp>
    <dsp:sp modelId="{2C14CBBE-2AEF-4AF2-A5D7-4E63A574689F}">
      <dsp:nvSpPr>
        <dsp:cNvPr id="0" name=""/>
        <dsp:cNvSpPr/>
      </dsp:nvSpPr>
      <dsp:spPr>
        <a:xfrm>
          <a:off x="1008992" y="278669"/>
          <a:ext cx="1834441" cy="1834441"/>
        </a:xfrm>
        <a:custGeom>
          <a:avLst/>
          <a:gdLst/>
          <a:ahLst/>
          <a:cxnLst/>
          <a:rect l="0" t="0" r="0" b="0"/>
          <a:pathLst>
            <a:path>
              <a:moveTo>
                <a:pt x="95144" y="510423"/>
              </a:moveTo>
              <a:arcTo wR="917220" hR="917220" stAng="12379688" swAng="163195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D31C5-CC1F-427D-B0B9-F80C2DF60540}">
      <dsp:nvSpPr>
        <dsp:cNvPr id="0" name=""/>
        <dsp:cNvSpPr/>
      </dsp:nvSpPr>
      <dsp:spPr>
        <a:xfrm>
          <a:off x="6041" y="219468"/>
          <a:ext cx="1805754" cy="1083452"/>
        </a:xfrm>
        <a:prstGeom prst="roundRect">
          <a:avLst>
            <a:gd name="adj" fmla="val 10000"/>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寻找程序漏洞</a:t>
          </a:r>
        </a:p>
      </dsp:txBody>
      <dsp:txXfrm>
        <a:off x="37774" y="251201"/>
        <a:ext cx="1742288" cy="1019986"/>
      </dsp:txXfrm>
    </dsp:sp>
    <dsp:sp modelId="{8D0D9922-8C7D-43DF-A72D-4FBFE500A0D4}">
      <dsp:nvSpPr>
        <dsp:cNvPr id="0" name=""/>
        <dsp:cNvSpPr/>
      </dsp:nvSpPr>
      <dsp:spPr>
        <a:xfrm>
          <a:off x="1970702" y="537281"/>
          <a:ext cx="382819" cy="447827"/>
        </a:xfrm>
        <a:prstGeom prst="righ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970702" y="626846"/>
        <a:ext cx="267973" cy="268697"/>
      </dsp:txXfrm>
    </dsp:sp>
    <dsp:sp modelId="{7D41F56F-32A2-4D8A-88E8-FB9EA1BD624D}">
      <dsp:nvSpPr>
        <dsp:cNvPr id="0" name=""/>
        <dsp:cNvSpPr/>
      </dsp:nvSpPr>
      <dsp:spPr>
        <a:xfrm>
          <a:off x="2534097" y="219468"/>
          <a:ext cx="1805754" cy="1083452"/>
        </a:xfrm>
        <a:prstGeom prst="roundRect">
          <a:avLst>
            <a:gd name="adj" fmla="val 10000"/>
          </a:avLst>
        </a:prstGeom>
        <a:gradFill rotWithShape="0">
          <a:gsLst>
            <a:gs pos="0">
              <a:schemeClr val="accent6">
                <a:alpha val="90000"/>
                <a:hueOff val="0"/>
                <a:satOff val="0"/>
                <a:lumOff val="0"/>
                <a:alphaOff val="-10000"/>
                <a:shade val="51000"/>
                <a:satMod val="130000"/>
              </a:schemeClr>
            </a:gs>
            <a:gs pos="80000">
              <a:schemeClr val="accent6">
                <a:alpha val="90000"/>
                <a:hueOff val="0"/>
                <a:satOff val="0"/>
                <a:lumOff val="0"/>
                <a:alphaOff val="-10000"/>
                <a:shade val="93000"/>
                <a:satMod val="130000"/>
              </a:schemeClr>
            </a:gs>
            <a:gs pos="100000">
              <a:schemeClr val="accent6">
                <a:alpha val="90000"/>
                <a:hueOff val="0"/>
                <a:satOff val="0"/>
                <a:lumOff val="0"/>
                <a:alphaOff val="-1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编制缓冲区溢出程序</a:t>
          </a:r>
        </a:p>
      </dsp:txBody>
      <dsp:txXfrm>
        <a:off x="2565830" y="251201"/>
        <a:ext cx="1742288" cy="1019986"/>
      </dsp:txXfrm>
    </dsp:sp>
    <dsp:sp modelId="{A34A9672-C7E8-4900-89A8-970D53B97F38}">
      <dsp:nvSpPr>
        <dsp:cNvPr id="0" name=""/>
        <dsp:cNvSpPr/>
      </dsp:nvSpPr>
      <dsp:spPr>
        <a:xfrm>
          <a:off x="4498757" y="537281"/>
          <a:ext cx="382819" cy="447827"/>
        </a:xfrm>
        <a:prstGeom prst="rightArrow">
          <a:avLst>
            <a:gd name="adj1" fmla="val 60000"/>
            <a:gd name="adj2" fmla="val 50000"/>
          </a:avLst>
        </a:prstGeom>
        <a:gradFill rotWithShape="0">
          <a:gsLst>
            <a:gs pos="0">
              <a:schemeClr val="accent6">
                <a:shade val="90000"/>
                <a:hueOff val="155266"/>
                <a:satOff val="-4113"/>
                <a:lumOff val="11415"/>
                <a:alphaOff val="0"/>
                <a:shade val="51000"/>
                <a:satMod val="130000"/>
              </a:schemeClr>
            </a:gs>
            <a:gs pos="80000">
              <a:schemeClr val="accent6">
                <a:shade val="90000"/>
                <a:hueOff val="155266"/>
                <a:satOff val="-4113"/>
                <a:lumOff val="11415"/>
                <a:alphaOff val="0"/>
                <a:shade val="93000"/>
                <a:satMod val="130000"/>
              </a:schemeClr>
            </a:gs>
            <a:gs pos="100000">
              <a:schemeClr val="accent6">
                <a:shade val="90000"/>
                <a:hueOff val="155266"/>
                <a:satOff val="-4113"/>
                <a:lumOff val="114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498757" y="626846"/>
        <a:ext cx="267973" cy="268697"/>
      </dsp:txXfrm>
    </dsp:sp>
    <dsp:sp modelId="{1BEF1125-7987-420B-BFEC-E00EBC809F86}">
      <dsp:nvSpPr>
        <dsp:cNvPr id="0" name=""/>
        <dsp:cNvSpPr/>
      </dsp:nvSpPr>
      <dsp:spPr>
        <a:xfrm>
          <a:off x="5062153" y="219468"/>
          <a:ext cx="1805754" cy="1083452"/>
        </a:xfrm>
        <a:prstGeom prst="roundRect">
          <a:avLst>
            <a:gd name="adj" fmla="val 10000"/>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0000"/>
              </a:solidFill>
            </a:rPr>
            <a:t>精确控制跳转地址</a:t>
          </a:r>
        </a:p>
      </dsp:txBody>
      <dsp:txXfrm>
        <a:off x="5093886" y="251201"/>
        <a:ext cx="1742288" cy="1019986"/>
      </dsp:txXfrm>
    </dsp:sp>
    <dsp:sp modelId="{1A046BEA-1205-4747-BA21-BBBBB5A0C000}">
      <dsp:nvSpPr>
        <dsp:cNvPr id="0" name=""/>
        <dsp:cNvSpPr/>
      </dsp:nvSpPr>
      <dsp:spPr>
        <a:xfrm rot="5400000">
          <a:off x="5773620" y="1429323"/>
          <a:ext cx="382819" cy="447827"/>
        </a:xfrm>
        <a:prstGeom prst="rightArrow">
          <a:avLst>
            <a:gd name="adj1" fmla="val 60000"/>
            <a:gd name="adj2" fmla="val 50000"/>
          </a:avLst>
        </a:prstGeom>
        <a:gradFill rotWithShape="0">
          <a:gsLst>
            <a:gs pos="0">
              <a:schemeClr val="accent6">
                <a:shade val="90000"/>
                <a:hueOff val="310531"/>
                <a:satOff val="-8227"/>
                <a:lumOff val="22830"/>
                <a:alphaOff val="0"/>
                <a:shade val="51000"/>
                <a:satMod val="130000"/>
              </a:schemeClr>
            </a:gs>
            <a:gs pos="80000">
              <a:schemeClr val="accent6">
                <a:shade val="90000"/>
                <a:hueOff val="310531"/>
                <a:satOff val="-8227"/>
                <a:lumOff val="22830"/>
                <a:alphaOff val="0"/>
                <a:shade val="93000"/>
                <a:satMod val="130000"/>
              </a:schemeClr>
            </a:gs>
            <a:gs pos="100000">
              <a:schemeClr val="accent6">
                <a:shade val="90000"/>
                <a:hueOff val="310531"/>
                <a:satOff val="-8227"/>
                <a:lumOff val="22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5400000">
        <a:off x="5830681" y="1461827"/>
        <a:ext cx="268697" cy="267973"/>
      </dsp:txXfrm>
    </dsp:sp>
    <dsp:sp modelId="{4583838A-A7A0-483D-A1E3-66EB78D30D96}">
      <dsp:nvSpPr>
        <dsp:cNvPr id="0" name=""/>
        <dsp:cNvSpPr/>
      </dsp:nvSpPr>
      <dsp:spPr>
        <a:xfrm>
          <a:off x="5062153" y="2025222"/>
          <a:ext cx="1805754" cy="1083452"/>
        </a:xfrm>
        <a:prstGeom prst="roundRect">
          <a:avLst>
            <a:gd name="adj" fmla="val 10000"/>
          </a:avLst>
        </a:prstGeom>
        <a:gradFill rotWithShape="0">
          <a:gsLst>
            <a:gs pos="0">
              <a:schemeClr val="accent6">
                <a:alpha val="90000"/>
                <a:hueOff val="0"/>
                <a:satOff val="0"/>
                <a:lumOff val="0"/>
                <a:alphaOff val="-30000"/>
                <a:shade val="51000"/>
                <a:satMod val="130000"/>
              </a:schemeClr>
            </a:gs>
            <a:gs pos="80000">
              <a:schemeClr val="accent6">
                <a:alpha val="90000"/>
                <a:hueOff val="0"/>
                <a:satOff val="0"/>
                <a:lumOff val="0"/>
                <a:alphaOff val="-30000"/>
                <a:shade val="93000"/>
                <a:satMod val="130000"/>
              </a:schemeClr>
            </a:gs>
            <a:gs pos="100000">
              <a:schemeClr val="accent6">
                <a:alpha val="90000"/>
                <a:hueOff val="0"/>
                <a:satOff val="0"/>
                <a:lumOff val="0"/>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执行设定的代码</a:t>
          </a:r>
        </a:p>
      </dsp:txBody>
      <dsp:txXfrm>
        <a:off x="5093886" y="2056955"/>
        <a:ext cx="1742288" cy="1019986"/>
      </dsp:txXfrm>
    </dsp:sp>
    <dsp:sp modelId="{3687EB33-E8E6-4D71-9A0B-25385AD14469}">
      <dsp:nvSpPr>
        <dsp:cNvPr id="0" name=""/>
        <dsp:cNvSpPr/>
      </dsp:nvSpPr>
      <dsp:spPr>
        <a:xfrm rot="10800000">
          <a:off x="4520427" y="2343035"/>
          <a:ext cx="382819" cy="447827"/>
        </a:xfrm>
        <a:prstGeom prst="rightArrow">
          <a:avLst>
            <a:gd name="adj1" fmla="val 60000"/>
            <a:gd name="adj2" fmla="val 50000"/>
          </a:avLst>
        </a:prstGeom>
        <a:gradFill rotWithShape="0">
          <a:gsLst>
            <a:gs pos="0">
              <a:schemeClr val="accent6">
                <a:shade val="90000"/>
                <a:hueOff val="465797"/>
                <a:satOff val="-12340"/>
                <a:lumOff val="34245"/>
                <a:alphaOff val="0"/>
                <a:shade val="51000"/>
                <a:satMod val="130000"/>
              </a:schemeClr>
            </a:gs>
            <a:gs pos="80000">
              <a:schemeClr val="accent6">
                <a:shade val="90000"/>
                <a:hueOff val="465797"/>
                <a:satOff val="-12340"/>
                <a:lumOff val="34245"/>
                <a:alphaOff val="0"/>
                <a:shade val="93000"/>
                <a:satMod val="130000"/>
              </a:schemeClr>
            </a:gs>
            <a:gs pos="100000">
              <a:schemeClr val="accent6">
                <a:shade val="90000"/>
                <a:hueOff val="465797"/>
                <a:satOff val="-12340"/>
                <a:lumOff val="342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4635273" y="2432600"/>
        <a:ext cx="267973" cy="268697"/>
      </dsp:txXfrm>
    </dsp:sp>
    <dsp:sp modelId="{56FE51A7-0B1E-4B5B-841C-316866C1667A}">
      <dsp:nvSpPr>
        <dsp:cNvPr id="0" name=""/>
        <dsp:cNvSpPr/>
      </dsp:nvSpPr>
      <dsp:spPr>
        <a:xfrm>
          <a:off x="2534097" y="2025222"/>
          <a:ext cx="1805754" cy="1083452"/>
        </a:xfrm>
        <a:prstGeom prst="roundRect">
          <a:avLst>
            <a:gd name="adj" fmla="val 10000"/>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获得系统权限或破坏系统</a:t>
          </a:r>
        </a:p>
      </dsp:txBody>
      <dsp:txXfrm>
        <a:off x="2565830" y="2056955"/>
        <a:ext cx="1742288" cy="1019986"/>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endParaRPr lang="en-US" altLang="zh-CN"/>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802373-4EC4-4299-AE52-B4CC65CF334E}" type="slidenum">
              <a:rPr lang="zh-CN" altLang="en-US"/>
              <a:t>18</a:t>
            </a:fld>
            <a:endParaRPr lang="en-US" altLang="zh-CN"/>
          </a:p>
        </p:txBody>
      </p:sp>
    </p:spTree>
    <p:extLst>
      <p:ext uri="{BB962C8B-B14F-4D97-AF65-F5344CB8AC3E}">
        <p14:creationId xmlns:p14="http://schemas.microsoft.com/office/powerpoint/2010/main" val="57399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extLst>
      <p:ext uri="{BB962C8B-B14F-4D97-AF65-F5344CB8AC3E}">
        <p14:creationId xmlns:p14="http://schemas.microsoft.com/office/powerpoint/2010/main" val="1373808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7.wmf"/><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10" Type="http://schemas.openxmlformats.org/officeDocument/2006/relationships/oleObject" Target="../embeddings/oleObject4.bin"/><Relationship Id="rId4" Type="http://schemas.openxmlformats.org/officeDocument/2006/relationships/image" Target="../media/image18.wmf"/><Relationship Id="rId9"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18.wmf"/><Relationship Id="rId10" Type="http://schemas.openxmlformats.org/officeDocument/2006/relationships/oleObject" Target="../embeddings/oleObject7.bin"/><Relationship Id="rId4" Type="http://schemas.openxmlformats.org/officeDocument/2006/relationships/image" Target="../media/image17.wmf"/><Relationship Id="rId9" Type="http://schemas.openxmlformats.org/officeDocument/2006/relationships/image" Target="../media/image16.emf"/></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计算环境安全</a:t>
            </a:r>
            <a:endParaRPr lang="en-US" altLang="zh-CN" sz="3200"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
        <p:nvSpPr>
          <p:cNvPr id="6" name="副标题 4"/>
          <p:cNvSpPr txBox="1">
            <a:spLocks/>
          </p:cNvSpPr>
          <p:nvPr/>
        </p:nvSpPr>
        <p:spPr bwMode="gray">
          <a:xfrm>
            <a:off x="2195513" y="5020084"/>
            <a:ext cx="5638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r>
              <a:rPr lang="zh-CN" altLang="en-US" kern="0"/>
              <a:t>讲师姓名   机构名称</a:t>
            </a:r>
            <a:endParaRPr lang="en-US" altLang="zh-CN" kern="0" dirty="0"/>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信道保护</a:t>
            </a:r>
          </a:p>
        </p:txBody>
      </p:sp>
      <p:sp>
        <p:nvSpPr>
          <p:cNvPr id="3" name="内容占位符 2"/>
          <p:cNvSpPr>
            <a:spLocks noGrp="1"/>
          </p:cNvSpPr>
          <p:nvPr>
            <p:ph idx="1"/>
          </p:nvPr>
        </p:nvSpPr>
        <p:spPr/>
        <p:txBody>
          <a:bodyPr/>
          <a:lstStyle/>
          <a:p>
            <a:r>
              <a:rPr lang="zh-CN" altLang="en-US" dirty="0"/>
              <a:t>正常信道的保护</a:t>
            </a:r>
            <a:endParaRPr lang="en-US" altLang="zh-CN" dirty="0"/>
          </a:p>
          <a:p>
            <a:pPr lvl="1"/>
            <a:r>
              <a:rPr lang="zh-CN" altLang="en-US" dirty="0"/>
              <a:t>可信通路</a:t>
            </a:r>
            <a:r>
              <a:rPr lang="zh-CN" altLang="zh-CN" dirty="0"/>
              <a:t>（</a:t>
            </a:r>
            <a:r>
              <a:rPr lang="en-US" altLang="zh-CN" dirty="0"/>
              <a:t>Trusted Path</a:t>
            </a:r>
            <a:r>
              <a:rPr lang="zh-CN" altLang="zh-CN" dirty="0"/>
              <a:t>）</a:t>
            </a:r>
            <a:endParaRPr lang="en-US" altLang="zh-CN" dirty="0"/>
          </a:p>
          <a:p>
            <a:pPr lvl="1"/>
            <a:r>
              <a:rPr lang="zh-CN" altLang="en-US" dirty="0"/>
              <a:t>安全键（</a:t>
            </a:r>
            <a:r>
              <a:rPr lang="en-US" altLang="zh-CN" dirty="0"/>
              <a:t>SAK</a:t>
            </a:r>
            <a:r>
              <a:rPr lang="zh-CN" altLang="en-US" dirty="0"/>
              <a:t>）</a:t>
            </a:r>
            <a:endParaRPr lang="en-US" altLang="zh-CN" dirty="0"/>
          </a:p>
          <a:p>
            <a:r>
              <a:rPr lang="zh-CN" altLang="en-US" dirty="0"/>
              <a:t>隐蔽信道保护</a:t>
            </a:r>
            <a:endParaRPr lang="en-US" altLang="zh-CN" dirty="0"/>
          </a:p>
          <a:p>
            <a:pPr lvl="1"/>
            <a:r>
              <a:rPr lang="zh-CN" altLang="en-US" dirty="0"/>
              <a:t>隐蔽信道</a:t>
            </a:r>
            <a:r>
              <a:rPr lang="zh-CN" altLang="zh-CN" dirty="0"/>
              <a:t>指利用系统中那些本来不是用于通信的系统资源绕过强制存取控制进行非法通信的一种机制</a:t>
            </a:r>
            <a:endParaRPr lang="en-US" altLang="zh-CN" dirty="0"/>
          </a:p>
          <a:p>
            <a:pPr lvl="1"/>
            <a:r>
              <a:rPr lang="zh-CN" altLang="en-US" dirty="0"/>
              <a:t>发现隐蔽信道</a:t>
            </a:r>
            <a:endParaRPr lang="en-US" altLang="zh-CN" dirty="0"/>
          </a:p>
          <a:p>
            <a:pPr lvl="2"/>
            <a:r>
              <a:rPr lang="zh-CN" altLang="en-US" dirty="0"/>
              <a:t>共同访问权限</a:t>
            </a:r>
            <a:endParaRPr lang="en-US" altLang="zh-CN" dirty="0"/>
          </a:p>
          <a:p>
            <a:pPr lvl="2"/>
            <a:r>
              <a:rPr lang="zh-CN" altLang="en-US" dirty="0"/>
              <a:t>共同修改权限</a:t>
            </a:r>
            <a:endParaRPr lang="en-US" altLang="zh-CN" dirty="0"/>
          </a:p>
          <a:p>
            <a:pPr lvl="2"/>
            <a:r>
              <a:rPr lang="zh-CN" altLang="en-US" dirty="0"/>
              <a:t>接收进程可检资源的改变，而发送进程有权限改变</a:t>
            </a:r>
            <a:endParaRPr lang="en-US" altLang="zh-CN" dirty="0"/>
          </a:p>
          <a:p>
            <a:pPr lvl="2"/>
            <a:r>
              <a:rPr lang="zh-CN" altLang="en-US" dirty="0"/>
              <a:t>某种机制可启动通信并改变通信事件的顺序</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pic>
        <p:nvPicPr>
          <p:cNvPr id="5" name="Picture 5" descr="http://blog.mightyuninstaller.com/wp-content/uploads/2013/06/ctrl_alt_del.gif"/>
          <p:cNvPicPr>
            <a:picLocks noChangeAspect="1"/>
          </p:cNvPicPr>
          <p:nvPr/>
        </p:nvPicPr>
        <p:blipFill>
          <a:blip r:embed="rId2"/>
          <a:stretch>
            <a:fillRect/>
          </a:stretch>
        </p:blipFill>
        <p:spPr>
          <a:xfrm>
            <a:off x="6012160" y="1484784"/>
            <a:ext cx="2938462" cy="1728788"/>
          </a:xfrm>
          <a:prstGeom prst="rect">
            <a:avLst/>
          </a:prstGeom>
          <a:noFill/>
          <a:ln w="9525">
            <a:noFill/>
          </a:ln>
        </p:spPr>
      </p:pic>
    </p:spTree>
    <p:extLst>
      <p:ext uri="{BB962C8B-B14F-4D97-AF65-F5344CB8AC3E}">
        <p14:creationId xmlns:p14="http://schemas.microsoft.com/office/powerpoint/2010/main" val="3269427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安全审计</a:t>
            </a:r>
          </a:p>
        </p:txBody>
      </p:sp>
      <p:sp>
        <p:nvSpPr>
          <p:cNvPr id="3" name="内容占位符 2"/>
          <p:cNvSpPr>
            <a:spLocks noGrp="1"/>
          </p:cNvSpPr>
          <p:nvPr>
            <p:ph idx="1"/>
          </p:nvPr>
        </p:nvSpPr>
        <p:spPr/>
        <p:txBody>
          <a:bodyPr/>
          <a:lstStyle/>
          <a:p>
            <a:r>
              <a:rPr lang="zh-CN" altLang="zh-CN" dirty="0"/>
              <a:t>对系统中有关安全的活动进行记录、检查以及审核</a:t>
            </a:r>
            <a:r>
              <a:rPr lang="zh-CN" altLang="en-US" dirty="0"/>
              <a:t>，</a:t>
            </a:r>
            <a:r>
              <a:rPr lang="zh-CN" altLang="zh-CN" dirty="0"/>
              <a:t>一般是一个独立的过程</a:t>
            </a:r>
            <a:endParaRPr lang="en-US" altLang="zh-CN" dirty="0"/>
          </a:p>
          <a:p>
            <a:r>
              <a:rPr lang="en-US" altLang="zh-CN" dirty="0"/>
              <a:t>Windows</a:t>
            </a:r>
            <a:r>
              <a:rPr lang="zh-CN" altLang="en-US" dirty="0"/>
              <a:t>系统的安全审计</a:t>
            </a:r>
            <a:endParaRPr lang="en-US" altLang="zh-CN" dirty="0"/>
          </a:p>
          <a:p>
            <a:pPr lvl="1"/>
            <a:r>
              <a:rPr lang="en-US" altLang="zh-CN" dirty="0"/>
              <a:t>Windows</a:t>
            </a:r>
            <a:r>
              <a:rPr lang="zh-CN" altLang="en-US" dirty="0"/>
              <a:t>日志（系统、应用程序、安全）</a:t>
            </a:r>
            <a:endParaRPr lang="en-US" altLang="zh-CN" dirty="0"/>
          </a:p>
          <a:p>
            <a:pPr lvl="1"/>
            <a:r>
              <a:rPr lang="zh-CN" altLang="en-US" dirty="0"/>
              <a:t>应用程序和服务日志（</a:t>
            </a:r>
            <a:r>
              <a:rPr lang="en-US" altLang="zh-CN" dirty="0"/>
              <a:t>IIS</a:t>
            </a:r>
            <a:r>
              <a:rPr lang="zh-CN" altLang="en-US" dirty="0"/>
              <a:t>日志等）</a:t>
            </a:r>
            <a:endParaRPr lang="en-US" altLang="zh-CN" dirty="0"/>
          </a:p>
          <a:p>
            <a:r>
              <a:rPr lang="en-US" altLang="zh-CN" dirty="0"/>
              <a:t>Linux</a:t>
            </a:r>
            <a:r>
              <a:rPr lang="zh-CN" altLang="en-US" dirty="0"/>
              <a:t>系统的安全审计</a:t>
            </a:r>
            <a:endParaRPr lang="en-US" altLang="zh-CN" dirty="0"/>
          </a:p>
          <a:p>
            <a:pPr lvl="1"/>
            <a:r>
              <a:rPr lang="zh-CN" altLang="en-US" noProof="1"/>
              <a:t>连接时间日志</a:t>
            </a:r>
            <a:endParaRPr lang="zh-CN" altLang="en-US" sz="2200" noProof="1"/>
          </a:p>
          <a:p>
            <a:pPr lvl="1"/>
            <a:r>
              <a:rPr lang="zh-CN" altLang="en-US" noProof="1"/>
              <a:t>进程统计</a:t>
            </a:r>
            <a:endParaRPr lang="zh-CN" altLang="en-US" sz="2200" noProof="1"/>
          </a:p>
          <a:p>
            <a:pPr lvl="1"/>
            <a:r>
              <a:rPr lang="zh-CN" altLang="en-US" noProof="1"/>
              <a:t>错误日志</a:t>
            </a:r>
            <a:endParaRPr lang="en-US" altLang="zh-CN" noProof="1"/>
          </a:p>
          <a:p>
            <a:pPr lvl="1"/>
            <a:r>
              <a:rPr lang="zh-CN" altLang="en-US" noProof="1"/>
              <a:t>应用程序日志</a:t>
            </a:r>
            <a:endParaRPr lang="en-US" altLang="zh-CN" noProof="1"/>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spTree>
    <p:extLst>
      <p:ext uri="{BB962C8B-B14F-4D97-AF65-F5344CB8AC3E}">
        <p14:creationId xmlns:p14="http://schemas.microsoft.com/office/powerpoint/2010/main" val="470513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内存保护与文件系统保护</a:t>
            </a:r>
          </a:p>
        </p:txBody>
      </p:sp>
      <p:sp>
        <p:nvSpPr>
          <p:cNvPr id="3" name="内容占位符 2"/>
          <p:cNvSpPr>
            <a:spLocks noGrp="1"/>
          </p:cNvSpPr>
          <p:nvPr>
            <p:ph idx="1"/>
          </p:nvPr>
        </p:nvSpPr>
        <p:spPr/>
        <p:txBody>
          <a:bodyPr/>
          <a:lstStyle/>
          <a:p>
            <a:r>
              <a:rPr lang="zh-CN" altLang="en-US" dirty="0"/>
              <a:t>内存保护</a:t>
            </a:r>
            <a:endParaRPr lang="en-US" altLang="zh-CN" dirty="0"/>
          </a:p>
          <a:p>
            <a:pPr lvl="1"/>
            <a:r>
              <a:rPr lang="zh-CN" altLang="en-US" dirty="0"/>
              <a:t>进程间</a:t>
            </a:r>
            <a:r>
              <a:rPr lang="en-US" altLang="zh-CN" dirty="0"/>
              <a:t>/</a:t>
            </a:r>
            <a:r>
              <a:rPr lang="zh-CN" altLang="en-US" dirty="0"/>
              <a:t>系统进程内存保护</a:t>
            </a:r>
            <a:endParaRPr lang="en-US" altLang="zh-CN" dirty="0"/>
          </a:p>
          <a:p>
            <a:pPr lvl="1"/>
            <a:r>
              <a:rPr lang="zh-CN" altLang="zh-CN" dirty="0"/>
              <a:t>段式保护、页式保护和段页式保护</a:t>
            </a:r>
            <a:endParaRPr lang="en-US" altLang="zh-CN" dirty="0"/>
          </a:p>
          <a:p>
            <a:r>
              <a:rPr lang="zh-CN" altLang="zh-CN" dirty="0"/>
              <a:t>文件系统保护</a:t>
            </a:r>
            <a:r>
              <a:rPr lang="zh-CN" altLang="en-US" dirty="0"/>
              <a:t>机制</a:t>
            </a:r>
            <a:endParaRPr lang="en-US" altLang="zh-CN" dirty="0"/>
          </a:p>
          <a:p>
            <a:pPr lvl="1"/>
            <a:r>
              <a:rPr lang="zh-CN" altLang="en-US" dirty="0"/>
              <a:t>访问控制列表</a:t>
            </a:r>
            <a:endParaRPr lang="en-US" altLang="zh-CN" dirty="0"/>
          </a:p>
          <a:p>
            <a:pPr lvl="1"/>
            <a:r>
              <a:rPr lang="zh-CN" altLang="en-US" dirty="0"/>
              <a:t>加密</a:t>
            </a:r>
            <a:endParaRPr lang="en-US" altLang="zh-CN" dirty="0"/>
          </a:p>
          <a:p>
            <a:pPr lvl="2"/>
            <a:r>
              <a:rPr lang="en-US" altLang="zh-CN" dirty="0"/>
              <a:t>Windows(EFS</a:t>
            </a:r>
            <a:r>
              <a:rPr lang="zh-CN" altLang="en-US" dirty="0"/>
              <a:t>、</a:t>
            </a:r>
            <a:r>
              <a:rPr lang="en-US" altLang="zh-CN" dirty="0" err="1"/>
              <a:t>Bitlocker</a:t>
            </a:r>
            <a:r>
              <a:rPr lang="en-US" altLang="zh-CN" dirty="0"/>
              <a:t>)</a:t>
            </a:r>
          </a:p>
          <a:p>
            <a:pPr lvl="2"/>
            <a:r>
              <a:rPr lang="en-US" altLang="zh-CN" dirty="0"/>
              <a:t>Linux(</a:t>
            </a:r>
            <a:r>
              <a:rPr lang="en-US" altLang="zh-CN" dirty="0" err="1"/>
              <a:t>eCryptfs</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33781070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操作系统安全配置</a:t>
            </a:r>
          </a:p>
        </p:txBody>
      </p:sp>
      <p:sp>
        <p:nvSpPr>
          <p:cNvPr id="3" name="内容占位符 2"/>
          <p:cNvSpPr>
            <a:spLocks noGrp="1"/>
          </p:cNvSpPr>
          <p:nvPr>
            <p:ph idx="1"/>
          </p:nvPr>
        </p:nvSpPr>
        <p:spPr/>
        <p:txBody>
          <a:bodyPr/>
          <a:lstStyle/>
          <a:p>
            <a:r>
              <a:rPr lang="zh-CN" altLang="en-US" dirty="0"/>
              <a:t>安装</a:t>
            </a:r>
            <a:endParaRPr lang="en-US" altLang="zh-CN" dirty="0"/>
          </a:p>
          <a:p>
            <a:pPr lvl="1"/>
            <a:r>
              <a:rPr lang="zh-CN" altLang="en-US" dirty="0"/>
              <a:t>分区设置</a:t>
            </a:r>
            <a:endParaRPr lang="en-US" altLang="zh-CN" dirty="0"/>
          </a:p>
          <a:p>
            <a:pPr lvl="1"/>
            <a:r>
              <a:rPr lang="zh-CN" altLang="en-US" dirty="0"/>
              <a:t>安全补丁</a:t>
            </a:r>
            <a:r>
              <a:rPr lang="en-US" altLang="zh-CN" dirty="0"/>
              <a:t>&amp;</a:t>
            </a:r>
            <a:r>
              <a:rPr lang="zh-CN" altLang="en-US" dirty="0"/>
              <a:t>最新版本</a:t>
            </a:r>
            <a:endParaRPr lang="en-US" altLang="zh-CN" dirty="0"/>
          </a:p>
          <a:p>
            <a:pPr lvl="1"/>
            <a:r>
              <a:rPr lang="zh-CN" altLang="en-US" dirty="0"/>
              <a:t>官方或可靠镜像（</a:t>
            </a:r>
            <a:r>
              <a:rPr lang="en-US" altLang="zh-CN" dirty="0"/>
              <a:t>Md5</a:t>
            </a:r>
            <a:r>
              <a:rPr lang="zh-CN" altLang="en-US" dirty="0"/>
              <a:t>校验）</a:t>
            </a:r>
            <a:endParaRPr lang="en-US" altLang="zh-CN" dirty="0"/>
          </a:p>
          <a:p>
            <a:r>
              <a:rPr lang="zh-CN" altLang="en-US" dirty="0"/>
              <a:t>最小化部署</a:t>
            </a:r>
            <a:endParaRPr lang="en-US" altLang="zh-CN" dirty="0"/>
          </a:p>
          <a:p>
            <a:pPr lvl="1"/>
            <a:r>
              <a:rPr lang="zh-CN" altLang="en-US" dirty="0"/>
              <a:t>明确需要的功能和组件，不需要的服务和功能都关闭</a:t>
            </a:r>
            <a:endParaRPr lang="en-US" altLang="zh-CN" dirty="0"/>
          </a:p>
          <a:p>
            <a:r>
              <a:rPr lang="zh-CN" altLang="en-US" dirty="0"/>
              <a:t>远程访问控制</a:t>
            </a:r>
            <a:endParaRPr lang="en-US" altLang="zh-CN" dirty="0"/>
          </a:p>
          <a:p>
            <a:pPr lvl="1"/>
            <a:r>
              <a:rPr lang="zh-CN" altLang="en-US" dirty="0"/>
              <a:t>开放端口</a:t>
            </a:r>
            <a:endParaRPr lang="en-US" altLang="zh-CN" dirty="0"/>
          </a:p>
          <a:p>
            <a:pPr lvl="1"/>
            <a:r>
              <a:rPr lang="zh-CN" altLang="en-US" dirty="0"/>
              <a:t>远程连接的限制</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val="36922534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操作系统安全配置</a:t>
            </a:r>
          </a:p>
        </p:txBody>
      </p:sp>
      <p:sp>
        <p:nvSpPr>
          <p:cNvPr id="3" name="内容占位符 2"/>
          <p:cNvSpPr>
            <a:spLocks noGrp="1"/>
          </p:cNvSpPr>
          <p:nvPr>
            <p:ph idx="1"/>
          </p:nvPr>
        </p:nvSpPr>
        <p:spPr/>
        <p:txBody>
          <a:bodyPr/>
          <a:lstStyle/>
          <a:p>
            <a:r>
              <a:rPr lang="zh-CN" altLang="en-US" dirty="0"/>
              <a:t>账户策略及密码策略</a:t>
            </a:r>
            <a:endParaRPr lang="en-US" altLang="zh-CN" dirty="0"/>
          </a:p>
          <a:p>
            <a:pPr lvl="1"/>
            <a:r>
              <a:rPr lang="zh-CN" altLang="en-US" dirty="0"/>
              <a:t>管理员更名并给予安全的口令</a:t>
            </a:r>
            <a:endParaRPr lang="en-US" altLang="zh-CN" dirty="0"/>
          </a:p>
          <a:p>
            <a:pPr lvl="1"/>
            <a:r>
              <a:rPr lang="zh-CN" altLang="en-US" dirty="0"/>
              <a:t>好的口令特点：自己容易记、别人不好猜</a:t>
            </a:r>
            <a:endParaRPr lang="en-US" altLang="zh-CN" dirty="0"/>
          </a:p>
          <a:p>
            <a:pPr lvl="1"/>
            <a:r>
              <a:rPr lang="zh-CN" altLang="en-US" dirty="0"/>
              <a:t>密码策略（避免弱口令）</a:t>
            </a:r>
            <a:endParaRPr lang="en-US" altLang="zh-CN" dirty="0"/>
          </a:p>
          <a:p>
            <a:pPr lvl="2"/>
            <a:r>
              <a:rPr lang="zh-CN" altLang="en-US" dirty="0"/>
              <a:t>密码必须符合复杂性要求</a:t>
            </a:r>
          </a:p>
          <a:p>
            <a:pPr lvl="2"/>
            <a:r>
              <a:rPr lang="zh-CN" altLang="en-US" dirty="0"/>
              <a:t>密码长度最小值</a:t>
            </a:r>
          </a:p>
          <a:p>
            <a:pPr lvl="2"/>
            <a:r>
              <a:rPr lang="zh-CN" altLang="en-US" dirty="0"/>
              <a:t>强制密码历史</a:t>
            </a:r>
            <a:endParaRPr lang="en-US" altLang="zh-CN" dirty="0"/>
          </a:p>
          <a:p>
            <a:pPr lvl="2"/>
            <a:r>
              <a:rPr lang="en-US" altLang="zh-CN" dirty="0"/>
              <a:t>……</a:t>
            </a:r>
            <a:endParaRPr lang="zh-CN" altLang="en-US" dirty="0"/>
          </a:p>
          <a:p>
            <a:pPr lvl="1"/>
            <a:r>
              <a:rPr lang="zh-CN" altLang="en-US" dirty="0"/>
              <a:t>帐号锁定策略（应对暴力破解）</a:t>
            </a:r>
            <a:endParaRPr lang="en-US" altLang="zh-CN" dirty="0"/>
          </a:p>
          <a:p>
            <a:pPr lvl="2"/>
            <a:r>
              <a:rPr lang="zh-CN" altLang="en-US" dirty="0">
                <a:sym typeface="黑体" panose="02010609060101010101" pitchFamily="49" charset="-122"/>
              </a:rPr>
              <a:t>帐户</a:t>
            </a:r>
            <a:r>
              <a:rPr lang="zh-CN" altLang="en-US" dirty="0"/>
              <a:t>锁定时间</a:t>
            </a:r>
            <a:endParaRPr lang="en-US" altLang="zh-CN" dirty="0"/>
          </a:p>
          <a:p>
            <a:pPr lvl="2"/>
            <a:r>
              <a:rPr lang="zh-CN" altLang="en-US" dirty="0">
                <a:sym typeface="黑体" panose="02010609060101010101" pitchFamily="49" charset="-122"/>
              </a:rPr>
              <a:t>帐户</a:t>
            </a:r>
            <a:r>
              <a:rPr lang="zh-CN" altLang="en-US" dirty="0"/>
              <a:t>锁定阀值</a:t>
            </a:r>
            <a:endParaRPr lang="en-US" altLang="zh-CN" dirty="0"/>
          </a:p>
          <a:p>
            <a:pPr lvl="2"/>
            <a:r>
              <a:rPr lang="zh-CN" altLang="en-US" dirty="0"/>
              <a:t>重置</a:t>
            </a:r>
            <a:r>
              <a:rPr lang="zh-CN" altLang="en-US" dirty="0">
                <a:sym typeface="黑体" panose="02010609060101010101" pitchFamily="49" charset="-122"/>
              </a:rPr>
              <a:t>帐户</a:t>
            </a:r>
            <a:r>
              <a:rPr lang="zh-CN" altLang="en-US" dirty="0"/>
              <a:t>锁定计数器</a:t>
            </a:r>
          </a:p>
          <a:p>
            <a:pPr lvl="1"/>
            <a:endParaRPr lang="en-US" altLang="zh-CN" dirty="0"/>
          </a:p>
          <a:p>
            <a:pPr lvl="2"/>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Tree>
    <p:extLst>
      <p:ext uri="{BB962C8B-B14F-4D97-AF65-F5344CB8AC3E}">
        <p14:creationId xmlns:p14="http://schemas.microsoft.com/office/powerpoint/2010/main" val="22604212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密码远程暴力破解</a:t>
            </a:r>
          </a:p>
        </p:txBody>
      </p:sp>
      <p:sp>
        <p:nvSpPr>
          <p:cNvPr id="3" name="内容占位符 2"/>
          <p:cNvSpPr>
            <a:spLocks noGrp="1"/>
          </p:cNvSpPr>
          <p:nvPr>
            <p:ph idx="1"/>
          </p:nvPr>
        </p:nvSpPr>
        <p:spPr/>
        <p:txBody>
          <a:bodyPr/>
          <a:lstStyle/>
          <a:p>
            <a:r>
              <a:rPr lang="zh-CN" altLang="en-US" dirty="0"/>
              <a:t>简单但有效的攻击方式</a:t>
            </a:r>
            <a:endParaRPr lang="en-US" altLang="zh-CN" dirty="0"/>
          </a:p>
          <a:p>
            <a:r>
              <a:rPr lang="zh-CN" altLang="en-US" dirty="0"/>
              <a:t>利用人性懒惰的弱点</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pic>
        <p:nvPicPr>
          <p:cNvPr id="5" name="Picture 2"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774" y="2508535"/>
            <a:ext cx="703262" cy="146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94" y="2707196"/>
            <a:ext cx="95091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4"/>
          <p:cNvSpPr>
            <a:spLocks noChangeShapeType="1"/>
          </p:cNvSpPr>
          <p:nvPr/>
        </p:nvSpPr>
        <p:spPr bwMode="auto">
          <a:xfrm>
            <a:off x="3131269" y="3240596"/>
            <a:ext cx="330517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5"/>
          <p:cNvSpPr txBox="1">
            <a:spLocks noChangeArrowheads="1"/>
          </p:cNvSpPr>
          <p:nvPr/>
        </p:nvSpPr>
        <p:spPr bwMode="auto">
          <a:xfrm>
            <a:off x="3178894" y="2699259"/>
            <a:ext cx="2673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ID:cisp psw:123456</a:t>
            </a:r>
          </a:p>
        </p:txBody>
      </p:sp>
      <p:sp>
        <p:nvSpPr>
          <p:cNvPr id="9" name="Line 6"/>
          <p:cNvSpPr>
            <a:spLocks noChangeShapeType="1"/>
          </p:cNvSpPr>
          <p:nvPr/>
        </p:nvSpPr>
        <p:spPr bwMode="auto">
          <a:xfrm flipH="1">
            <a:off x="3059832" y="3392996"/>
            <a:ext cx="330676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7"/>
          <p:cNvSpPr txBox="1">
            <a:spLocks noChangeArrowheads="1"/>
          </p:cNvSpPr>
          <p:nvPr/>
        </p:nvSpPr>
        <p:spPr bwMode="auto">
          <a:xfrm>
            <a:off x="3410669" y="3494596"/>
            <a:ext cx="260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Ok,you can login in</a:t>
            </a:r>
          </a:p>
        </p:txBody>
      </p:sp>
      <p:pic>
        <p:nvPicPr>
          <p:cNvPr id="11" name="Picture 8"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3266" y="4084180"/>
            <a:ext cx="703262" cy="157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341" y="4415448"/>
            <a:ext cx="95091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a:off x="3163316" y="4948848"/>
            <a:ext cx="330517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Text Box 11"/>
          <p:cNvSpPr txBox="1">
            <a:spLocks noChangeArrowheads="1"/>
          </p:cNvSpPr>
          <p:nvPr/>
        </p:nvSpPr>
        <p:spPr bwMode="auto">
          <a:xfrm>
            <a:off x="3553226" y="4415448"/>
            <a:ext cx="1863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dirty="0" err="1">
                <a:latin typeface="Times New Roman" panose="02020603050405020304" pitchFamily="18" charset="0"/>
                <a:ea typeface="宋体" panose="02010600030101010101" pitchFamily="2" charset="-122"/>
              </a:rPr>
              <a:t>ID:cisp</a:t>
            </a:r>
            <a:r>
              <a:rPr kumimoji="1" lang="en-US" altLang="zh-CN" sz="2400" dirty="0">
                <a:latin typeface="Times New Roman" panose="02020603050405020304" pitchFamily="18" charset="0"/>
                <a:ea typeface="宋体" panose="02010600030101010101" pitchFamily="2" charset="-122"/>
              </a:rPr>
              <a:t>   </a:t>
            </a:r>
            <a:r>
              <a:rPr kumimoji="1" lang="en-US" altLang="zh-CN" sz="2400" dirty="0" err="1">
                <a:latin typeface="Times New Roman" panose="02020603050405020304" pitchFamily="18" charset="0"/>
                <a:ea typeface="宋体" panose="02010600030101010101" pitchFamily="2" charset="-122"/>
              </a:rPr>
              <a:t>psw</a:t>
            </a:r>
            <a:r>
              <a:rPr kumimoji="1" lang="en-US" altLang="zh-CN" sz="2400" dirty="0">
                <a:latin typeface="Times New Roman" panose="02020603050405020304" pitchFamily="18" charset="0"/>
                <a:ea typeface="宋体" panose="02010600030101010101" pitchFamily="2" charset="-122"/>
              </a:rPr>
              <a:t>:</a:t>
            </a:r>
          </a:p>
        </p:txBody>
      </p:sp>
      <p:sp>
        <p:nvSpPr>
          <p:cNvPr id="15" name="Line 12"/>
          <p:cNvSpPr>
            <a:spLocks noChangeShapeType="1"/>
          </p:cNvSpPr>
          <p:nvPr/>
        </p:nvSpPr>
        <p:spPr bwMode="auto">
          <a:xfrm flipH="1">
            <a:off x="3091879" y="5101248"/>
            <a:ext cx="330676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Text Box 13"/>
          <p:cNvSpPr txBox="1">
            <a:spLocks noChangeArrowheads="1"/>
          </p:cNvSpPr>
          <p:nvPr/>
        </p:nvSpPr>
        <p:spPr bwMode="auto">
          <a:xfrm>
            <a:off x="3303016" y="5202848"/>
            <a:ext cx="306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No,you can not login in</a:t>
            </a:r>
          </a:p>
        </p:txBody>
      </p:sp>
      <p:sp>
        <p:nvSpPr>
          <p:cNvPr id="17" name="Text Box 14"/>
          <p:cNvSpPr txBox="1">
            <a:spLocks noChangeArrowheads="1"/>
          </p:cNvSpPr>
          <p:nvPr/>
        </p:nvSpPr>
        <p:spPr bwMode="auto">
          <a:xfrm>
            <a:off x="5274691" y="443132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a:latin typeface="Times New Roman" panose="02020603050405020304" pitchFamily="18" charset="0"/>
                <a:ea typeface="宋体" panose="02010600030101010101" pitchFamily="2" charset="-122"/>
              </a:rPr>
              <a:t>1</a:t>
            </a:r>
            <a:endParaRPr lang="zh-CN" altLang="en-US" sz="1800" b="1">
              <a:solidFill>
                <a:schemeClr val="tx2"/>
              </a:solidFill>
              <a:latin typeface="Arial" panose="020B0604020202020204" pitchFamily="34" charset="0"/>
              <a:ea typeface="宋体" panose="02010600030101010101" pitchFamily="2" charset="-122"/>
            </a:endParaRPr>
          </a:p>
        </p:txBody>
      </p:sp>
      <p:sp>
        <p:nvSpPr>
          <p:cNvPr id="18" name="Text Box 15"/>
          <p:cNvSpPr txBox="1">
            <a:spLocks noChangeArrowheads="1"/>
          </p:cNvSpPr>
          <p:nvPr/>
        </p:nvSpPr>
        <p:spPr bwMode="auto">
          <a:xfrm>
            <a:off x="5274691" y="443132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a:latin typeface="Times New Roman" panose="02020603050405020304" pitchFamily="18" charset="0"/>
                <a:ea typeface="宋体" panose="02010600030101010101" pitchFamily="2" charset="-122"/>
              </a:rPr>
              <a:t>12</a:t>
            </a:r>
            <a:endParaRPr lang="zh-CN" altLang="en-US" sz="1800" b="1">
              <a:solidFill>
                <a:schemeClr val="tx2"/>
              </a:solidFill>
              <a:latin typeface="Arial" panose="020B0604020202020204" pitchFamily="34" charset="0"/>
              <a:ea typeface="宋体" panose="02010600030101010101" pitchFamily="2" charset="-122"/>
            </a:endParaRPr>
          </a:p>
        </p:txBody>
      </p:sp>
      <p:sp>
        <p:nvSpPr>
          <p:cNvPr id="19" name="Text Box 16"/>
          <p:cNvSpPr txBox="1">
            <a:spLocks noChangeArrowheads="1"/>
          </p:cNvSpPr>
          <p:nvPr/>
        </p:nvSpPr>
        <p:spPr bwMode="auto">
          <a:xfrm>
            <a:off x="5274691" y="443132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a:latin typeface="Times New Roman" panose="02020603050405020304" pitchFamily="18" charset="0"/>
                <a:ea typeface="宋体" panose="02010600030101010101" pitchFamily="2" charset="-122"/>
              </a:rPr>
              <a:t>123</a:t>
            </a:r>
            <a:endParaRPr lang="zh-CN" altLang="en-US" sz="1800" b="1">
              <a:solidFill>
                <a:schemeClr val="tx2"/>
              </a:solidFill>
              <a:latin typeface="Arial" panose="020B0604020202020204" pitchFamily="34" charset="0"/>
              <a:ea typeface="宋体" panose="02010600030101010101" pitchFamily="2" charset="-122"/>
            </a:endParaRPr>
          </a:p>
        </p:txBody>
      </p:sp>
      <p:sp>
        <p:nvSpPr>
          <p:cNvPr id="20" name="Text Box 17"/>
          <p:cNvSpPr txBox="1">
            <a:spLocks noChangeArrowheads="1"/>
          </p:cNvSpPr>
          <p:nvPr/>
        </p:nvSpPr>
        <p:spPr bwMode="auto">
          <a:xfrm>
            <a:off x="5274691" y="443132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a:latin typeface="Times New Roman" panose="02020603050405020304" pitchFamily="18" charset="0"/>
                <a:ea typeface="宋体" panose="02010600030101010101" pitchFamily="2" charset="-122"/>
              </a:rPr>
              <a:t>1234</a:t>
            </a:r>
            <a:endParaRPr lang="zh-CN" altLang="en-US" sz="1800" b="1">
              <a:solidFill>
                <a:schemeClr val="tx2"/>
              </a:solidFill>
              <a:latin typeface="Arial" panose="020B0604020202020204" pitchFamily="34" charset="0"/>
              <a:ea typeface="宋体" panose="02010600030101010101" pitchFamily="2" charset="-122"/>
            </a:endParaRPr>
          </a:p>
        </p:txBody>
      </p:sp>
      <p:sp>
        <p:nvSpPr>
          <p:cNvPr id="21" name="Text Box 18"/>
          <p:cNvSpPr txBox="1">
            <a:spLocks noChangeArrowheads="1"/>
          </p:cNvSpPr>
          <p:nvPr/>
        </p:nvSpPr>
        <p:spPr bwMode="auto">
          <a:xfrm>
            <a:off x="5274691" y="443132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a:latin typeface="Times New Roman" panose="02020603050405020304" pitchFamily="18" charset="0"/>
                <a:ea typeface="宋体" panose="02010600030101010101" pitchFamily="2" charset="-122"/>
              </a:rPr>
              <a:t>12345</a:t>
            </a:r>
            <a:endParaRPr lang="zh-CN" altLang="en-US" sz="1800" b="1">
              <a:solidFill>
                <a:schemeClr val="tx2"/>
              </a:solidFill>
              <a:latin typeface="Arial" panose="020B0604020202020204" pitchFamily="34" charset="0"/>
              <a:ea typeface="宋体" panose="02010600030101010101" pitchFamily="2" charset="-122"/>
            </a:endParaRPr>
          </a:p>
        </p:txBody>
      </p:sp>
      <p:sp>
        <p:nvSpPr>
          <p:cNvPr id="22" name="Text Box 19"/>
          <p:cNvSpPr txBox="1">
            <a:spLocks noChangeArrowheads="1"/>
          </p:cNvSpPr>
          <p:nvPr/>
        </p:nvSpPr>
        <p:spPr bwMode="auto">
          <a:xfrm>
            <a:off x="5274691" y="443132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r>
              <a:rPr kumimoji="1" lang="en-US" altLang="zh-CN" sz="2400" dirty="0">
                <a:latin typeface="Times New Roman" panose="02020603050405020304" pitchFamily="18" charset="0"/>
                <a:ea typeface="宋体" panose="02010600030101010101" pitchFamily="2" charset="-122"/>
              </a:rPr>
              <a:t>123456</a:t>
            </a:r>
            <a:endParaRPr lang="zh-CN" altLang="en-US" sz="1800" b="1" dirty="0">
              <a:solidFill>
                <a:schemeClr val="tx2"/>
              </a:solidFill>
              <a:latin typeface="Arial" panose="020B0604020202020204" pitchFamily="34" charset="0"/>
              <a:ea typeface="宋体" panose="02010600030101010101" pitchFamily="2" charset="-122"/>
            </a:endParaRPr>
          </a:p>
        </p:txBody>
      </p:sp>
      <p:sp>
        <p:nvSpPr>
          <p:cNvPr id="23" name="Text Box 20"/>
          <p:cNvSpPr txBox="1">
            <a:spLocks noChangeArrowheads="1"/>
          </p:cNvSpPr>
          <p:nvPr/>
        </p:nvSpPr>
        <p:spPr bwMode="auto">
          <a:xfrm>
            <a:off x="3341116" y="5202848"/>
            <a:ext cx="267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solidFill>
                  <a:schemeClr val="hlink"/>
                </a:solidFill>
                <a:latin typeface="Times New Roman" panose="02020603050405020304" pitchFamily="18" charset="0"/>
                <a:ea typeface="宋体" panose="02010600030101010101" pitchFamily="2" charset="-122"/>
              </a:rPr>
              <a:t>OK,you can login in</a:t>
            </a:r>
          </a:p>
        </p:txBody>
      </p:sp>
      <p:sp>
        <p:nvSpPr>
          <p:cNvPr id="24" name="Text Box 21"/>
          <p:cNvSpPr txBox="1">
            <a:spLocks noChangeArrowheads="1"/>
          </p:cNvSpPr>
          <p:nvPr/>
        </p:nvSpPr>
        <p:spPr bwMode="auto">
          <a:xfrm>
            <a:off x="3303016" y="5202848"/>
            <a:ext cx="306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No,you can not login in</a:t>
            </a:r>
          </a:p>
        </p:txBody>
      </p:sp>
      <p:sp>
        <p:nvSpPr>
          <p:cNvPr id="25" name="Text Box 22"/>
          <p:cNvSpPr txBox="1">
            <a:spLocks noChangeArrowheads="1"/>
          </p:cNvSpPr>
          <p:nvPr/>
        </p:nvSpPr>
        <p:spPr bwMode="auto">
          <a:xfrm>
            <a:off x="3303016" y="5202848"/>
            <a:ext cx="306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No,you can not login in</a:t>
            </a:r>
          </a:p>
        </p:txBody>
      </p:sp>
      <p:sp>
        <p:nvSpPr>
          <p:cNvPr id="26" name="Text Box 23"/>
          <p:cNvSpPr txBox="1">
            <a:spLocks noChangeArrowheads="1"/>
          </p:cNvSpPr>
          <p:nvPr/>
        </p:nvSpPr>
        <p:spPr bwMode="auto">
          <a:xfrm>
            <a:off x="3303016" y="5202848"/>
            <a:ext cx="306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No,you can not login in</a:t>
            </a:r>
          </a:p>
        </p:txBody>
      </p:sp>
      <p:sp>
        <p:nvSpPr>
          <p:cNvPr id="27" name="Text Box 24"/>
          <p:cNvSpPr txBox="1">
            <a:spLocks noChangeArrowheads="1"/>
          </p:cNvSpPr>
          <p:nvPr/>
        </p:nvSpPr>
        <p:spPr bwMode="auto">
          <a:xfrm>
            <a:off x="3303016" y="5202848"/>
            <a:ext cx="306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imes New Roman" panose="02020603050405020304" pitchFamily="18" charset="0"/>
                <a:ea typeface="宋体" panose="02010600030101010101" pitchFamily="2" charset="-122"/>
              </a:rPr>
              <a:t>No,you can not login in</a:t>
            </a:r>
          </a:p>
        </p:txBody>
      </p:sp>
    </p:spTree>
    <p:extLst>
      <p:ext uri="{BB962C8B-B14F-4D97-AF65-F5344CB8AC3E}">
        <p14:creationId xmlns:p14="http://schemas.microsoft.com/office/powerpoint/2010/main" val="179796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安全审计</a:t>
            </a:r>
          </a:p>
        </p:txBody>
      </p:sp>
      <p:sp>
        <p:nvSpPr>
          <p:cNvPr id="3" name="内容占位符 2"/>
          <p:cNvSpPr>
            <a:spLocks noGrp="1"/>
          </p:cNvSpPr>
          <p:nvPr>
            <p:ph idx="1"/>
          </p:nvPr>
        </p:nvSpPr>
        <p:spPr/>
        <p:txBody>
          <a:bodyPr/>
          <a:lstStyle/>
          <a:p>
            <a:r>
              <a:rPr lang="zh-CN" altLang="en-US" dirty="0"/>
              <a:t>日志设置</a:t>
            </a:r>
            <a:endParaRPr lang="en-US" altLang="zh-CN" dirty="0"/>
          </a:p>
          <a:p>
            <a:pPr lvl="1"/>
            <a:r>
              <a:rPr lang="zh-CN" altLang="en-US" dirty="0"/>
              <a:t>日志项、存储空间、访问权限</a:t>
            </a:r>
            <a:endParaRPr lang="en-US" altLang="zh-CN" dirty="0"/>
          </a:p>
          <a:p>
            <a:pPr lvl="1"/>
            <a:r>
              <a:rPr lang="zh-CN" altLang="en-US" dirty="0"/>
              <a:t>日志服务器</a:t>
            </a:r>
            <a:endParaRPr lang="en-US" altLang="zh-CN" dirty="0"/>
          </a:p>
          <a:p>
            <a:r>
              <a:rPr lang="zh-CN" altLang="en-US" dirty="0"/>
              <a:t>其他安全设置</a:t>
            </a:r>
            <a:endParaRPr lang="en-US" altLang="zh-CN" dirty="0"/>
          </a:p>
          <a:p>
            <a:pPr lvl="1"/>
            <a:r>
              <a:rPr lang="zh-CN" altLang="en-US" dirty="0"/>
              <a:t>安全增强软件（防病毒、主机入侵检测、安全加固软件等）</a:t>
            </a:r>
            <a:endParaRPr lang="en-US" altLang="zh-CN" dirty="0"/>
          </a:p>
          <a:p>
            <a:pPr lvl="1"/>
            <a:r>
              <a:rPr lang="zh-CN" altLang="en-US" dirty="0"/>
              <a:t>针对操作系统特性的设置</a:t>
            </a:r>
            <a:endParaRPr lang="en-US" altLang="zh-CN" dirty="0"/>
          </a:p>
          <a:p>
            <a:pPr lvl="2"/>
            <a:r>
              <a:rPr lang="en-US" altLang="zh-CN" dirty="0"/>
              <a:t>Windows</a:t>
            </a:r>
            <a:r>
              <a:rPr lang="zh-CN" altLang="en-US" dirty="0"/>
              <a:t>关闭共享、自动播放功能</a:t>
            </a:r>
            <a:endParaRPr lang="en-US" altLang="zh-CN" dirty="0"/>
          </a:p>
          <a:p>
            <a:pPr lvl="2"/>
            <a:r>
              <a:rPr lang="en-US" altLang="zh-CN" dirty="0"/>
              <a:t>Linux</a:t>
            </a:r>
            <a:r>
              <a:rPr lang="zh-CN" altLang="en-US" dirty="0"/>
              <a:t>中默认创建文件权限等</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Tree>
    <p:extLst>
      <p:ext uri="{BB962C8B-B14F-4D97-AF65-F5344CB8AC3E}">
        <p14:creationId xmlns:p14="http://schemas.microsoft.com/office/powerpoint/2010/main" val="8619065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知识子域：信息收集与系统攻击</a:t>
            </a:r>
          </a:p>
        </p:txBody>
      </p:sp>
      <p:sp>
        <p:nvSpPr>
          <p:cNvPr id="3" name="内容占位符 2"/>
          <p:cNvSpPr>
            <a:spLocks noGrp="1"/>
          </p:cNvSpPr>
          <p:nvPr>
            <p:ph idx="1"/>
          </p:nvPr>
        </p:nvSpPr>
        <p:spPr/>
        <p:txBody>
          <a:bodyPr/>
          <a:lstStyle/>
          <a:p>
            <a:r>
              <a:rPr lang="zh-CN" altLang="en-US" dirty="0"/>
              <a:t>信息收集</a:t>
            </a:r>
          </a:p>
          <a:p>
            <a:pPr lvl="1"/>
            <a:r>
              <a:rPr lang="zh-CN" altLang="en-US" dirty="0"/>
              <a:t>理解信息收集的概念及公开渠道信息收集、网络服务信息收集的方式及防御措施。</a:t>
            </a:r>
          </a:p>
          <a:p>
            <a:r>
              <a:rPr lang="zh-CN" altLang="en-US" dirty="0"/>
              <a:t>缓冲区溢出攻击</a:t>
            </a:r>
          </a:p>
          <a:p>
            <a:pPr lvl="1"/>
            <a:r>
              <a:rPr lang="zh-CN" altLang="en-US" dirty="0"/>
              <a:t>理解缓冲区溢出的基本概念及危害；</a:t>
            </a:r>
          </a:p>
          <a:p>
            <a:pPr lvl="1"/>
            <a:r>
              <a:rPr lang="zh-CN" altLang="en-US" dirty="0"/>
              <a:t>理解缓冲区溢出攻击的技术原理及防御措施。</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17</a:t>
            </a:fld>
            <a:endParaRPr lang="en-US" altLang="zh-CN"/>
          </a:p>
        </p:txBody>
      </p:sp>
    </p:spTree>
    <p:extLst>
      <p:ext uri="{BB962C8B-B14F-4D97-AF65-F5344CB8AC3E}">
        <p14:creationId xmlns:p14="http://schemas.microsoft.com/office/powerpoint/2010/main" val="37312319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信息收集与情报析</a:t>
            </a:r>
          </a:p>
        </p:txBody>
      </p:sp>
      <p:sp>
        <p:nvSpPr>
          <p:cNvPr id="18435" name="内容占位符 2"/>
          <p:cNvSpPr>
            <a:spLocks noGrp="1"/>
          </p:cNvSpPr>
          <p:nvPr>
            <p:ph idx="1"/>
          </p:nvPr>
        </p:nvSpPr>
        <p:spPr>
          <a:xfrm>
            <a:off x="250825" y="1089025"/>
            <a:ext cx="6373813" cy="5403850"/>
          </a:xfrm>
        </p:spPr>
        <p:txBody>
          <a:bodyPr/>
          <a:lstStyle/>
          <a:p>
            <a:pPr marL="342900" lvl="1" indent="-342900">
              <a:buClr>
                <a:srgbClr val="3399FF"/>
              </a:buClr>
              <a:buFont typeface="Wingdings" panose="05000000000000000000" pitchFamily="2" charset="2"/>
              <a:buChar char="v"/>
              <a:defRPr/>
            </a:pPr>
            <a:r>
              <a:rPr lang="zh-CN" altLang="en-US" dirty="0"/>
              <a:t>信息收集的概念</a:t>
            </a:r>
            <a:endParaRPr lang="en-US" altLang="zh-CN" dirty="0"/>
          </a:p>
          <a:p>
            <a:pPr lvl="1">
              <a:defRPr/>
            </a:pPr>
            <a:r>
              <a:rPr lang="zh-CN" altLang="en-US" dirty="0"/>
              <a:t>情报学中一个领域</a:t>
            </a:r>
            <a:endParaRPr lang="en-US" altLang="zh-CN" dirty="0"/>
          </a:p>
          <a:p>
            <a:pPr>
              <a:defRPr/>
            </a:pPr>
            <a:r>
              <a:rPr lang="zh-CN" altLang="en-US" dirty="0"/>
              <a:t>传统的信息收集</a:t>
            </a:r>
            <a:endParaRPr lang="en-US" altLang="zh-CN" dirty="0"/>
          </a:p>
          <a:p>
            <a:pPr lvl="1">
              <a:defRPr/>
            </a:pPr>
            <a:r>
              <a:rPr lang="zh-CN" altLang="en-US" dirty="0"/>
              <a:t>案例：著名的照片泄密案</a:t>
            </a:r>
            <a:endParaRPr lang="en-US" altLang="zh-CN" dirty="0"/>
          </a:p>
          <a:p>
            <a:pPr>
              <a:defRPr/>
            </a:pPr>
            <a:r>
              <a:rPr lang="zh-CN" altLang="en-US" dirty="0"/>
              <a:t>互联网时代的信息收集</a:t>
            </a:r>
            <a:endParaRPr lang="en-US" altLang="zh-CN" dirty="0"/>
          </a:p>
          <a:p>
            <a:pPr lvl="1">
              <a:defRPr/>
            </a:pPr>
            <a:r>
              <a:rPr lang="zh-CN" altLang="en-US" dirty="0"/>
              <a:t>信息技术的发展使得数据大量被生产出来</a:t>
            </a:r>
            <a:endParaRPr lang="en-US" altLang="zh-CN" dirty="0"/>
          </a:p>
          <a:p>
            <a:pPr marL="457200" lvl="1" indent="0">
              <a:buNone/>
              <a:defRPr/>
            </a:pPr>
            <a:endParaRPr lang="en-US" altLang="zh-CN" dirty="0"/>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575" y="1412875"/>
            <a:ext cx="2179638"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灯片编号占位符 4"/>
          <p:cNvSpPr>
            <a:spLocks noGrp="1"/>
          </p:cNvSpPr>
          <p:nvPr>
            <p:ph type="sldNum" sz="quarter" idx="10"/>
          </p:nvPr>
        </p:nvSpPr>
        <p:spPr>
          <a:xfrm>
            <a:off x="3455988"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549B7B25-3B59-4C42-BC81-0B0ED52D94C1}" type="slidenum">
              <a:rPr lang="zh-CN" altLang="en-US" sz="1000">
                <a:latin typeface="Arial" panose="020B0604020202020204" pitchFamily="34" charset="0"/>
                <a:ea typeface="宋体" panose="02010600030101010101" pitchFamily="2" charset="-122"/>
              </a:rPr>
              <a:t>18</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527290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信息搜集和分析</a:t>
            </a:r>
          </a:p>
        </p:txBody>
      </p:sp>
      <p:sp>
        <p:nvSpPr>
          <p:cNvPr id="3" name="内容占位符 2"/>
          <p:cNvSpPr>
            <a:spLocks noGrp="1"/>
          </p:cNvSpPr>
          <p:nvPr>
            <p:ph idx="1"/>
          </p:nvPr>
        </p:nvSpPr>
        <p:spPr/>
        <p:txBody>
          <a:bodyPr/>
          <a:lstStyle/>
          <a:p>
            <a:r>
              <a:rPr lang="zh-CN" altLang="en-US" dirty="0"/>
              <a:t>收集哪些信息</a:t>
            </a:r>
            <a:endParaRPr lang="en-US" altLang="zh-CN" dirty="0"/>
          </a:p>
          <a:p>
            <a:pPr lvl="1"/>
            <a:r>
              <a:rPr lang="zh-CN" altLang="en-US" dirty="0"/>
              <a:t>目标系统的信息系统相关资料</a:t>
            </a:r>
          </a:p>
          <a:p>
            <a:pPr lvl="2"/>
            <a:r>
              <a:rPr lang="zh-CN" altLang="en-US" dirty="0"/>
              <a:t>域名、网络拓扑、操作系统、应用软件、相关脆弱性</a:t>
            </a:r>
          </a:p>
          <a:p>
            <a:pPr lvl="1"/>
            <a:r>
              <a:rPr lang="zh-CN" altLang="en-US" dirty="0"/>
              <a:t>目标系统的组织相关资料</a:t>
            </a:r>
          </a:p>
          <a:p>
            <a:pPr lvl="2"/>
            <a:r>
              <a:rPr lang="zh-CN" altLang="en-US" dirty="0"/>
              <a:t>组织架构及关联组织</a:t>
            </a:r>
          </a:p>
          <a:p>
            <a:pPr lvl="2"/>
            <a:r>
              <a:rPr lang="zh-CN" altLang="en-US" dirty="0"/>
              <a:t>地理位置细节</a:t>
            </a:r>
          </a:p>
          <a:p>
            <a:pPr lvl="2"/>
            <a:r>
              <a:rPr lang="zh-CN" altLang="en-US" dirty="0"/>
              <a:t>电话号码、邮件等联系方式</a:t>
            </a:r>
          </a:p>
          <a:p>
            <a:pPr lvl="2"/>
            <a:r>
              <a:rPr lang="zh-CN" altLang="en-US" dirty="0"/>
              <a:t>近期重大事件</a:t>
            </a:r>
          </a:p>
          <a:p>
            <a:pPr lvl="2"/>
            <a:r>
              <a:rPr lang="zh-CN" altLang="en-US" dirty="0"/>
              <a:t>员工简历</a:t>
            </a:r>
          </a:p>
          <a:p>
            <a:pPr lvl="1"/>
            <a:r>
              <a:rPr lang="zh-CN" altLang="en-US" dirty="0"/>
              <a:t>其他可能令攻击者感兴趣的任何信息</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spTree>
    <p:extLst>
      <p:ext uri="{BB962C8B-B14F-4D97-AF65-F5344CB8AC3E}">
        <p14:creationId xmlns:p14="http://schemas.microsoft.com/office/powerpoint/2010/main" val="967260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0"/>
          <p:cNvSpPr>
            <a:spLocks noChangeArrowheads="1"/>
          </p:cNvSpPr>
          <p:nvPr/>
        </p:nvSpPr>
        <p:spPr bwMode="auto">
          <a:xfrm rot="10800000">
            <a:off x="4510721" y="5502389"/>
            <a:ext cx="336607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数据安全</a:t>
            </a:r>
          </a:p>
        </p:txBody>
      </p:sp>
      <p:sp>
        <p:nvSpPr>
          <p:cNvPr id="2" name="标题 1"/>
          <p:cNvSpPr>
            <a:spLocks noGrp="1"/>
          </p:cNvSpPr>
          <p:nvPr>
            <p:ph type="title"/>
          </p:nvPr>
        </p:nvSpPr>
        <p:spPr/>
        <p:txBody>
          <a:bodyPr/>
          <a:lstStyle/>
          <a:p>
            <a:r>
              <a:rPr lang="zh-CN" altLang="en-US" dirty="0"/>
              <a:t>课程内容</a:t>
            </a:r>
          </a:p>
        </p:txBody>
      </p:sp>
      <p:sp>
        <p:nvSpPr>
          <p:cNvPr id="5" name="内容占位符 4"/>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70471" y="2831256"/>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70471" y="4078308"/>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59633"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计算环境安全</a:t>
            </a:r>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198090" y="6113063"/>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480779" y="1670612"/>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操作系统安全</a:t>
            </a:r>
          </a:p>
        </p:txBody>
      </p:sp>
      <p:sp>
        <p:nvSpPr>
          <p:cNvPr id="16" name="Rectangle 20"/>
          <p:cNvSpPr>
            <a:spLocks noChangeArrowheads="1"/>
          </p:cNvSpPr>
          <p:nvPr/>
        </p:nvSpPr>
        <p:spPr bwMode="auto">
          <a:xfrm rot="10800000">
            <a:off x="4480781" y="3606505"/>
            <a:ext cx="335702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恶意代码防护</a:t>
            </a:r>
          </a:p>
        </p:txBody>
      </p:sp>
      <p:sp>
        <p:nvSpPr>
          <p:cNvPr id="17" name="Rectangle 20"/>
          <p:cNvSpPr>
            <a:spLocks noChangeArrowheads="1"/>
          </p:cNvSpPr>
          <p:nvPr/>
        </p:nvSpPr>
        <p:spPr bwMode="auto">
          <a:xfrm rot="10800000">
            <a:off x="4480783" y="4554447"/>
            <a:ext cx="336607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应用安全</a:t>
            </a:r>
          </a:p>
        </p:txBody>
      </p:sp>
      <p:sp>
        <p:nvSpPr>
          <p:cNvPr id="18" name="Rectangle 20"/>
          <p:cNvSpPr>
            <a:spLocks noChangeArrowheads="1"/>
          </p:cNvSpPr>
          <p:nvPr/>
        </p:nvSpPr>
        <p:spPr bwMode="auto">
          <a:xfrm rot="10800000">
            <a:off x="4480779" y="2601523"/>
            <a:ext cx="335163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信息收集与系统攻击</a:t>
            </a:r>
          </a:p>
        </p:txBody>
      </p:sp>
      <p:cxnSp>
        <p:nvCxnSpPr>
          <p:cNvPr id="7" name="肘形连接符 6"/>
          <p:cNvCxnSpPr>
            <a:stCxn id="21" idx="1"/>
            <a:endCxn id="15" idx="3"/>
          </p:cNvCxnSpPr>
          <p:nvPr/>
        </p:nvCxnSpPr>
        <p:spPr>
          <a:xfrm flipV="1">
            <a:off x="3644007" y="1988108"/>
            <a:ext cx="836772" cy="1830396"/>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flipV="1">
            <a:off x="3644007" y="2919019"/>
            <a:ext cx="836772" cy="899485"/>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7" idx="3"/>
          </p:cNvCxnSpPr>
          <p:nvPr/>
        </p:nvCxnSpPr>
        <p:spPr>
          <a:xfrm>
            <a:off x="3644007" y="3818504"/>
            <a:ext cx="836776" cy="1053439"/>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a:off x="3644007" y="3818504"/>
            <a:ext cx="836774" cy="105497"/>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1" idx="1"/>
            <a:endCxn id="23" idx="3"/>
          </p:cNvCxnSpPr>
          <p:nvPr/>
        </p:nvCxnSpPr>
        <p:spPr>
          <a:xfrm>
            <a:off x="3644007" y="3818504"/>
            <a:ext cx="866714" cy="2001381"/>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0532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8178" name="Rectangle 2"/>
          <p:cNvSpPr>
            <a:spLocks noGrp="1" noChangeArrowheads="1"/>
          </p:cNvSpPr>
          <p:nvPr>
            <p:ph type="title"/>
          </p:nvPr>
        </p:nvSpPr>
        <p:spPr/>
        <p:txBody>
          <a:bodyPr/>
          <a:lstStyle/>
          <a:p>
            <a:pPr eaLnBrk="1" hangingPunct="1">
              <a:defRPr/>
            </a:pPr>
            <a:r>
              <a:rPr lang="zh-CN" altLang="en-US" dirty="0"/>
              <a:t>公开信息收集</a:t>
            </a:r>
            <a:r>
              <a:rPr lang="en-US" altLang="zh-CN" dirty="0"/>
              <a:t>-</a:t>
            </a:r>
            <a:r>
              <a:rPr lang="zh-CN" altLang="en-US" dirty="0"/>
              <a:t>搜索引擎</a:t>
            </a:r>
            <a:endParaRPr lang="zh-CN" altLang="en-US" dirty="0">
              <a:solidFill>
                <a:srgbClr val="FFCC00"/>
              </a:solidFill>
              <a:effectLst>
                <a:outerShdw blurRad="38100" dist="38100" dir="2700000" algn="tl">
                  <a:srgbClr val="C0C0C0"/>
                </a:outerShdw>
              </a:effectLst>
            </a:endParaRPr>
          </a:p>
        </p:txBody>
      </p:sp>
      <p:sp>
        <p:nvSpPr>
          <p:cNvPr id="13315" name="Rectangle 3"/>
          <p:cNvSpPr>
            <a:spLocks noGrp="1" noChangeArrowheads="1"/>
          </p:cNvSpPr>
          <p:nvPr>
            <p:ph idx="1"/>
          </p:nvPr>
        </p:nvSpPr>
        <p:spPr/>
        <p:txBody>
          <a:bodyPr/>
          <a:lstStyle/>
          <a:p>
            <a:pPr eaLnBrk="1" hangingPunct="1"/>
            <a:r>
              <a:rPr lang="zh-CN" altLang="en-US" dirty="0"/>
              <a:t>快速定位</a:t>
            </a:r>
            <a:endParaRPr lang="en-US" altLang="zh-CN" dirty="0"/>
          </a:p>
          <a:p>
            <a:pPr lvl="1" eaLnBrk="1" hangingPunct="1"/>
            <a:r>
              <a:rPr lang="zh-CN" altLang="en-US" sz="2400" dirty="0"/>
              <a:t>某开源软件</a:t>
            </a:r>
            <a:r>
              <a:rPr lang="en-US" altLang="zh-CN" sz="2400" dirty="0" err="1"/>
              <a:t>xxxx.jsp</a:t>
            </a:r>
            <a:r>
              <a:rPr lang="zh-CN" altLang="en-US" sz="2400" dirty="0"/>
              <a:t>脚本存在漏洞，</a:t>
            </a:r>
            <a:r>
              <a:rPr lang="en-US" altLang="zh-CN" sz="2400" dirty="0"/>
              <a:t>Google </a:t>
            </a:r>
            <a:r>
              <a:rPr lang="zh-CN" altLang="en-US" sz="2400" dirty="0"/>
              <a:t>搜索</a:t>
            </a:r>
            <a:r>
              <a:rPr lang="en-US" altLang="zh-CN" sz="2400" dirty="0"/>
              <a:t>“</a:t>
            </a:r>
            <a:r>
              <a:rPr lang="en-US" altLang="zh-CN" sz="2400" dirty="0" err="1"/>
              <a:t>xxxx.jsp</a:t>
            </a:r>
            <a:r>
              <a:rPr lang="en-US" altLang="zh-CN" sz="2400" dirty="0"/>
              <a:t>”</a:t>
            </a:r>
            <a:r>
              <a:rPr lang="zh-CN" altLang="en-US" sz="2400" dirty="0"/>
              <a:t>可以找到存在此脚本的</a:t>
            </a:r>
            <a:r>
              <a:rPr lang="en-US" altLang="zh-CN" sz="2400" dirty="0"/>
              <a:t>Web</a:t>
            </a:r>
            <a:r>
              <a:rPr lang="zh-CN" altLang="en-US" sz="2400" dirty="0"/>
              <a:t>网站</a:t>
            </a:r>
            <a:endParaRPr lang="en-US" altLang="zh-CN" sz="2400" dirty="0"/>
          </a:p>
          <a:p>
            <a:pPr eaLnBrk="1" hangingPunct="1"/>
            <a:r>
              <a:rPr lang="zh-CN" altLang="en-US" dirty="0"/>
              <a:t>信息挖掘</a:t>
            </a:r>
          </a:p>
          <a:p>
            <a:pPr lvl="1" eaLnBrk="1" hangingPunct="1"/>
            <a:r>
              <a:rPr lang="zh-CN" altLang="en-US" dirty="0"/>
              <a:t>定点采集</a:t>
            </a:r>
            <a:endParaRPr lang="en-US" altLang="zh-CN" dirty="0"/>
          </a:p>
          <a:p>
            <a:pPr lvl="2" eaLnBrk="1" hangingPunct="1"/>
            <a:r>
              <a:rPr lang="en-US" altLang="zh-CN" dirty="0"/>
              <a:t>Google </a:t>
            </a:r>
            <a:r>
              <a:rPr lang="zh-CN" altLang="en-US" dirty="0"/>
              <a:t>搜索 “</a:t>
            </a:r>
            <a:r>
              <a:rPr lang="en-US" altLang="zh-CN" dirty="0"/>
              <a:t>.</a:t>
            </a:r>
            <a:r>
              <a:rPr lang="en-US" altLang="zh-CN" dirty="0" err="1"/>
              <a:t>doc+website</a:t>
            </a:r>
            <a:r>
              <a:rPr lang="zh-CN" altLang="en-US" dirty="0"/>
              <a:t>”挖掘信息</a:t>
            </a:r>
            <a:endParaRPr lang="en-US" altLang="zh-CN" dirty="0"/>
          </a:p>
          <a:p>
            <a:pPr lvl="1" eaLnBrk="1" hangingPunct="1"/>
            <a:r>
              <a:rPr lang="zh-CN" altLang="en-US" dirty="0"/>
              <a:t>隐藏信息</a:t>
            </a:r>
            <a:endParaRPr lang="en-US" altLang="zh-CN" dirty="0"/>
          </a:p>
          <a:p>
            <a:pPr lvl="2" eaLnBrk="1" hangingPunct="1"/>
            <a:r>
              <a:rPr lang="en-US" altLang="zh-CN" dirty="0"/>
              <a:t>.</a:t>
            </a:r>
            <a:r>
              <a:rPr lang="en-US" altLang="zh-CN" dirty="0" err="1"/>
              <a:t>mdb</a:t>
            </a:r>
            <a:r>
              <a:rPr lang="zh-CN" altLang="en-US" dirty="0"/>
              <a:t>、</a:t>
            </a:r>
            <a:r>
              <a:rPr lang="en-US" altLang="zh-CN" dirty="0"/>
              <a:t>.</a:t>
            </a:r>
            <a:r>
              <a:rPr lang="en-US" altLang="zh-CN" dirty="0" err="1"/>
              <a:t>ini</a:t>
            </a:r>
            <a:r>
              <a:rPr lang="zh-CN" altLang="en-US" dirty="0"/>
              <a:t>、</a:t>
            </a:r>
            <a:r>
              <a:rPr lang="en-US" altLang="zh-CN" dirty="0"/>
              <a:t>.txt</a:t>
            </a:r>
            <a:r>
              <a:rPr lang="zh-CN" altLang="en-US" dirty="0"/>
              <a:t>、</a:t>
            </a:r>
            <a:r>
              <a:rPr lang="en-US" altLang="zh-CN" dirty="0"/>
              <a:t>.old</a:t>
            </a:r>
            <a:r>
              <a:rPr lang="zh-CN" altLang="en-US" dirty="0"/>
              <a:t>、</a:t>
            </a:r>
            <a:r>
              <a:rPr lang="en-US" altLang="zh-CN" dirty="0"/>
              <a:t>.</a:t>
            </a:r>
            <a:r>
              <a:rPr lang="en-US" altLang="zh-CN" dirty="0" err="1"/>
              <a:t>bak</a:t>
            </a:r>
            <a:r>
              <a:rPr lang="zh-CN" altLang="en-US" dirty="0"/>
              <a:t>、</a:t>
            </a:r>
            <a:r>
              <a:rPr lang="en-US" altLang="zh-CN" dirty="0"/>
              <a:t>.001……</a:t>
            </a:r>
          </a:p>
          <a:p>
            <a:pPr lvl="1" eaLnBrk="1" hangingPunct="1"/>
            <a:r>
              <a:rPr lang="zh-CN" altLang="en-US" dirty="0"/>
              <a:t>后台入口</a:t>
            </a:r>
          </a:p>
        </p:txBody>
      </p:sp>
      <p:sp>
        <p:nvSpPr>
          <p:cNvPr id="13316"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B40115B8-FA89-48B5-899A-BBE643B0CDF5}" type="slidenum">
              <a:rPr lang="zh-CN" altLang="en-US" sz="1000">
                <a:latin typeface="Arial" panose="020B0604020202020204" pitchFamily="34" charset="0"/>
                <a:ea typeface="宋体" panose="02010600030101010101" pitchFamily="2" charset="-122"/>
              </a:rPr>
              <a:t>20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705507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信息收集与分析</a:t>
            </a:r>
          </a:p>
        </p:txBody>
      </p:sp>
      <p:sp>
        <p:nvSpPr>
          <p:cNvPr id="3" name="内容占位符 2"/>
          <p:cNvSpPr>
            <a:spLocks noGrp="1"/>
          </p:cNvSpPr>
          <p:nvPr>
            <p:ph idx="1"/>
          </p:nvPr>
        </p:nvSpPr>
        <p:spPr/>
        <p:txBody>
          <a:bodyPr/>
          <a:lstStyle/>
          <a:p>
            <a:r>
              <a:rPr lang="zh-CN" altLang="en-US" dirty="0"/>
              <a:t>网络信息收集</a:t>
            </a:r>
            <a:endParaRPr lang="en-US" altLang="zh-CN" dirty="0"/>
          </a:p>
          <a:p>
            <a:pPr lvl="1"/>
            <a:r>
              <a:rPr lang="zh-CN" altLang="en-US" dirty="0"/>
              <a:t>正常服务（如</a:t>
            </a:r>
            <a:r>
              <a:rPr lang="en-US" altLang="zh-CN" dirty="0" err="1"/>
              <a:t>whois</a:t>
            </a:r>
            <a:r>
              <a:rPr lang="zh-CN" altLang="en-US" dirty="0"/>
              <a:t>）</a:t>
            </a:r>
            <a:endParaRPr lang="en-US" altLang="zh-CN" dirty="0"/>
          </a:p>
          <a:p>
            <a:pPr lvl="1"/>
            <a:r>
              <a:rPr lang="zh-CN" altLang="en-US" dirty="0"/>
              <a:t>系统功能</a:t>
            </a:r>
            <a:endParaRPr lang="en-US" altLang="zh-CN" dirty="0"/>
          </a:p>
          <a:p>
            <a:pPr lvl="2"/>
            <a:r>
              <a:rPr lang="en-US" altLang="zh-CN" dirty="0"/>
              <a:t>Ping</a:t>
            </a:r>
          </a:p>
          <a:p>
            <a:pPr lvl="2"/>
            <a:r>
              <a:rPr lang="en-US" altLang="zh-CN" dirty="0" err="1"/>
              <a:t>tracert</a:t>
            </a:r>
            <a:endParaRPr lang="en-US" altLang="zh-CN" dirty="0"/>
          </a:p>
          <a:p>
            <a:r>
              <a:rPr lang="zh-CN" altLang="en-US" dirty="0"/>
              <a:t>系统及应用信息收集</a:t>
            </a:r>
            <a:endParaRPr lang="en-US" altLang="zh-CN" dirty="0"/>
          </a:p>
          <a:p>
            <a:pPr lvl="1"/>
            <a:r>
              <a:rPr lang="zh-CN" altLang="en-US" dirty="0"/>
              <a:t>服务旗标</a:t>
            </a:r>
            <a:endParaRPr lang="en-US" altLang="zh-CN" dirty="0"/>
          </a:p>
          <a:p>
            <a:pPr lvl="1"/>
            <a:r>
              <a:rPr lang="zh-CN" altLang="en-US" dirty="0"/>
              <a:t>欢迎信息</a:t>
            </a:r>
            <a:endParaRPr lang="en-US" altLang="zh-CN" dirty="0"/>
          </a:p>
          <a:p>
            <a:pPr lvl="1"/>
            <a:r>
              <a:rPr lang="zh-CN" altLang="en-US" dirty="0"/>
              <a:t>端口扫描</a:t>
            </a:r>
          </a:p>
          <a:p>
            <a:pPr lvl="1"/>
            <a:r>
              <a:rPr lang="en-US" altLang="zh-CN" dirty="0"/>
              <a:t>TCP/IP</a:t>
            </a:r>
            <a:r>
              <a:rPr lang="zh-CN" altLang="en-US" dirty="0"/>
              <a:t>协议指纹识别</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21</a:t>
            </a:fld>
            <a:endParaRPr lang="en-US" altLang="zh-CN"/>
          </a:p>
        </p:txBody>
      </p:sp>
      <p:pic>
        <p:nvPicPr>
          <p:cNvPr id="6" name="图片 5"/>
          <p:cNvPicPr>
            <a:picLocks noChangeAspect="1"/>
          </p:cNvPicPr>
          <p:nvPr/>
        </p:nvPicPr>
        <p:blipFill>
          <a:blip r:embed="rId2"/>
          <a:stretch>
            <a:fillRect/>
          </a:stretch>
        </p:blipFill>
        <p:spPr>
          <a:xfrm>
            <a:off x="4610100" y="1016732"/>
            <a:ext cx="4533900" cy="2772308"/>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380" y="3841580"/>
            <a:ext cx="4792216" cy="15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6588224" y="4833156"/>
            <a:ext cx="2412268" cy="1556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9649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信息收集与分析的防范</a:t>
            </a:r>
          </a:p>
        </p:txBody>
      </p:sp>
      <p:sp>
        <p:nvSpPr>
          <p:cNvPr id="22531" name="内容占位符 2"/>
          <p:cNvSpPr>
            <a:spLocks noGrp="1"/>
          </p:cNvSpPr>
          <p:nvPr>
            <p:ph idx="1"/>
          </p:nvPr>
        </p:nvSpPr>
        <p:spPr/>
        <p:txBody>
          <a:bodyPr/>
          <a:lstStyle/>
          <a:p>
            <a:r>
              <a:rPr lang="zh-CN" altLang="en-US" dirty="0"/>
              <a:t>公开信息收集防御</a:t>
            </a:r>
            <a:endParaRPr lang="en-US" altLang="zh-CN" dirty="0"/>
          </a:p>
          <a:p>
            <a:pPr lvl="1"/>
            <a:r>
              <a:rPr lang="zh-CN" altLang="en-US" dirty="0"/>
              <a:t>信息展示最小化原则，不必要的信息不要发布</a:t>
            </a:r>
            <a:endParaRPr lang="en-US" altLang="zh-CN" dirty="0"/>
          </a:p>
          <a:p>
            <a:r>
              <a:rPr lang="zh-CN" altLang="en-US" dirty="0"/>
              <a:t>网络信息收集防御</a:t>
            </a:r>
            <a:endParaRPr lang="en-US" altLang="zh-CN" dirty="0"/>
          </a:p>
          <a:p>
            <a:pPr lvl="1"/>
            <a:r>
              <a:rPr lang="zh-CN" altLang="en-US" dirty="0"/>
              <a:t>部署网络安全设备（</a:t>
            </a:r>
            <a:r>
              <a:rPr lang="en-US" altLang="zh-CN" dirty="0"/>
              <a:t>IDS</a:t>
            </a:r>
            <a:r>
              <a:rPr lang="zh-CN" altLang="en-US" dirty="0"/>
              <a:t>、防火墙等）</a:t>
            </a:r>
            <a:endParaRPr lang="en-US" altLang="zh-CN" dirty="0"/>
          </a:p>
          <a:p>
            <a:pPr lvl="1"/>
            <a:r>
              <a:rPr lang="zh-CN" altLang="en-US" dirty="0"/>
              <a:t>设置安全设备应对信息收集（阻止</a:t>
            </a:r>
            <a:r>
              <a:rPr lang="en-US" altLang="zh-CN" dirty="0"/>
              <a:t>ICMP</a:t>
            </a:r>
            <a:r>
              <a:rPr lang="zh-CN" altLang="en-US" dirty="0"/>
              <a:t>）</a:t>
            </a:r>
            <a:endParaRPr lang="en-US" altLang="zh-CN" dirty="0"/>
          </a:p>
          <a:p>
            <a:r>
              <a:rPr lang="zh-CN" altLang="en-US" dirty="0"/>
              <a:t>系统及应用信息收集防御</a:t>
            </a:r>
            <a:endParaRPr lang="en-US" altLang="zh-CN" dirty="0"/>
          </a:p>
          <a:p>
            <a:pPr lvl="1"/>
            <a:r>
              <a:rPr lang="zh-CN" altLang="en-US" dirty="0"/>
              <a:t>修改默认配置（旗标、端口等）</a:t>
            </a:r>
            <a:endParaRPr lang="en-US" altLang="zh-CN" dirty="0"/>
          </a:p>
          <a:p>
            <a:pPr lvl="1"/>
            <a:r>
              <a:rPr lang="zh-CN" altLang="en-US" dirty="0"/>
              <a:t>减少攻击面</a:t>
            </a:r>
            <a:br>
              <a:rPr lang="en-US" altLang="zh-CN" dirty="0"/>
            </a:br>
            <a:endParaRPr lang="zh-CN" altLang="en-US" dirty="0"/>
          </a:p>
          <a:p>
            <a:endParaRPr lang="zh-CN" altLang="en-US" dirty="0"/>
          </a:p>
        </p:txBody>
      </p:sp>
      <p:sp>
        <p:nvSpPr>
          <p:cNvPr id="22532" name="日期占位符 3"/>
          <p:cNvSpPr txBox="1">
            <a:spLocks noGrp="1"/>
          </p:cNvSpPr>
          <p:nvPr/>
        </p:nvSpPr>
        <p:spPr bwMode="gray">
          <a:xfrm>
            <a:off x="381000" y="6505575"/>
            <a:ext cx="190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endParaRPr lang="en-US" altLang="zh-CN" sz="1000">
              <a:latin typeface="Arial" panose="020B0604020202020204" pitchFamily="34" charset="0"/>
              <a:ea typeface="宋体" panose="02010600030101010101" pitchFamily="2" charset="-122"/>
            </a:endParaRPr>
          </a:p>
        </p:txBody>
      </p:sp>
      <p:sp>
        <p:nvSpPr>
          <p:cNvPr id="22533" name="灯片编号占位符 4"/>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algn="ctr" eaLnBrk="1" hangingPunct="1"/>
            <a:fld id="{0BA201FA-D28C-449E-9C93-D9B64A5299D7}" type="slidenum">
              <a:rPr lang="zh-CN" altLang="en-US" sz="1000">
                <a:latin typeface="Arial" panose="020B0604020202020204" pitchFamily="34" charset="0"/>
                <a:ea typeface="宋体" panose="02010600030101010101" pitchFamily="2" charset="-122"/>
              </a:rPr>
              <a:t>22</a:t>
            </a:fld>
            <a:endParaRPr lang="en-US" altLang="zh-CN" sz="1000">
              <a:latin typeface="Arial" panose="020B0604020202020204" pitchFamily="34" charset="0"/>
              <a:ea typeface="宋体" panose="02010600030101010101" pitchFamily="2" charset="-122"/>
            </a:endParaRPr>
          </a:p>
        </p:txBody>
      </p:sp>
      <p:sp>
        <p:nvSpPr>
          <p:cNvPr id="2" name="爆炸形 2 1"/>
          <p:cNvSpPr/>
          <p:nvPr/>
        </p:nvSpPr>
        <p:spPr>
          <a:xfrm>
            <a:off x="4557713" y="4581525"/>
            <a:ext cx="4572000" cy="169227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dirty="0"/>
              <a:t>严防死守！</a:t>
            </a:r>
          </a:p>
        </p:txBody>
      </p:sp>
    </p:spTree>
    <p:extLst>
      <p:ext uri="{BB962C8B-B14F-4D97-AF65-F5344CB8AC3E}">
        <p14:creationId xmlns:p14="http://schemas.microsoft.com/office/powerpoint/2010/main" val="9222832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a:t>系统攻击</a:t>
            </a:r>
            <a:r>
              <a:rPr lang="en-US" altLang="zh-CN" dirty="0"/>
              <a:t>-</a:t>
            </a:r>
            <a:r>
              <a:rPr lang="zh-CN" altLang="en-US" dirty="0"/>
              <a:t>缓冲区溢出</a:t>
            </a:r>
          </a:p>
        </p:txBody>
      </p:sp>
      <p:sp>
        <p:nvSpPr>
          <p:cNvPr id="60419" name="内容占位符 2"/>
          <p:cNvSpPr>
            <a:spLocks noGrp="1"/>
          </p:cNvSpPr>
          <p:nvPr>
            <p:ph idx="1"/>
          </p:nvPr>
        </p:nvSpPr>
        <p:spPr/>
        <p:txBody>
          <a:bodyPr/>
          <a:lstStyle/>
          <a:p>
            <a:r>
              <a:rPr lang="zh-CN" altLang="en-US" dirty="0"/>
              <a:t>缓冲区溢出攻击原理</a:t>
            </a:r>
            <a:endParaRPr lang="en-US" altLang="zh-CN" dirty="0"/>
          </a:p>
          <a:p>
            <a:pPr lvl="1"/>
            <a:r>
              <a:rPr lang="zh-CN" altLang="en-US" sz="2400" dirty="0"/>
              <a:t>缓冲区溢出攻击利用编写不够严谨的程序，通过向程序的缓冲区写入超过预定长度的数据，造成缓存的溢出，从而破坏程序的堆栈，导致程序执行流程的改变</a:t>
            </a:r>
            <a:endParaRPr lang="en-US" altLang="zh-CN" sz="2400" dirty="0"/>
          </a:p>
          <a:p>
            <a:r>
              <a:rPr lang="zh-CN" altLang="en-US" dirty="0"/>
              <a:t>缓冲区溢出的危害</a:t>
            </a:r>
            <a:endParaRPr lang="en-US" altLang="zh-CN" dirty="0"/>
          </a:p>
          <a:p>
            <a:pPr lvl="1"/>
            <a:r>
              <a:rPr lang="zh-CN" altLang="en-US" dirty="0"/>
              <a:t>最大数量的漏洞类型</a:t>
            </a:r>
            <a:endParaRPr lang="en-US" altLang="zh-CN" dirty="0"/>
          </a:p>
          <a:p>
            <a:pPr lvl="1"/>
            <a:r>
              <a:rPr lang="zh-CN" altLang="en-US" dirty="0"/>
              <a:t>漏洞危害等级高</a:t>
            </a:r>
            <a:endParaRPr lang="en-US" altLang="zh-CN" dirty="0"/>
          </a:p>
        </p:txBody>
      </p:sp>
      <p:sp>
        <p:nvSpPr>
          <p:cNvPr id="6042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B7E5449F-A8FF-4979-8702-6DAF577E5D09}" type="slidenum">
              <a:rPr lang="zh-CN" altLang="en-US" sz="1000">
                <a:latin typeface="Arial" panose="020B0604020202020204" pitchFamily="34" charset="0"/>
                <a:ea typeface="宋体" panose="02010600030101010101" pitchFamily="2" charset="-122"/>
              </a:rPr>
              <a:t>23</a:t>
            </a:fld>
            <a:endParaRPr lang="en-US" altLang="zh-CN" sz="1000">
              <a:latin typeface="Arial" panose="020B0604020202020204" pitchFamily="34" charset="0"/>
              <a:ea typeface="宋体" panose="02010600030101010101" pitchFamily="2" charset="-122"/>
            </a:endParaRPr>
          </a:p>
        </p:txBody>
      </p:sp>
      <p:pic>
        <p:nvPicPr>
          <p:cNvPr id="6042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4050" y="3465513"/>
            <a:ext cx="4506913"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文本框 5"/>
          <p:cNvSpPr txBox="1">
            <a:spLocks noChangeArrowheads="1"/>
          </p:cNvSpPr>
          <p:nvPr/>
        </p:nvSpPr>
        <p:spPr bwMode="auto">
          <a:xfrm>
            <a:off x="4699000" y="5737225"/>
            <a:ext cx="4287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lang="zh-CN" altLang="en-US" sz="1800" dirty="0">
                <a:latin typeface="Arial" panose="020B0604020202020204" pitchFamily="34" charset="0"/>
                <a:ea typeface="宋体" panose="02010600030101010101" pitchFamily="2" charset="-122"/>
              </a:rPr>
              <a:t>国家漏洞库（</a:t>
            </a:r>
            <a:r>
              <a:rPr lang="en-US" altLang="zh-CN" sz="1800" dirty="0">
                <a:latin typeface="Arial" panose="020B0604020202020204" pitchFamily="34" charset="0"/>
                <a:ea typeface="宋体" panose="02010600030101010101" pitchFamily="2" charset="-122"/>
              </a:rPr>
              <a:t>CNNVD</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2013</a:t>
            </a:r>
            <a:r>
              <a:rPr lang="zh-CN" altLang="en-US" sz="1800" dirty="0">
                <a:latin typeface="Arial" panose="020B0604020202020204" pitchFamily="34" charset="0"/>
                <a:ea typeface="宋体" panose="02010600030101010101" pitchFamily="2" charset="-122"/>
              </a:rPr>
              <a:t>年漏洞统计</a:t>
            </a:r>
          </a:p>
        </p:txBody>
      </p:sp>
    </p:spTree>
    <p:extLst>
      <p:ext uri="{BB962C8B-B14F-4D97-AF65-F5344CB8AC3E}">
        <p14:creationId xmlns:p14="http://schemas.microsoft.com/office/powerpoint/2010/main" val="19988271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a:t>缓冲区溢出基础</a:t>
            </a:r>
            <a:r>
              <a:rPr lang="en-US" altLang="zh-CN"/>
              <a:t>-</a:t>
            </a:r>
            <a:r>
              <a:rPr lang="zh-CN" altLang="en-US"/>
              <a:t>堆栈、指针、寄存器</a:t>
            </a:r>
          </a:p>
        </p:txBody>
      </p:sp>
      <p:sp>
        <p:nvSpPr>
          <p:cNvPr id="3" name="内容占位符 2"/>
          <p:cNvSpPr>
            <a:spLocks noGrp="1"/>
          </p:cNvSpPr>
          <p:nvPr>
            <p:ph idx="1"/>
          </p:nvPr>
        </p:nvSpPr>
        <p:spPr/>
        <p:txBody>
          <a:bodyPr/>
          <a:lstStyle/>
          <a:p>
            <a:pPr>
              <a:defRPr/>
            </a:pPr>
            <a:r>
              <a:rPr lang="zh-CN" altLang="en-US" dirty="0"/>
              <a:t>堆栈概念</a:t>
            </a:r>
            <a:endParaRPr lang="en-US" altLang="zh-CN" dirty="0"/>
          </a:p>
          <a:p>
            <a:pPr lvl="1">
              <a:defRPr/>
            </a:pPr>
            <a:r>
              <a:rPr lang="zh-CN" altLang="en-US" sz="2400" dirty="0"/>
              <a:t>一段连续分配的内存空间</a:t>
            </a:r>
            <a:endParaRPr lang="en-US" altLang="zh-CN" sz="2400" dirty="0"/>
          </a:p>
          <a:p>
            <a:pPr>
              <a:defRPr/>
            </a:pPr>
            <a:r>
              <a:rPr lang="zh-CN" altLang="en-US" dirty="0"/>
              <a:t>堆栈特点</a:t>
            </a:r>
            <a:endParaRPr lang="en-US" altLang="zh-CN" dirty="0"/>
          </a:p>
          <a:p>
            <a:pPr lvl="1">
              <a:defRPr/>
            </a:pPr>
            <a:r>
              <a:rPr lang="zh-CN" altLang="en-US" sz="2400" dirty="0"/>
              <a:t>后进先出</a:t>
            </a:r>
            <a:endParaRPr lang="en-US" altLang="zh-CN" sz="2400" dirty="0"/>
          </a:p>
          <a:p>
            <a:pPr lvl="1">
              <a:defRPr/>
            </a:pPr>
            <a:r>
              <a:rPr lang="zh-CN" altLang="en-US" sz="2400" dirty="0"/>
              <a:t>堆栈生长方向与内存地址方向相反</a:t>
            </a:r>
            <a:endParaRPr lang="en-US" altLang="zh-CN" sz="2400" dirty="0"/>
          </a:p>
          <a:p>
            <a:pPr marL="342900" lvl="1" indent="-342900">
              <a:buClr>
                <a:srgbClr val="3399FF"/>
              </a:buClr>
              <a:buFont typeface="Wingdings" panose="05000000000000000000" pitchFamily="2" charset="2"/>
              <a:buChar char="v"/>
              <a:defRPr/>
            </a:pPr>
            <a:r>
              <a:rPr lang="zh-CN" altLang="en-US" sz="2800" dirty="0"/>
              <a:t>指针</a:t>
            </a:r>
            <a:endParaRPr lang="en-US" altLang="zh-CN" sz="2800" dirty="0"/>
          </a:p>
          <a:p>
            <a:pPr lvl="1">
              <a:defRPr/>
            </a:pPr>
            <a:r>
              <a:rPr lang="zh-CN" altLang="en-US" sz="2400" dirty="0"/>
              <a:t>指针是指向内存单元的地址</a:t>
            </a:r>
            <a:endParaRPr lang="en-US" altLang="zh-CN" sz="2400" dirty="0"/>
          </a:p>
          <a:p>
            <a:pPr marL="285750" indent="-285750">
              <a:buClr>
                <a:srgbClr val="FF9900"/>
              </a:buClr>
              <a:buFont typeface="Wingdings" panose="05000000000000000000" pitchFamily="2" charset="2"/>
              <a:buChar char="§"/>
              <a:defRPr/>
            </a:pPr>
            <a:r>
              <a:rPr lang="zh-CN" altLang="en-US" sz="2400" dirty="0"/>
              <a:t>寄存器</a:t>
            </a:r>
            <a:endParaRPr lang="en-US" altLang="zh-CN" sz="2400" dirty="0"/>
          </a:p>
          <a:p>
            <a:pPr lvl="1">
              <a:defRPr/>
            </a:pPr>
            <a:r>
              <a:rPr lang="zh-CN" altLang="en-US" sz="2400" dirty="0"/>
              <a:t>暂存指令、数据和位址</a:t>
            </a:r>
            <a:endParaRPr lang="en-US" altLang="zh-CN" sz="2400" dirty="0"/>
          </a:p>
          <a:p>
            <a:pPr lvl="1">
              <a:defRPr/>
            </a:pPr>
            <a:r>
              <a:rPr lang="en-US" altLang="zh-CN" sz="2400" dirty="0"/>
              <a:t>ESP</a:t>
            </a:r>
            <a:r>
              <a:rPr lang="zh-CN" altLang="en-US" sz="2400" dirty="0"/>
              <a:t>（栈顶）</a:t>
            </a:r>
            <a:endParaRPr lang="en-US" altLang="zh-CN" sz="2400" dirty="0"/>
          </a:p>
          <a:p>
            <a:pPr lvl="1">
              <a:defRPr/>
            </a:pPr>
            <a:r>
              <a:rPr lang="en-US" altLang="zh-CN" sz="2400" dirty="0"/>
              <a:t>EBP</a:t>
            </a:r>
            <a:r>
              <a:rPr lang="zh-CN" altLang="en-US" sz="2400" dirty="0"/>
              <a:t>（栈底）</a:t>
            </a:r>
            <a:endParaRPr lang="en-US" altLang="zh-CN" sz="2400" dirty="0"/>
          </a:p>
          <a:p>
            <a:pPr lvl="1">
              <a:defRPr/>
            </a:pPr>
            <a:r>
              <a:rPr lang="en-US" altLang="zh-CN" sz="2400" dirty="0"/>
              <a:t>EIP</a:t>
            </a:r>
            <a:r>
              <a:rPr lang="zh-CN" altLang="en-US" sz="2400" dirty="0"/>
              <a:t>（返回地址）</a:t>
            </a:r>
            <a:endParaRPr lang="zh-CN" altLang="en-US" dirty="0"/>
          </a:p>
        </p:txBody>
      </p:sp>
      <p:sp>
        <p:nvSpPr>
          <p:cNvPr id="6144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44426181-2436-436B-B2D6-A28820911D35}" type="slidenum">
              <a:rPr lang="zh-CN" altLang="en-US" sz="1000">
                <a:latin typeface="Arial" panose="020B0604020202020204" pitchFamily="34" charset="0"/>
                <a:ea typeface="宋体" panose="02010600030101010101" pitchFamily="2" charset="-122"/>
              </a:rPr>
              <a:t>24</a:t>
            </a:fld>
            <a:endParaRPr lang="en-US" altLang="zh-CN" sz="1000">
              <a:latin typeface="Arial" panose="020B0604020202020204" pitchFamily="34" charset="0"/>
              <a:ea typeface="宋体" panose="02010600030101010101" pitchFamily="2" charset="-122"/>
            </a:endParaRPr>
          </a:p>
        </p:txBody>
      </p:sp>
      <p:grpSp>
        <p:nvGrpSpPr>
          <p:cNvPr id="61445" name="组合 45"/>
          <p:cNvGrpSpPr/>
          <p:nvPr/>
        </p:nvGrpSpPr>
        <p:grpSpPr bwMode="auto">
          <a:xfrm>
            <a:off x="5292725" y="1295400"/>
            <a:ext cx="3651250" cy="2743200"/>
            <a:chOff x="533400" y="2514600"/>
            <a:chExt cx="3651250" cy="2743200"/>
          </a:xfrm>
        </p:grpSpPr>
        <p:sp>
          <p:nvSpPr>
            <p:cNvPr id="61460" name="Rectangle 3"/>
            <p:cNvSpPr>
              <a:spLocks noChangeArrowheads="1"/>
            </p:cNvSpPr>
            <p:nvPr/>
          </p:nvSpPr>
          <p:spPr bwMode="auto">
            <a:xfrm>
              <a:off x="2438400" y="3897052"/>
              <a:ext cx="1066800" cy="136074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61" name="Rectangle 11"/>
            <p:cNvSpPr>
              <a:spLocks noChangeArrowheads="1"/>
            </p:cNvSpPr>
            <p:nvPr/>
          </p:nvSpPr>
          <p:spPr bwMode="auto">
            <a:xfrm>
              <a:off x="2438400" y="38862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62" name="Rectangle 12"/>
            <p:cNvSpPr>
              <a:spLocks noChangeArrowheads="1"/>
            </p:cNvSpPr>
            <p:nvPr/>
          </p:nvSpPr>
          <p:spPr bwMode="auto">
            <a:xfrm>
              <a:off x="2438400" y="41148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63" name="Rectangle 13"/>
            <p:cNvSpPr>
              <a:spLocks noChangeArrowheads="1"/>
            </p:cNvSpPr>
            <p:nvPr/>
          </p:nvSpPr>
          <p:spPr bwMode="auto">
            <a:xfrm>
              <a:off x="2438400" y="43434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34H</a:t>
              </a:r>
            </a:p>
          </p:txBody>
        </p:sp>
        <p:sp>
          <p:nvSpPr>
            <p:cNvPr id="61464" name="Rectangle 14"/>
            <p:cNvSpPr>
              <a:spLocks noChangeArrowheads="1"/>
            </p:cNvSpPr>
            <p:nvPr/>
          </p:nvSpPr>
          <p:spPr bwMode="auto">
            <a:xfrm>
              <a:off x="2438400" y="45720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12H</a:t>
              </a:r>
            </a:p>
          </p:txBody>
        </p:sp>
        <p:sp>
          <p:nvSpPr>
            <p:cNvPr id="61465" name="Rectangle 15"/>
            <p:cNvSpPr>
              <a:spLocks noChangeArrowheads="1"/>
            </p:cNvSpPr>
            <p:nvPr/>
          </p:nvSpPr>
          <p:spPr bwMode="auto">
            <a:xfrm>
              <a:off x="2438400" y="48006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78H</a:t>
              </a:r>
            </a:p>
          </p:txBody>
        </p:sp>
        <p:sp>
          <p:nvSpPr>
            <p:cNvPr id="61466" name="Rectangle 16"/>
            <p:cNvSpPr>
              <a:spLocks noChangeArrowheads="1"/>
            </p:cNvSpPr>
            <p:nvPr/>
          </p:nvSpPr>
          <p:spPr bwMode="auto">
            <a:xfrm>
              <a:off x="2438400" y="50292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56H</a:t>
              </a:r>
            </a:p>
          </p:txBody>
        </p:sp>
        <p:sp>
          <p:nvSpPr>
            <p:cNvPr id="61467" name="Rectangle 17"/>
            <p:cNvSpPr>
              <a:spLocks noChangeArrowheads="1"/>
            </p:cNvSpPr>
            <p:nvPr/>
          </p:nvSpPr>
          <p:spPr bwMode="auto">
            <a:xfrm>
              <a:off x="533400" y="2895600"/>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0108H</a:t>
              </a:r>
            </a:p>
          </p:txBody>
        </p:sp>
        <p:sp>
          <p:nvSpPr>
            <p:cNvPr id="61468" name="Text Box 18"/>
            <p:cNvSpPr txBox="1">
              <a:spLocks noChangeArrowheads="1"/>
            </p:cNvSpPr>
            <p:nvPr/>
          </p:nvSpPr>
          <p:spPr bwMode="auto">
            <a:xfrm>
              <a:off x="838200" y="2514600"/>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ESP</a:t>
              </a:r>
            </a:p>
          </p:txBody>
        </p:sp>
        <p:cxnSp>
          <p:nvCxnSpPr>
            <p:cNvPr id="61469" name="AutoShape 19"/>
            <p:cNvCxnSpPr>
              <a:cxnSpLocks noChangeShapeType="1"/>
              <a:stCxn id="61467" idx="3"/>
              <a:endCxn id="61463" idx="1"/>
            </p:cNvCxnSpPr>
            <p:nvPr/>
          </p:nvCxnSpPr>
          <p:spPr bwMode="auto">
            <a:xfrm>
              <a:off x="1600200" y="3009900"/>
              <a:ext cx="838200" cy="1447800"/>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61470" name="Text Box 21"/>
            <p:cNvSpPr txBox="1">
              <a:spLocks noChangeArrowheads="1"/>
            </p:cNvSpPr>
            <p:nvPr/>
          </p:nvSpPr>
          <p:spPr bwMode="auto">
            <a:xfrm>
              <a:off x="3489325" y="42640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000">
                  <a:latin typeface="Tahoma" panose="020B0604030504040204" pitchFamily="34" charset="0"/>
                  <a:ea typeface="宋体" panose="02010600030101010101" pitchFamily="2" charset="-122"/>
                </a:rPr>
                <a:t>栈顶</a:t>
              </a:r>
            </a:p>
          </p:txBody>
        </p:sp>
      </p:grpSp>
      <p:grpSp>
        <p:nvGrpSpPr>
          <p:cNvPr id="61446" name="组合 44"/>
          <p:cNvGrpSpPr/>
          <p:nvPr/>
        </p:nvGrpSpPr>
        <p:grpSpPr bwMode="auto">
          <a:xfrm>
            <a:off x="5292725" y="3536373"/>
            <a:ext cx="3651250" cy="2743200"/>
            <a:chOff x="4435475" y="2670175"/>
            <a:chExt cx="3651250" cy="2743200"/>
          </a:xfrm>
        </p:grpSpPr>
        <p:sp>
          <p:nvSpPr>
            <p:cNvPr id="61447" name="Rectangle 22"/>
            <p:cNvSpPr>
              <a:spLocks noChangeArrowheads="1"/>
            </p:cNvSpPr>
            <p:nvPr/>
          </p:nvSpPr>
          <p:spPr bwMode="auto">
            <a:xfrm>
              <a:off x="6340475" y="3573015"/>
              <a:ext cx="1066800" cy="184035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48" name="Rectangle 28"/>
            <p:cNvSpPr>
              <a:spLocks noChangeArrowheads="1"/>
            </p:cNvSpPr>
            <p:nvPr/>
          </p:nvSpPr>
          <p:spPr bwMode="auto">
            <a:xfrm>
              <a:off x="6340475" y="35845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49" name="Rectangle 29"/>
            <p:cNvSpPr>
              <a:spLocks noChangeArrowheads="1"/>
            </p:cNvSpPr>
            <p:nvPr/>
          </p:nvSpPr>
          <p:spPr bwMode="auto">
            <a:xfrm>
              <a:off x="6340475" y="38131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61450" name="Rectangle 30"/>
            <p:cNvSpPr>
              <a:spLocks noChangeArrowheads="1"/>
            </p:cNvSpPr>
            <p:nvPr/>
          </p:nvSpPr>
          <p:spPr bwMode="auto">
            <a:xfrm>
              <a:off x="6340475" y="40417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(AL)</a:t>
              </a:r>
            </a:p>
          </p:txBody>
        </p:sp>
        <p:sp>
          <p:nvSpPr>
            <p:cNvPr id="61451" name="Rectangle 31"/>
            <p:cNvSpPr>
              <a:spLocks noChangeArrowheads="1"/>
            </p:cNvSpPr>
            <p:nvPr/>
          </p:nvSpPr>
          <p:spPr bwMode="auto">
            <a:xfrm>
              <a:off x="6340475" y="42703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(AH)</a:t>
              </a:r>
            </a:p>
          </p:txBody>
        </p:sp>
        <p:sp>
          <p:nvSpPr>
            <p:cNvPr id="61452" name="Rectangle 32"/>
            <p:cNvSpPr>
              <a:spLocks noChangeArrowheads="1"/>
            </p:cNvSpPr>
            <p:nvPr/>
          </p:nvSpPr>
          <p:spPr bwMode="auto">
            <a:xfrm>
              <a:off x="6340475" y="44989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34H</a:t>
              </a:r>
            </a:p>
          </p:txBody>
        </p:sp>
        <p:sp>
          <p:nvSpPr>
            <p:cNvPr id="61453" name="Rectangle 33"/>
            <p:cNvSpPr>
              <a:spLocks noChangeArrowheads="1"/>
            </p:cNvSpPr>
            <p:nvPr/>
          </p:nvSpPr>
          <p:spPr bwMode="auto">
            <a:xfrm>
              <a:off x="6340475" y="47275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12H</a:t>
              </a:r>
            </a:p>
          </p:txBody>
        </p:sp>
        <p:sp>
          <p:nvSpPr>
            <p:cNvPr id="61454" name="Rectangle 34"/>
            <p:cNvSpPr>
              <a:spLocks noChangeArrowheads="1"/>
            </p:cNvSpPr>
            <p:nvPr/>
          </p:nvSpPr>
          <p:spPr bwMode="auto">
            <a:xfrm>
              <a:off x="6340475" y="49561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78H</a:t>
              </a:r>
            </a:p>
          </p:txBody>
        </p:sp>
        <p:sp>
          <p:nvSpPr>
            <p:cNvPr id="61455" name="Rectangle 35"/>
            <p:cNvSpPr>
              <a:spLocks noChangeArrowheads="1"/>
            </p:cNvSpPr>
            <p:nvPr/>
          </p:nvSpPr>
          <p:spPr bwMode="auto">
            <a:xfrm>
              <a:off x="6340475" y="51847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56H</a:t>
              </a:r>
            </a:p>
          </p:txBody>
        </p:sp>
        <p:sp>
          <p:nvSpPr>
            <p:cNvPr id="61456" name="Rectangle 36"/>
            <p:cNvSpPr>
              <a:spLocks noChangeArrowheads="1"/>
            </p:cNvSpPr>
            <p:nvPr/>
          </p:nvSpPr>
          <p:spPr bwMode="auto">
            <a:xfrm>
              <a:off x="4435475" y="3051175"/>
              <a:ext cx="1066800" cy="228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kumimoji="1" lang="en-US" altLang="zh-CN" sz="1600">
                  <a:latin typeface="Tahoma" panose="020B0604030504040204" pitchFamily="34" charset="0"/>
                </a:rPr>
                <a:t>0106H</a:t>
              </a:r>
            </a:p>
          </p:txBody>
        </p:sp>
        <p:sp>
          <p:nvSpPr>
            <p:cNvPr id="61457" name="Text Box 37"/>
            <p:cNvSpPr txBox="1">
              <a:spLocks noChangeArrowheads="1"/>
            </p:cNvSpPr>
            <p:nvPr/>
          </p:nvSpPr>
          <p:spPr bwMode="auto">
            <a:xfrm>
              <a:off x="4740275" y="2670175"/>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000">
                  <a:latin typeface="Tahoma" panose="020B0604030504040204" pitchFamily="34" charset="0"/>
                  <a:ea typeface="宋体" panose="02010600030101010101" pitchFamily="2" charset="-122"/>
                </a:rPr>
                <a:t>ESP</a:t>
              </a:r>
            </a:p>
          </p:txBody>
        </p:sp>
        <p:cxnSp>
          <p:nvCxnSpPr>
            <p:cNvPr id="61458" name="AutoShape 38"/>
            <p:cNvCxnSpPr>
              <a:cxnSpLocks noChangeShapeType="1"/>
              <a:stCxn id="61456" idx="3"/>
              <a:endCxn id="61450" idx="1"/>
            </p:cNvCxnSpPr>
            <p:nvPr/>
          </p:nvCxnSpPr>
          <p:spPr bwMode="auto">
            <a:xfrm>
              <a:off x="5502275" y="3165475"/>
              <a:ext cx="838200" cy="990600"/>
            </a:xfrm>
            <a:prstGeom prst="bentConnector3">
              <a:avLst>
                <a:gd name="adj1" fmla="val 50000"/>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61459" name="Text Box 40"/>
            <p:cNvSpPr txBox="1">
              <a:spLocks noChangeArrowheads="1"/>
            </p:cNvSpPr>
            <p:nvPr/>
          </p:nvSpPr>
          <p:spPr bwMode="auto">
            <a:xfrm>
              <a:off x="7391400" y="3962400"/>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000">
                  <a:latin typeface="Tahoma" panose="020B0604030504040204" pitchFamily="34" charset="0"/>
                  <a:ea typeface="宋体" panose="02010600030101010101" pitchFamily="2" charset="-122"/>
                </a:rPr>
                <a:t>栈顶</a:t>
              </a:r>
            </a:p>
          </p:txBody>
        </p:sp>
      </p:grpSp>
    </p:spTree>
    <p:extLst>
      <p:ext uri="{BB962C8B-B14F-4D97-AF65-F5344CB8AC3E}">
        <p14:creationId xmlns:p14="http://schemas.microsoft.com/office/powerpoint/2010/main" val="26550762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a:t>缓冲区溢出简单示例</a:t>
            </a:r>
          </a:p>
        </p:txBody>
      </p:sp>
      <p:sp>
        <p:nvSpPr>
          <p:cNvPr id="62467" name="内容占位符 2"/>
          <p:cNvSpPr>
            <a:spLocks noGrp="1"/>
          </p:cNvSpPr>
          <p:nvPr>
            <p:ph idx="1"/>
          </p:nvPr>
        </p:nvSpPr>
        <p:spPr/>
        <p:txBody>
          <a:bodyPr/>
          <a:lstStyle/>
          <a:p>
            <a:r>
              <a:rPr lang="zh-CN" altLang="en-US"/>
              <a:t>程序作用：将用户输入的内容打印在屏幕上</a:t>
            </a:r>
          </a:p>
          <a:p>
            <a:endParaRPr lang="zh-CN" altLang="en-US"/>
          </a:p>
        </p:txBody>
      </p:sp>
      <p:sp>
        <p:nvSpPr>
          <p:cNvPr id="6246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8B1D9950-2267-4AFE-B4CE-9824CF95AD87}" type="slidenum">
              <a:rPr lang="zh-CN" altLang="en-US" sz="1000">
                <a:latin typeface="Arial" panose="020B0604020202020204" pitchFamily="34" charset="0"/>
                <a:ea typeface="宋体" panose="02010600030101010101" pitchFamily="2" charset="-122"/>
              </a:rPr>
              <a:t>25</a:t>
            </a:fld>
            <a:endParaRPr lang="en-US" altLang="zh-CN" sz="1000">
              <a:latin typeface="Arial" panose="020B0604020202020204" pitchFamily="34" charset="0"/>
              <a:ea typeface="宋体" panose="02010600030101010101" pitchFamily="2" charset="-122"/>
            </a:endParaRPr>
          </a:p>
        </p:txBody>
      </p:sp>
      <p:sp>
        <p:nvSpPr>
          <p:cNvPr id="62469" name="Text Box 4"/>
          <p:cNvSpPr txBox="1">
            <a:spLocks noChangeArrowheads="1"/>
          </p:cNvSpPr>
          <p:nvPr/>
        </p:nvSpPr>
        <p:spPr bwMode="auto">
          <a:xfrm>
            <a:off x="1223963" y="1916113"/>
            <a:ext cx="6084887"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a:latin typeface="Tahoma" panose="020B0604030504040204" pitchFamily="34" charset="0"/>
                <a:ea typeface="宋体" panose="02010600030101010101" pitchFamily="2" charset="-122"/>
              </a:rPr>
              <a:t>Buffer.c</a:t>
            </a:r>
          </a:p>
          <a:p>
            <a:pPr eaLnBrk="1" hangingPunct="1"/>
            <a:endParaRPr kumimoji="1" lang="en-US" altLang="zh-CN" sz="2400">
              <a:latin typeface="Tahoma" panose="020B0604030504040204" pitchFamily="34" charset="0"/>
              <a:ea typeface="宋体" panose="02010600030101010101" pitchFamily="2" charset="-122"/>
            </a:endParaRPr>
          </a:p>
          <a:p>
            <a:pPr eaLnBrk="1" hangingPunct="1"/>
            <a:r>
              <a:rPr kumimoji="1" lang="en-US" altLang="zh-CN" sz="2400">
                <a:latin typeface="Tahoma" panose="020B0604030504040204" pitchFamily="34" charset="0"/>
                <a:ea typeface="宋体" panose="02010600030101010101" pitchFamily="2" charset="-122"/>
              </a:rPr>
              <a:t>#include &lt;stdio.h&gt; </a:t>
            </a:r>
          </a:p>
          <a:p>
            <a:pPr eaLnBrk="1" hangingPunct="1"/>
            <a:r>
              <a:rPr kumimoji="1" lang="en-US" altLang="zh-CN" sz="2400">
                <a:latin typeface="Tahoma" panose="020B0604030504040204" pitchFamily="34" charset="0"/>
                <a:ea typeface="宋体" panose="02010600030101010101" pitchFamily="2" charset="-122"/>
              </a:rPr>
              <a:t>int main ( ) </a:t>
            </a:r>
          </a:p>
          <a:p>
            <a:pPr eaLnBrk="1" hangingPunct="1"/>
            <a:r>
              <a:rPr kumimoji="1" lang="en-US" altLang="zh-CN" sz="2400">
                <a:latin typeface="Tahoma" panose="020B0604030504040204" pitchFamily="34" charset="0"/>
                <a:ea typeface="宋体" panose="02010600030101010101" pitchFamily="2" charset="-122"/>
              </a:rPr>
              <a:t>{ </a:t>
            </a:r>
          </a:p>
          <a:p>
            <a:pPr eaLnBrk="1" hangingPunct="1"/>
            <a:r>
              <a:rPr kumimoji="1" lang="en-US" altLang="zh-CN" sz="2400">
                <a:latin typeface="Tahoma" panose="020B0604030504040204" pitchFamily="34" charset="0"/>
                <a:ea typeface="宋体" panose="02010600030101010101" pitchFamily="2" charset="-122"/>
              </a:rPr>
              <a:t>        </a:t>
            </a:r>
            <a:r>
              <a:rPr kumimoji="1" lang="en-US" altLang="zh-CN" sz="2400">
                <a:solidFill>
                  <a:srgbClr val="FF0000"/>
                </a:solidFill>
                <a:latin typeface="Tahoma" panose="020B0604030504040204" pitchFamily="34" charset="0"/>
                <a:ea typeface="宋体" panose="02010600030101010101" pitchFamily="2" charset="-122"/>
              </a:rPr>
              <a:t>char name[8]; </a:t>
            </a:r>
          </a:p>
          <a:p>
            <a:pPr eaLnBrk="1" hangingPunct="1"/>
            <a:r>
              <a:rPr kumimoji="1" lang="en-US" altLang="zh-CN" sz="2400">
                <a:latin typeface="Tahoma" panose="020B0604030504040204" pitchFamily="34" charset="0"/>
                <a:ea typeface="宋体" panose="02010600030101010101" pitchFamily="2" charset="-122"/>
              </a:rPr>
              <a:t>        printf("Please input your name: "); </a:t>
            </a:r>
          </a:p>
          <a:p>
            <a:pPr eaLnBrk="1" hangingPunct="1"/>
            <a:r>
              <a:rPr kumimoji="1" lang="en-US" altLang="zh-CN" sz="2400">
                <a:latin typeface="Tahoma" panose="020B0604030504040204" pitchFamily="34" charset="0"/>
                <a:ea typeface="宋体" panose="02010600030101010101" pitchFamily="2" charset="-122"/>
              </a:rPr>
              <a:t>        gets(name); </a:t>
            </a:r>
          </a:p>
          <a:p>
            <a:pPr eaLnBrk="1" hangingPunct="1"/>
            <a:r>
              <a:rPr kumimoji="1" lang="en-US" altLang="zh-CN" sz="2400">
                <a:latin typeface="Tahoma" panose="020B0604030504040204" pitchFamily="34" charset="0"/>
                <a:ea typeface="宋体" panose="02010600030101010101" pitchFamily="2" charset="-122"/>
              </a:rPr>
              <a:t>        printf("you name is: %s!", name); </a:t>
            </a:r>
          </a:p>
          <a:p>
            <a:pPr eaLnBrk="1" hangingPunct="1"/>
            <a:r>
              <a:rPr kumimoji="1" lang="en-US" altLang="zh-CN" sz="2400">
                <a:latin typeface="Tahoma" panose="020B0604030504040204" pitchFamily="34" charset="0"/>
                <a:ea typeface="宋体" panose="02010600030101010101" pitchFamily="2" charset="-122"/>
              </a:rPr>
              <a:t>        return 0; </a:t>
            </a:r>
          </a:p>
          <a:p>
            <a:pPr eaLnBrk="1" hangingPunct="1"/>
            <a:r>
              <a:rPr kumimoji="1" lang="en-US" altLang="zh-CN" sz="2400">
                <a:latin typeface="Tahoma" panose="020B0604030504040204" pitchFamily="34" charset="0"/>
                <a:ea typeface="宋体" panose="02010600030101010101" pitchFamily="2" charset="-122"/>
              </a:rPr>
              <a:t>}     </a:t>
            </a:r>
          </a:p>
        </p:txBody>
      </p:sp>
    </p:spTree>
    <p:extLst>
      <p:ext uri="{BB962C8B-B14F-4D97-AF65-F5344CB8AC3E}">
        <p14:creationId xmlns:p14="http://schemas.microsoft.com/office/powerpoint/2010/main" val="33077589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a:t>缓冲区溢出示例</a:t>
            </a:r>
          </a:p>
        </p:txBody>
      </p:sp>
      <p:sp>
        <p:nvSpPr>
          <p:cNvPr id="2" name="内容占位符 1"/>
          <p:cNvSpPr>
            <a:spLocks noGrp="1"/>
          </p:cNvSpPr>
          <p:nvPr>
            <p:ph idx="1"/>
          </p:nvPr>
        </p:nvSpPr>
        <p:spPr/>
        <p:txBody>
          <a:bodyPr/>
          <a:lstStyle/>
          <a:p>
            <a:endParaRPr lang="zh-CN" altLang="en-US"/>
          </a:p>
        </p:txBody>
      </p:sp>
      <p:sp>
        <p:nvSpPr>
          <p:cNvPr id="6349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69CEFE6C-39A2-4EE6-B6A7-545BB20D7A81}" type="slidenum">
              <a:rPr lang="zh-CN" altLang="en-US" sz="1000">
                <a:latin typeface="Arial" panose="020B0604020202020204" pitchFamily="34" charset="0"/>
                <a:ea typeface="宋体" panose="02010600030101010101" pitchFamily="2" charset="-122"/>
              </a:rPr>
              <a:t>26</a:t>
            </a:fld>
            <a:endParaRPr lang="en-US" altLang="zh-CN" sz="1000">
              <a:latin typeface="Arial" panose="020B0604020202020204" pitchFamily="34" charset="0"/>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304925"/>
            <a:ext cx="79232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304925"/>
            <a:ext cx="8351837"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bwMode="auto">
          <a:xfrm>
            <a:off x="3419475" y="2097088"/>
            <a:ext cx="4465638" cy="1295400"/>
            <a:chOff x="3419872" y="2240868"/>
            <a:chExt cx="4464496" cy="1296144"/>
          </a:xfrm>
        </p:grpSpPr>
        <p:sp>
          <p:nvSpPr>
            <p:cNvPr id="8" name="矩形 7"/>
            <p:cNvSpPr/>
            <p:nvPr/>
          </p:nvSpPr>
          <p:spPr>
            <a:xfrm>
              <a:off x="3419872" y="3176442"/>
              <a:ext cx="1117314" cy="360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圆角矩形标注 8"/>
            <p:cNvSpPr/>
            <p:nvPr/>
          </p:nvSpPr>
          <p:spPr>
            <a:xfrm>
              <a:off x="5041882" y="2240868"/>
              <a:ext cx="2842486" cy="827562"/>
            </a:xfrm>
            <a:prstGeom prst="wedgeRoundRectCallout">
              <a:avLst>
                <a:gd name="adj1" fmla="val -69510"/>
                <a:gd name="adj2" fmla="val 88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用户输入内容在</a:t>
              </a:r>
              <a:r>
                <a:rPr lang="en-US" altLang="zh-CN" dirty="0"/>
                <a:t>8</a:t>
              </a:r>
              <a:r>
                <a:rPr lang="zh-CN" altLang="en-US" dirty="0"/>
                <a:t>位以内时候，程序正常执行</a:t>
              </a:r>
            </a:p>
          </p:txBody>
        </p:sp>
      </p:grpSp>
      <p:grpSp>
        <p:nvGrpSpPr>
          <p:cNvPr id="10" name="组合 9"/>
          <p:cNvGrpSpPr/>
          <p:nvPr/>
        </p:nvGrpSpPr>
        <p:grpSpPr bwMode="auto">
          <a:xfrm>
            <a:off x="3432175" y="3644900"/>
            <a:ext cx="5172075" cy="1193800"/>
            <a:chOff x="3419872" y="3176972"/>
            <a:chExt cx="5171749" cy="1193852"/>
          </a:xfrm>
        </p:grpSpPr>
        <p:sp>
          <p:nvSpPr>
            <p:cNvPr id="11" name="矩形 10"/>
            <p:cNvSpPr/>
            <p:nvPr/>
          </p:nvSpPr>
          <p:spPr>
            <a:xfrm>
              <a:off x="3419872" y="3176972"/>
              <a:ext cx="3347827" cy="360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圆角矩形标注 11"/>
            <p:cNvSpPr/>
            <p:nvPr/>
          </p:nvSpPr>
          <p:spPr>
            <a:xfrm>
              <a:off x="5750175" y="3542113"/>
              <a:ext cx="2841446" cy="828711"/>
            </a:xfrm>
            <a:prstGeom prst="wedgeRoundRectCallout">
              <a:avLst>
                <a:gd name="adj1" fmla="val -80771"/>
                <a:gd name="adj2" fmla="val -49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用户输入内容超过</a:t>
              </a:r>
              <a:r>
                <a:rPr lang="en-US" altLang="zh-CN" dirty="0"/>
                <a:t>8</a:t>
              </a:r>
              <a:r>
                <a:rPr lang="zh-CN" altLang="en-US" dirty="0"/>
                <a:t>位以后，程序执行产生错误</a:t>
              </a:r>
            </a:p>
          </p:txBody>
        </p:sp>
      </p:grpSp>
    </p:spTree>
    <p:extLst>
      <p:ext uri="{BB962C8B-B14F-4D97-AF65-F5344CB8AC3E}">
        <p14:creationId xmlns:p14="http://schemas.microsoft.com/office/powerpoint/2010/main" val="1274873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缓冲区溢出简单示例</a:t>
            </a:r>
          </a:p>
        </p:txBody>
      </p:sp>
      <p:sp>
        <p:nvSpPr>
          <p:cNvPr id="2" name="内容占位符 1"/>
          <p:cNvSpPr>
            <a:spLocks noGrp="1"/>
          </p:cNvSpPr>
          <p:nvPr>
            <p:ph idx="1"/>
          </p:nvPr>
        </p:nvSpPr>
        <p:spPr/>
        <p:txBody>
          <a:bodyPr/>
          <a:lstStyle/>
          <a:p>
            <a:endParaRPr lang="zh-CN" altLang="en-US"/>
          </a:p>
        </p:txBody>
      </p:sp>
      <p:sp>
        <p:nvSpPr>
          <p:cNvPr id="6451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28FA59C9-8CA5-4EB2-A58D-BA69DA939FBD}" type="slidenum">
              <a:rPr lang="zh-CN" altLang="en-US" sz="1000">
                <a:latin typeface="Arial" panose="020B0604020202020204" pitchFamily="34" charset="0"/>
                <a:ea typeface="宋体" panose="02010600030101010101" pitchFamily="2" charset="-122"/>
              </a:rPr>
              <a:t>27</a:t>
            </a:fld>
            <a:endParaRPr lang="en-US" altLang="zh-CN" sz="1000">
              <a:latin typeface="Arial" panose="020B0604020202020204" pitchFamily="34" charset="0"/>
              <a:ea typeface="宋体" panose="02010600030101010101" pitchFamily="2" charset="-122"/>
            </a:endParaRPr>
          </a:p>
        </p:txBody>
      </p:sp>
      <p:sp>
        <p:nvSpPr>
          <p:cNvPr id="64517" name="Text Box 3"/>
          <p:cNvSpPr txBox="1">
            <a:spLocks noChangeArrowheads="1"/>
          </p:cNvSpPr>
          <p:nvPr/>
        </p:nvSpPr>
        <p:spPr bwMode="auto">
          <a:xfrm>
            <a:off x="914400" y="1447800"/>
            <a:ext cx="7473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zh-CN" altLang="en-US" sz="2400">
                <a:latin typeface="Tahoma" panose="020B0604030504040204" pitchFamily="34" charset="0"/>
                <a:ea typeface="宋体" panose="02010600030101010101" pitchFamily="2" charset="-122"/>
              </a:rPr>
              <a:t>由于返回地址已经被覆盖，函数执行返回地址时会将</a:t>
            </a:r>
          </a:p>
          <a:p>
            <a:pPr eaLnBrk="1" hangingPunct="1"/>
            <a:r>
              <a:rPr kumimoji="1" lang="zh-CN" altLang="en-US" sz="2400">
                <a:latin typeface="Tahoma" panose="020B0604030504040204" pitchFamily="34" charset="0"/>
                <a:ea typeface="宋体" panose="02010600030101010101" pitchFamily="2" charset="-122"/>
              </a:rPr>
              <a:t>覆盖内容当作返回地址，然后试图执行相应地</a:t>
            </a:r>
          </a:p>
          <a:p>
            <a:pPr eaLnBrk="1" hangingPunct="1"/>
            <a:r>
              <a:rPr kumimoji="1" lang="zh-CN" altLang="en-US" sz="2400">
                <a:latin typeface="Tahoma" panose="020B0604030504040204" pitchFamily="34" charset="0"/>
                <a:ea typeface="宋体" panose="02010600030101010101" pitchFamily="2" charset="-122"/>
              </a:rPr>
              <a:t>址的指令，从而产生错误。</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105150"/>
            <a:ext cx="6551612"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p:nvPr/>
        </p:nvSpPr>
        <p:spPr>
          <a:xfrm>
            <a:off x="1871663" y="3392488"/>
            <a:ext cx="4356100" cy="828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89025"/>
            <a:ext cx="7993062"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爆炸形 1 8"/>
          <p:cNvSpPr/>
          <p:nvPr/>
        </p:nvSpPr>
        <p:spPr>
          <a:xfrm>
            <a:off x="179388" y="4652963"/>
            <a:ext cx="8496300" cy="118903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当我们全部输入</a:t>
            </a:r>
            <a:r>
              <a:rPr lang="en-US" altLang="zh-CN" dirty="0"/>
              <a:t>a</a:t>
            </a:r>
            <a:r>
              <a:rPr lang="zh-CN" altLang="en-US" dirty="0"/>
              <a:t>时，错误指令地址为</a:t>
            </a:r>
            <a:r>
              <a:rPr lang="en-US" altLang="zh-CN" dirty="0"/>
              <a:t>0x616161</a:t>
            </a:r>
            <a:r>
              <a:rPr lang="zh-CN" altLang="en-US" dirty="0"/>
              <a:t>，</a:t>
            </a:r>
            <a:r>
              <a:rPr lang="en-US" altLang="zh-CN" dirty="0"/>
              <a:t>0x61</a:t>
            </a:r>
            <a:r>
              <a:rPr lang="zh-CN" altLang="en-US" dirty="0"/>
              <a:t>是</a:t>
            </a:r>
            <a:r>
              <a:rPr lang="en-US" altLang="zh-CN" dirty="0"/>
              <a:t>a </a:t>
            </a:r>
            <a:r>
              <a:rPr lang="zh-CN" altLang="en-US" dirty="0"/>
              <a:t>的</a:t>
            </a:r>
            <a:r>
              <a:rPr lang="en-US" altLang="zh-CN" dirty="0"/>
              <a:t>ASCII</a:t>
            </a:r>
            <a:r>
              <a:rPr lang="zh-CN" altLang="en-US" dirty="0"/>
              <a:t>编码</a:t>
            </a:r>
          </a:p>
        </p:txBody>
      </p:sp>
    </p:spTree>
    <p:extLst>
      <p:ext uri="{BB962C8B-B14F-4D97-AF65-F5344CB8AC3E}">
        <p14:creationId xmlns:p14="http://schemas.microsoft.com/office/powerpoint/2010/main" val="3326467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程序溢出堆栈情况</a:t>
            </a:r>
          </a:p>
        </p:txBody>
      </p:sp>
      <p:sp>
        <p:nvSpPr>
          <p:cNvPr id="655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6A082662-E752-4A82-B4E5-6A766DA8B4B2}" type="slidenum">
              <a:rPr lang="zh-CN" altLang="en-US" sz="1000">
                <a:latin typeface="Arial" panose="020B0604020202020204" pitchFamily="34" charset="0"/>
                <a:ea typeface="宋体" panose="02010600030101010101" pitchFamily="2" charset="-122"/>
              </a:rPr>
              <a:t>28</a:t>
            </a:fld>
            <a:endParaRPr lang="en-US" altLang="zh-CN" sz="1000">
              <a:latin typeface="Arial" panose="020B0604020202020204" pitchFamily="34" charset="0"/>
              <a:ea typeface="宋体" panose="02010600030101010101" pitchFamily="2" charset="-122"/>
            </a:endParaRPr>
          </a:p>
        </p:txBody>
      </p:sp>
      <p:sp>
        <p:nvSpPr>
          <p:cNvPr id="12" name="Text Box 3"/>
          <p:cNvSpPr txBox="1">
            <a:spLocks noChangeArrowheads="1"/>
          </p:cNvSpPr>
          <p:nvPr/>
        </p:nvSpPr>
        <p:spPr bwMode="auto">
          <a:xfrm>
            <a:off x="358052" y="2825540"/>
            <a:ext cx="7392988" cy="830262"/>
          </a:xfrm>
          <a:prstGeom prst="rect">
            <a:avLst/>
          </a:prstGeom>
          <a:noFill/>
          <a:ln>
            <a:noFill/>
          </a:ln>
          <a:effectLst/>
        </p:spPr>
        <p:txBody>
          <a:bodyPr>
            <a:spAutoFit/>
          </a:bodyPr>
          <a:lstStyle/>
          <a:p>
            <a:pPr eaLnBrk="1" fontAlgn="auto" hangingPunct="1">
              <a:spcBef>
                <a:spcPts val="0"/>
              </a:spcBef>
              <a:spcAft>
                <a:spcPts val="0"/>
              </a:spcAft>
              <a:defRPr/>
            </a:pPr>
            <a:r>
              <a:rPr kumimoji="1" lang="en-US" altLang="zh-CN" sz="2400" kern="0" dirty="0">
                <a:solidFill>
                  <a:srgbClr val="000000"/>
                </a:solidFill>
                <a:latin typeface="Tahoma" panose="020B0604030504040204" pitchFamily="34" charset="0"/>
              </a:rPr>
              <a:t>   name              XXX            EIP          XXX</a:t>
            </a:r>
          </a:p>
          <a:p>
            <a:pPr eaLnBrk="1" fontAlgn="auto" hangingPunct="1">
              <a:spcBef>
                <a:spcPts val="0"/>
              </a:spcBef>
              <a:spcAft>
                <a:spcPts val="0"/>
              </a:spcAft>
              <a:defRPr/>
            </a:pPr>
            <a:r>
              <a:rPr kumimoji="1" lang="en-US" altLang="zh-CN" sz="2400" kern="0" dirty="0">
                <a:solidFill>
                  <a:srgbClr val="000000"/>
                </a:solidFill>
                <a:latin typeface="Tahoma" panose="020B0604030504040204" pitchFamily="34" charset="0"/>
              </a:rPr>
              <a:t>[</a:t>
            </a:r>
            <a:r>
              <a:rPr kumimoji="1" lang="en-US" altLang="zh-CN" sz="2400" kern="0" dirty="0" err="1">
                <a:solidFill>
                  <a:srgbClr val="000000"/>
                </a:solidFill>
                <a:latin typeface="Tahoma" panose="020B0604030504040204" pitchFamily="34" charset="0"/>
              </a:rPr>
              <a:t>cispcisp</a:t>
            </a:r>
            <a:r>
              <a:rPr kumimoji="1" lang="en-US" altLang="zh-CN" sz="2400" kern="0" dirty="0">
                <a:solidFill>
                  <a:srgbClr val="000000"/>
                </a:solidFill>
                <a:latin typeface="Tahoma" panose="020B0604030504040204" pitchFamily="34" charset="0"/>
              </a:rPr>
              <a:t>]          [       ]       [       ]      [        ] </a:t>
            </a:r>
          </a:p>
        </p:txBody>
      </p:sp>
      <p:sp>
        <p:nvSpPr>
          <p:cNvPr id="13" name="Text Box 3"/>
          <p:cNvSpPr txBox="1">
            <a:spLocks noChangeArrowheads="1"/>
          </p:cNvSpPr>
          <p:nvPr/>
        </p:nvSpPr>
        <p:spPr bwMode="auto">
          <a:xfrm>
            <a:off x="358052" y="3962247"/>
            <a:ext cx="8116888" cy="830263"/>
          </a:xfrm>
          <a:prstGeom prst="rect">
            <a:avLst/>
          </a:prstGeom>
          <a:noFill/>
          <a:ln>
            <a:noFill/>
          </a:ln>
          <a:effectLst/>
        </p:spPr>
        <p:txBody>
          <a:bodyPr>
            <a:spAutoFit/>
          </a:bodyPr>
          <a:lstStyle/>
          <a:p>
            <a:pPr eaLnBrk="1" fontAlgn="auto" hangingPunct="1">
              <a:spcBef>
                <a:spcPts val="0"/>
              </a:spcBef>
              <a:spcAft>
                <a:spcPts val="0"/>
              </a:spcAft>
              <a:defRPr/>
            </a:pPr>
            <a:r>
              <a:rPr kumimoji="1" lang="en-US" altLang="zh-CN" sz="2400" kern="0" dirty="0">
                <a:solidFill>
                  <a:srgbClr val="000000"/>
                </a:solidFill>
                <a:latin typeface="Tahoma" panose="020B0604030504040204" pitchFamily="34" charset="0"/>
              </a:rPr>
              <a:t>    name              XXX          EIP            XXX</a:t>
            </a:r>
          </a:p>
          <a:p>
            <a:pPr eaLnBrk="1" fontAlgn="auto" hangingPunct="1">
              <a:spcBef>
                <a:spcPts val="0"/>
              </a:spcBef>
              <a:spcAft>
                <a:spcPts val="0"/>
              </a:spcAft>
              <a:defRPr/>
            </a:pPr>
            <a:r>
              <a:rPr kumimoji="1" lang="en-US" altLang="zh-CN" sz="2400" kern="0" dirty="0">
                <a:solidFill>
                  <a:srgbClr val="000000"/>
                </a:solidFill>
                <a:latin typeface="Tahoma" panose="020B0604030504040204" pitchFamily="34" charset="0"/>
              </a:rPr>
              <a:t>[</a:t>
            </a:r>
            <a:r>
              <a:rPr kumimoji="1" lang="en-US" altLang="zh-CN" sz="2400" kern="0" dirty="0" err="1">
                <a:solidFill>
                  <a:srgbClr val="000000"/>
                </a:solidFill>
                <a:latin typeface="Tahoma" panose="020B0604030504040204" pitchFamily="34" charset="0"/>
              </a:rPr>
              <a:t>aaaaaaaa</a:t>
            </a:r>
            <a:r>
              <a:rPr kumimoji="1" lang="en-US" altLang="zh-CN" sz="2400" kern="0" dirty="0">
                <a:solidFill>
                  <a:srgbClr val="000000"/>
                </a:solidFill>
                <a:latin typeface="Tahoma" panose="020B0604030504040204" pitchFamily="34" charset="0"/>
              </a:rPr>
              <a:t>]        [</a:t>
            </a:r>
            <a:r>
              <a:rPr kumimoji="1" lang="en-US" altLang="zh-CN" sz="2400" kern="0" dirty="0" err="1">
                <a:solidFill>
                  <a:srgbClr val="000000"/>
                </a:solidFill>
                <a:latin typeface="Tahoma" panose="020B0604030504040204" pitchFamily="34" charset="0"/>
              </a:rPr>
              <a:t>aaaa</a:t>
            </a:r>
            <a:r>
              <a:rPr kumimoji="1" lang="en-US" altLang="zh-CN" sz="2400" kern="0" dirty="0">
                <a:solidFill>
                  <a:srgbClr val="000000"/>
                </a:solidFill>
                <a:latin typeface="Tahoma" panose="020B0604030504040204" pitchFamily="34" charset="0"/>
              </a:rPr>
              <a:t>]       [</a:t>
            </a:r>
            <a:r>
              <a:rPr kumimoji="1" lang="en-US" altLang="zh-CN" sz="2400" kern="0" dirty="0" err="1">
                <a:solidFill>
                  <a:srgbClr val="000000"/>
                </a:solidFill>
                <a:latin typeface="Tahoma" panose="020B0604030504040204" pitchFamily="34" charset="0"/>
              </a:rPr>
              <a:t>aaaa</a:t>
            </a:r>
            <a:r>
              <a:rPr kumimoji="1" lang="en-US" altLang="zh-CN" sz="2400" kern="0" dirty="0">
                <a:solidFill>
                  <a:srgbClr val="000000"/>
                </a:solidFill>
                <a:latin typeface="Tahoma" panose="020B0604030504040204" pitchFamily="34" charset="0"/>
              </a:rPr>
              <a:t>]       [</a:t>
            </a:r>
            <a:r>
              <a:rPr kumimoji="1" lang="en-US" altLang="zh-CN" sz="2400" kern="0" dirty="0" err="1">
                <a:solidFill>
                  <a:srgbClr val="000000"/>
                </a:solidFill>
                <a:latin typeface="Tahoma" panose="020B0604030504040204" pitchFamily="34" charset="0"/>
              </a:rPr>
              <a:t>aaaa</a:t>
            </a:r>
            <a:r>
              <a:rPr kumimoji="1" lang="en-US" altLang="zh-CN" sz="2400" kern="0" dirty="0">
                <a:solidFill>
                  <a:srgbClr val="000000"/>
                </a:solidFill>
                <a:latin typeface="Tahoma" panose="020B0604030504040204" pitchFamily="34" charset="0"/>
              </a:rPr>
              <a:t>]</a:t>
            </a:r>
          </a:p>
        </p:txBody>
      </p:sp>
      <p:cxnSp>
        <p:nvCxnSpPr>
          <p:cNvPr id="14" name="直接箭头连接符 13"/>
          <p:cNvCxnSpPr/>
          <p:nvPr/>
        </p:nvCxnSpPr>
        <p:spPr>
          <a:xfrm flipV="1">
            <a:off x="164577" y="2493550"/>
            <a:ext cx="7335636" cy="18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23528" y="4975070"/>
            <a:ext cx="71421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4"/>
          <p:cNvSpPr txBox="1">
            <a:spLocks noChangeArrowheads="1"/>
          </p:cNvSpPr>
          <p:nvPr/>
        </p:nvSpPr>
        <p:spPr bwMode="auto">
          <a:xfrm>
            <a:off x="204064" y="5063901"/>
            <a:ext cx="7296150" cy="396875"/>
          </a:xfrm>
          <a:prstGeom prst="rect">
            <a:avLst/>
          </a:prstGeom>
          <a:noFill/>
          <a:ln>
            <a:noFill/>
          </a:ln>
          <a:effectLst/>
        </p:spPr>
        <p:txBody>
          <a:bodyPr>
            <a:spAutoFit/>
          </a:bodyPr>
          <a:lstStyle/>
          <a:p>
            <a:pPr eaLnBrk="1" fontAlgn="auto" hangingPunct="1">
              <a:spcBef>
                <a:spcPts val="0"/>
              </a:spcBef>
              <a:spcAft>
                <a:spcPts val="0"/>
              </a:spcAft>
              <a:defRPr/>
            </a:pPr>
            <a:r>
              <a:rPr kumimoji="1" lang="zh-CN" altLang="en-US" sz="2000" kern="0" dirty="0">
                <a:solidFill>
                  <a:srgbClr val="000000"/>
                </a:solidFill>
                <a:latin typeface="Tahoma" panose="020B0604030504040204" pitchFamily="34" charset="0"/>
              </a:rPr>
              <a:t>堆栈顶部                                                             堆栈底部</a:t>
            </a:r>
          </a:p>
        </p:txBody>
      </p:sp>
      <p:sp>
        <p:nvSpPr>
          <p:cNvPr id="17" name="Text Box 2"/>
          <p:cNvSpPr txBox="1">
            <a:spLocks noChangeArrowheads="1"/>
          </p:cNvSpPr>
          <p:nvPr/>
        </p:nvSpPr>
        <p:spPr bwMode="auto">
          <a:xfrm>
            <a:off x="447353" y="2089135"/>
            <a:ext cx="7018337" cy="396875"/>
          </a:xfrm>
          <a:prstGeom prst="rect">
            <a:avLst/>
          </a:prstGeom>
          <a:noFill/>
          <a:ln>
            <a:noFill/>
          </a:ln>
          <a:effectLst/>
        </p:spPr>
        <p:txBody>
          <a:bodyPr>
            <a:spAutoFit/>
          </a:bodyPr>
          <a:lstStyle/>
          <a:p>
            <a:pPr eaLnBrk="1" fontAlgn="auto" hangingPunct="1">
              <a:spcBef>
                <a:spcPts val="0"/>
              </a:spcBef>
              <a:spcAft>
                <a:spcPts val="0"/>
              </a:spcAft>
              <a:defRPr/>
            </a:pPr>
            <a:r>
              <a:rPr kumimoji="1" lang="zh-CN" altLang="en-US" sz="2000" kern="0" dirty="0">
                <a:solidFill>
                  <a:srgbClr val="000000"/>
                </a:solidFill>
                <a:latin typeface="Tahoma" panose="020B0604030504040204" pitchFamily="34" charset="0"/>
              </a:rPr>
              <a:t>内存底部                                                          内存顶部</a:t>
            </a:r>
          </a:p>
        </p:txBody>
      </p:sp>
      <p:sp>
        <p:nvSpPr>
          <p:cNvPr id="18" name="圆角矩形 17"/>
          <p:cNvSpPr/>
          <p:nvPr/>
        </p:nvSpPr>
        <p:spPr>
          <a:xfrm>
            <a:off x="110789" y="2825540"/>
            <a:ext cx="7389425" cy="9413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10788" y="3885311"/>
            <a:ext cx="7389425" cy="9413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8" idx="3"/>
            <a:endCxn id="21" idx="2"/>
          </p:cNvCxnSpPr>
          <p:nvPr/>
        </p:nvCxnSpPr>
        <p:spPr>
          <a:xfrm flipV="1">
            <a:off x="7500214" y="2985627"/>
            <a:ext cx="692518" cy="31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633214" y="2339296"/>
            <a:ext cx="1119035" cy="646331"/>
          </a:xfrm>
          <a:prstGeom prst="rect">
            <a:avLst/>
          </a:prstGeom>
          <a:noFill/>
        </p:spPr>
        <p:txBody>
          <a:bodyPr wrap="square" rtlCol="0">
            <a:spAutoFit/>
          </a:bodyPr>
          <a:lstStyle/>
          <a:p>
            <a:r>
              <a:rPr lang="zh-CN" altLang="en-US" dirty="0"/>
              <a:t>正常状态下的堆栈</a:t>
            </a:r>
          </a:p>
        </p:txBody>
      </p:sp>
      <p:sp>
        <p:nvSpPr>
          <p:cNvPr id="22" name="文本框 21"/>
          <p:cNvSpPr txBox="1"/>
          <p:nvPr/>
        </p:nvSpPr>
        <p:spPr>
          <a:xfrm>
            <a:off x="7712954" y="4546280"/>
            <a:ext cx="1148664" cy="646331"/>
          </a:xfrm>
          <a:prstGeom prst="rect">
            <a:avLst/>
          </a:prstGeom>
          <a:noFill/>
        </p:spPr>
        <p:txBody>
          <a:bodyPr wrap="square" rtlCol="0">
            <a:spAutoFit/>
          </a:bodyPr>
          <a:lstStyle/>
          <a:p>
            <a:r>
              <a:rPr lang="zh-CN" altLang="en-US" dirty="0"/>
              <a:t>溢出状态下的堆栈</a:t>
            </a:r>
          </a:p>
        </p:txBody>
      </p:sp>
      <p:cxnSp>
        <p:nvCxnSpPr>
          <p:cNvPr id="23" name="直接箭头连接符 22"/>
          <p:cNvCxnSpPr>
            <a:endCxn id="22" idx="0"/>
          </p:cNvCxnSpPr>
          <p:nvPr/>
        </p:nvCxnSpPr>
        <p:spPr>
          <a:xfrm>
            <a:off x="7609582" y="4485451"/>
            <a:ext cx="677704" cy="6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8392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缓冲区溢出攻击过程</a:t>
            </a:r>
          </a:p>
        </p:txBody>
      </p:sp>
      <p:sp>
        <p:nvSpPr>
          <p:cNvPr id="66563" name="内容占位符 2"/>
          <p:cNvSpPr>
            <a:spLocks noGrp="1"/>
          </p:cNvSpPr>
          <p:nvPr>
            <p:ph idx="1"/>
          </p:nvPr>
        </p:nvSpPr>
        <p:spPr/>
        <p:txBody>
          <a:bodyPr/>
          <a:lstStyle/>
          <a:p>
            <a:r>
              <a:rPr lang="zh-CN" altLang="en-US" dirty="0"/>
              <a:t>如果可精确控制内存跳转地址，就可以执行指定代码，获得权限或破坏系统</a:t>
            </a:r>
          </a:p>
          <a:p>
            <a:endParaRPr lang="zh-CN" altLang="en-US" dirty="0"/>
          </a:p>
        </p:txBody>
      </p:sp>
      <p:sp>
        <p:nvSpPr>
          <p:cNvPr id="6656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B9FFFA3F-3BE7-4677-B73E-2FCAD828AC71}" type="slidenum">
              <a:rPr lang="zh-CN" altLang="en-US" sz="1000">
                <a:latin typeface="Arial" panose="020B0604020202020204" pitchFamily="34" charset="0"/>
                <a:ea typeface="宋体" panose="02010600030101010101" pitchFamily="2" charset="-122"/>
              </a:rPr>
              <a:t>29</a:t>
            </a:fld>
            <a:endParaRPr lang="en-US" altLang="zh-CN" sz="1000">
              <a:latin typeface="Arial" panose="020B0604020202020204" pitchFamily="34" charset="0"/>
              <a:ea typeface="宋体" panose="02010600030101010101" pitchFamily="2" charset="-122"/>
            </a:endParaRPr>
          </a:p>
        </p:txBody>
      </p:sp>
      <p:graphicFrame>
        <p:nvGraphicFramePr>
          <p:cNvPr id="5" name="图示 4"/>
          <p:cNvGraphicFramePr/>
          <p:nvPr/>
        </p:nvGraphicFramePr>
        <p:xfrm>
          <a:off x="755575" y="2492896"/>
          <a:ext cx="6873949" cy="332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0444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知识子域：操作系统安全</a:t>
            </a:r>
          </a:p>
        </p:txBody>
      </p:sp>
      <p:sp>
        <p:nvSpPr>
          <p:cNvPr id="3" name="内容占位符 2"/>
          <p:cNvSpPr>
            <a:spLocks noGrp="1"/>
          </p:cNvSpPr>
          <p:nvPr>
            <p:ph idx="1"/>
          </p:nvPr>
        </p:nvSpPr>
        <p:spPr/>
        <p:txBody>
          <a:bodyPr/>
          <a:lstStyle/>
          <a:p>
            <a:r>
              <a:rPr lang="zh-CN" altLang="en-US" dirty="0"/>
              <a:t>操作系统安全机制</a:t>
            </a:r>
          </a:p>
          <a:p>
            <a:pPr lvl="1"/>
            <a:r>
              <a:rPr lang="zh-CN" altLang="en-US" dirty="0"/>
              <a:t>了解操作系统标识与鉴别、访问控制、权限管理、信道保护、安全审计、内存存取、文件保护等安全机制；</a:t>
            </a:r>
          </a:p>
          <a:p>
            <a:r>
              <a:rPr lang="zh-CN" altLang="en-US" dirty="0"/>
              <a:t>操作系统安全配置</a:t>
            </a:r>
          </a:p>
          <a:p>
            <a:pPr lvl="1"/>
            <a:r>
              <a:rPr lang="zh-CN" altLang="en-US" dirty="0"/>
              <a:t>了解安全补丁、最小化部署、远程访问控制、账户及口令策略、安全审计及其他操作系统配置要点。</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dirty="0"/>
          </a:p>
        </p:txBody>
      </p:sp>
    </p:spTree>
    <p:extLst>
      <p:ext uri="{BB962C8B-B14F-4D97-AF65-F5344CB8AC3E}">
        <p14:creationId xmlns:p14="http://schemas.microsoft.com/office/powerpoint/2010/main" val="159802605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kern="1200" dirty="0"/>
              <a:t>缓冲区溢出的防范</a:t>
            </a:r>
            <a:endParaRPr lang="zh-CN" altLang="en-US" dirty="0"/>
          </a:p>
        </p:txBody>
      </p:sp>
      <p:sp>
        <p:nvSpPr>
          <p:cNvPr id="68611" name="内容占位符 2"/>
          <p:cNvSpPr>
            <a:spLocks noGrp="1"/>
          </p:cNvSpPr>
          <p:nvPr>
            <p:ph idx="1"/>
          </p:nvPr>
        </p:nvSpPr>
        <p:spPr/>
        <p:txBody>
          <a:bodyPr/>
          <a:lstStyle/>
          <a:p>
            <a:r>
              <a:rPr lang="zh-CN" altLang="en-US" dirty="0"/>
              <a:t>用户</a:t>
            </a:r>
            <a:endParaRPr lang="en-US" altLang="zh-CN" dirty="0"/>
          </a:p>
          <a:p>
            <a:pPr lvl="1"/>
            <a:r>
              <a:rPr lang="zh-CN" altLang="en-US" dirty="0"/>
              <a:t>补丁</a:t>
            </a:r>
            <a:endParaRPr lang="en-US" altLang="zh-CN" dirty="0"/>
          </a:p>
          <a:p>
            <a:pPr lvl="1"/>
            <a:r>
              <a:rPr lang="zh-CN" altLang="en-US" dirty="0"/>
              <a:t>防火墙</a:t>
            </a:r>
            <a:endParaRPr lang="en-US" altLang="zh-CN" dirty="0"/>
          </a:p>
          <a:p>
            <a:r>
              <a:rPr lang="zh-CN" altLang="en-US" dirty="0"/>
              <a:t>开发人员</a:t>
            </a:r>
            <a:endParaRPr lang="en-US" altLang="zh-CN" dirty="0"/>
          </a:p>
          <a:p>
            <a:pPr lvl="1"/>
            <a:r>
              <a:rPr lang="zh-CN" altLang="en-US" dirty="0"/>
              <a:t>编写安全代码，对输入数据进行验证</a:t>
            </a:r>
            <a:endParaRPr lang="en-US" altLang="zh-CN" dirty="0"/>
          </a:p>
          <a:p>
            <a:pPr lvl="1"/>
            <a:r>
              <a:rPr lang="zh-CN" altLang="en-US" dirty="0"/>
              <a:t>使用相对安全的函数</a:t>
            </a:r>
            <a:endParaRPr lang="en-US" altLang="zh-CN" dirty="0"/>
          </a:p>
          <a:p>
            <a:r>
              <a:rPr lang="zh-CN" altLang="en-US" dirty="0"/>
              <a:t>系统</a:t>
            </a:r>
            <a:endParaRPr lang="en-US" altLang="zh-CN" dirty="0"/>
          </a:p>
          <a:p>
            <a:pPr lvl="1"/>
            <a:r>
              <a:rPr lang="zh-CN" altLang="en-US" dirty="0"/>
              <a:t>缓冲区不可执行技术</a:t>
            </a:r>
            <a:endParaRPr lang="en-US" altLang="zh-CN" dirty="0"/>
          </a:p>
          <a:p>
            <a:pPr lvl="1"/>
            <a:r>
              <a:rPr lang="zh-CN" altLang="en-US" dirty="0"/>
              <a:t>虚拟化技术</a:t>
            </a:r>
            <a:endParaRPr lang="en-US" altLang="zh-CN" dirty="0"/>
          </a:p>
          <a:p>
            <a:endParaRPr lang="zh-CN" altLang="en-US" dirty="0"/>
          </a:p>
        </p:txBody>
      </p:sp>
      <p:sp>
        <p:nvSpPr>
          <p:cNvPr id="6861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4C5BB642-EF30-4A92-9053-1F3812C9177B}" type="slidenum">
              <a:rPr lang="zh-CN" altLang="en-US" sz="1000">
                <a:latin typeface="Arial" panose="020B0604020202020204" pitchFamily="34" charset="0"/>
                <a:ea typeface="宋体" panose="02010600030101010101" pitchFamily="2" charset="-122"/>
              </a:rPr>
              <a:t>30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671810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知识子域：恶意代码防护</a:t>
            </a:r>
          </a:p>
        </p:txBody>
      </p:sp>
      <p:sp>
        <p:nvSpPr>
          <p:cNvPr id="3" name="内容占位符 2"/>
          <p:cNvSpPr>
            <a:spLocks noGrp="1"/>
          </p:cNvSpPr>
          <p:nvPr>
            <p:ph idx="1"/>
          </p:nvPr>
        </p:nvSpPr>
        <p:spPr/>
        <p:txBody>
          <a:bodyPr/>
          <a:lstStyle/>
          <a:p>
            <a:r>
              <a:rPr lang="zh-CN" altLang="en-US" dirty="0"/>
              <a:t>恶意代码的预防</a:t>
            </a:r>
          </a:p>
          <a:p>
            <a:pPr lvl="1"/>
            <a:r>
              <a:rPr lang="zh-CN" altLang="en-US" dirty="0"/>
              <a:t>了解恶意代码的概念、传播方式及安全策略、减少漏洞和减轻威胁等针对恶意代码的预防措施；</a:t>
            </a:r>
          </a:p>
          <a:p>
            <a:r>
              <a:rPr lang="zh-CN" altLang="en-US" dirty="0"/>
              <a:t>恶意代码的检测分析</a:t>
            </a:r>
          </a:p>
          <a:p>
            <a:pPr lvl="1"/>
            <a:r>
              <a:rPr lang="zh-CN" altLang="en-US" dirty="0"/>
              <a:t>理解特征扫描、行为检测的区别及优缺点；</a:t>
            </a:r>
          </a:p>
          <a:p>
            <a:pPr lvl="1"/>
            <a:r>
              <a:rPr lang="zh-CN" altLang="en-US" dirty="0"/>
              <a:t>了解静态分析、动态分析的概念及区别。</a:t>
            </a:r>
          </a:p>
          <a:p>
            <a:r>
              <a:rPr lang="zh-CN" altLang="en-US" dirty="0"/>
              <a:t>恶意代码的清除</a:t>
            </a:r>
          </a:p>
          <a:p>
            <a:pPr lvl="1"/>
            <a:r>
              <a:rPr lang="zh-CN" altLang="en-US" dirty="0"/>
              <a:t>了解感染引导区、感染文件、独立型和嵌入型恶意代码清除的方式。</a:t>
            </a:r>
          </a:p>
          <a:p>
            <a:r>
              <a:rPr lang="zh-CN" altLang="en-US" dirty="0"/>
              <a:t>基于互联网的恶意代码防护</a:t>
            </a:r>
          </a:p>
          <a:p>
            <a:pPr lvl="1"/>
            <a:r>
              <a:rPr lang="zh-CN" altLang="en-US" dirty="0"/>
              <a:t>了解基于互联网的恶意代码防护概念。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spTree>
    <p:extLst>
      <p:ext uri="{BB962C8B-B14F-4D97-AF65-F5344CB8AC3E}">
        <p14:creationId xmlns:p14="http://schemas.microsoft.com/office/powerpoint/2010/main" val="16972353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什么是恶意代码</a:t>
            </a:r>
          </a:p>
        </p:txBody>
      </p:sp>
      <p:sp>
        <p:nvSpPr>
          <p:cNvPr id="3" name="内容占位符 2"/>
          <p:cNvSpPr>
            <a:spLocks noGrp="1"/>
          </p:cNvSpPr>
          <p:nvPr>
            <p:ph idx="1"/>
          </p:nvPr>
        </p:nvSpPr>
        <p:spPr/>
        <p:txBody>
          <a:bodyPr/>
          <a:lstStyle/>
          <a:p>
            <a:r>
              <a:rPr lang="zh-CN" altLang="en-US" dirty="0"/>
              <a:t>什么是恶意代码</a:t>
            </a:r>
            <a:endParaRPr lang="en-US" altLang="zh-CN" dirty="0"/>
          </a:p>
          <a:p>
            <a:pPr lvl="1"/>
            <a:r>
              <a:rPr lang="zh-CN" altLang="zh-CN" sz="2400" dirty="0"/>
              <a:t>《中华人民共和国计算机信息系统安全保护条例》</a:t>
            </a:r>
            <a:r>
              <a:rPr lang="zh-CN" altLang="en-US" sz="2400" dirty="0"/>
              <a:t>第二十八条：</a:t>
            </a:r>
            <a:r>
              <a:rPr lang="zh-CN" altLang="zh-CN" sz="2400" dirty="0"/>
              <a:t>“计算机病毒，是指编制或者在计算机程序中插入的破坏计算机功能或者毁坏数据，影响计算机使用，并能自我复制的一组计算机指令或者程序代码 </a:t>
            </a:r>
            <a:r>
              <a:rPr lang="en-US" altLang="zh-CN" sz="2400" dirty="0"/>
              <a:t>(1994.2.18)</a:t>
            </a:r>
            <a:endParaRPr lang="zh-CN" altLang="zh-CN" sz="2400" dirty="0"/>
          </a:p>
          <a:p>
            <a:pPr lvl="1"/>
            <a:r>
              <a:rPr lang="zh-CN" altLang="zh-CN" sz="2400" dirty="0"/>
              <a:t>恶意代码，是指能够引起计算机故障，破坏计算机数据，影响计算机系统的正常使用的程序代码。</a:t>
            </a:r>
            <a:r>
              <a:rPr lang="zh-CN" altLang="en-US" sz="2400" dirty="0"/>
              <a:t>指令</a:t>
            </a:r>
            <a:endParaRPr lang="en-US" altLang="zh-CN" sz="2400" dirty="0"/>
          </a:p>
          <a:p>
            <a:r>
              <a:rPr lang="zh-CN" altLang="en-US" dirty="0"/>
              <a:t>类型：二进制代码、脚本语言、宏语言等</a:t>
            </a:r>
            <a:endParaRPr lang="en-US" altLang="zh-CN" dirty="0"/>
          </a:p>
          <a:p>
            <a:r>
              <a:rPr lang="zh-CN" altLang="en-US"/>
              <a:t>表现形式：</a:t>
            </a:r>
            <a:r>
              <a:rPr lang="zh-CN" altLang="zh-CN"/>
              <a:t>病毒</a:t>
            </a:r>
            <a:r>
              <a:rPr lang="zh-CN" altLang="zh-CN" dirty="0"/>
              <a:t>、蠕虫、后门程序、木马、流氓软件、逻辑炸弹等</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spTree>
    <p:extLst>
      <p:ext uri="{BB962C8B-B14F-4D97-AF65-F5344CB8AC3E}">
        <p14:creationId xmlns:p14="http://schemas.microsoft.com/office/powerpoint/2010/main" val="17106279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恶意代码传播方式</a:t>
            </a:r>
          </a:p>
        </p:txBody>
      </p:sp>
      <p:sp>
        <p:nvSpPr>
          <p:cNvPr id="3" name="内容占位符 2"/>
          <p:cNvSpPr>
            <a:spLocks noGrp="1"/>
          </p:cNvSpPr>
          <p:nvPr>
            <p:ph idx="1"/>
          </p:nvPr>
        </p:nvSpPr>
        <p:spPr/>
        <p:txBody>
          <a:bodyPr/>
          <a:lstStyle/>
          <a:p>
            <a:r>
              <a:rPr lang="zh-CN" altLang="en-US" dirty="0"/>
              <a:t>文件传播</a:t>
            </a:r>
          </a:p>
          <a:p>
            <a:pPr lvl="1"/>
            <a:r>
              <a:rPr lang="zh-CN" altLang="en-US" dirty="0"/>
              <a:t>感染</a:t>
            </a:r>
            <a:endParaRPr lang="en-US" altLang="zh-CN" dirty="0"/>
          </a:p>
          <a:p>
            <a:pPr lvl="1"/>
            <a:r>
              <a:rPr lang="zh-CN" altLang="en-US" dirty="0"/>
              <a:t>移动介质</a:t>
            </a:r>
          </a:p>
          <a:p>
            <a:r>
              <a:rPr lang="zh-CN" altLang="en-US" dirty="0"/>
              <a:t>网络传播</a:t>
            </a:r>
          </a:p>
          <a:p>
            <a:pPr lvl="1"/>
            <a:r>
              <a:rPr lang="zh-CN" altLang="en-US" dirty="0"/>
              <a:t>网页、电子邮件、即时通讯、共享、漏洞</a:t>
            </a:r>
          </a:p>
          <a:p>
            <a:r>
              <a:rPr lang="zh-CN" altLang="en-US" dirty="0"/>
              <a:t>软件部署</a:t>
            </a:r>
            <a:endParaRPr lang="en-US" altLang="zh-CN" dirty="0"/>
          </a:p>
          <a:p>
            <a:pPr lvl="1"/>
            <a:r>
              <a:rPr lang="zh-CN" altLang="en-US" dirty="0"/>
              <a:t>逻辑炸弹</a:t>
            </a:r>
            <a:endParaRPr lang="en-US" altLang="zh-CN" dirty="0"/>
          </a:p>
          <a:p>
            <a:pPr lvl="1"/>
            <a:r>
              <a:rPr lang="zh-CN" altLang="en-US" dirty="0"/>
              <a:t>预留后门</a:t>
            </a:r>
            <a:endParaRPr lang="en-US" altLang="zh-CN" dirty="0"/>
          </a:p>
          <a:p>
            <a:pPr lvl="1"/>
            <a:r>
              <a:rPr lang="zh-CN" altLang="en-US" dirty="0"/>
              <a:t>文件捆绑</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spTree>
    <p:extLst>
      <p:ext uri="{BB962C8B-B14F-4D97-AF65-F5344CB8AC3E}">
        <p14:creationId xmlns:p14="http://schemas.microsoft.com/office/powerpoint/2010/main" val="14894336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恶意代码的预防技术</a:t>
            </a:r>
          </a:p>
        </p:txBody>
      </p:sp>
      <p:sp>
        <p:nvSpPr>
          <p:cNvPr id="80899" name="内容占位符 2"/>
          <p:cNvSpPr>
            <a:spLocks noGrp="1"/>
          </p:cNvSpPr>
          <p:nvPr>
            <p:ph idx="1"/>
          </p:nvPr>
        </p:nvSpPr>
        <p:spPr/>
        <p:txBody>
          <a:bodyPr/>
          <a:lstStyle/>
          <a:p>
            <a:r>
              <a:rPr lang="zh-CN" altLang="en-US" dirty="0"/>
              <a:t>增强安全策略与意识</a:t>
            </a:r>
            <a:endParaRPr lang="en-US" altLang="zh-CN" dirty="0"/>
          </a:p>
          <a:p>
            <a:r>
              <a:rPr lang="zh-CN" altLang="en-US" dirty="0"/>
              <a:t>减少漏洞</a:t>
            </a:r>
            <a:endParaRPr lang="en-US" altLang="zh-CN" dirty="0"/>
          </a:p>
          <a:p>
            <a:pPr lvl="1"/>
            <a:r>
              <a:rPr lang="zh-CN" altLang="en-US" dirty="0"/>
              <a:t>补丁管理</a:t>
            </a:r>
            <a:endParaRPr lang="en-US" altLang="zh-CN" dirty="0"/>
          </a:p>
          <a:p>
            <a:pPr lvl="1"/>
            <a:r>
              <a:rPr lang="zh-CN" altLang="en-US" dirty="0"/>
              <a:t>主机加固</a:t>
            </a:r>
            <a:endParaRPr lang="en-US" altLang="zh-CN" dirty="0"/>
          </a:p>
          <a:p>
            <a:r>
              <a:rPr lang="zh-CN" altLang="en-US" dirty="0"/>
              <a:t>减轻威胁</a:t>
            </a:r>
            <a:endParaRPr lang="en-US" altLang="zh-CN" dirty="0"/>
          </a:p>
          <a:p>
            <a:pPr lvl="1"/>
            <a:r>
              <a:rPr lang="zh-CN" altLang="en-US" dirty="0"/>
              <a:t>防病毒软件</a:t>
            </a:r>
            <a:endParaRPr lang="en-US" altLang="zh-CN" dirty="0"/>
          </a:p>
          <a:p>
            <a:pPr lvl="1"/>
            <a:r>
              <a:rPr lang="zh-CN" altLang="en-US" dirty="0"/>
              <a:t>间谍软件检测和删除工具</a:t>
            </a:r>
            <a:endParaRPr lang="en-US" altLang="zh-CN" dirty="0"/>
          </a:p>
          <a:p>
            <a:pPr lvl="1"/>
            <a:r>
              <a:rPr lang="zh-CN" altLang="en-US" dirty="0"/>
              <a:t>入侵检测</a:t>
            </a:r>
            <a:r>
              <a:rPr lang="en-US" altLang="zh-CN" dirty="0"/>
              <a:t>/</a:t>
            </a:r>
            <a:r>
              <a:rPr lang="zh-CN" altLang="en-US" dirty="0"/>
              <a:t>入侵防御系统</a:t>
            </a:r>
            <a:endParaRPr lang="en-US" altLang="zh-CN" dirty="0"/>
          </a:p>
          <a:p>
            <a:pPr lvl="1"/>
            <a:r>
              <a:rPr lang="zh-CN" altLang="en-US" dirty="0"/>
              <a:t>防火墙</a:t>
            </a:r>
            <a:endParaRPr lang="en-US" altLang="zh-CN" dirty="0"/>
          </a:p>
          <a:p>
            <a:pPr lvl="1"/>
            <a:r>
              <a:rPr lang="zh-CN" altLang="en-US" dirty="0"/>
              <a:t>路由器、应用安全设置等</a:t>
            </a:r>
          </a:p>
        </p:txBody>
      </p:sp>
      <p:sp>
        <p:nvSpPr>
          <p:cNvPr id="809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fld id="{E00F21C7-A722-463C-ADD4-82320A4DAECD}" type="slidenum">
              <a:rPr lang="zh-CN" altLang="en-US" sz="1000">
                <a:latin typeface="Arial" panose="020B0604020202020204" pitchFamily="34" charset="0"/>
                <a:ea typeface="宋体" panose="02010600030101010101" pitchFamily="2" charset="-122"/>
              </a:rPr>
              <a:t>34</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485338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恶意代码检测技术</a:t>
            </a:r>
            <a:r>
              <a:rPr lang="en-US" altLang="zh-CN" dirty="0"/>
              <a:t>-</a:t>
            </a:r>
            <a:r>
              <a:rPr lang="zh-CN" altLang="en-US" dirty="0"/>
              <a:t>特征码扫描</a:t>
            </a:r>
          </a:p>
        </p:txBody>
      </p:sp>
      <p:sp>
        <p:nvSpPr>
          <p:cNvPr id="3" name="内容占位符 2"/>
          <p:cNvSpPr>
            <a:spLocks noGrp="1"/>
          </p:cNvSpPr>
          <p:nvPr>
            <p:ph idx="1"/>
          </p:nvPr>
        </p:nvSpPr>
        <p:spPr/>
        <p:txBody>
          <a:bodyPr/>
          <a:lstStyle/>
          <a:p>
            <a:r>
              <a:rPr lang="zh-CN" altLang="en-US" dirty="0"/>
              <a:t>工作机制：特征匹配</a:t>
            </a:r>
          </a:p>
          <a:p>
            <a:pPr lvl="1"/>
            <a:r>
              <a:rPr lang="zh-CN" altLang="en-US" dirty="0"/>
              <a:t>病毒库（恶意代码特征库）</a:t>
            </a:r>
          </a:p>
          <a:p>
            <a:pPr lvl="1"/>
            <a:r>
              <a:rPr lang="zh-CN" altLang="en-US" dirty="0"/>
              <a:t>扫描（特征匹配过程）</a:t>
            </a:r>
          </a:p>
          <a:p>
            <a:r>
              <a:rPr lang="zh-CN" altLang="en-US" dirty="0"/>
              <a:t>优势</a:t>
            </a:r>
          </a:p>
          <a:p>
            <a:pPr lvl="1"/>
            <a:r>
              <a:rPr lang="zh-CN" altLang="en-US" dirty="0"/>
              <a:t>准确</a:t>
            </a:r>
            <a:r>
              <a:rPr lang="en-US" altLang="zh-CN" dirty="0"/>
              <a:t>(</a:t>
            </a:r>
            <a:r>
              <a:rPr lang="zh-CN" altLang="en-US" dirty="0"/>
              <a:t>误报率低</a:t>
            </a:r>
            <a:r>
              <a:rPr lang="en-US" altLang="zh-CN" dirty="0"/>
              <a:t>)</a:t>
            </a:r>
          </a:p>
          <a:p>
            <a:pPr lvl="1"/>
            <a:r>
              <a:rPr lang="zh-CN" altLang="en-US" dirty="0"/>
              <a:t>易于管理</a:t>
            </a:r>
          </a:p>
          <a:p>
            <a:r>
              <a:rPr lang="zh-CN" altLang="en-US" dirty="0"/>
              <a:t>不足</a:t>
            </a:r>
          </a:p>
          <a:p>
            <a:pPr lvl="1"/>
            <a:r>
              <a:rPr lang="zh-CN" altLang="en-US" dirty="0"/>
              <a:t>效率问题（特征库不断庞大、依赖厂商）</a:t>
            </a:r>
          </a:p>
          <a:p>
            <a:pPr lvl="1"/>
            <a:r>
              <a:rPr lang="zh-CN" altLang="en-US" dirty="0"/>
              <a:t>滞后（先有病毒后有特征库，需要持续更新）</a:t>
            </a:r>
          </a:p>
          <a:p>
            <a:pPr lvl="1"/>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val="10409057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dirty="0"/>
              <a:t>恶意代码检测技术</a:t>
            </a:r>
            <a:r>
              <a:rPr lang="en-US" altLang="zh-CN" dirty="0"/>
              <a:t>-</a:t>
            </a:r>
            <a:r>
              <a:rPr lang="zh-CN" altLang="en-US" dirty="0"/>
              <a:t>行为检测</a:t>
            </a:r>
          </a:p>
        </p:txBody>
      </p:sp>
      <p:sp>
        <p:nvSpPr>
          <p:cNvPr id="86019" name="内容占位符 2"/>
          <p:cNvSpPr>
            <a:spLocks noGrp="1"/>
          </p:cNvSpPr>
          <p:nvPr>
            <p:ph idx="1"/>
          </p:nvPr>
        </p:nvSpPr>
        <p:spPr/>
        <p:txBody>
          <a:bodyPr/>
          <a:lstStyle/>
          <a:p>
            <a:r>
              <a:rPr lang="zh-CN" altLang="en-US"/>
              <a:t>工作机制：基于统计数据</a:t>
            </a:r>
            <a:endParaRPr lang="en-US" altLang="zh-CN"/>
          </a:p>
          <a:p>
            <a:pPr lvl="1"/>
            <a:r>
              <a:rPr lang="zh-CN" altLang="en-US"/>
              <a:t>恶意代码行为有哪些</a:t>
            </a:r>
            <a:endParaRPr lang="en-US" altLang="zh-CN"/>
          </a:p>
          <a:p>
            <a:pPr lvl="1"/>
            <a:r>
              <a:rPr lang="zh-CN" altLang="en-US"/>
              <a:t>行为符合度</a:t>
            </a:r>
            <a:endParaRPr lang="en-US" altLang="zh-CN"/>
          </a:p>
          <a:p>
            <a:r>
              <a:rPr lang="zh-CN" altLang="en-US"/>
              <a:t>优势</a:t>
            </a:r>
            <a:endParaRPr lang="en-US" altLang="zh-CN"/>
          </a:p>
          <a:p>
            <a:pPr lvl="1"/>
            <a:r>
              <a:rPr lang="zh-CN" altLang="en-US"/>
              <a:t>能检测到未知病毒</a:t>
            </a:r>
            <a:endParaRPr lang="en-US" altLang="zh-CN"/>
          </a:p>
          <a:p>
            <a:r>
              <a:rPr lang="zh-CN" altLang="en-US"/>
              <a:t>不足</a:t>
            </a:r>
            <a:endParaRPr lang="en-US" altLang="zh-CN"/>
          </a:p>
          <a:p>
            <a:pPr lvl="1"/>
            <a:r>
              <a:rPr lang="zh-CN" altLang="en-US"/>
              <a:t>误报率高</a:t>
            </a:r>
            <a:endParaRPr lang="en-US" altLang="zh-CN"/>
          </a:p>
          <a:p>
            <a:pPr lvl="1"/>
            <a:r>
              <a:rPr lang="zh-CN" altLang="en-US"/>
              <a:t>难点：病毒不可判定原则</a:t>
            </a:r>
            <a:endParaRPr lang="en-US" altLang="zh-CN"/>
          </a:p>
        </p:txBody>
      </p:sp>
      <p:sp>
        <p:nvSpPr>
          <p:cNvPr id="8602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fld id="{12164412-95D8-43F3-B45B-8D4BF3BBCF93}" type="slidenum">
              <a:rPr lang="zh-CN" altLang="en-US" sz="1000">
                <a:latin typeface="Arial" panose="020B0604020202020204" pitchFamily="34" charset="0"/>
                <a:ea typeface="宋体" panose="02010600030101010101" pitchFamily="2" charset="-122"/>
              </a:rPr>
              <a:t>36</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122551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a:t>恶意代码分析技术</a:t>
            </a:r>
          </a:p>
        </p:txBody>
      </p:sp>
      <p:sp>
        <p:nvSpPr>
          <p:cNvPr id="87043" name="内容占位符 2"/>
          <p:cNvSpPr>
            <a:spLocks noGrp="1"/>
          </p:cNvSpPr>
          <p:nvPr>
            <p:ph idx="1"/>
          </p:nvPr>
        </p:nvSpPr>
        <p:spPr/>
        <p:txBody>
          <a:bodyPr/>
          <a:lstStyle/>
          <a:p>
            <a:r>
              <a:rPr lang="zh-CN" altLang="en-US" dirty="0"/>
              <a:t>静态分析</a:t>
            </a:r>
            <a:endParaRPr lang="en-US" altLang="zh-CN" dirty="0"/>
          </a:p>
          <a:p>
            <a:pPr lvl="1"/>
            <a:r>
              <a:rPr lang="zh-CN" altLang="en-US" dirty="0"/>
              <a:t>不实际执行恶意代码，直接对二进制代码进行分析</a:t>
            </a:r>
            <a:endParaRPr lang="en-US" altLang="zh-CN" dirty="0"/>
          </a:p>
          <a:p>
            <a:pPr lvl="2"/>
            <a:r>
              <a:rPr lang="zh-CN" altLang="en-US" dirty="0"/>
              <a:t>文件特性，如文件形态、版本、存储位置、长度等</a:t>
            </a:r>
            <a:endParaRPr lang="en-US" altLang="zh-CN" dirty="0"/>
          </a:p>
          <a:p>
            <a:pPr lvl="2"/>
            <a:r>
              <a:rPr lang="zh-CN" altLang="en-US" dirty="0"/>
              <a:t>文件格式，如</a:t>
            </a:r>
            <a:r>
              <a:rPr lang="en-US" altLang="zh-CN" dirty="0"/>
              <a:t>PE</a:t>
            </a:r>
            <a:r>
              <a:rPr lang="zh-CN" altLang="en-US" dirty="0"/>
              <a:t>信息、</a:t>
            </a:r>
            <a:r>
              <a:rPr lang="en-US" altLang="zh-CN" dirty="0"/>
              <a:t>API</a:t>
            </a:r>
            <a:r>
              <a:rPr lang="zh-CN" altLang="en-US" dirty="0"/>
              <a:t>调用等</a:t>
            </a:r>
            <a:endParaRPr lang="en-US" altLang="zh-CN" dirty="0"/>
          </a:p>
          <a:p>
            <a:r>
              <a:rPr lang="zh-CN" altLang="en-US" dirty="0"/>
              <a:t>动态分析</a:t>
            </a:r>
            <a:endParaRPr lang="en-US" altLang="zh-CN" dirty="0"/>
          </a:p>
          <a:p>
            <a:pPr lvl="1"/>
            <a:r>
              <a:rPr lang="zh-CN" altLang="en-US" dirty="0"/>
              <a:t>运行恶意代码并使用监控及测试软件分析</a:t>
            </a:r>
            <a:endParaRPr lang="en-US" altLang="zh-CN" dirty="0"/>
          </a:p>
          <a:p>
            <a:pPr lvl="1"/>
            <a:r>
              <a:rPr lang="zh-CN" altLang="en-US" dirty="0"/>
              <a:t>本地行为：文件读写、注册表读写等</a:t>
            </a:r>
            <a:endParaRPr lang="en-US" altLang="zh-CN" dirty="0"/>
          </a:p>
          <a:p>
            <a:pPr lvl="1"/>
            <a:r>
              <a:rPr lang="zh-CN" altLang="en-US" dirty="0"/>
              <a:t>网络行为：远程访问、调用等</a:t>
            </a:r>
            <a:endParaRPr lang="en-US" altLang="zh-CN" dirty="0"/>
          </a:p>
          <a:p>
            <a:pPr lvl="1"/>
            <a:endParaRPr lang="zh-CN" altLang="en-US" dirty="0"/>
          </a:p>
        </p:txBody>
      </p:sp>
      <p:sp>
        <p:nvSpPr>
          <p:cNvPr id="8704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fld id="{B58FE852-54FF-4BF6-A976-F360520B28D1}" type="slidenum">
              <a:rPr lang="zh-CN" altLang="en-US" sz="1000">
                <a:latin typeface="Arial" panose="020B0604020202020204" pitchFamily="34" charset="0"/>
                <a:ea typeface="宋体" panose="02010600030101010101" pitchFamily="2" charset="-122"/>
              </a:rPr>
              <a:t>37</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737486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恶意代码的清除</a:t>
            </a:r>
          </a:p>
        </p:txBody>
      </p:sp>
      <p:sp>
        <p:nvSpPr>
          <p:cNvPr id="3" name="内容占位符 2"/>
          <p:cNvSpPr>
            <a:spLocks noGrp="1"/>
          </p:cNvSpPr>
          <p:nvPr>
            <p:ph idx="1"/>
          </p:nvPr>
        </p:nvSpPr>
        <p:spPr/>
        <p:txBody>
          <a:bodyPr/>
          <a:lstStyle/>
          <a:p>
            <a:r>
              <a:rPr lang="zh-CN" altLang="en-US" dirty="0"/>
              <a:t>感染引导区</a:t>
            </a:r>
            <a:endParaRPr lang="en-US" altLang="zh-CN" dirty="0"/>
          </a:p>
          <a:p>
            <a:pPr lvl="1"/>
            <a:r>
              <a:rPr lang="zh-CN" altLang="en-US" dirty="0"/>
              <a:t>修复</a:t>
            </a:r>
            <a:r>
              <a:rPr lang="en-US" altLang="zh-CN" dirty="0"/>
              <a:t>/</a:t>
            </a:r>
            <a:r>
              <a:rPr lang="zh-CN" altLang="en-US" dirty="0"/>
              <a:t>重建引导区</a:t>
            </a:r>
            <a:endParaRPr lang="en-US" altLang="zh-CN" dirty="0"/>
          </a:p>
          <a:p>
            <a:r>
              <a:rPr lang="zh-CN" altLang="en-US" dirty="0"/>
              <a:t>感染文件</a:t>
            </a:r>
            <a:endParaRPr lang="en-US" altLang="zh-CN" dirty="0"/>
          </a:p>
          <a:p>
            <a:pPr lvl="1"/>
            <a:r>
              <a:rPr lang="zh-CN" altLang="en-US" dirty="0"/>
              <a:t>附着型：逆向还原（从正常文件中删除恶意代码）</a:t>
            </a:r>
            <a:endParaRPr lang="en-US" altLang="zh-CN" dirty="0"/>
          </a:p>
          <a:p>
            <a:pPr lvl="1"/>
            <a:r>
              <a:rPr lang="zh-CN" altLang="en-US" dirty="0"/>
              <a:t>替换型：备份还原（正常文件替换感染文件）</a:t>
            </a:r>
            <a:endParaRPr lang="en-US" altLang="zh-CN" dirty="0"/>
          </a:p>
          <a:p>
            <a:r>
              <a:rPr lang="zh-CN" altLang="en-US" dirty="0"/>
              <a:t>独立文件</a:t>
            </a:r>
            <a:endParaRPr lang="en-US" altLang="zh-CN" dirty="0"/>
          </a:p>
          <a:p>
            <a:pPr lvl="1"/>
            <a:r>
              <a:rPr lang="zh-CN" altLang="en-US" dirty="0"/>
              <a:t>内存退出，删除文件</a:t>
            </a:r>
            <a:endParaRPr lang="en-US" altLang="zh-CN" dirty="0"/>
          </a:p>
          <a:p>
            <a:r>
              <a:rPr lang="zh-CN" altLang="en-US" dirty="0"/>
              <a:t>嵌入型</a:t>
            </a:r>
            <a:endParaRPr lang="en-US" altLang="zh-CN" dirty="0"/>
          </a:p>
          <a:p>
            <a:pPr lvl="1"/>
            <a:r>
              <a:rPr lang="zh-CN" altLang="en-US" dirty="0"/>
              <a:t>更新软件或系统</a:t>
            </a:r>
            <a:endParaRPr lang="en-US" altLang="zh-CN" dirty="0"/>
          </a:p>
          <a:p>
            <a:pPr lvl="1"/>
            <a:r>
              <a:rPr lang="zh-CN" altLang="en-US" dirty="0"/>
              <a:t>重置系统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spTree>
    <p:extLst>
      <p:ext uri="{BB962C8B-B14F-4D97-AF65-F5344CB8AC3E}">
        <p14:creationId xmlns:p14="http://schemas.microsoft.com/office/powerpoint/2010/main" val="41651411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a:t>基于互联网技术的防御</a:t>
            </a:r>
          </a:p>
        </p:txBody>
      </p:sp>
      <p:sp>
        <p:nvSpPr>
          <p:cNvPr id="100355" name="内容占位符 2"/>
          <p:cNvSpPr>
            <a:spLocks noGrp="1"/>
          </p:cNvSpPr>
          <p:nvPr>
            <p:ph idx="1"/>
          </p:nvPr>
        </p:nvSpPr>
        <p:spPr/>
        <p:txBody>
          <a:bodyPr/>
          <a:lstStyle/>
          <a:p>
            <a:r>
              <a:rPr lang="zh-CN" altLang="en-US"/>
              <a:t>恶意代码监测与预警体系</a:t>
            </a:r>
            <a:endParaRPr lang="en-US" altLang="zh-CN"/>
          </a:p>
          <a:p>
            <a:pPr lvl="1"/>
            <a:r>
              <a:rPr lang="zh-CN" altLang="en-US"/>
              <a:t>蜜罐、蜜网</a:t>
            </a:r>
            <a:endParaRPr lang="en-US" altLang="zh-CN"/>
          </a:p>
          <a:p>
            <a:r>
              <a:rPr lang="zh-CN" altLang="en-US"/>
              <a:t>恶意代码云查杀</a:t>
            </a:r>
            <a:endParaRPr lang="en-US" altLang="zh-CN"/>
          </a:p>
          <a:p>
            <a:pPr lvl="1"/>
            <a:r>
              <a:rPr lang="zh-CN" altLang="en-US"/>
              <a:t>分布式计算</a:t>
            </a:r>
          </a:p>
        </p:txBody>
      </p:sp>
      <p:sp>
        <p:nvSpPr>
          <p:cNvPr id="10035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fld id="{B933740F-B229-44D6-BCDC-C2CB5F1C8440}" type="slidenum">
              <a:rPr lang="zh-CN" altLang="en-US" sz="1000">
                <a:latin typeface="Arial" panose="020B0604020202020204" pitchFamily="34" charset="0"/>
                <a:ea typeface="宋体" panose="02010600030101010101" pitchFamily="2" charset="-122"/>
              </a:rPr>
              <a:t>39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04934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wrap="square" lIns="91440" tIns="45720" rIns="91440" bIns="45720" anchor="ctr"/>
          <a:lstStyle/>
          <a:p>
            <a:r>
              <a:rPr lang="zh-CN" altLang="en-US" dirty="0"/>
              <a:t>操作系统安全</a:t>
            </a:r>
          </a:p>
        </p:txBody>
      </p:sp>
      <p:sp>
        <p:nvSpPr>
          <p:cNvPr id="10242" name="内容占位符 2"/>
          <p:cNvSpPr>
            <a:spLocks noGrp="1"/>
          </p:cNvSpPr>
          <p:nvPr>
            <p:ph idx="1"/>
          </p:nvPr>
        </p:nvSpPr>
        <p:spPr/>
        <p:txBody>
          <a:bodyPr wrap="square" lIns="91440" tIns="45720" rIns="91440" bIns="45720" anchor="t"/>
          <a:lstStyle/>
          <a:p>
            <a:r>
              <a:rPr lang="zh-CN" altLang="en-US" dirty="0"/>
              <a:t>操作系统安全目标</a:t>
            </a:r>
            <a:endParaRPr lang="en-US" altLang="zh-CN" dirty="0"/>
          </a:p>
          <a:p>
            <a:pPr lvl="1"/>
            <a:r>
              <a:rPr lang="zh-CN" altLang="zh-CN" dirty="0"/>
              <a:t>标识系统中的用户和进行身份鉴别</a:t>
            </a:r>
            <a:endParaRPr lang="en-US" altLang="zh-CN" dirty="0"/>
          </a:p>
          <a:p>
            <a:pPr lvl="1"/>
            <a:r>
              <a:rPr lang="zh-CN" altLang="zh-CN" dirty="0"/>
              <a:t>依据系统安全策略对用户的操作进行访问控制，防止用户和外来入侵者对计算机资源的非法访问</a:t>
            </a:r>
            <a:endParaRPr lang="en-US" altLang="zh-CN" dirty="0"/>
          </a:p>
          <a:p>
            <a:pPr lvl="1"/>
            <a:r>
              <a:rPr lang="zh-CN" altLang="zh-CN" dirty="0"/>
              <a:t>监督系统运行的安全性</a:t>
            </a:r>
            <a:endParaRPr lang="en-US" altLang="zh-CN" dirty="0"/>
          </a:p>
          <a:p>
            <a:pPr lvl="1"/>
            <a:r>
              <a:rPr lang="zh-CN" altLang="zh-CN" dirty="0"/>
              <a:t>保证系统自身的安全和完整性</a:t>
            </a:r>
          </a:p>
          <a:p>
            <a:r>
              <a:rPr lang="zh-CN" altLang="zh-CN" dirty="0"/>
              <a:t>实现目标的安全机制</a:t>
            </a:r>
            <a:endParaRPr lang="en-US" altLang="zh-CN" dirty="0"/>
          </a:p>
          <a:p>
            <a:pPr lvl="1"/>
            <a:r>
              <a:rPr lang="zh-CN" altLang="zh-CN" dirty="0"/>
              <a:t>标识与鉴别、访问控制、最小特权管理、信道保护、安全审计、内存存取保护、文件系统保护等</a:t>
            </a:r>
          </a:p>
          <a:p>
            <a:pPr lvl="1"/>
            <a:endParaRPr lang="en-US" altLang="zh-CN" dirty="0"/>
          </a:p>
        </p:txBody>
      </p:sp>
      <p:sp>
        <p:nvSpPr>
          <p:cNvPr id="10243" name="灯片编号占位符 3"/>
          <p:cNvSpPr>
            <a:spLocks noGrp="1"/>
          </p:cNvSpPr>
          <p:nvPr>
            <p:ph type="sldNum" sz="quarter" idx="10"/>
          </p:nvPr>
        </p:nvSpPr>
        <p:spPr/>
        <p:txBody>
          <a:bodyPr wrap="square" lIns="91440" tIns="45720" rIns="91440" bIns="45720" anchor="t"/>
          <a:lstStyle/>
          <a:p>
            <a:pPr indent="0"/>
            <a:fld id="{9A0DB2DC-4C9A-4742-B13C-FB6460FD3503}" type="slidenum">
              <a:rPr lang="zh-CN" altLang="en-US"/>
              <a:t>4</a:t>
            </a:fld>
            <a:endParaRPr lang="zh-CN" altLang="en-US"/>
          </a:p>
        </p:txBody>
      </p:sp>
    </p:spTree>
    <p:extLst>
      <p:ext uri="{BB962C8B-B14F-4D97-AF65-F5344CB8AC3E}">
        <p14:creationId xmlns:p14="http://schemas.microsoft.com/office/powerpoint/2010/main" val="78831430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知识子域：应用安全</a:t>
            </a:r>
          </a:p>
        </p:txBody>
      </p:sp>
      <p:sp>
        <p:nvSpPr>
          <p:cNvPr id="3" name="内容占位符 2"/>
          <p:cNvSpPr>
            <a:spLocks noGrp="1"/>
          </p:cNvSpPr>
          <p:nvPr>
            <p:ph idx="1"/>
          </p:nvPr>
        </p:nvSpPr>
        <p:spPr/>
        <p:txBody>
          <a:bodyPr/>
          <a:lstStyle/>
          <a:p>
            <a:r>
              <a:rPr lang="zh-CN" altLang="en-US" dirty="0"/>
              <a:t> </a:t>
            </a:r>
            <a:r>
              <a:rPr lang="en-US" altLang="zh-CN" dirty="0"/>
              <a:t>Web</a:t>
            </a:r>
            <a:r>
              <a:rPr lang="zh-CN" altLang="en-US" dirty="0"/>
              <a:t>应用安全</a:t>
            </a:r>
          </a:p>
          <a:p>
            <a:pPr lvl="1"/>
            <a:r>
              <a:rPr lang="zh-CN" altLang="en-US" dirty="0"/>
              <a:t>了解</a:t>
            </a:r>
            <a:r>
              <a:rPr lang="en-US" altLang="zh-CN" dirty="0"/>
              <a:t>WEB</a:t>
            </a:r>
            <a:r>
              <a:rPr lang="zh-CN" altLang="en-US" dirty="0"/>
              <a:t>体系架构；</a:t>
            </a:r>
          </a:p>
          <a:p>
            <a:pPr lvl="1"/>
            <a:r>
              <a:rPr lang="zh-CN" altLang="en-US" dirty="0"/>
              <a:t>理解</a:t>
            </a:r>
            <a:r>
              <a:rPr lang="en-US" altLang="zh-CN" dirty="0"/>
              <a:t>HTTP</a:t>
            </a:r>
            <a:r>
              <a:rPr lang="zh-CN" altLang="en-US" dirty="0"/>
              <a:t>协议工作机制及明文传输数据、弱验证、无状态等安全问题；</a:t>
            </a:r>
          </a:p>
          <a:p>
            <a:pPr lvl="1"/>
            <a:r>
              <a:rPr lang="zh-CN" altLang="en-US" dirty="0"/>
              <a:t>理解</a:t>
            </a:r>
            <a:r>
              <a:rPr lang="en-US" altLang="zh-CN" dirty="0"/>
              <a:t>SQL</a:t>
            </a:r>
            <a:r>
              <a:rPr lang="zh-CN" altLang="en-US" dirty="0"/>
              <a:t>注入攻击的原理及危害；</a:t>
            </a:r>
          </a:p>
          <a:p>
            <a:pPr lvl="1"/>
            <a:r>
              <a:rPr lang="zh-CN" altLang="en-US" dirty="0"/>
              <a:t>了解跨站脚本安全问题的原理及危害及其他针对</a:t>
            </a:r>
            <a:r>
              <a:rPr lang="en-US" altLang="zh-CN" dirty="0"/>
              <a:t>WEB</a:t>
            </a:r>
            <a:r>
              <a:rPr lang="zh-CN" altLang="en-US" dirty="0"/>
              <a:t>的攻击方式；</a:t>
            </a:r>
          </a:p>
          <a:p>
            <a:pPr lvl="1"/>
            <a:r>
              <a:rPr lang="zh-CN" altLang="en-US" dirty="0"/>
              <a:t>了解</a:t>
            </a:r>
            <a:r>
              <a:rPr lang="en-US" altLang="zh-CN" dirty="0"/>
              <a:t>WEB </a:t>
            </a:r>
            <a:r>
              <a:rPr lang="zh-CN" altLang="en-US" dirty="0"/>
              <a:t>防火墙、网页防篡改等常见</a:t>
            </a:r>
            <a:r>
              <a:rPr lang="en-US" altLang="zh-CN" dirty="0"/>
              <a:t>Web</a:t>
            </a:r>
            <a:r>
              <a:rPr lang="zh-CN" altLang="en-US" dirty="0"/>
              <a:t>安全防护技术作用。</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spTree>
    <p:extLst>
      <p:ext uri="{BB962C8B-B14F-4D97-AF65-F5344CB8AC3E}">
        <p14:creationId xmlns:p14="http://schemas.microsoft.com/office/powerpoint/2010/main" val="284040131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应用安全威胁</a:t>
            </a:r>
          </a:p>
        </p:txBody>
      </p:sp>
      <p:sp>
        <p:nvSpPr>
          <p:cNvPr id="3" name="内容占位符 2"/>
          <p:cNvSpPr>
            <a:spLocks noGrp="1"/>
          </p:cNvSpPr>
          <p:nvPr>
            <p:ph idx="1"/>
          </p:nvPr>
        </p:nvSpPr>
        <p:spPr/>
        <p:txBody>
          <a:bodyPr/>
          <a:lstStyle/>
          <a:p>
            <a:r>
              <a:rPr lang="zh-CN" altLang="zh-CN" dirty="0"/>
              <a:t>应用系统的复杂性和多样性</a:t>
            </a:r>
            <a:r>
              <a:rPr lang="zh-CN" altLang="en-US" dirty="0"/>
              <a:t>使得</a:t>
            </a:r>
            <a:r>
              <a:rPr lang="zh-CN" altLang="zh-CN" dirty="0"/>
              <a:t>安全问题也呈现出多样化的特点</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41</a:t>
            </a:fld>
            <a:endParaRPr lang="en-US" altLang="zh-CN"/>
          </a:p>
        </p:txBody>
      </p:sp>
      <p:grpSp>
        <p:nvGrpSpPr>
          <p:cNvPr id="5" name="组合 4"/>
          <p:cNvGrpSpPr/>
          <p:nvPr/>
        </p:nvGrpSpPr>
        <p:grpSpPr>
          <a:xfrm>
            <a:off x="431540" y="4242420"/>
            <a:ext cx="8074121" cy="1879733"/>
            <a:chOff x="598019" y="1467091"/>
            <a:chExt cx="8074121" cy="1937069"/>
          </a:xfrm>
        </p:grpSpPr>
        <p:sp>
          <p:nvSpPr>
            <p:cNvPr id="6" name="Oval 6"/>
            <p:cNvSpPr>
              <a:spLocks noChangeArrowheads="1"/>
            </p:cNvSpPr>
            <p:nvPr/>
          </p:nvSpPr>
          <p:spPr bwMode="auto">
            <a:xfrm>
              <a:off x="598019" y="1797850"/>
              <a:ext cx="2639702" cy="1606310"/>
            </a:xfrm>
            <a:prstGeom prst="ellipse">
              <a:avLst/>
            </a:prstGeom>
            <a:solidFill>
              <a:srgbClr val="FFFFCC">
                <a:alpha val="50195"/>
              </a:srgbClr>
            </a:solidFill>
            <a:ln w="12700">
              <a:solidFill>
                <a:schemeClr val="tx1"/>
              </a:solidFill>
              <a:round/>
              <a:headEnd/>
              <a:tailEnd/>
            </a:ln>
          </p:spPr>
          <p:txBody>
            <a:bodyPr wrap="none" anchor="ctr"/>
            <a:lstStyle/>
            <a:p>
              <a:endParaRPr lang="zh-CN" altLang="en-US"/>
            </a:p>
          </p:txBody>
        </p:sp>
        <p:sp>
          <p:nvSpPr>
            <p:cNvPr id="7" name="Oval 8"/>
            <p:cNvSpPr>
              <a:spLocks noChangeArrowheads="1"/>
            </p:cNvSpPr>
            <p:nvPr/>
          </p:nvSpPr>
          <p:spPr bwMode="auto">
            <a:xfrm>
              <a:off x="5184069" y="1467091"/>
              <a:ext cx="3486976" cy="1932157"/>
            </a:xfrm>
            <a:prstGeom prst="ellipse">
              <a:avLst/>
            </a:prstGeom>
            <a:solidFill>
              <a:srgbClr val="FFFFCC">
                <a:alpha val="50195"/>
              </a:srgbClr>
            </a:solidFill>
            <a:ln w="12700">
              <a:solidFill>
                <a:schemeClr val="tx1"/>
              </a:solidFill>
              <a:round/>
              <a:headEnd/>
              <a:tailEnd/>
            </a:ln>
          </p:spPr>
          <p:txBody>
            <a:bodyPr wrap="none" anchor="ctr"/>
            <a:lstStyle/>
            <a:p>
              <a:endParaRPr lang="zh-CN" altLang="en-US"/>
            </a:p>
          </p:txBody>
        </p:sp>
        <p:sp>
          <p:nvSpPr>
            <p:cNvPr id="8" name="Line 12"/>
            <p:cNvSpPr>
              <a:spLocks noChangeShapeType="1"/>
            </p:cNvSpPr>
            <p:nvPr/>
          </p:nvSpPr>
          <p:spPr bwMode="auto">
            <a:xfrm flipH="1" flipV="1">
              <a:off x="2685706" y="2601005"/>
              <a:ext cx="1570063" cy="15556"/>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a:lstStyle/>
            <a:p>
              <a:pPr>
                <a:defRPr/>
              </a:pPr>
              <a:endParaRPr lang="zh-CN" altLang="en-US"/>
            </a:p>
          </p:txBody>
        </p:sp>
        <p:sp>
          <p:nvSpPr>
            <p:cNvPr id="9" name="Line 13"/>
            <p:cNvSpPr>
              <a:spLocks noChangeShapeType="1"/>
            </p:cNvSpPr>
            <p:nvPr/>
          </p:nvSpPr>
          <p:spPr bwMode="auto">
            <a:xfrm flipH="1">
              <a:off x="4932040" y="2644397"/>
              <a:ext cx="893794" cy="655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a:lstStyle/>
            <a:p>
              <a:pPr>
                <a:defRPr/>
              </a:pPr>
              <a:endParaRPr lang="zh-CN" altLang="en-US"/>
            </a:p>
          </p:txBody>
        </p:sp>
        <p:sp>
          <p:nvSpPr>
            <p:cNvPr id="10" name="Rectangle 16"/>
            <p:cNvSpPr>
              <a:spLocks noChangeArrowheads="1"/>
            </p:cNvSpPr>
            <p:nvPr/>
          </p:nvSpPr>
          <p:spPr bwMode="auto">
            <a:xfrm>
              <a:off x="862849" y="1963230"/>
              <a:ext cx="2125519" cy="320935"/>
            </a:xfrm>
            <a:prstGeom prst="rect">
              <a:avLst/>
            </a:prstGeom>
            <a:noFill/>
            <a:ln w="9525">
              <a:noFill/>
              <a:miter lim="800000"/>
              <a:headEnd/>
              <a:tailEnd/>
            </a:ln>
          </p:spPr>
          <p:txBody>
            <a:bodyPr wrap="square" lIns="87313" tIns="44450" rIns="87313" bIns="44450">
              <a:spAutoFit/>
            </a:bodyPr>
            <a:lstStyle/>
            <a:p>
              <a:pPr algn="ctr" defTabSz="825500" eaLnBrk="0" hangingPunct="0">
                <a:spcBef>
                  <a:spcPct val="50000"/>
                </a:spcBef>
              </a:pPr>
              <a:r>
                <a:rPr lang="zh-CN" altLang="en-US" sz="1500" b="1" dirty="0"/>
                <a:t>终端用户</a:t>
              </a:r>
            </a:p>
          </p:txBody>
        </p:sp>
        <p:pic>
          <p:nvPicPr>
            <p:cNvPr id="11" name="Picture 23"/>
            <p:cNvPicPr>
              <a:picLocks noChangeArrowheads="1"/>
            </p:cNvPicPr>
            <p:nvPr/>
          </p:nvPicPr>
          <p:blipFill>
            <a:blip r:embed="rId3" cstate="print"/>
            <a:srcRect/>
            <a:stretch>
              <a:fillRect/>
            </a:stretch>
          </p:blipFill>
          <p:spPr bwMode="auto">
            <a:xfrm>
              <a:off x="768267" y="2231767"/>
              <a:ext cx="1917439" cy="808886"/>
            </a:xfrm>
            <a:prstGeom prst="rect">
              <a:avLst/>
            </a:prstGeom>
            <a:noFill/>
            <a:ln w="9525">
              <a:noFill/>
              <a:miter lim="800000"/>
              <a:headEnd/>
              <a:tailEnd/>
            </a:ln>
          </p:spPr>
        </p:pic>
        <p:pic>
          <p:nvPicPr>
            <p:cNvPr id="12" name="Picture 31"/>
            <p:cNvPicPr>
              <a:picLocks noChangeArrowheads="1"/>
            </p:cNvPicPr>
            <p:nvPr/>
          </p:nvPicPr>
          <p:blipFill>
            <a:blip r:embed="rId4" cstate="print"/>
            <a:srcRect/>
            <a:stretch>
              <a:fillRect/>
            </a:stretch>
          </p:blipFill>
          <p:spPr bwMode="auto">
            <a:xfrm>
              <a:off x="5839608" y="2179658"/>
              <a:ext cx="495249" cy="743230"/>
            </a:xfrm>
            <a:prstGeom prst="rect">
              <a:avLst/>
            </a:prstGeom>
            <a:noFill/>
            <a:ln w="9525">
              <a:noFill/>
              <a:miter lim="800000"/>
              <a:headEnd/>
              <a:tailEnd/>
            </a:ln>
          </p:spPr>
        </p:pic>
        <p:graphicFrame>
          <p:nvGraphicFramePr>
            <p:cNvPr id="13" name="Object 103"/>
            <p:cNvGraphicFramePr>
              <a:graphicFrameLocks noChangeAspect="1"/>
            </p:cNvGraphicFramePr>
            <p:nvPr>
              <p:extLst/>
            </p:nvPr>
          </p:nvGraphicFramePr>
          <p:xfrm>
            <a:off x="4205899" y="2162995"/>
            <a:ext cx="806528" cy="908769"/>
          </p:xfrm>
          <a:graphic>
            <a:graphicData uri="http://schemas.openxmlformats.org/presentationml/2006/ole">
              <mc:AlternateContent xmlns:mc="http://schemas.openxmlformats.org/markup-compatibility/2006">
                <mc:Choice xmlns:v="urn:schemas-microsoft-com:vml" Requires="v">
                  <p:oleObj spid="_x0000_s1338" name="Visio" r:id="rId5" imgW="745164" imgH="881603" progId="">
                    <p:embed/>
                  </p:oleObj>
                </mc:Choice>
                <mc:Fallback>
                  <p:oleObj name="Visio" r:id="rId5" imgW="745164" imgH="881603" progId="">
                    <p:embed/>
                    <p:pic>
                      <p:nvPicPr>
                        <p:cNvPr id="32"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899" y="2162995"/>
                          <a:ext cx="806528" cy="90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9"/>
            <p:cNvGraphicFramePr>
              <a:graphicFrameLocks noChangeAspect="1"/>
            </p:cNvGraphicFramePr>
            <p:nvPr>
              <p:extLst/>
            </p:nvPr>
          </p:nvGraphicFramePr>
          <p:xfrm>
            <a:off x="900682" y="2546152"/>
            <a:ext cx="584690" cy="538712"/>
          </p:xfrm>
          <a:graphic>
            <a:graphicData uri="http://schemas.openxmlformats.org/presentationml/2006/ole">
              <mc:AlternateContent xmlns:mc="http://schemas.openxmlformats.org/markup-compatibility/2006">
                <mc:Choice xmlns:v="urn:schemas-microsoft-com:vml" Requires="v">
                  <p:oleObj spid="_x0000_s1339" name="Visio" r:id="rId7" imgW="700854" imgH="678073" progId="">
                    <p:embed/>
                  </p:oleObj>
                </mc:Choice>
                <mc:Fallback>
                  <p:oleObj name="Visio" r:id="rId7" imgW="700854" imgH="678073" progId="">
                    <p:embed/>
                    <p:pic>
                      <p:nvPicPr>
                        <p:cNvPr id="33" name="Object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682" y="2546152"/>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10"/>
            <p:cNvGraphicFramePr>
              <a:graphicFrameLocks noChangeAspect="1"/>
            </p:cNvGraphicFramePr>
            <p:nvPr>
              <p:extLst/>
            </p:nvPr>
          </p:nvGraphicFramePr>
          <p:xfrm>
            <a:off x="1447539" y="2323462"/>
            <a:ext cx="584690" cy="538712"/>
          </p:xfrm>
          <a:graphic>
            <a:graphicData uri="http://schemas.openxmlformats.org/presentationml/2006/ole">
              <mc:AlternateContent xmlns:mc="http://schemas.openxmlformats.org/markup-compatibility/2006">
                <mc:Choice xmlns:v="urn:schemas-microsoft-com:vml" Requires="v">
                  <p:oleObj spid="_x0000_s1340" name="Visio" r:id="rId9" imgW="700854" imgH="678073" progId="">
                    <p:embed/>
                  </p:oleObj>
                </mc:Choice>
                <mc:Fallback>
                  <p:oleObj name="Visio" r:id="rId9" imgW="700854" imgH="678073" progId="">
                    <p:embed/>
                    <p:pic>
                      <p:nvPicPr>
                        <p:cNvPr id="34" name="Object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539" y="2323462"/>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11"/>
            <p:cNvGraphicFramePr>
              <a:graphicFrameLocks noChangeAspect="1"/>
            </p:cNvGraphicFramePr>
            <p:nvPr>
              <p:extLst/>
            </p:nvPr>
          </p:nvGraphicFramePr>
          <p:xfrm>
            <a:off x="1992676" y="2397146"/>
            <a:ext cx="584690" cy="538712"/>
          </p:xfrm>
          <a:graphic>
            <a:graphicData uri="http://schemas.openxmlformats.org/presentationml/2006/ole">
              <mc:AlternateContent xmlns:mc="http://schemas.openxmlformats.org/markup-compatibility/2006">
                <mc:Choice xmlns:v="urn:schemas-microsoft-com:vml" Requires="v">
                  <p:oleObj spid="_x0000_s1341" name="Visio" r:id="rId10" imgW="700854" imgH="678073" progId="">
                    <p:embed/>
                  </p:oleObj>
                </mc:Choice>
                <mc:Fallback>
                  <p:oleObj name="Visio" r:id="rId10" imgW="700854" imgH="678073" progId="">
                    <p:embed/>
                    <p:pic>
                      <p:nvPicPr>
                        <p:cNvPr id="35" name="Object 1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676" y="2397146"/>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31"/>
            <p:cNvPicPr>
              <a:picLocks noChangeArrowheads="1"/>
            </p:cNvPicPr>
            <p:nvPr/>
          </p:nvPicPr>
          <p:blipFill>
            <a:blip r:embed="rId4" cstate="print"/>
            <a:srcRect/>
            <a:stretch>
              <a:fillRect/>
            </a:stretch>
          </p:blipFill>
          <p:spPr bwMode="auto">
            <a:xfrm>
              <a:off x="7294469" y="2123697"/>
              <a:ext cx="495249" cy="743230"/>
            </a:xfrm>
            <a:prstGeom prst="rect">
              <a:avLst/>
            </a:prstGeom>
            <a:noFill/>
            <a:ln w="9525">
              <a:noFill/>
              <a:miter lim="800000"/>
              <a:headEnd/>
              <a:tailEnd/>
            </a:ln>
          </p:spPr>
        </p:pic>
        <p:sp>
          <p:nvSpPr>
            <p:cNvPr id="18" name="Line 13"/>
            <p:cNvSpPr>
              <a:spLocks noChangeShapeType="1"/>
            </p:cNvSpPr>
            <p:nvPr/>
          </p:nvSpPr>
          <p:spPr bwMode="auto">
            <a:xfrm flipH="1">
              <a:off x="6334857" y="2582775"/>
              <a:ext cx="959612"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p:spPr>
          <p:txBody>
            <a:bodyPr/>
            <a:lstStyle/>
            <a:p>
              <a:pPr>
                <a:defRPr/>
              </a:pPr>
              <a:endParaRPr lang="zh-CN" altLang="en-US"/>
            </a:p>
          </p:txBody>
        </p:sp>
        <p:sp>
          <p:nvSpPr>
            <p:cNvPr id="19" name="Rectangle 16"/>
            <p:cNvSpPr>
              <a:spLocks noChangeArrowheads="1"/>
            </p:cNvSpPr>
            <p:nvPr/>
          </p:nvSpPr>
          <p:spPr bwMode="auto">
            <a:xfrm>
              <a:off x="5024472" y="1802762"/>
              <a:ext cx="2125519" cy="320935"/>
            </a:xfrm>
            <a:prstGeom prst="rect">
              <a:avLst/>
            </a:prstGeom>
            <a:noFill/>
            <a:ln w="9525">
              <a:noFill/>
              <a:miter lim="800000"/>
              <a:headEnd/>
              <a:tailEnd/>
            </a:ln>
          </p:spPr>
          <p:txBody>
            <a:bodyPr wrap="square" lIns="87313" tIns="44450" rIns="87313" bIns="44450">
              <a:spAutoFit/>
            </a:bodyPr>
            <a:lstStyle/>
            <a:p>
              <a:pPr algn="ctr" defTabSz="825500" eaLnBrk="0" hangingPunct="0">
                <a:spcBef>
                  <a:spcPct val="50000"/>
                </a:spcBef>
              </a:pPr>
              <a:r>
                <a:rPr lang="zh-CN" altLang="en-US" sz="1500" b="1" dirty="0"/>
                <a:t>应用服务器</a:t>
              </a:r>
            </a:p>
          </p:txBody>
        </p:sp>
        <p:sp>
          <p:nvSpPr>
            <p:cNvPr id="20" name="Rectangle 16"/>
            <p:cNvSpPr>
              <a:spLocks noChangeArrowheads="1"/>
            </p:cNvSpPr>
            <p:nvPr/>
          </p:nvSpPr>
          <p:spPr bwMode="auto">
            <a:xfrm>
              <a:off x="6546621" y="1794695"/>
              <a:ext cx="2125519" cy="320935"/>
            </a:xfrm>
            <a:prstGeom prst="rect">
              <a:avLst/>
            </a:prstGeom>
            <a:noFill/>
            <a:ln w="9525">
              <a:noFill/>
              <a:miter lim="800000"/>
              <a:headEnd/>
              <a:tailEnd/>
            </a:ln>
          </p:spPr>
          <p:txBody>
            <a:bodyPr wrap="square" lIns="87313" tIns="44450" rIns="87313" bIns="44450">
              <a:spAutoFit/>
            </a:bodyPr>
            <a:lstStyle/>
            <a:p>
              <a:pPr algn="ctr" defTabSz="825500" eaLnBrk="0" hangingPunct="0">
                <a:spcBef>
                  <a:spcPct val="50000"/>
                </a:spcBef>
              </a:pPr>
              <a:r>
                <a:rPr lang="zh-CN" altLang="en-US" sz="1500" b="1" dirty="0"/>
                <a:t>数据库服务器</a:t>
              </a:r>
            </a:p>
          </p:txBody>
        </p:sp>
      </p:grpSp>
      <p:sp>
        <p:nvSpPr>
          <p:cNvPr id="21" name="矩形标注 20"/>
          <p:cNvSpPr/>
          <p:nvPr/>
        </p:nvSpPr>
        <p:spPr>
          <a:xfrm>
            <a:off x="7623238" y="3465004"/>
            <a:ext cx="1413257" cy="540059"/>
          </a:xfrm>
          <a:prstGeom prst="wedgeRectCallout">
            <a:avLst>
              <a:gd name="adj1" fmla="val -44273"/>
              <a:gd name="adj2" fmla="val 1473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数据库</a:t>
            </a:r>
          </a:p>
        </p:txBody>
      </p:sp>
      <p:sp>
        <p:nvSpPr>
          <p:cNvPr id="22" name="矩形标注 21"/>
          <p:cNvSpPr/>
          <p:nvPr/>
        </p:nvSpPr>
        <p:spPr>
          <a:xfrm>
            <a:off x="5556515" y="3465003"/>
            <a:ext cx="1679781" cy="633063"/>
          </a:xfrm>
          <a:prstGeom prst="wedgeRectCallout">
            <a:avLst>
              <a:gd name="adj1" fmla="val -31247"/>
              <a:gd name="adj2" fmla="val 1353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支撑服务软件</a:t>
            </a:r>
            <a:endParaRPr lang="en-US" altLang="zh-CN" dirty="0">
              <a:solidFill>
                <a:schemeClr val="tx1"/>
              </a:solidFill>
            </a:endParaRPr>
          </a:p>
          <a:p>
            <a:pPr algn="ctr"/>
            <a:r>
              <a:rPr lang="zh-CN" altLang="en-US" dirty="0">
                <a:solidFill>
                  <a:schemeClr val="tx1"/>
                </a:solidFill>
              </a:rPr>
              <a:t>应用软件</a:t>
            </a:r>
            <a:endParaRPr lang="en-US" altLang="zh-CN" dirty="0">
              <a:solidFill>
                <a:schemeClr val="tx1"/>
              </a:solidFill>
            </a:endParaRPr>
          </a:p>
        </p:txBody>
      </p:sp>
      <p:sp>
        <p:nvSpPr>
          <p:cNvPr id="23" name="矩形标注 22"/>
          <p:cNvSpPr/>
          <p:nvPr/>
        </p:nvSpPr>
        <p:spPr>
          <a:xfrm>
            <a:off x="3644282" y="3465002"/>
            <a:ext cx="1568176" cy="524563"/>
          </a:xfrm>
          <a:prstGeom prst="wedgeRectCallout">
            <a:avLst>
              <a:gd name="adj1" fmla="val -44843"/>
              <a:gd name="adj2" fmla="val 3082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应用协议</a:t>
            </a:r>
            <a:endParaRPr lang="en-US" altLang="zh-CN" dirty="0">
              <a:solidFill>
                <a:schemeClr val="tx1"/>
              </a:solidFill>
            </a:endParaRPr>
          </a:p>
        </p:txBody>
      </p:sp>
      <p:sp>
        <p:nvSpPr>
          <p:cNvPr id="24" name="矩形标注 23"/>
          <p:cNvSpPr/>
          <p:nvPr/>
        </p:nvSpPr>
        <p:spPr>
          <a:xfrm>
            <a:off x="1331640" y="3465002"/>
            <a:ext cx="1814095" cy="524564"/>
          </a:xfrm>
          <a:prstGeom prst="wedgeRectCallout">
            <a:avLst>
              <a:gd name="adj1" fmla="val -26756"/>
              <a:gd name="adj2" fmla="val 2161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应用客户端</a:t>
            </a:r>
            <a:endParaRPr lang="en-US" altLang="zh-CN" dirty="0">
              <a:solidFill>
                <a:schemeClr val="tx1"/>
              </a:solidFill>
            </a:endParaRPr>
          </a:p>
        </p:txBody>
      </p:sp>
    </p:spTree>
    <p:extLst>
      <p:ext uri="{BB962C8B-B14F-4D97-AF65-F5344CB8AC3E}">
        <p14:creationId xmlns:p14="http://schemas.microsoft.com/office/powerpoint/2010/main" val="307252768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a:t>Web</a:t>
            </a:r>
            <a:r>
              <a:rPr lang="zh-CN" altLang="en-US" dirty="0"/>
              <a:t>应用安全</a:t>
            </a:r>
          </a:p>
        </p:txBody>
      </p:sp>
      <p:sp>
        <p:nvSpPr>
          <p:cNvPr id="39939" name="内容占位符 2"/>
          <p:cNvSpPr>
            <a:spLocks noGrp="1"/>
          </p:cNvSpPr>
          <p:nvPr>
            <p:ph idx="1"/>
          </p:nvPr>
        </p:nvSpPr>
        <p:spPr/>
        <p:txBody>
          <a:bodyPr/>
          <a:lstStyle/>
          <a:p>
            <a:r>
              <a:rPr lang="en-US" altLang="zh-CN"/>
              <a:t>WEB</a:t>
            </a:r>
            <a:r>
              <a:rPr lang="zh-CN" altLang="en-US"/>
              <a:t>服务器端安全问题（支撑软件、应用程序）</a:t>
            </a:r>
            <a:endParaRPr lang="en-US" altLang="zh-CN"/>
          </a:p>
          <a:p>
            <a:r>
              <a:rPr lang="en-US" altLang="zh-CN"/>
              <a:t>Web</a:t>
            </a:r>
            <a:r>
              <a:rPr lang="zh-CN" altLang="en-US"/>
              <a:t>客户端（浏览器）</a:t>
            </a:r>
            <a:endParaRPr lang="en-US" altLang="zh-CN"/>
          </a:p>
          <a:p>
            <a:r>
              <a:rPr lang="en-US" altLang="zh-CN"/>
              <a:t>Web</a:t>
            </a:r>
            <a:r>
              <a:rPr lang="zh-CN" altLang="en-US"/>
              <a:t>协议（</a:t>
            </a:r>
            <a:r>
              <a:rPr lang="en-US" altLang="zh-CN"/>
              <a:t>Http</a:t>
            </a:r>
            <a:r>
              <a:rPr lang="zh-CN" altLang="en-US"/>
              <a:t>）</a:t>
            </a:r>
          </a:p>
        </p:txBody>
      </p:sp>
      <p:sp>
        <p:nvSpPr>
          <p:cNvPr id="399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0A2992-424A-4660-96FD-9A734E3669D0}" type="slidenum">
              <a:rPr lang="zh-CN" altLang="en-US" smtClean="0"/>
              <a:t>42</a:t>
            </a:fld>
            <a:endParaRPr lang="en-US" altLang="zh-CN"/>
          </a:p>
        </p:txBody>
      </p:sp>
      <p:grpSp>
        <p:nvGrpSpPr>
          <p:cNvPr id="39941" name="组合 4"/>
          <p:cNvGrpSpPr/>
          <p:nvPr/>
        </p:nvGrpSpPr>
        <p:grpSpPr bwMode="auto">
          <a:xfrm>
            <a:off x="431800" y="4184650"/>
            <a:ext cx="8074025" cy="1936750"/>
            <a:chOff x="598019" y="1467091"/>
            <a:chExt cx="8074121" cy="1937069"/>
          </a:xfrm>
        </p:grpSpPr>
        <p:sp>
          <p:nvSpPr>
            <p:cNvPr id="39945" name="Oval 6"/>
            <p:cNvSpPr>
              <a:spLocks noChangeArrowheads="1"/>
            </p:cNvSpPr>
            <p:nvPr/>
          </p:nvSpPr>
          <p:spPr bwMode="auto">
            <a:xfrm>
              <a:off x="598019" y="1797850"/>
              <a:ext cx="2639702" cy="1606310"/>
            </a:xfrm>
            <a:prstGeom prst="ellipse">
              <a:avLst/>
            </a:prstGeom>
            <a:solidFill>
              <a:srgbClr val="FFFFCC">
                <a:alpha val="50195"/>
              </a:srgbClr>
            </a:solidFill>
            <a:ln w="12700">
              <a:solidFill>
                <a:schemeClr val="tx1"/>
              </a:solidFill>
              <a:round/>
            </a:ln>
          </p:spPr>
          <p:txBody>
            <a:bodyPr wrap="none" anchor="ctr"/>
            <a:lstStyle/>
            <a:p>
              <a:pPr eaLnBrk="1" hangingPunct="1"/>
              <a:endParaRPr lang="zh-CN" altLang="en-US"/>
            </a:p>
          </p:txBody>
        </p:sp>
        <p:sp>
          <p:nvSpPr>
            <p:cNvPr id="39946" name="Oval 8"/>
            <p:cNvSpPr>
              <a:spLocks noChangeArrowheads="1"/>
            </p:cNvSpPr>
            <p:nvPr/>
          </p:nvSpPr>
          <p:spPr bwMode="auto">
            <a:xfrm>
              <a:off x="5184069" y="1467091"/>
              <a:ext cx="3486976" cy="1932157"/>
            </a:xfrm>
            <a:prstGeom prst="ellipse">
              <a:avLst/>
            </a:prstGeom>
            <a:solidFill>
              <a:srgbClr val="FFFFCC">
                <a:alpha val="50195"/>
              </a:srgbClr>
            </a:solidFill>
            <a:ln w="12700">
              <a:solidFill>
                <a:schemeClr val="tx1"/>
              </a:solidFill>
              <a:round/>
            </a:ln>
          </p:spPr>
          <p:txBody>
            <a:bodyPr wrap="none" anchor="ctr"/>
            <a:lstStyle/>
            <a:p>
              <a:pPr eaLnBrk="1" hangingPunct="1"/>
              <a:endParaRPr lang="zh-CN" altLang="en-US"/>
            </a:p>
          </p:txBody>
        </p:sp>
        <p:sp>
          <p:nvSpPr>
            <p:cNvPr id="39947" name="Line 12"/>
            <p:cNvSpPr>
              <a:spLocks noChangeShapeType="1"/>
            </p:cNvSpPr>
            <p:nvPr/>
          </p:nvSpPr>
          <p:spPr bwMode="auto">
            <a:xfrm flipH="1" flipV="1">
              <a:off x="2685607" y="2600753"/>
              <a:ext cx="1570056" cy="1587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948" name="Line 13"/>
            <p:cNvSpPr>
              <a:spLocks noChangeShapeType="1"/>
            </p:cNvSpPr>
            <p:nvPr/>
          </p:nvSpPr>
          <p:spPr bwMode="auto">
            <a:xfrm flipH="1">
              <a:off x="4931946" y="2643623"/>
              <a:ext cx="893774" cy="7938"/>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949" name="Rectangle 16"/>
            <p:cNvSpPr>
              <a:spLocks noChangeArrowheads="1"/>
            </p:cNvSpPr>
            <p:nvPr/>
          </p:nvSpPr>
          <p:spPr bwMode="auto">
            <a:xfrm>
              <a:off x="862849" y="1963230"/>
              <a:ext cx="2125519" cy="32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3" tIns="44450" rIns="87313" bIns="44450">
              <a:spAutoFit/>
            </a:bodyPr>
            <a:lstStyle/>
            <a:p>
              <a:pPr algn="ctr" defTabSz="825500">
                <a:spcBef>
                  <a:spcPct val="50000"/>
                </a:spcBef>
              </a:pPr>
              <a:r>
                <a:rPr lang="zh-CN" altLang="en-US" sz="1500" b="1"/>
                <a:t>终端用户</a:t>
              </a:r>
            </a:p>
          </p:txBody>
        </p:sp>
        <p:pic>
          <p:nvPicPr>
            <p:cNvPr id="39950"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267" y="2231767"/>
              <a:ext cx="1917439" cy="808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1"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9608" y="2179658"/>
              <a:ext cx="495249" cy="7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52" name="Object 374"/>
            <p:cNvGraphicFramePr>
              <a:graphicFrameLocks noChangeAspect="1"/>
            </p:cNvGraphicFramePr>
            <p:nvPr/>
          </p:nvGraphicFramePr>
          <p:xfrm>
            <a:off x="4205899" y="2162995"/>
            <a:ext cx="806528" cy="908769"/>
          </p:xfrm>
          <a:graphic>
            <a:graphicData uri="http://schemas.openxmlformats.org/presentationml/2006/ole">
              <mc:AlternateContent xmlns:mc="http://schemas.openxmlformats.org/markup-compatibility/2006">
                <mc:Choice xmlns:v="urn:schemas-microsoft-com:vml" Requires="v">
                  <p:oleObj spid="_x0000_s2346" name="Visio" r:id="rId6" imgW="1003300" imgH="1193800" progId="Visio.Drawing.11">
                    <p:embed/>
                  </p:oleObj>
                </mc:Choice>
                <mc:Fallback>
                  <p:oleObj name="Visio" r:id="rId6" imgW="1003300" imgH="1193800" progId="Visio.Drawing.11">
                    <p:embed/>
                    <p:pic>
                      <p:nvPicPr>
                        <p:cNvPr id="39952" name="Object 3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5899" y="2162995"/>
                          <a:ext cx="806528" cy="90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3" name="Object 375"/>
            <p:cNvGraphicFramePr>
              <a:graphicFrameLocks noChangeAspect="1"/>
            </p:cNvGraphicFramePr>
            <p:nvPr/>
          </p:nvGraphicFramePr>
          <p:xfrm>
            <a:off x="900682" y="2546152"/>
            <a:ext cx="584690" cy="538712"/>
          </p:xfrm>
          <a:graphic>
            <a:graphicData uri="http://schemas.openxmlformats.org/presentationml/2006/ole">
              <mc:AlternateContent xmlns:mc="http://schemas.openxmlformats.org/markup-compatibility/2006">
                <mc:Choice xmlns:v="urn:schemas-microsoft-com:vml" Requires="v">
                  <p:oleObj spid="_x0000_s2347" name="Visio" r:id="rId8" imgW="952500" imgH="914400" progId="Visio.Drawing.11">
                    <p:embed/>
                  </p:oleObj>
                </mc:Choice>
                <mc:Fallback>
                  <p:oleObj name="Visio" r:id="rId8" imgW="952500" imgH="914400" progId="Visio.Drawing.11">
                    <p:embed/>
                    <p:pic>
                      <p:nvPicPr>
                        <p:cNvPr id="39953" name="Object 3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682" y="2546152"/>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4" name="Object 376"/>
            <p:cNvGraphicFramePr>
              <a:graphicFrameLocks noChangeAspect="1"/>
            </p:cNvGraphicFramePr>
            <p:nvPr/>
          </p:nvGraphicFramePr>
          <p:xfrm>
            <a:off x="1447539" y="2323462"/>
            <a:ext cx="584690" cy="538712"/>
          </p:xfrm>
          <a:graphic>
            <a:graphicData uri="http://schemas.openxmlformats.org/presentationml/2006/ole">
              <mc:AlternateContent xmlns:mc="http://schemas.openxmlformats.org/markup-compatibility/2006">
                <mc:Choice xmlns:v="urn:schemas-microsoft-com:vml" Requires="v">
                  <p:oleObj spid="_x0000_s2348" name="Visio" r:id="rId10" imgW="952500" imgH="914400" progId="Visio.Drawing.11">
                    <p:embed/>
                  </p:oleObj>
                </mc:Choice>
                <mc:Fallback>
                  <p:oleObj name="Visio" r:id="rId10" imgW="952500" imgH="914400" progId="Visio.Drawing.11">
                    <p:embed/>
                    <p:pic>
                      <p:nvPicPr>
                        <p:cNvPr id="39954" name="Object 3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539" y="2323462"/>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5" name="Object 377"/>
            <p:cNvGraphicFramePr>
              <a:graphicFrameLocks noChangeAspect="1"/>
            </p:cNvGraphicFramePr>
            <p:nvPr/>
          </p:nvGraphicFramePr>
          <p:xfrm>
            <a:off x="1992676" y="2397146"/>
            <a:ext cx="584690" cy="538712"/>
          </p:xfrm>
          <a:graphic>
            <a:graphicData uri="http://schemas.openxmlformats.org/presentationml/2006/ole">
              <mc:AlternateContent xmlns:mc="http://schemas.openxmlformats.org/markup-compatibility/2006">
                <mc:Choice xmlns:v="urn:schemas-microsoft-com:vml" Requires="v">
                  <p:oleObj spid="_x0000_s2349" name="Visio" r:id="rId11" imgW="952500" imgH="914400" progId="Visio.Drawing.11">
                    <p:embed/>
                  </p:oleObj>
                </mc:Choice>
                <mc:Fallback>
                  <p:oleObj name="Visio" r:id="rId11" imgW="952500" imgH="914400" progId="Visio.Drawing.11">
                    <p:embed/>
                    <p:pic>
                      <p:nvPicPr>
                        <p:cNvPr id="39955" name="Object 3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676" y="2397146"/>
                          <a:ext cx="584690" cy="5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956" name="Picture 3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4469" y="2123697"/>
              <a:ext cx="495249" cy="74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7" name="Line 13"/>
            <p:cNvSpPr>
              <a:spLocks noChangeShapeType="1"/>
            </p:cNvSpPr>
            <p:nvPr/>
          </p:nvSpPr>
          <p:spPr bwMode="auto">
            <a:xfrm flipH="1">
              <a:off x="6335312" y="2583288"/>
              <a:ext cx="958861" cy="0"/>
            </a:xfrm>
            <a:prstGeom prst="line">
              <a:avLst/>
            </a:prstGeom>
            <a:noFill/>
            <a:ln w="508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9958" name="Rectangle 16"/>
            <p:cNvSpPr>
              <a:spLocks noChangeArrowheads="1"/>
            </p:cNvSpPr>
            <p:nvPr/>
          </p:nvSpPr>
          <p:spPr bwMode="auto">
            <a:xfrm>
              <a:off x="5024472" y="1802762"/>
              <a:ext cx="2125519" cy="32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3" tIns="44450" rIns="87313" bIns="44450">
              <a:spAutoFit/>
            </a:bodyPr>
            <a:lstStyle/>
            <a:p>
              <a:pPr algn="ctr" defTabSz="825500">
                <a:spcBef>
                  <a:spcPct val="50000"/>
                </a:spcBef>
              </a:pPr>
              <a:r>
                <a:rPr lang="zh-CN" altLang="en-US" sz="1500" b="1"/>
                <a:t>应用服务器</a:t>
              </a:r>
            </a:p>
          </p:txBody>
        </p:sp>
        <p:sp>
          <p:nvSpPr>
            <p:cNvPr id="39959" name="Rectangle 16"/>
            <p:cNvSpPr>
              <a:spLocks noChangeArrowheads="1"/>
            </p:cNvSpPr>
            <p:nvPr/>
          </p:nvSpPr>
          <p:spPr bwMode="auto">
            <a:xfrm>
              <a:off x="6546621" y="1794695"/>
              <a:ext cx="2125519" cy="32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13" tIns="44450" rIns="87313" bIns="44450">
              <a:spAutoFit/>
            </a:bodyPr>
            <a:lstStyle/>
            <a:p>
              <a:pPr algn="ctr" defTabSz="825500">
                <a:spcBef>
                  <a:spcPct val="50000"/>
                </a:spcBef>
              </a:pPr>
              <a:r>
                <a:rPr lang="zh-CN" altLang="en-US" sz="1500" b="1"/>
                <a:t>数据库服务器</a:t>
              </a:r>
            </a:p>
          </p:txBody>
        </p:sp>
      </p:grpSp>
      <p:sp>
        <p:nvSpPr>
          <p:cNvPr id="21" name="矩形标注 20"/>
          <p:cNvSpPr/>
          <p:nvPr/>
        </p:nvSpPr>
        <p:spPr>
          <a:xfrm>
            <a:off x="5659438" y="3011488"/>
            <a:ext cx="1773237" cy="977900"/>
          </a:xfrm>
          <a:prstGeom prst="wedgeRectCallout">
            <a:avLst>
              <a:gd name="adj1" fmla="val -33687"/>
              <a:gd name="adj2" fmla="val 10333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rPr>
              <a:t>Web</a:t>
            </a:r>
            <a:r>
              <a:rPr lang="zh-CN" altLang="en-US" dirty="0">
                <a:solidFill>
                  <a:schemeClr val="tx1"/>
                </a:solidFill>
              </a:rPr>
              <a:t>应用</a:t>
            </a:r>
            <a:endParaRPr lang="en-US" altLang="zh-CN" dirty="0">
              <a:solidFill>
                <a:schemeClr val="tx1"/>
              </a:solidFill>
            </a:endParaRPr>
          </a:p>
          <a:p>
            <a:pPr algn="ctr" eaLnBrk="1" hangingPunct="1">
              <a:defRPr/>
            </a:pPr>
            <a:r>
              <a:rPr lang="zh-CN" altLang="en-US" dirty="0">
                <a:solidFill>
                  <a:schemeClr val="tx1"/>
                </a:solidFill>
              </a:rPr>
              <a:t>（</a:t>
            </a:r>
            <a:r>
              <a:rPr lang="en-US" altLang="zh-CN" dirty="0">
                <a:solidFill>
                  <a:schemeClr val="tx1"/>
                </a:solidFill>
              </a:rPr>
              <a:t>IIS</a:t>
            </a:r>
            <a:r>
              <a:rPr lang="zh-CN" altLang="en-US" dirty="0">
                <a:solidFill>
                  <a:schemeClr val="tx1"/>
                </a:solidFill>
              </a:rPr>
              <a:t>、</a:t>
            </a:r>
            <a:r>
              <a:rPr lang="en-US" altLang="zh-CN" dirty="0">
                <a:solidFill>
                  <a:schemeClr val="tx1"/>
                </a:solidFill>
              </a:rPr>
              <a:t>Apache</a:t>
            </a:r>
            <a:r>
              <a:rPr lang="zh-CN" altLang="en-US" dirty="0">
                <a:solidFill>
                  <a:schemeClr val="tx1"/>
                </a:solidFill>
              </a:rPr>
              <a:t>）</a:t>
            </a:r>
            <a:endParaRPr lang="en-US" altLang="zh-CN" dirty="0">
              <a:solidFill>
                <a:schemeClr val="tx1"/>
              </a:solidFill>
            </a:endParaRPr>
          </a:p>
          <a:p>
            <a:pPr algn="ctr" eaLnBrk="1" hangingPunct="1">
              <a:defRPr/>
            </a:pPr>
            <a:r>
              <a:rPr lang="en-US" altLang="zh-CN">
                <a:solidFill>
                  <a:schemeClr val="tx1"/>
                </a:solidFill>
              </a:rPr>
              <a:t>……</a:t>
            </a:r>
            <a:endParaRPr lang="zh-CN" altLang="en-US" dirty="0">
              <a:solidFill>
                <a:schemeClr val="tx1"/>
              </a:solidFill>
            </a:endParaRPr>
          </a:p>
        </p:txBody>
      </p:sp>
      <p:sp>
        <p:nvSpPr>
          <p:cNvPr id="22" name="矩形标注 21"/>
          <p:cNvSpPr/>
          <p:nvPr/>
        </p:nvSpPr>
        <p:spPr>
          <a:xfrm>
            <a:off x="3644900" y="3011488"/>
            <a:ext cx="1566863" cy="977900"/>
          </a:xfrm>
          <a:prstGeom prst="wedgeRectCallout">
            <a:avLst>
              <a:gd name="adj1" fmla="val -46338"/>
              <a:gd name="adj2" fmla="val 18239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应用传输协议</a:t>
            </a:r>
            <a:endParaRPr lang="en-US" altLang="zh-CN" dirty="0">
              <a:solidFill>
                <a:schemeClr val="tx1"/>
              </a:solidFill>
            </a:endParaRPr>
          </a:p>
          <a:p>
            <a:pPr algn="ctr" eaLnBrk="1" hangingPunct="1">
              <a:defRPr/>
            </a:pPr>
            <a:r>
              <a:rPr lang="en-US" altLang="zh-CN" dirty="0">
                <a:solidFill>
                  <a:schemeClr val="tx1"/>
                </a:solidFill>
              </a:rPr>
              <a:t>HTTP</a:t>
            </a:r>
          </a:p>
          <a:p>
            <a:pPr algn="ctr" eaLnBrk="1" hangingPunct="1">
              <a:defRPr/>
            </a:pPr>
            <a:r>
              <a:rPr lang="en-US" altLang="zh-CN" dirty="0">
                <a:solidFill>
                  <a:schemeClr val="tx1"/>
                </a:solidFill>
              </a:rPr>
              <a:t>……</a:t>
            </a:r>
            <a:endParaRPr lang="zh-CN" altLang="en-US" dirty="0">
              <a:solidFill>
                <a:schemeClr val="tx1"/>
              </a:solidFill>
            </a:endParaRPr>
          </a:p>
        </p:txBody>
      </p:sp>
      <p:sp>
        <p:nvSpPr>
          <p:cNvPr id="23" name="矩形标注 22"/>
          <p:cNvSpPr/>
          <p:nvPr/>
        </p:nvSpPr>
        <p:spPr>
          <a:xfrm>
            <a:off x="1323975" y="3011488"/>
            <a:ext cx="1814513" cy="977900"/>
          </a:xfrm>
          <a:prstGeom prst="wedgeRectCallout">
            <a:avLst>
              <a:gd name="adj1" fmla="val -34846"/>
              <a:gd name="adj2" fmla="val 10194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应用客户端</a:t>
            </a:r>
            <a:endParaRPr lang="en-US" altLang="zh-CN" dirty="0">
              <a:solidFill>
                <a:schemeClr val="tx1"/>
              </a:solidFill>
            </a:endParaRPr>
          </a:p>
          <a:p>
            <a:pPr algn="ctr" eaLnBrk="1" hangingPunct="1">
              <a:defRPr/>
            </a:pPr>
            <a:r>
              <a:rPr lang="zh-CN" altLang="en-US" dirty="0">
                <a:solidFill>
                  <a:schemeClr val="tx1"/>
                </a:solidFill>
              </a:rPr>
              <a:t>浏览器</a:t>
            </a:r>
            <a:endParaRPr lang="en-US" altLang="zh-CN" dirty="0">
              <a:solidFill>
                <a:schemeClr val="tx1"/>
              </a:solidFill>
            </a:endParaRPr>
          </a:p>
          <a:p>
            <a:pPr algn="ctr" eaLnBrk="1" hangingPunct="1">
              <a:defRPr/>
            </a:pPr>
            <a:r>
              <a:rPr lang="zh-CN" altLang="en-US" dirty="0">
                <a:solidFill>
                  <a:schemeClr val="tx1"/>
                </a:solidFill>
              </a:rPr>
              <a:t>（</a:t>
            </a:r>
            <a:r>
              <a:rPr lang="en-US" altLang="zh-CN" dirty="0">
                <a:solidFill>
                  <a:schemeClr val="tx1"/>
                </a:solidFill>
              </a:rPr>
              <a:t>IE</a:t>
            </a:r>
            <a:r>
              <a:rPr lang="zh-CN" altLang="en-US" dirty="0">
                <a:solidFill>
                  <a:schemeClr val="tx1"/>
                </a:solidFill>
              </a:rPr>
              <a:t>、</a:t>
            </a:r>
            <a:r>
              <a:rPr lang="en-US" altLang="zh-CN">
                <a:solidFill>
                  <a:schemeClr val="tx1"/>
                </a:solidFill>
              </a:rPr>
              <a:t>Firefox</a:t>
            </a:r>
            <a:r>
              <a:rPr lang="zh-CN" altLang="en-US">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14924736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协议</a:t>
            </a:r>
          </a:p>
        </p:txBody>
      </p:sp>
      <p:sp>
        <p:nvSpPr>
          <p:cNvPr id="3" name="内容占位符 2"/>
          <p:cNvSpPr>
            <a:spLocks noGrp="1"/>
          </p:cNvSpPr>
          <p:nvPr>
            <p:ph idx="1"/>
          </p:nvPr>
        </p:nvSpPr>
        <p:spPr/>
        <p:txBody>
          <a:bodyPr/>
          <a:lstStyle/>
          <a:p>
            <a:pPr>
              <a:defRPr/>
            </a:pPr>
            <a:r>
              <a:rPr lang="en-US" altLang="zh-CN" dirty="0"/>
              <a:t>HTTP(</a:t>
            </a:r>
            <a:r>
              <a:rPr lang="zh-CN" altLang="en-US" dirty="0"/>
              <a:t>超文本传输协议</a:t>
            </a:r>
            <a:r>
              <a:rPr lang="en-US" altLang="zh-CN" dirty="0"/>
              <a:t>)</a:t>
            </a:r>
            <a:r>
              <a:rPr lang="zh-CN" altLang="en-US" dirty="0"/>
              <a:t>工作机制</a:t>
            </a:r>
            <a:endParaRPr lang="en-US" altLang="zh-CN" dirty="0"/>
          </a:p>
          <a:p>
            <a:pPr lvl="1">
              <a:defRPr/>
            </a:pPr>
            <a:r>
              <a:rPr lang="zh-CN" altLang="en-US" dirty="0"/>
              <a:t>请求响应模式</a:t>
            </a:r>
            <a:endParaRPr lang="en-US" altLang="zh-CN" dirty="0"/>
          </a:p>
          <a:p>
            <a:pPr lvl="2">
              <a:spcBef>
                <a:spcPts val="1200"/>
              </a:spcBef>
            </a:pPr>
            <a:r>
              <a:rPr lang="en-US" altLang="zh-CN" dirty="0"/>
              <a:t>HTTP</a:t>
            </a:r>
            <a:r>
              <a:rPr lang="zh-CN" altLang="en-US" dirty="0"/>
              <a:t>请求包含三个部分 （</a:t>
            </a:r>
            <a:r>
              <a:rPr lang="zh-CN" altLang="en-US" dirty="0">
                <a:latin typeface="Arial Narrow" pitchFamily="34" charset="0"/>
              </a:rPr>
              <a:t>方法  </a:t>
            </a:r>
            <a:r>
              <a:rPr lang="en-US" altLang="zh-CN" dirty="0">
                <a:latin typeface="Arial Narrow" pitchFamily="34" charset="0"/>
              </a:rPr>
              <a:t>URL</a:t>
            </a:r>
            <a:r>
              <a:rPr lang="zh-CN" altLang="en-US" dirty="0">
                <a:latin typeface="Arial Narrow" pitchFamily="34" charset="0"/>
              </a:rPr>
              <a:t> 协议</a:t>
            </a:r>
            <a:r>
              <a:rPr lang="en-US" altLang="zh-CN" dirty="0">
                <a:latin typeface="Arial Narrow" pitchFamily="34" charset="0"/>
              </a:rPr>
              <a:t>/</a:t>
            </a:r>
            <a:r>
              <a:rPr lang="zh-CN" altLang="en-US" dirty="0">
                <a:latin typeface="Arial Narrow" pitchFamily="34" charset="0"/>
              </a:rPr>
              <a:t>版本、请求头部、请求正文</a:t>
            </a:r>
            <a:r>
              <a:rPr lang="zh-CN" altLang="en-US" dirty="0"/>
              <a:t>）</a:t>
            </a:r>
            <a:endParaRPr lang="en-US" altLang="zh-CN" dirty="0"/>
          </a:p>
          <a:p>
            <a:pPr lvl="2">
              <a:spcBef>
                <a:spcPts val="1200"/>
              </a:spcBef>
            </a:pPr>
            <a:r>
              <a:rPr lang="zh-CN" altLang="en-US" sz="2200" dirty="0">
                <a:latin typeface="Arial Narrow" pitchFamily="34" charset="0"/>
              </a:rPr>
              <a:t> </a:t>
            </a:r>
            <a:r>
              <a:rPr lang="en-US" altLang="zh-CN" sz="2200" dirty="0">
                <a:latin typeface="Arial Narrow" pitchFamily="34" charset="0"/>
              </a:rPr>
              <a:t>HTTP</a:t>
            </a:r>
            <a:r>
              <a:rPr lang="zh-CN" altLang="en-US" sz="2200" dirty="0">
                <a:latin typeface="Arial Narrow" pitchFamily="34" charset="0"/>
              </a:rPr>
              <a:t>响应包含三个部分（协议状态代码描叙、响应包头、实体包）</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pic>
        <p:nvPicPr>
          <p:cNvPr id="5" name="图片 4"/>
          <p:cNvPicPr>
            <a:picLocks noChangeAspect="1"/>
          </p:cNvPicPr>
          <p:nvPr/>
        </p:nvPicPr>
        <p:blipFill>
          <a:blip r:embed="rId2"/>
          <a:stretch>
            <a:fillRect/>
          </a:stretch>
        </p:blipFill>
        <p:spPr>
          <a:xfrm>
            <a:off x="296043" y="3933056"/>
            <a:ext cx="4352541" cy="2218291"/>
          </a:xfrm>
          <a:prstGeom prst="rect">
            <a:avLst/>
          </a:prstGeom>
        </p:spPr>
      </p:pic>
      <p:pic>
        <p:nvPicPr>
          <p:cNvPr id="6" name="图片 5"/>
          <p:cNvPicPr>
            <a:picLocks noChangeAspect="1"/>
          </p:cNvPicPr>
          <p:nvPr/>
        </p:nvPicPr>
        <p:blipFill>
          <a:blip r:embed="rId3"/>
          <a:stretch>
            <a:fillRect/>
          </a:stretch>
        </p:blipFill>
        <p:spPr>
          <a:xfrm>
            <a:off x="4885941" y="4401108"/>
            <a:ext cx="4076316" cy="1666646"/>
          </a:xfrm>
          <a:prstGeom prst="rect">
            <a:avLst/>
          </a:prstGeom>
        </p:spPr>
      </p:pic>
      <p:sp>
        <p:nvSpPr>
          <p:cNvPr id="7" name="文本框 6"/>
          <p:cNvSpPr txBox="1"/>
          <p:nvPr/>
        </p:nvSpPr>
        <p:spPr>
          <a:xfrm>
            <a:off x="1583668" y="6151347"/>
            <a:ext cx="1249060" cy="369332"/>
          </a:xfrm>
          <a:prstGeom prst="rect">
            <a:avLst/>
          </a:prstGeom>
          <a:noFill/>
        </p:spPr>
        <p:txBody>
          <a:bodyPr wrap="none" rtlCol="0">
            <a:spAutoFit/>
          </a:bodyPr>
          <a:lstStyle/>
          <a:p>
            <a:r>
              <a:rPr lang="en-US" altLang="zh-CN" dirty="0"/>
              <a:t>HTTP</a:t>
            </a:r>
            <a:r>
              <a:rPr lang="zh-CN" altLang="en-US" dirty="0"/>
              <a:t>请求</a:t>
            </a:r>
          </a:p>
        </p:txBody>
      </p:sp>
      <p:sp>
        <p:nvSpPr>
          <p:cNvPr id="8" name="文本框 7"/>
          <p:cNvSpPr txBox="1"/>
          <p:nvPr/>
        </p:nvSpPr>
        <p:spPr>
          <a:xfrm>
            <a:off x="6299569" y="6091408"/>
            <a:ext cx="1249060" cy="369332"/>
          </a:xfrm>
          <a:prstGeom prst="rect">
            <a:avLst/>
          </a:prstGeom>
          <a:noFill/>
        </p:spPr>
        <p:txBody>
          <a:bodyPr wrap="none" rtlCol="0">
            <a:spAutoFit/>
          </a:bodyPr>
          <a:lstStyle/>
          <a:p>
            <a:r>
              <a:rPr lang="en-US" altLang="zh-CN" dirty="0"/>
              <a:t>HTTP</a:t>
            </a:r>
            <a:r>
              <a:rPr lang="zh-CN" altLang="en-US" dirty="0"/>
              <a:t>响应</a:t>
            </a:r>
          </a:p>
        </p:txBody>
      </p:sp>
    </p:spTree>
    <p:extLst>
      <p:ext uri="{BB962C8B-B14F-4D97-AF65-F5344CB8AC3E}">
        <p14:creationId xmlns:p14="http://schemas.microsoft.com/office/powerpoint/2010/main" val="355359640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协议安全问题</a:t>
            </a:r>
          </a:p>
        </p:txBody>
      </p:sp>
      <p:sp>
        <p:nvSpPr>
          <p:cNvPr id="3" name="内容占位符 2"/>
          <p:cNvSpPr>
            <a:spLocks noGrp="1"/>
          </p:cNvSpPr>
          <p:nvPr>
            <p:ph idx="1"/>
          </p:nvPr>
        </p:nvSpPr>
        <p:spPr/>
        <p:txBody>
          <a:bodyPr/>
          <a:lstStyle/>
          <a:p>
            <a:r>
              <a:rPr lang="zh-CN" altLang="en-US" dirty="0"/>
              <a:t>信息泄漏（传输数据明文）</a:t>
            </a:r>
            <a:endParaRPr lang="en-US" altLang="zh-CN" dirty="0"/>
          </a:p>
          <a:p>
            <a:r>
              <a:rPr lang="zh-CN" altLang="en-US" dirty="0"/>
              <a:t>弱验证（会话双方没有严格认证机制）</a:t>
            </a:r>
            <a:endParaRPr lang="en-US" altLang="zh-CN" dirty="0"/>
          </a:p>
          <a:p>
            <a:pPr lvl="1"/>
            <a:r>
              <a:rPr lang="en-US" altLang="zh-CN" dirty="0"/>
              <a:t>http1.1</a:t>
            </a:r>
            <a:r>
              <a:rPr lang="zh-CN" altLang="en-US" dirty="0"/>
              <a:t>提供</a:t>
            </a:r>
            <a:r>
              <a:rPr lang="zh-CN" altLang="zh-CN" dirty="0"/>
              <a:t>摘要访问认证机制，采用</a:t>
            </a:r>
            <a:r>
              <a:rPr lang="en-US" altLang="zh-CN" dirty="0"/>
              <a:t>MD5</a:t>
            </a:r>
            <a:r>
              <a:rPr lang="zh-CN" altLang="zh-CN" dirty="0"/>
              <a:t>将用户名、密码、请求包头等进行封装</a:t>
            </a:r>
            <a:r>
              <a:rPr lang="zh-CN" altLang="en-US" dirty="0"/>
              <a:t>，但仍然不提供对实体信息的保护</a:t>
            </a:r>
            <a:endParaRPr lang="en-US" altLang="zh-CN" dirty="0"/>
          </a:p>
          <a:p>
            <a:r>
              <a:rPr lang="zh-CN" altLang="en-US" dirty="0"/>
              <a:t>缺乏状态跟踪（请求响应机制决定</a:t>
            </a:r>
            <a:r>
              <a:rPr lang="en-US" altLang="zh-CN" dirty="0"/>
              <a:t>http</a:t>
            </a:r>
            <a:r>
              <a:rPr lang="zh-CN" altLang="en-US" dirty="0"/>
              <a:t>是一个无状态协议）</a:t>
            </a:r>
            <a:endParaRPr lang="en-US" altLang="zh-CN" dirty="0"/>
          </a:p>
          <a:p>
            <a:pPr lvl="1"/>
            <a:r>
              <a:rPr lang="en-US" altLang="zh-CN" dirty="0"/>
              <a:t>Session</a:t>
            </a:r>
            <a:r>
              <a:rPr lang="zh-CN" altLang="en-US" dirty="0"/>
              <a:t>解决方案带来的安全问题</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44</a:t>
            </a:fld>
            <a:endParaRPr lang="en-US" altLang="zh-CN"/>
          </a:p>
        </p:txBody>
      </p:sp>
    </p:spTree>
    <p:extLst>
      <p:ext uri="{BB962C8B-B14F-4D97-AF65-F5344CB8AC3E}">
        <p14:creationId xmlns:p14="http://schemas.microsoft.com/office/powerpoint/2010/main" val="28740800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a:t>Web</a:t>
            </a:r>
            <a:r>
              <a:rPr lang="zh-CN" altLang="en-US" dirty="0"/>
              <a:t>服务端软件安全问题</a:t>
            </a:r>
          </a:p>
        </p:txBody>
      </p:sp>
      <p:sp>
        <p:nvSpPr>
          <p:cNvPr id="3" name="内容占位符 2"/>
          <p:cNvSpPr>
            <a:spLocks noGrp="1"/>
          </p:cNvSpPr>
          <p:nvPr>
            <p:ph idx="1"/>
          </p:nvPr>
        </p:nvSpPr>
        <p:spPr/>
        <p:txBody>
          <a:bodyPr/>
          <a:lstStyle/>
          <a:p>
            <a:pPr>
              <a:defRPr/>
            </a:pPr>
            <a:r>
              <a:rPr lang="zh-CN" altLang="en-US" dirty="0"/>
              <a:t>服务支撑软件安全问题</a:t>
            </a:r>
            <a:endParaRPr lang="en-US" altLang="zh-CN" dirty="0"/>
          </a:p>
          <a:p>
            <a:pPr lvl="1">
              <a:defRPr/>
            </a:pPr>
            <a:r>
              <a:rPr lang="zh-CN" altLang="en-US" dirty="0"/>
              <a:t>软件自身安全漏洞</a:t>
            </a:r>
            <a:endParaRPr lang="en-US" altLang="zh-CN" dirty="0"/>
          </a:p>
          <a:p>
            <a:pPr lvl="2">
              <a:defRPr/>
            </a:pPr>
            <a:r>
              <a:rPr lang="zh-CN" altLang="en-US" dirty="0"/>
              <a:t>例：</a:t>
            </a:r>
            <a:r>
              <a:rPr lang="en-US" altLang="zh-CN" dirty="0"/>
              <a:t>IIS 5.0</a:t>
            </a:r>
            <a:r>
              <a:rPr lang="zh-CN" altLang="en-US" dirty="0"/>
              <a:t>超长</a:t>
            </a:r>
            <a:r>
              <a:rPr lang="en-US" altLang="zh-CN" dirty="0"/>
              <a:t>URL</a:t>
            </a:r>
            <a:r>
              <a:rPr lang="zh-CN" altLang="en-US" dirty="0"/>
              <a:t>拒绝服务漏洞</a:t>
            </a:r>
            <a:endParaRPr lang="en-US" altLang="zh-CN" dirty="0"/>
          </a:p>
          <a:p>
            <a:pPr lvl="2">
              <a:defRPr/>
            </a:pPr>
            <a:r>
              <a:rPr lang="zh-CN" altLang="en-US" dirty="0"/>
              <a:t>例：</a:t>
            </a:r>
            <a:r>
              <a:rPr lang="en-US" altLang="zh-CN" dirty="0"/>
              <a:t>Unicode</a:t>
            </a:r>
            <a:r>
              <a:rPr lang="zh-CN" altLang="en-US" dirty="0"/>
              <a:t>解码漏洞</a:t>
            </a:r>
            <a:endParaRPr lang="en-US" altLang="zh-CN" dirty="0"/>
          </a:p>
          <a:p>
            <a:pPr lvl="1">
              <a:defRPr/>
            </a:pPr>
            <a:r>
              <a:rPr lang="zh-CN" altLang="en-US" dirty="0"/>
              <a:t>软件配置缺陷</a:t>
            </a:r>
            <a:endParaRPr lang="en-US" altLang="zh-CN" dirty="0"/>
          </a:p>
          <a:p>
            <a:pPr lvl="2">
              <a:defRPr/>
            </a:pPr>
            <a:r>
              <a:rPr lang="zh-CN" altLang="en-US" dirty="0"/>
              <a:t>默认账号、口令</a:t>
            </a:r>
            <a:endParaRPr lang="en-US" altLang="zh-CN" dirty="0"/>
          </a:p>
          <a:p>
            <a:pPr lvl="2">
              <a:defRPr/>
            </a:pPr>
            <a:r>
              <a:rPr lang="zh-CN" altLang="en-US" dirty="0"/>
              <a:t>不安全的配置</a:t>
            </a:r>
            <a:endParaRPr lang="en-US" altLang="zh-CN" dirty="0"/>
          </a:p>
          <a:p>
            <a:pPr lvl="3">
              <a:defRPr/>
            </a:pPr>
            <a:r>
              <a:rPr lang="zh-CN" altLang="en-US" dirty="0"/>
              <a:t>例：</a:t>
            </a:r>
            <a:r>
              <a:rPr lang="en-US" altLang="zh-CN" dirty="0"/>
              <a:t>IIS</a:t>
            </a:r>
            <a:r>
              <a:rPr lang="zh-CN" altLang="en-US" dirty="0"/>
              <a:t>配置允许远程写入</a:t>
            </a:r>
            <a:endParaRPr lang="en-US" altLang="zh-CN" dirty="0"/>
          </a:p>
          <a:p>
            <a:pPr>
              <a:defRPr/>
            </a:pPr>
            <a:r>
              <a:rPr lang="zh-CN" altLang="en-US" dirty="0"/>
              <a:t>应用软件安全问题</a:t>
            </a:r>
            <a:endParaRPr lang="en-US" altLang="zh-CN" dirty="0"/>
          </a:p>
          <a:p>
            <a:pPr lvl="1">
              <a:defRPr/>
            </a:pPr>
            <a:endParaRPr lang="en-US" altLang="zh-CN" dirty="0"/>
          </a:p>
        </p:txBody>
      </p:sp>
      <p:sp>
        <p:nvSpPr>
          <p:cNvPr id="4096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59F699-6005-496F-91D8-49D4F7BDD67C}" type="slidenum">
              <a:rPr lang="zh-CN" altLang="en-US" smtClean="0"/>
              <a:t>45</a:t>
            </a:fld>
            <a:endParaRPr lang="en-US" altLang="zh-CN"/>
          </a:p>
        </p:txBody>
      </p:sp>
    </p:spTree>
    <p:extLst>
      <p:ext uri="{BB962C8B-B14F-4D97-AF65-F5344CB8AC3E}">
        <p14:creationId xmlns:p14="http://schemas.microsoft.com/office/powerpoint/2010/main" val="343175746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安全防护技术</a:t>
            </a:r>
          </a:p>
        </p:txBody>
      </p:sp>
      <p:sp>
        <p:nvSpPr>
          <p:cNvPr id="3" name="内容占位符 2"/>
          <p:cNvSpPr>
            <a:spLocks noGrp="1"/>
          </p:cNvSpPr>
          <p:nvPr>
            <p:ph idx="1"/>
          </p:nvPr>
        </p:nvSpPr>
        <p:spPr/>
        <p:txBody>
          <a:bodyPr/>
          <a:lstStyle/>
          <a:p>
            <a:r>
              <a:rPr lang="en-US" altLang="zh-CN" dirty="0"/>
              <a:t>Web</a:t>
            </a:r>
            <a:r>
              <a:rPr lang="zh-CN" altLang="en-US" dirty="0"/>
              <a:t>防火墙</a:t>
            </a:r>
            <a:endParaRPr lang="en-US" altLang="zh-CN" dirty="0"/>
          </a:p>
          <a:p>
            <a:pPr lvl="1"/>
            <a:r>
              <a:rPr lang="zh-CN" altLang="en-US" dirty="0"/>
              <a:t>工作在应用层</a:t>
            </a:r>
            <a:endParaRPr lang="en-US" altLang="zh-CN" dirty="0"/>
          </a:p>
          <a:p>
            <a:pPr lvl="1"/>
            <a:r>
              <a:rPr lang="zh-CN" altLang="en-US" dirty="0"/>
              <a:t>基本功能</a:t>
            </a:r>
            <a:endParaRPr lang="en-US" altLang="zh-CN" dirty="0"/>
          </a:p>
          <a:p>
            <a:pPr lvl="2"/>
            <a:r>
              <a:rPr lang="zh-CN" altLang="en-US" dirty="0"/>
              <a:t>审计并拦截</a:t>
            </a:r>
            <a:r>
              <a:rPr lang="en-US" altLang="zh-CN" dirty="0"/>
              <a:t>HTTP</a:t>
            </a:r>
            <a:r>
              <a:rPr lang="zh-CN" altLang="en-US" dirty="0"/>
              <a:t>数据流</a:t>
            </a:r>
            <a:endParaRPr lang="en-US" altLang="zh-CN" dirty="0"/>
          </a:p>
          <a:p>
            <a:pPr lvl="2"/>
            <a:r>
              <a:rPr lang="en-US" altLang="zh-CN" dirty="0"/>
              <a:t>Web</a:t>
            </a:r>
            <a:r>
              <a:rPr lang="zh-CN" altLang="en-US" dirty="0"/>
              <a:t>应用访问控制</a:t>
            </a:r>
            <a:endParaRPr lang="en-US" altLang="zh-CN" dirty="0"/>
          </a:p>
          <a:p>
            <a:pPr lvl="2"/>
            <a:r>
              <a:rPr lang="en-US" altLang="zh-CN" dirty="0"/>
              <a:t>Web</a:t>
            </a:r>
            <a:r>
              <a:rPr lang="zh-CN" altLang="en-US" dirty="0"/>
              <a:t>应用加固</a:t>
            </a:r>
            <a:endParaRPr lang="en-US" altLang="zh-CN" dirty="0"/>
          </a:p>
          <a:p>
            <a:r>
              <a:rPr lang="zh-CN" altLang="en-US" dirty="0"/>
              <a:t>网页防篡改</a:t>
            </a:r>
            <a:endParaRPr lang="en-US" altLang="zh-CN" dirty="0"/>
          </a:p>
          <a:p>
            <a:pPr lvl="1"/>
            <a:r>
              <a:rPr lang="zh-CN" altLang="en-US" dirty="0"/>
              <a:t>监控</a:t>
            </a:r>
            <a:r>
              <a:rPr lang="en-US" altLang="zh-CN" dirty="0"/>
              <a:t>Web</a:t>
            </a:r>
            <a:r>
              <a:rPr lang="zh-CN" altLang="en-US" dirty="0"/>
              <a:t>服务器上的页面文件，防止被篡改</a:t>
            </a:r>
            <a:endParaRPr lang="en-US" altLang="zh-CN" dirty="0"/>
          </a:p>
          <a:p>
            <a:pPr lvl="1"/>
            <a:r>
              <a:rPr lang="zh-CN" altLang="en-US" dirty="0"/>
              <a:t>机制</a:t>
            </a:r>
            <a:endParaRPr lang="en-US" altLang="zh-CN" dirty="0"/>
          </a:p>
          <a:p>
            <a:pPr lvl="2"/>
            <a:r>
              <a:rPr lang="zh-CN" altLang="en-US" dirty="0"/>
              <a:t>备份文件对比、摘要文件对比、删改操作触发、系统底层过滤</a:t>
            </a:r>
            <a:endParaRPr lang="en-US" altLang="zh-CN" dirty="0"/>
          </a:p>
          <a:p>
            <a:pPr lvl="1"/>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32405863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典型注入攻击</a:t>
            </a:r>
            <a:r>
              <a:rPr lang="en-US" altLang="zh-CN" dirty="0"/>
              <a:t>-SQL</a:t>
            </a:r>
            <a:r>
              <a:rPr lang="zh-CN" altLang="en-US" dirty="0"/>
              <a:t>注入</a:t>
            </a:r>
          </a:p>
        </p:txBody>
      </p:sp>
      <p:sp>
        <p:nvSpPr>
          <p:cNvPr id="3" name="内容占位符 2"/>
          <p:cNvSpPr>
            <a:spLocks noGrp="1"/>
          </p:cNvSpPr>
          <p:nvPr>
            <p:ph idx="1"/>
          </p:nvPr>
        </p:nvSpPr>
        <p:spPr/>
        <p:txBody>
          <a:bodyPr/>
          <a:lstStyle/>
          <a:p>
            <a:pPr marL="342900" lvl="1" indent="-342900">
              <a:buClr>
                <a:srgbClr val="3399FF"/>
              </a:buClr>
              <a:buFont typeface="Wingdings" pitchFamily="2" charset="2"/>
              <a:buChar char="v"/>
            </a:pPr>
            <a:r>
              <a:rPr lang="zh-CN" altLang="en-US" dirty="0"/>
              <a:t>原理：程序没有对用户输入数据的合法性进行判断，使攻击者可以绕过应用程序限制，构造一段</a:t>
            </a:r>
            <a:r>
              <a:rPr lang="en-US" altLang="zh-CN" dirty="0"/>
              <a:t>SQL</a:t>
            </a:r>
            <a:r>
              <a:rPr lang="zh-CN" altLang="en-US" dirty="0"/>
              <a:t>语句并传递到数据库中，实现对数据库的操作</a:t>
            </a:r>
            <a:endParaRPr lang="en-US" altLang="zh-CN" dirty="0"/>
          </a:p>
          <a:p>
            <a:pPr marL="342900" lvl="1" indent="-342900">
              <a:buClr>
                <a:srgbClr val="3399FF"/>
              </a:buClr>
              <a:buFont typeface="Wingdings" pitchFamily="2" charset="2"/>
              <a:buChar char="v"/>
            </a:pPr>
            <a:r>
              <a:rPr lang="zh-CN" altLang="en-US" dirty="0"/>
              <a:t>示例</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pic>
        <p:nvPicPr>
          <p:cNvPr id="5" name="Picture 4" descr="lo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235" y="3068960"/>
            <a:ext cx="2251075"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187624" y="3537272"/>
            <a:ext cx="820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b="1" dirty="0">
                <a:latin typeface="Tahoma" panose="020B0604030504040204" pitchFamily="34" charset="0"/>
                <a:ea typeface="宋体" panose="02010600030101010101" pitchFamily="2" charset="-122"/>
              </a:rPr>
              <a:t>admin</a:t>
            </a:r>
          </a:p>
        </p:txBody>
      </p:sp>
      <p:sp>
        <p:nvSpPr>
          <p:cNvPr id="7" name="Text Box 6"/>
          <p:cNvSpPr txBox="1">
            <a:spLocks noChangeArrowheads="1"/>
          </p:cNvSpPr>
          <p:nvPr/>
        </p:nvSpPr>
        <p:spPr bwMode="auto">
          <a:xfrm>
            <a:off x="1187624" y="3918272"/>
            <a:ext cx="1227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b="1" dirty="0">
                <a:latin typeface="Tahoma" panose="020B0604030504040204" pitchFamily="34" charset="0"/>
                <a:ea typeface="宋体" panose="02010600030101010101" pitchFamily="2" charset="-122"/>
              </a:rPr>
              <a:t>ABCDEFG!</a:t>
            </a:r>
            <a:endParaRPr kumimoji="1" lang="zh-CN" altLang="en-US" sz="2400" b="1" dirty="0">
              <a:latin typeface="Tahoma" panose="020B0604030504040204" pitchFamily="34" charset="0"/>
              <a:ea typeface="宋体" panose="02010600030101010101" pitchFamily="2" charset="-122"/>
            </a:endParaRPr>
          </a:p>
        </p:txBody>
      </p:sp>
      <p:sp>
        <p:nvSpPr>
          <p:cNvPr id="8" name="Text Box 3"/>
          <p:cNvSpPr txBox="1">
            <a:spLocks noChangeArrowheads="1"/>
          </p:cNvSpPr>
          <p:nvPr/>
        </p:nvSpPr>
        <p:spPr bwMode="auto">
          <a:xfrm>
            <a:off x="2899966" y="3445670"/>
            <a:ext cx="6540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b="1" dirty="0">
                <a:latin typeface="Tahoma" panose="020B0604030504040204" pitchFamily="34" charset="0"/>
                <a:ea typeface="宋体" panose="02010600030101010101" pitchFamily="2" charset="-122"/>
              </a:rPr>
              <a:t>Select * from table where </a:t>
            </a:r>
          </a:p>
          <a:p>
            <a:pPr eaLnBrk="1" hangingPunct="1"/>
            <a:r>
              <a:rPr kumimoji="1" lang="en-US" altLang="zh-CN" sz="2400" b="1" dirty="0">
                <a:latin typeface="Tahoma" panose="020B0604030504040204" pitchFamily="34" charset="0"/>
                <a:ea typeface="宋体" panose="02010600030101010101" pitchFamily="2" charset="-122"/>
              </a:rPr>
              <a:t>user=</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admin</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 and </a:t>
            </a:r>
            <a:r>
              <a:rPr kumimoji="1" lang="en-US" altLang="zh-CN" sz="2400" b="1" dirty="0" err="1">
                <a:latin typeface="Tahoma" panose="020B0604030504040204" pitchFamily="34" charset="0"/>
                <a:ea typeface="宋体" panose="02010600030101010101" pitchFamily="2" charset="-122"/>
              </a:rPr>
              <a:t>pwd</a:t>
            </a:r>
            <a:r>
              <a:rPr kumimoji="1" lang="en-US" altLang="zh-CN" sz="2400" b="1" dirty="0">
                <a:latin typeface="Tahoma" panose="020B0604030504040204" pitchFamily="34"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ABCDEFG!</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a:t>
            </a:r>
          </a:p>
        </p:txBody>
      </p:sp>
      <p:sp>
        <p:nvSpPr>
          <p:cNvPr id="9" name="Text Box 3"/>
          <p:cNvSpPr txBox="1">
            <a:spLocks noChangeArrowheads="1"/>
          </p:cNvSpPr>
          <p:nvPr/>
        </p:nvSpPr>
        <p:spPr bwMode="auto">
          <a:xfrm>
            <a:off x="2777122" y="5686992"/>
            <a:ext cx="6407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2400" b="1" dirty="0">
                <a:latin typeface="Tahoma" panose="020B0604030504040204" pitchFamily="34" charset="0"/>
                <a:ea typeface="宋体" panose="02010600030101010101" pitchFamily="2" charset="-122"/>
              </a:rPr>
              <a:t>Select * from table where </a:t>
            </a:r>
          </a:p>
          <a:p>
            <a:pPr eaLnBrk="1" hangingPunct="1"/>
            <a:r>
              <a:rPr kumimoji="1" lang="en-US" altLang="zh-CN" sz="2400" b="1" dirty="0">
                <a:latin typeface="Tahoma" panose="020B0604030504040204" pitchFamily="34" charset="0"/>
                <a:ea typeface="宋体" panose="02010600030101010101" pitchFamily="2" charset="-122"/>
              </a:rPr>
              <a:t>user=</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admin</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latin typeface="Tahoma" panose="020B0604030504040204" pitchFamily="34" charset="0"/>
                <a:ea typeface="宋体" panose="02010600030101010101" pitchFamily="2" charset="-122"/>
              </a:rPr>
              <a:t> and </a:t>
            </a:r>
            <a:r>
              <a:rPr kumimoji="1" lang="en-US" altLang="zh-CN" sz="2400" b="1" dirty="0" err="1">
                <a:latin typeface="Tahoma" panose="020B0604030504040204" pitchFamily="34" charset="0"/>
                <a:ea typeface="宋体" panose="02010600030101010101" pitchFamily="2" charset="-122"/>
              </a:rPr>
              <a:t>pwd</a:t>
            </a:r>
            <a:r>
              <a:rPr kumimoji="1" lang="en-US" altLang="zh-CN" sz="2400" b="1" dirty="0">
                <a:latin typeface="Tahoma" panose="020B0604030504040204" pitchFamily="34"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a:solidFill>
                  <a:srgbClr val="FF0000"/>
                </a:solidFill>
                <a:latin typeface="Tahoma" panose="020B0604030504040204" pitchFamily="34" charset="0"/>
                <a:ea typeface="宋体" panose="02010600030101010101" pitchFamily="2" charset="-122"/>
              </a:rPr>
              <a:t>123</a:t>
            </a:r>
            <a:r>
              <a:rPr kumimoji="1" lang="en-US" altLang="zh-CN" sz="2400" b="1" dirty="0">
                <a:solidFill>
                  <a:srgbClr val="FF0000"/>
                </a:solidFill>
                <a:latin typeface="Times New Roman" panose="02020603050405020304" pitchFamily="18" charset="0"/>
                <a:ea typeface="宋体" panose="02010600030101010101" pitchFamily="2" charset="-122"/>
              </a:rPr>
              <a:t>’</a:t>
            </a:r>
            <a:r>
              <a:rPr kumimoji="1" lang="en-US" altLang="zh-CN" sz="2400" b="1" dirty="0">
                <a:solidFill>
                  <a:srgbClr val="FF0000"/>
                </a:solidFill>
                <a:latin typeface="Tahoma" panose="020B0604030504040204" pitchFamily="34" charset="0"/>
                <a:ea typeface="宋体" panose="02010600030101010101" pitchFamily="2" charset="-122"/>
              </a:rPr>
              <a:t> or </a:t>
            </a:r>
            <a:r>
              <a:rPr kumimoji="1" lang="en-US" altLang="zh-CN" sz="2400" b="1" dirty="0">
                <a:solidFill>
                  <a:srgbClr val="FF0000"/>
                </a:solidFill>
                <a:latin typeface="Times New Roman" panose="02020603050405020304" pitchFamily="18" charset="0"/>
                <a:ea typeface="宋体" panose="02010600030101010101" pitchFamily="2" charset="-122"/>
              </a:rPr>
              <a:t>‘</a:t>
            </a:r>
            <a:r>
              <a:rPr kumimoji="1" lang="en-US" altLang="zh-CN" sz="2400" b="1" dirty="0">
                <a:solidFill>
                  <a:srgbClr val="FF0000"/>
                </a:solidFill>
                <a:latin typeface="Tahoma" panose="020B0604030504040204" pitchFamily="34" charset="0"/>
                <a:ea typeface="宋体" panose="02010600030101010101" pitchFamily="2" charset="-122"/>
              </a:rPr>
              <a:t>1=1</a:t>
            </a:r>
            <a:r>
              <a:rPr kumimoji="1" lang="en-US" altLang="zh-CN" sz="2400" b="1" dirty="0">
                <a:latin typeface="Times New Roman" panose="02020603050405020304" pitchFamily="18" charset="0"/>
                <a:ea typeface="宋体" panose="02010600030101010101" pitchFamily="2" charset="-122"/>
              </a:rPr>
              <a:t>’</a:t>
            </a:r>
            <a:endParaRPr kumimoji="1" lang="zh-CN" altLang="en-US" sz="2400" b="1" dirty="0">
              <a:latin typeface="Tahoma" panose="020B0604030504040204" pitchFamily="34" charset="0"/>
              <a:ea typeface="宋体" panose="02010600030101010101" pitchFamily="2" charset="-122"/>
            </a:endParaRPr>
          </a:p>
        </p:txBody>
      </p:sp>
      <p:pic>
        <p:nvPicPr>
          <p:cNvPr id="10" name="Picture 4" descr="lo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47" y="4853421"/>
            <a:ext cx="22510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1115616" y="5285221"/>
            <a:ext cx="820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b="1" dirty="0">
                <a:latin typeface="Tahoma" panose="020B0604030504040204" pitchFamily="34" charset="0"/>
                <a:ea typeface="宋体" panose="02010600030101010101" pitchFamily="2" charset="-122"/>
              </a:rPr>
              <a:t>admin</a:t>
            </a:r>
          </a:p>
        </p:txBody>
      </p:sp>
      <p:sp>
        <p:nvSpPr>
          <p:cNvPr id="12" name="Text Box 6"/>
          <p:cNvSpPr txBox="1">
            <a:spLocks noChangeArrowheads="1"/>
          </p:cNvSpPr>
          <p:nvPr/>
        </p:nvSpPr>
        <p:spPr bwMode="auto">
          <a:xfrm>
            <a:off x="1079612" y="5739246"/>
            <a:ext cx="1485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pPr eaLnBrk="1" hangingPunct="1"/>
            <a:r>
              <a:rPr kumimoji="1" lang="en-US" altLang="zh-CN" sz="1600" b="1" dirty="0">
                <a:latin typeface="Tahoma" panose="020B0604030504040204" pitchFamily="34" charset="0"/>
                <a:ea typeface="宋体" panose="02010600030101010101" pitchFamily="2" charset="-122"/>
              </a:rPr>
              <a:t>123</a:t>
            </a:r>
            <a:r>
              <a:rPr kumimoji="1" lang="en-US" altLang="zh-CN" sz="1600" b="1" dirty="0">
                <a:latin typeface="Times New Roman" panose="02020603050405020304" pitchFamily="18" charset="0"/>
                <a:ea typeface="宋体" panose="02010600030101010101" pitchFamily="2" charset="-122"/>
              </a:rPr>
              <a:t>’</a:t>
            </a:r>
            <a:r>
              <a:rPr kumimoji="1" lang="en-US" altLang="zh-CN" sz="1600" b="1" dirty="0">
                <a:latin typeface="Tahoma" panose="020B0604030504040204" pitchFamily="34" charset="0"/>
                <a:ea typeface="宋体" panose="02010600030101010101" pitchFamily="2" charset="-122"/>
              </a:rPr>
              <a:t> or </a:t>
            </a:r>
            <a:r>
              <a:rPr kumimoji="1" lang="en-US" altLang="zh-CN" sz="1600" b="1" dirty="0">
                <a:latin typeface="Times New Roman" panose="02020603050405020304" pitchFamily="18" charset="0"/>
                <a:ea typeface="宋体" panose="02010600030101010101" pitchFamily="2" charset="-122"/>
              </a:rPr>
              <a:t>‘</a:t>
            </a:r>
            <a:r>
              <a:rPr kumimoji="1" lang="en-US" altLang="zh-CN" sz="1600" b="1" dirty="0">
                <a:latin typeface="Tahoma" panose="020B0604030504040204" pitchFamily="34" charset="0"/>
                <a:ea typeface="宋体" panose="02010600030101010101" pitchFamily="2" charset="-122"/>
              </a:rPr>
              <a:t>1=1</a:t>
            </a:r>
            <a:endParaRPr kumimoji="1" lang="zh-CN" altLang="en-US" sz="2400" b="1" dirty="0">
              <a:latin typeface="Tahoma" panose="020B0604030504040204" pitchFamily="34" charset="0"/>
              <a:ea typeface="宋体" panose="02010600030101010101" pitchFamily="2" charset="-122"/>
            </a:endParaRPr>
          </a:p>
        </p:txBody>
      </p:sp>
      <p:sp>
        <p:nvSpPr>
          <p:cNvPr id="13" name="Line 7"/>
          <p:cNvSpPr>
            <a:spLocks noChangeShapeType="1"/>
          </p:cNvSpPr>
          <p:nvPr/>
        </p:nvSpPr>
        <p:spPr bwMode="auto">
          <a:xfrm flipV="1">
            <a:off x="6700086" y="6455341"/>
            <a:ext cx="1909323"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5" name="圆角矩形 14"/>
          <p:cNvSpPr/>
          <p:nvPr/>
        </p:nvSpPr>
        <p:spPr>
          <a:xfrm>
            <a:off x="2899966" y="4462355"/>
            <a:ext cx="5760640" cy="966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由于密码的输入方式，使得查询语句返回值永远为</a:t>
            </a:r>
            <a:r>
              <a:rPr lang="en-US" altLang="zh-CN" sz="2400" dirty="0"/>
              <a:t>True</a:t>
            </a:r>
            <a:r>
              <a:rPr lang="zh-CN" altLang="en-US" sz="2400" dirty="0"/>
              <a:t>，因此通过验证！</a:t>
            </a:r>
          </a:p>
        </p:txBody>
      </p:sp>
    </p:spTree>
    <p:extLst>
      <p:ext uri="{BB962C8B-B14F-4D97-AF65-F5344CB8AC3E}">
        <p14:creationId xmlns:p14="http://schemas.microsoft.com/office/powerpoint/2010/main" val="2221547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75"/>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75"/>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1"/>
                                        </p:tgtEl>
                                        <p:attrNameLst>
                                          <p:attrName>style.visibility</p:attrName>
                                        </p:attrNameLst>
                                      </p:cBhvr>
                                      <p:to>
                                        <p:strVal val="visible"/>
                                      </p:to>
                                    </p:set>
                                    <p:animEffect transition="in" filter="wipe(left)">
                                      <p:cBhvr>
                                        <p:cTn id="22" dur="75"/>
                                        <p:tgtEl>
                                          <p:spTgt spid="11"/>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2"/>
                                        </p:tgtEl>
                                        <p:attrNameLst>
                                          <p:attrName>style.visibility</p:attrName>
                                        </p:attrNameLst>
                                      </p:cBhvr>
                                      <p:to>
                                        <p:strVal val="visible"/>
                                      </p:to>
                                    </p:set>
                                    <p:animEffect transition="in" filter="wipe(left)">
                                      <p:cBhvr>
                                        <p:cTn id="27" dur="75"/>
                                        <p:tgtEl>
                                          <p:spTgt spid="12"/>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1" grpId="0" autoUpdateAnimBg="0"/>
      <p:bldP spid="12" grpId="0" autoUpdateAnimBg="0"/>
      <p:bldP spid="13"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注入攻击</a:t>
            </a:r>
          </a:p>
        </p:txBody>
      </p:sp>
      <p:sp>
        <p:nvSpPr>
          <p:cNvPr id="3" name="内容占位符 2"/>
          <p:cNvSpPr>
            <a:spLocks noGrp="1"/>
          </p:cNvSpPr>
          <p:nvPr>
            <p:ph idx="1"/>
          </p:nvPr>
        </p:nvSpPr>
        <p:spPr/>
        <p:txBody>
          <a:bodyPr/>
          <a:lstStyle/>
          <a:p>
            <a:r>
              <a:rPr lang="zh-CN" altLang="en-US" dirty="0"/>
              <a:t>可以传递到数据库的数据都是攻击对象</a:t>
            </a:r>
            <a:endParaRPr lang="en-US" altLang="zh-CN" dirty="0"/>
          </a:p>
          <a:p>
            <a:r>
              <a:rPr lang="zh-CN" altLang="en-US" dirty="0"/>
              <a:t>示例</a:t>
            </a:r>
            <a:endParaRPr lang="en-US" altLang="zh-CN" dirty="0"/>
          </a:p>
          <a:p>
            <a:pPr lvl="1"/>
            <a:r>
              <a:rPr lang="en-US" altLang="zh-CN" dirty="0"/>
              <a:t>http://www.test.com/</a:t>
            </a:r>
            <a:r>
              <a:rPr lang="en-US" altLang="zh-CN" dirty="0" err="1"/>
              <a:t>showdetail.asp?id</a:t>
            </a:r>
            <a:r>
              <a:rPr lang="en-US" altLang="zh-CN" dirty="0"/>
              <a:t>=49</a:t>
            </a:r>
            <a:r>
              <a:rPr lang="en-US" altLang="zh-CN" dirty="0">
                <a:solidFill>
                  <a:srgbClr val="FF0000"/>
                </a:solidFill>
              </a:rPr>
              <a:t>’ And (update user set </a:t>
            </a:r>
            <a:r>
              <a:rPr lang="en-US" altLang="zh-CN" dirty="0" err="1">
                <a:solidFill>
                  <a:srgbClr val="FF0000"/>
                </a:solidFill>
              </a:rPr>
              <a:t>passwd</a:t>
            </a:r>
            <a:r>
              <a:rPr lang="en-US" altLang="zh-CN" dirty="0">
                <a:solidFill>
                  <a:srgbClr val="FF0000"/>
                </a:solidFill>
              </a:rPr>
              <a:t>=‘123’ where username=‘admin’);-- </a:t>
            </a:r>
          </a:p>
          <a:p>
            <a:pPr lvl="1"/>
            <a:r>
              <a:rPr lang="en-US" altLang="zh-CN" dirty="0"/>
              <a:t>Select * from </a:t>
            </a:r>
            <a:r>
              <a:rPr lang="zh-CN" altLang="en-US" dirty="0"/>
              <a:t>表名 </a:t>
            </a:r>
            <a:r>
              <a:rPr lang="en-US" altLang="zh-CN" dirty="0"/>
              <a:t>where </a:t>
            </a:r>
            <a:r>
              <a:rPr lang="zh-CN" altLang="en-US" dirty="0"/>
              <a:t>字段</a:t>
            </a:r>
            <a:r>
              <a:rPr lang="en-US" altLang="zh-CN" dirty="0"/>
              <a:t>=’49</a:t>
            </a:r>
            <a:r>
              <a:rPr lang="en-US" altLang="zh-CN" dirty="0">
                <a:solidFill>
                  <a:srgbClr val="FF0000"/>
                </a:solidFill>
              </a:rPr>
              <a:t>’ And (update user set </a:t>
            </a:r>
            <a:r>
              <a:rPr lang="en-US" altLang="zh-CN" dirty="0" err="1">
                <a:solidFill>
                  <a:srgbClr val="FF0000"/>
                </a:solidFill>
              </a:rPr>
              <a:t>passwd</a:t>
            </a:r>
            <a:r>
              <a:rPr lang="en-US" altLang="zh-CN" dirty="0">
                <a:solidFill>
                  <a:srgbClr val="FF0000"/>
                </a:solidFill>
              </a:rPr>
              <a:t>=‘123’ where username=‘admin’);</a:t>
            </a:r>
          </a:p>
          <a:p>
            <a:pPr lvl="1"/>
            <a:endParaRPr lang="en-US" altLang="zh-CN" dirty="0">
              <a:solidFill>
                <a:srgbClr val="FF0000"/>
              </a:solidFill>
            </a:endParaRPr>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
        <p:nvSpPr>
          <p:cNvPr id="5" name="圆角矩形 4"/>
          <p:cNvSpPr/>
          <p:nvPr/>
        </p:nvSpPr>
        <p:spPr>
          <a:xfrm>
            <a:off x="1007604" y="5481228"/>
            <a:ext cx="741682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非法的</a:t>
            </a:r>
            <a:r>
              <a:rPr lang="en-US" altLang="zh-CN" sz="2800" dirty="0"/>
              <a:t>SQL</a:t>
            </a:r>
            <a:r>
              <a:rPr lang="zh-CN" altLang="en-US" sz="2800" dirty="0"/>
              <a:t>语句被传递到数据库中执行！</a:t>
            </a:r>
          </a:p>
        </p:txBody>
      </p:sp>
    </p:spTree>
    <p:extLst>
      <p:ext uri="{BB962C8B-B14F-4D97-AF65-F5344CB8AC3E}">
        <p14:creationId xmlns:p14="http://schemas.microsoft.com/office/powerpoint/2010/main" val="37521018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a:t>SQL</a:t>
            </a:r>
            <a:r>
              <a:rPr lang="zh-CN" altLang="en-US"/>
              <a:t>注入的危害</a:t>
            </a:r>
          </a:p>
        </p:txBody>
      </p:sp>
      <p:sp>
        <p:nvSpPr>
          <p:cNvPr id="75779" name="内容占位符 2"/>
          <p:cNvSpPr>
            <a:spLocks noGrp="1"/>
          </p:cNvSpPr>
          <p:nvPr>
            <p:ph idx="1"/>
          </p:nvPr>
        </p:nvSpPr>
        <p:spPr/>
        <p:txBody>
          <a:bodyPr/>
          <a:lstStyle/>
          <a:p>
            <a:r>
              <a:rPr lang="zh-CN" altLang="en-US"/>
              <a:t>数据库信息收集</a:t>
            </a:r>
            <a:endParaRPr lang="en-US" altLang="zh-CN"/>
          </a:p>
          <a:p>
            <a:pPr lvl="1"/>
            <a:r>
              <a:rPr lang="zh-CN" altLang="en-US"/>
              <a:t>数据检索</a:t>
            </a:r>
            <a:endParaRPr lang="en-US" altLang="zh-CN"/>
          </a:p>
          <a:p>
            <a:r>
              <a:rPr lang="zh-CN" altLang="en-US"/>
              <a:t>操作数据库</a:t>
            </a:r>
            <a:endParaRPr lang="en-US" altLang="zh-CN"/>
          </a:p>
          <a:p>
            <a:pPr lvl="1"/>
            <a:r>
              <a:rPr lang="zh-CN" altLang="en-US"/>
              <a:t>增加数据</a:t>
            </a:r>
          </a:p>
          <a:p>
            <a:pPr lvl="1"/>
            <a:r>
              <a:rPr lang="zh-CN" altLang="en-US"/>
              <a:t>删除数据</a:t>
            </a:r>
          </a:p>
          <a:p>
            <a:pPr lvl="1"/>
            <a:r>
              <a:rPr lang="zh-CN" altLang="en-US"/>
              <a:t>更改数据</a:t>
            </a:r>
            <a:endParaRPr lang="en-US" altLang="zh-CN"/>
          </a:p>
          <a:p>
            <a:r>
              <a:rPr lang="zh-CN" altLang="en-US"/>
              <a:t>操作系统</a:t>
            </a:r>
            <a:endParaRPr lang="en-US" altLang="zh-CN"/>
          </a:p>
          <a:p>
            <a:pPr lvl="1"/>
            <a:r>
              <a:rPr lang="zh-CN" altLang="en-US"/>
              <a:t>借助数据库某些功能（例如：</a:t>
            </a:r>
            <a:r>
              <a:rPr lang="en-US" altLang="zh-CN"/>
              <a:t>SQLServer</a:t>
            </a:r>
            <a:r>
              <a:rPr lang="zh-CN" altLang="en-US"/>
              <a:t>的内置存储过程</a:t>
            </a:r>
            <a:r>
              <a:rPr lang="en-US" altLang="zh-CN"/>
              <a:t>XP_CMDShell</a:t>
            </a:r>
            <a:r>
              <a:rPr lang="zh-CN" altLang="en-US"/>
              <a:t>）</a:t>
            </a:r>
          </a:p>
        </p:txBody>
      </p:sp>
      <p:sp>
        <p:nvSpPr>
          <p:cNvPr id="7578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66389A24-E1F3-4481-90F6-CBE15546F6B7}" type="slidenum">
              <a:rPr lang="zh-CN" altLang="en-US" sz="1000">
                <a:latin typeface="Arial" panose="020B0604020202020204" pitchFamily="34" charset="0"/>
                <a:ea typeface="宋体" panose="02010600030101010101" pitchFamily="2" charset="-122"/>
              </a:rPr>
              <a:t>49</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9341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标识与鉴别</a:t>
            </a:r>
          </a:p>
        </p:txBody>
      </p:sp>
      <p:sp>
        <p:nvSpPr>
          <p:cNvPr id="3" name="内容占位符 2"/>
          <p:cNvSpPr>
            <a:spLocks noGrp="1"/>
          </p:cNvSpPr>
          <p:nvPr>
            <p:ph idx="1"/>
          </p:nvPr>
        </p:nvSpPr>
        <p:spPr/>
        <p:txBody>
          <a:bodyPr/>
          <a:lstStyle/>
          <a:p>
            <a:r>
              <a:rPr lang="en-US" altLang="zh-CN" dirty="0"/>
              <a:t>Windows</a:t>
            </a:r>
            <a:r>
              <a:rPr lang="zh-CN" altLang="en-US" dirty="0"/>
              <a:t>系统的标识</a:t>
            </a:r>
            <a:endParaRPr lang="en-US" altLang="zh-CN" dirty="0"/>
          </a:p>
          <a:p>
            <a:pPr lvl="1"/>
            <a:r>
              <a:rPr lang="zh-CN" altLang="en-US" dirty="0"/>
              <a:t>安全主体（账户、计算机、服务等）</a:t>
            </a:r>
            <a:endParaRPr lang="en-US" altLang="zh-CN" dirty="0"/>
          </a:p>
          <a:p>
            <a:pPr lvl="1"/>
            <a:r>
              <a:rPr lang="zh-CN" altLang="en-US" dirty="0"/>
              <a:t>安全标识符</a:t>
            </a:r>
            <a:r>
              <a:rPr lang="zh-CN" altLang="zh-CN" dirty="0"/>
              <a:t>（</a:t>
            </a:r>
            <a:r>
              <a:rPr lang="en-US" altLang="zh-CN" dirty="0"/>
              <a:t>Security Identifier</a:t>
            </a:r>
            <a:r>
              <a:rPr lang="zh-CN" altLang="zh-CN" dirty="0"/>
              <a:t>，</a:t>
            </a:r>
            <a:r>
              <a:rPr lang="en-US" altLang="zh-CN" dirty="0"/>
              <a:t>SID</a:t>
            </a:r>
            <a:r>
              <a:rPr lang="zh-CN" altLang="zh-CN" dirty="0"/>
              <a:t>）</a:t>
            </a:r>
            <a:endParaRPr lang="en-US" altLang="zh-CN" dirty="0"/>
          </a:p>
          <a:p>
            <a:pPr lvl="2"/>
            <a:r>
              <a:rPr lang="zh-CN" altLang="en-US" dirty="0"/>
              <a:t>安全主体的代表（标识用户、组和计算机账户的唯一编码）</a:t>
            </a:r>
          </a:p>
          <a:p>
            <a:pPr lvl="2"/>
            <a:r>
              <a:rPr lang="zh-CN" altLang="en-US" dirty="0"/>
              <a:t>范例：</a:t>
            </a:r>
            <a:r>
              <a:rPr lang="en-US" altLang="zh-CN" dirty="0"/>
              <a:t>S-1-5-21-1736401710-1141508419-1540318053-1000</a:t>
            </a:r>
          </a:p>
          <a:p>
            <a:r>
              <a:rPr lang="en-US" altLang="zh-CN" dirty="0"/>
              <a:t>Linux/Unix</a:t>
            </a:r>
            <a:r>
              <a:rPr lang="zh-CN" altLang="en-US" dirty="0"/>
              <a:t>系统的标识</a:t>
            </a:r>
            <a:endParaRPr lang="en-US" altLang="zh-CN" dirty="0"/>
          </a:p>
          <a:p>
            <a:pPr lvl="1"/>
            <a:r>
              <a:rPr lang="zh-CN" altLang="en-US" dirty="0"/>
              <a:t>安全主体：用户标识号（</a:t>
            </a:r>
            <a:r>
              <a:rPr lang="en-US" altLang="zh-CN" dirty="0"/>
              <a:t>User ID</a:t>
            </a:r>
            <a:r>
              <a:rPr lang="zh-CN" altLang="en-US" dirty="0"/>
              <a:t>）</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val="143842873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en-US" altLang="zh-CN"/>
              <a:t>SQL</a:t>
            </a:r>
            <a:r>
              <a:rPr lang="zh-CN" altLang="en-US"/>
              <a:t>注入的防御</a:t>
            </a:r>
          </a:p>
        </p:txBody>
      </p:sp>
      <p:sp>
        <p:nvSpPr>
          <p:cNvPr id="76803" name="内容占位符 2"/>
          <p:cNvSpPr>
            <a:spLocks noGrp="1"/>
          </p:cNvSpPr>
          <p:nvPr>
            <p:ph idx="1"/>
          </p:nvPr>
        </p:nvSpPr>
        <p:spPr/>
        <p:txBody>
          <a:bodyPr/>
          <a:lstStyle/>
          <a:p>
            <a:r>
              <a:rPr lang="zh-CN" altLang="en-US"/>
              <a:t>防御的对象：所有外部传入数据</a:t>
            </a:r>
            <a:endParaRPr lang="en-US" altLang="zh-CN"/>
          </a:p>
          <a:p>
            <a:pPr lvl="1"/>
            <a:r>
              <a:rPr lang="zh-CN" altLang="en-US"/>
              <a:t>用户的输入</a:t>
            </a:r>
            <a:endParaRPr lang="en-US" altLang="zh-CN"/>
          </a:p>
          <a:p>
            <a:pPr lvl="2"/>
            <a:r>
              <a:rPr lang="zh-CN" altLang="en-US" sz="2200"/>
              <a:t>提交的</a:t>
            </a:r>
            <a:r>
              <a:rPr lang="en-US" altLang="zh-CN" sz="2200"/>
              <a:t>URL</a:t>
            </a:r>
            <a:r>
              <a:rPr lang="zh-CN" altLang="en-US" sz="2200"/>
              <a:t>请求中的参数部分</a:t>
            </a:r>
          </a:p>
          <a:p>
            <a:pPr lvl="2"/>
            <a:r>
              <a:rPr lang="zh-CN" altLang="en-US" sz="2200"/>
              <a:t>从</a:t>
            </a:r>
            <a:r>
              <a:rPr lang="en-US" altLang="zh-CN" sz="2200"/>
              <a:t>cookie</a:t>
            </a:r>
            <a:r>
              <a:rPr lang="zh-CN" altLang="en-US" sz="2200"/>
              <a:t>中得到的数据</a:t>
            </a:r>
            <a:endParaRPr lang="en-US" altLang="zh-CN" sz="2200"/>
          </a:p>
          <a:p>
            <a:pPr lvl="1"/>
            <a:r>
              <a:rPr lang="zh-CN" altLang="en-US"/>
              <a:t>其他系统传入的数据</a:t>
            </a:r>
            <a:endParaRPr lang="en-US" altLang="zh-CN"/>
          </a:p>
          <a:p>
            <a:r>
              <a:rPr lang="zh-CN" altLang="en-US"/>
              <a:t>防御的方法</a:t>
            </a:r>
            <a:endParaRPr lang="en-US" altLang="zh-CN"/>
          </a:p>
          <a:p>
            <a:pPr lvl="1"/>
            <a:r>
              <a:rPr lang="zh-CN" altLang="en-US"/>
              <a:t>白名单：</a:t>
            </a:r>
            <a:r>
              <a:rPr lang="zh-CN" altLang="en-US" sz="2400"/>
              <a:t>限制传递数据的格式</a:t>
            </a:r>
            <a:endParaRPr lang="en-US" altLang="zh-CN" sz="2400"/>
          </a:p>
          <a:p>
            <a:pPr lvl="1"/>
            <a:r>
              <a:rPr lang="zh-CN" altLang="en-US"/>
              <a:t>黑名单：过滤</a:t>
            </a:r>
            <a:endParaRPr lang="en-US" altLang="zh-CN"/>
          </a:p>
          <a:p>
            <a:pPr lvl="2"/>
            <a:r>
              <a:rPr lang="zh-CN" altLang="en-US" sz="2200"/>
              <a:t>过滤特殊字串：</a:t>
            </a:r>
            <a:r>
              <a:rPr lang="en-US" altLang="zh-CN" sz="2200"/>
              <a:t>update</a:t>
            </a:r>
            <a:r>
              <a:rPr lang="zh-CN" altLang="en-US" sz="2200"/>
              <a:t>、</a:t>
            </a:r>
            <a:r>
              <a:rPr lang="en-US" altLang="zh-CN" sz="2200"/>
              <a:t>insert</a:t>
            </a:r>
            <a:r>
              <a:rPr lang="zh-CN" altLang="en-US" sz="2200"/>
              <a:t>、</a:t>
            </a:r>
            <a:r>
              <a:rPr lang="en-US" altLang="zh-CN" sz="2200"/>
              <a:t>delete</a:t>
            </a:r>
            <a:r>
              <a:rPr lang="zh-CN" altLang="en-US" sz="2200"/>
              <a:t>等</a:t>
            </a:r>
            <a:endParaRPr lang="en-US" altLang="zh-CN" sz="2200"/>
          </a:p>
          <a:p>
            <a:pPr lvl="2"/>
            <a:r>
              <a:rPr lang="zh-CN" altLang="en-US" sz="2200"/>
              <a:t>开发时过滤特殊字符：单引号、双引号、斜杠、反斜杠、冒号、空字符等的字符</a:t>
            </a:r>
            <a:endParaRPr lang="en-US" altLang="zh-CN" sz="2200"/>
          </a:p>
          <a:p>
            <a:pPr lvl="1"/>
            <a:r>
              <a:rPr lang="zh-CN" altLang="en-US"/>
              <a:t>部署防</a:t>
            </a:r>
            <a:r>
              <a:rPr lang="en-US" altLang="zh-CN"/>
              <a:t>SQL</a:t>
            </a:r>
            <a:r>
              <a:rPr lang="zh-CN" altLang="en-US"/>
              <a:t>注入系统或脚本</a:t>
            </a:r>
          </a:p>
        </p:txBody>
      </p:sp>
      <p:sp>
        <p:nvSpPr>
          <p:cNvPr id="7680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280F2559-F0FB-491F-8642-10F0BD9961F2}" type="slidenum">
              <a:rPr lang="zh-CN" altLang="en-US" sz="1000">
                <a:latin typeface="Arial" panose="020B0604020202020204" pitchFamily="34" charset="0"/>
                <a:ea typeface="宋体" panose="02010600030101010101" pitchFamily="2" charset="-122"/>
              </a:rPr>
              <a:t>50</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1709455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dirty="0"/>
              <a:t>针对</a:t>
            </a:r>
            <a:r>
              <a:rPr lang="en-US" altLang="zh-CN" dirty="0"/>
              <a:t>Web</a:t>
            </a:r>
            <a:r>
              <a:rPr lang="zh-CN" altLang="en-US" dirty="0"/>
              <a:t>应用的攻击</a:t>
            </a:r>
            <a:r>
              <a:rPr lang="en-US" altLang="zh-CN" dirty="0"/>
              <a:t>-</a:t>
            </a:r>
            <a:r>
              <a:rPr lang="zh-CN" altLang="en-US" dirty="0"/>
              <a:t>跨站脚本</a:t>
            </a:r>
          </a:p>
        </p:txBody>
      </p:sp>
      <p:sp>
        <p:nvSpPr>
          <p:cNvPr id="77827" name="内容占位符 2"/>
          <p:cNvSpPr>
            <a:spLocks noGrp="1"/>
          </p:cNvSpPr>
          <p:nvPr>
            <p:ph idx="1"/>
          </p:nvPr>
        </p:nvSpPr>
        <p:spPr/>
        <p:txBody>
          <a:bodyPr/>
          <a:lstStyle/>
          <a:p>
            <a:r>
              <a:rPr lang="zh-CN" altLang="en-US" dirty="0"/>
              <a:t>原理</a:t>
            </a:r>
            <a:endParaRPr lang="en-US" altLang="zh-CN" dirty="0"/>
          </a:p>
          <a:p>
            <a:pPr lvl="1"/>
            <a:r>
              <a:rPr lang="zh-CN" altLang="en-US" dirty="0"/>
              <a:t>由于程序没有对用户提交的变量中的</a:t>
            </a:r>
            <a:r>
              <a:rPr lang="en-US" altLang="zh-CN" dirty="0"/>
              <a:t>HTML</a:t>
            </a:r>
            <a:r>
              <a:rPr lang="zh-CN" altLang="en-US" dirty="0"/>
              <a:t>代码进行过滤或转换，使得脚本可被执行，攻击者可以利用用户和服务器之间的信任关系实现恶意攻击</a:t>
            </a:r>
            <a:endParaRPr lang="en-US" altLang="zh-CN" dirty="0"/>
          </a:p>
          <a:p>
            <a:r>
              <a:rPr lang="zh-CN" altLang="en-US" dirty="0"/>
              <a:t>危害</a:t>
            </a:r>
            <a:endParaRPr lang="en-US" altLang="zh-CN" dirty="0"/>
          </a:p>
          <a:p>
            <a:pPr lvl="1"/>
            <a:r>
              <a:rPr lang="zh-CN" altLang="en-US" dirty="0"/>
              <a:t>敏感信息泄露、账号劫持、</a:t>
            </a:r>
            <a:r>
              <a:rPr lang="en-US" altLang="zh-CN" dirty="0"/>
              <a:t>Cookie</a:t>
            </a:r>
            <a:r>
              <a:rPr lang="zh-CN" altLang="en-US" dirty="0"/>
              <a:t>欺骗、拒绝服务、钓鱼等</a:t>
            </a:r>
            <a:endParaRPr lang="en-US" altLang="zh-CN" dirty="0"/>
          </a:p>
          <a:p>
            <a:pPr>
              <a:defRPr/>
            </a:pPr>
            <a:r>
              <a:rPr lang="zh-CN" altLang="en-US" dirty="0"/>
              <a:t>防范</a:t>
            </a:r>
            <a:endParaRPr lang="en-US" altLang="zh-CN" dirty="0"/>
          </a:p>
          <a:p>
            <a:pPr lvl="1">
              <a:defRPr/>
            </a:pPr>
            <a:r>
              <a:rPr lang="zh-CN" altLang="en-US" dirty="0"/>
              <a:t>不允许</a:t>
            </a:r>
            <a:r>
              <a:rPr lang="en-US" altLang="zh-CN" dirty="0"/>
              <a:t>HTML</a:t>
            </a:r>
            <a:r>
              <a:rPr lang="zh-CN" altLang="en-US" dirty="0"/>
              <a:t>中脚本运行</a:t>
            </a:r>
            <a:endParaRPr lang="en-US" altLang="zh-CN" dirty="0"/>
          </a:p>
          <a:p>
            <a:pPr lvl="1">
              <a:defRPr/>
            </a:pPr>
            <a:r>
              <a:rPr lang="zh-CN" altLang="en-US" dirty="0"/>
              <a:t>对所有脚本进行严格过滤</a:t>
            </a:r>
            <a:endParaRPr lang="en-US" altLang="zh-CN" dirty="0"/>
          </a:p>
          <a:p>
            <a:endParaRPr lang="zh-CN" altLang="en-US" dirty="0"/>
          </a:p>
        </p:txBody>
      </p:sp>
      <p:sp>
        <p:nvSpPr>
          <p:cNvPr id="7782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黑体" panose="02010609060101010101" pitchFamily="2" charset="-122"/>
                <a:ea typeface="黑体" panose="02010609060101010101" pitchFamily="2" charset="-122"/>
              </a:defRPr>
            </a:lvl1pPr>
            <a:lvl2pPr>
              <a:defRPr sz="2600">
                <a:solidFill>
                  <a:schemeClr val="tx1"/>
                </a:solidFill>
                <a:latin typeface="黑体" panose="02010609060101010101" pitchFamily="2" charset="-122"/>
                <a:ea typeface="黑体" panose="02010609060101010101" pitchFamily="2" charset="-122"/>
              </a:defRPr>
            </a:lvl2pPr>
            <a:lvl3pPr>
              <a:defRPr sz="2400">
                <a:solidFill>
                  <a:schemeClr val="tx1"/>
                </a:solidFill>
                <a:latin typeface="黑体" panose="02010609060101010101" pitchFamily="2" charset="-122"/>
                <a:ea typeface="黑体" panose="02010609060101010101" pitchFamily="2" charset="-122"/>
              </a:defRPr>
            </a:lvl3pPr>
            <a:lvl4pPr>
              <a:defRPr sz="2000">
                <a:solidFill>
                  <a:schemeClr val="tx1"/>
                </a:solidFill>
                <a:latin typeface="Arial" panose="020B0604020202020204" pitchFamily="34" charset="0"/>
                <a:ea typeface="黑体" panose="02010609060101010101" pitchFamily="2" charset="-122"/>
              </a:defRPr>
            </a:lvl4pPr>
            <a:lvl5pPr>
              <a:defRPr sz="2000">
                <a:solidFill>
                  <a:schemeClr val="tx1"/>
                </a:solidFill>
                <a:latin typeface="Arial" panose="020B0604020202020204" pitchFamily="34" charset="0"/>
                <a:ea typeface="黑体" panose="02010609060101010101" pitchFamily="2" charset="-122"/>
              </a:defRPr>
            </a:lvl5pPr>
            <a:lvl6pPr eaLnBrk="0" hangingPunct="0">
              <a:defRPr sz="2000">
                <a:solidFill>
                  <a:schemeClr val="tx1"/>
                </a:solidFill>
                <a:latin typeface="Arial" panose="020B0604020202020204" pitchFamily="34" charset="0"/>
                <a:ea typeface="黑体" panose="02010609060101010101" pitchFamily="2" charset="-122"/>
              </a:defRPr>
            </a:lvl6pPr>
            <a:lvl7pPr eaLnBrk="0" hangingPunct="0">
              <a:defRPr sz="2000">
                <a:solidFill>
                  <a:schemeClr val="tx1"/>
                </a:solidFill>
                <a:latin typeface="Arial" panose="020B0604020202020204" pitchFamily="34" charset="0"/>
                <a:ea typeface="黑体" panose="02010609060101010101" pitchFamily="2" charset="-122"/>
              </a:defRPr>
            </a:lvl7pPr>
            <a:lvl8pPr eaLnBrk="0" hangingPunct="0">
              <a:defRPr sz="2000">
                <a:solidFill>
                  <a:schemeClr val="tx1"/>
                </a:solidFill>
                <a:latin typeface="Arial" panose="020B0604020202020204" pitchFamily="34" charset="0"/>
                <a:ea typeface="黑体" panose="02010609060101010101" pitchFamily="2" charset="-122"/>
              </a:defRPr>
            </a:lvl8pPr>
            <a:lvl9pPr eaLnBrk="0" hangingPunct="0">
              <a:defRPr sz="2000">
                <a:solidFill>
                  <a:schemeClr val="tx1"/>
                </a:solidFill>
                <a:latin typeface="Arial" panose="020B0604020202020204" pitchFamily="34" charset="0"/>
                <a:ea typeface="黑体" panose="02010609060101010101" pitchFamily="2" charset="-122"/>
              </a:defRPr>
            </a:lvl9pPr>
          </a:lstStyle>
          <a:p>
            <a:fld id="{9CCF0C41-8A79-4B3E-875E-AD11E9276F6E}" type="slidenum">
              <a:rPr lang="zh-CN" altLang="en-US" sz="1000">
                <a:latin typeface="Arial" panose="020B0604020202020204" pitchFamily="34" charset="0"/>
                <a:ea typeface="宋体" panose="02010600030101010101" pitchFamily="2" charset="-122"/>
              </a:rPr>
              <a:t>51</a:t>
            </a:fld>
            <a:endParaRPr lang="en-US" altLang="zh-CN" sz="1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201472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a:t>
            </a:r>
            <a:r>
              <a:rPr lang="en-US" altLang="zh-CN" dirty="0"/>
              <a:t>WEB</a:t>
            </a:r>
            <a:r>
              <a:rPr lang="zh-CN" altLang="en-US" dirty="0"/>
              <a:t>应用的攻击</a:t>
            </a:r>
          </a:p>
        </p:txBody>
      </p:sp>
      <p:sp>
        <p:nvSpPr>
          <p:cNvPr id="3" name="内容占位符 2"/>
          <p:cNvSpPr>
            <a:spLocks noGrp="1"/>
          </p:cNvSpPr>
          <p:nvPr>
            <p:ph idx="1"/>
          </p:nvPr>
        </p:nvSpPr>
        <p:spPr/>
        <p:txBody>
          <a:bodyPr/>
          <a:lstStyle/>
          <a:p>
            <a:r>
              <a:rPr lang="zh-CN" altLang="zh-CN" dirty="0"/>
              <a:t>失效的验证和会话管理</a:t>
            </a:r>
            <a:endParaRPr lang="en-US" altLang="zh-CN" dirty="0"/>
          </a:p>
          <a:p>
            <a:r>
              <a:rPr lang="zh-CN" altLang="zh-CN" dirty="0"/>
              <a:t>不安全的对象直接引用</a:t>
            </a:r>
            <a:endParaRPr lang="en-US" altLang="zh-CN" dirty="0"/>
          </a:p>
          <a:p>
            <a:r>
              <a:rPr lang="zh-CN" altLang="zh-CN" dirty="0"/>
              <a:t>跨站请求伪造</a:t>
            </a:r>
            <a:endParaRPr lang="en-US" altLang="zh-CN" dirty="0"/>
          </a:p>
          <a:p>
            <a:r>
              <a:rPr lang="zh-CN" altLang="zh-CN" dirty="0"/>
              <a:t>不安全的配置管理</a:t>
            </a:r>
            <a:endParaRPr lang="en-US" altLang="zh-CN" dirty="0"/>
          </a:p>
          <a:p>
            <a:r>
              <a:rPr lang="zh-CN" altLang="zh-CN" dirty="0"/>
              <a:t>不安全的密码存储</a:t>
            </a:r>
            <a:endParaRPr lang="en-US" altLang="zh-CN" dirty="0"/>
          </a:p>
          <a:p>
            <a:r>
              <a:rPr lang="zh-CN" altLang="zh-CN" dirty="0"/>
              <a:t>错误的访问控制</a:t>
            </a:r>
            <a:endParaRPr lang="en-US" altLang="zh-CN" dirty="0"/>
          </a:p>
          <a:p>
            <a:r>
              <a:rPr lang="zh-CN" altLang="zh-CN" dirty="0"/>
              <a:t>传输保护不足</a:t>
            </a:r>
            <a:endParaRPr lang="en-US" altLang="zh-CN" dirty="0"/>
          </a:p>
          <a:p>
            <a:r>
              <a:rPr lang="zh-CN" altLang="zh-CN" dirty="0"/>
              <a:t>未经验证的网址重定向</a:t>
            </a:r>
            <a:endParaRPr lang="en-US" altLang="zh-CN" dirty="0"/>
          </a:p>
          <a:p>
            <a:r>
              <a:rPr lang="zh-CN" altLang="zh-CN" dirty="0"/>
              <a:t>不恰当的异常处理</a:t>
            </a:r>
            <a:endParaRPr lang="en-US" altLang="zh-CN" dirty="0"/>
          </a:p>
          <a:p>
            <a:r>
              <a:rPr lang="zh-CN" altLang="en-US" dirty="0"/>
              <a:t>拒绝服务攻击</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val="159728252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知识子域：应用安全</a:t>
            </a:r>
          </a:p>
        </p:txBody>
      </p:sp>
      <p:sp>
        <p:nvSpPr>
          <p:cNvPr id="3" name="内容占位符 2"/>
          <p:cNvSpPr>
            <a:spLocks noGrp="1"/>
          </p:cNvSpPr>
          <p:nvPr>
            <p:ph idx="1"/>
          </p:nvPr>
        </p:nvSpPr>
        <p:spPr/>
        <p:txBody>
          <a:bodyPr/>
          <a:lstStyle/>
          <a:p>
            <a:r>
              <a:rPr lang="zh-CN" altLang="en-US" dirty="0"/>
              <a:t>电子邮件安全</a:t>
            </a:r>
          </a:p>
          <a:p>
            <a:pPr lvl="1"/>
            <a:r>
              <a:rPr lang="zh-CN" altLang="en-US" dirty="0"/>
              <a:t>理解电子邮件工作机制及</a:t>
            </a:r>
            <a:r>
              <a:rPr lang="en-US" altLang="zh-CN" dirty="0"/>
              <a:t>SMTP</a:t>
            </a:r>
            <a:r>
              <a:rPr lang="zh-CN" altLang="en-US" dirty="0"/>
              <a:t>、</a:t>
            </a:r>
            <a:r>
              <a:rPr lang="en-US" altLang="zh-CN" dirty="0"/>
              <a:t>POP3</a:t>
            </a:r>
            <a:r>
              <a:rPr lang="zh-CN" altLang="en-US" dirty="0"/>
              <a:t>协议；</a:t>
            </a:r>
          </a:p>
          <a:p>
            <a:pPr lvl="1"/>
            <a:r>
              <a:rPr lang="zh-CN" altLang="en-US" dirty="0"/>
              <a:t>了解电子邮件安全问题及解决方案。</a:t>
            </a:r>
          </a:p>
          <a:p>
            <a:r>
              <a:rPr lang="zh-CN" altLang="en-US" dirty="0"/>
              <a:t>其他互联网应用</a:t>
            </a:r>
          </a:p>
          <a:p>
            <a:pPr lvl="1"/>
            <a:r>
              <a:rPr lang="zh-CN" altLang="en-US" dirty="0"/>
              <a:t>了解远程接入、域名系统、即时通讯等其他互联网应用安全问题及解决措施。</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409569871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电子邮件安全</a:t>
            </a:r>
          </a:p>
        </p:txBody>
      </p:sp>
      <p:sp>
        <p:nvSpPr>
          <p:cNvPr id="3" name="内容占位符 2"/>
          <p:cNvSpPr>
            <a:spLocks noGrp="1"/>
          </p:cNvSpPr>
          <p:nvPr>
            <p:ph idx="1"/>
          </p:nvPr>
        </p:nvSpPr>
        <p:spPr/>
        <p:txBody>
          <a:bodyPr/>
          <a:lstStyle/>
          <a:p>
            <a:r>
              <a:rPr lang="en-US" altLang="zh-CN" dirty="0"/>
              <a:t>POP3/SMTP</a:t>
            </a:r>
            <a:r>
              <a:rPr lang="zh-CN" altLang="en-US" dirty="0"/>
              <a:t>协议工作机制</a:t>
            </a:r>
            <a:endParaRPr lang="en-US" altLang="zh-CN" dirty="0"/>
          </a:p>
          <a:p>
            <a:pPr lvl="1"/>
            <a:r>
              <a:rPr lang="zh-CN" altLang="en-US" dirty="0"/>
              <a:t>简单的请求响应模式</a:t>
            </a:r>
            <a:endParaRPr lang="en-US" altLang="zh-CN" dirty="0"/>
          </a:p>
          <a:p>
            <a:r>
              <a:rPr lang="zh-CN" altLang="en-US" dirty="0"/>
              <a:t>安全问题</a:t>
            </a:r>
            <a:endParaRPr lang="en-US" altLang="zh-CN" dirty="0"/>
          </a:p>
          <a:p>
            <a:pPr lvl="1"/>
            <a:r>
              <a:rPr lang="zh-CN" altLang="en-US" dirty="0"/>
              <a:t>信息泄漏（用户帐号密码、邮件内容）</a:t>
            </a:r>
            <a:endParaRPr lang="en-US" altLang="zh-CN" dirty="0"/>
          </a:p>
          <a:p>
            <a:pPr lvl="1"/>
            <a:r>
              <a:rPr lang="zh-CN" altLang="en-US" dirty="0"/>
              <a:t>身份验证不足（社会工程学攻击、垃圾邮件）</a:t>
            </a:r>
            <a:endParaRPr lang="en-US" altLang="zh-CN" dirty="0"/>
          </a:p>
          <a:p>
            <a:r>
              <a:rPr lang="zh-CN" altLang="en-US" dirty="0"/>
              <a:t>安全解决</a:t>
            </a:r>
            <a:endParaRPr lang="en-US" altLang="zh-CN" dirty="0"/>
          </a:p>
          <a:p>
            <a:pPr lvl="1"/>
            <a:r>
              <a:rPr lang="zh-CN" altLang="en-US" dirty="0"/>
              <a:t>服务器端</a:t>
            </a:r>
            <a:endParaRPr lang="en-US" altLang="zh-CN" dirty="0"/>
          </a:p>
          <a:p>
            <a:pPr lvl="2"/>
            <a:r>
              <a:rPr lang="zh-CN" altLang="en-US" dirty="0"/>
              <a:t>安全邮件协议</a:t>
            </a:r>
            <a:endParaRPr lang="en-US" altLang="zh-CN" dirty="0"/>
          </a:p>
          <a:p>
            <a:pPr lvl="2"/>
            <a:r>
              <a:rPr lang="zh-CN" altLang="en-US" dirty="0"/>
              <a:t>使用</a:t>
            </a:r>
            <a:r>
              <a:rPr lang="en-US" altLang="zh-CN" dirty="0"/>
              <a:t>SSL</a:t>
            </a:r>
            <a:r>
              <a:rPr lang="zh-CN" altLang="en-US" dirty="0"/>
              <a:t>保护会话</a:t>
            </a:r>
            <a:endParaRPr lang="en-US" altLang="zh-CN" dirty="0"/>
          </a:p>
          <a:p>
            <a:pPr lvl="2"/>
            <a:r>
              <a:rPr lang="zh-CN" altLang="en-US" dirty="0"/>
              <a:t>安全策略</a:t>
            </a:r>
            <a:endParaRPr lang="en-US" altLang="zh-CN" dirty="0"/>
          </a:p>
          <a:p>
            <a:pPr lvl="1"/>
            <a:r>
              <a:rPr lang="zh-CN" altLang="en-US" dirty="0"/>
              <a:t>客户端</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val="175430276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其他互联网应用安全</a:t>
            </a:r>
          </a:p>
        </p:txBody>
      </p:sp>
      <p:sp>
        <p:nvSpPr>
          <p:cNvPr id="3" name="内容占位符 2"/>
          <p:cNvSpPr>
            <a:spLocks noGrp="1"/>
          </p:cNvSpPr>
          <p:nvPr>
            <p:ph idx="1"/>
          </p:nvPr>
        </p:nvSpPr>
        <p:spPr/>
        <p:txBody>
          <a:bodyPr/>
          <a:lstStyle/>
          <a:p>
            <a:r>
              <a:rPr lang="zh-CN" altLang="en-US" dirty="0"/>
              <a:t>远程接入</a:t>
            </a:r>
            <a:endParaRPr lang="en-US" altLang="zh-CN" dirty="0"/>
          </a:p>
          <a:p>
            <a:r>
              <a:rPr lang="zh-CN" altLang="en-US" dirty="0"/>
              <a:t>域名系统</a:t>
            </a:r>
            <a:endParaRPr lang="en-US" altLang="zh-CN" dirty="0"/>
          </a:p>
          <a:p>
            <a:r>
              <a:rPr lang="zh-CN" altLang="en-US" dirty="0"/>
              <a:t>即时通信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spTree>
    <p:extLst>
      <p:ext uri="{BB962C8B-B14F-4D97-AF65-F5344CB8AC3E}">
        <p14:creationId xmlns:p14="http://schemas.microsoft.com/office/powerpoint/2010/main" val="327262185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知识子域：数据安全</a:t>
            </a:r>
          </a:p>
        </p:txBody>
      </p:sp>
      <p:sp>
        <p:nvSpPr>
          <p:cNvPr id="3" name="内容占位符 2"/>
          <p:cNvSpPr>
            <a:spLocks noGrp="1"/>
          </p:cNvSpPr>
          <p:nvPr>
            <p:ph idx="1"/>
          </p:nvPr>
        </p:nvSpPr>
        <p:spPr/>
        <p:txBody>
          <a:bodyPr/>
          <a:lstStyle/>
          <a:p>
            <a:r>
              <a:rPr lang="zh-CN" altLang="en-US" dirty="0"/>
              <a:t>数据库安全</a:t>
            </a:r>
          </a:p>
          <a:p>
            <a:pPr lvl="1"/>
            <a:r>
              <a:rPr lang="zh-CN" altLang="en-US" dirty="0"/>
              <a:t>了解数据库安全要求；</a:t>
            </a:r>
          </a:p>
          <a:p>
            <a:pPr lvl="1"/>
            <a:r>
              <a:rPr lang="zh-CN" altLang="en-US" dirty="0"/>
              <a:t>掌握数据库安全防护的策略和要求。</a:t>
            </a:r>
          </a:p>
          <a:p>
            <a:r>
              <a:rPr lang="zh-CN" altLang="en-US" dirty="0"/>
              <a:t>数据泄露防护</a:t>
            </a:r>
          </a:p>
          <a:p>
            <a:pPr lvl="1"/>
            <a:r>
              <a:rPr lang="zh-CN" altLang="en-US" dirty="0"/>
              <a:t>了解数据泄露防护的概念。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val="240426430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数据库安全措施</a:t>
            </a:r>
          </a:p>
        </p:txBody>
      </p:sp>
      <p:sp>
        <p:nvSpPr>
          <p:cNvPr id="14339" name="内容占位符 2"/>
          <p:cNvSpPr>
            <a:spLocks noGrp="1"/>
          </p:cNvSpPr>
          <p:nvPr>
            <p:ph idx="1"/>
          </p:nvPr>
        </p:nvSpPr>
        <p:spPr>
          <a:xfrm>
            <a:off x="719138" y="1484313"/>
            <a:ext cx="8005762" cy="4916487"/>
          </a:xfrm>
        </p:spPr>
        <p:txBody>
          <a:bodyPr/>
          <a:lstStyle/>
          <a:p>
            <a:r>
              <a:rPr lang="zh-CN" altLang="en-US"/>
              <a:t>用户标识与鉴别</a:t>
            </a:r>
            <a:endParaRPr lang="en-US" altLang="zh-CN"/>
          </a:p>
          <a:p>
            <a:r>
              <a:rPr lang="zh-CN" altLang="en-US"/>
              <a:t>授权与访问控制</a:t>
            </a:r>
            <a:endParaRPr lang="en-US" altLang="zh-CN"/>
          </a:p>
          <a:p>
            <a:r>
              <a:rPr lang="zh-CN" altLang="en-US"/>
              <a:t>数据加密</a:t>
            </a:r>
            <a:endParaRPr lang="en-US" altLang="zh-CN"/>
          </a:p>
          <a:p>
            <a:r>
              <a:rPr lang="zh-CN" altLang="en-US"/>
              <a:t>安全审计</a:t>
            </a:r>
          </a:p>
          <a:p>
            <a:r>
              <a:rPr lang="en-US" altLang="zh-CN"/>
              <a:t>……</a:t>
            </a:r>
          </a:p>
        </p:txBody>
      </p:sp>
      <p:sp>
        <p:nvSpPr>
          <p:cNvPr id="143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D97427-C484-4ADD-BF86-3F25893D3BEF}" type="slidenum">
              <a:rPr lang="zh-CN" altLang="en-US" smtClean="0"/>
              <a:t>57</a:t>
            </a:fld>
            <a:endParaRPr lang="en-US" altLang="zh-CN"/>
          </a:p>
        </p:txBody>
      </p:sp>
      <p:pic>
        <p:nvPicPr>
          <p:cNvPr id="14341" name="图示 7"/>
          <p:cNvPicPr>
            <a:picLocks noChangeArrowheads="1"/>
          </p:cNvPicPr>
          <p:nvPr/>
        </p:nvPicPr>
        <p:blipFill>
          <a:blip r:embed="rId2">
            <a:extLst>
              <a:ext uri="{28A0092B-C50C-407E-A947-70E740481C1C}">
                <a14:useLocalDpi xmlns:a14="http://schemas.microsoft.com/office/drawing/2010/main" val="0"/>
              </a:ext>
            </a:extLst>
          </a:blip>
          <a:srcRect l="-8569" r="-8650"/>
          <a:stretch>
            <a:fillRect/>
          </a:stretch>
        </p:blipFill>
        <p:spPr bwMode="auto">
          <a:xfrm>
            <a:off x="3600450" y="1268413"/>
            <a:ext cx="5445125"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05807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数据库安全防护</a:t>
            </a:r>
          </a:p>
        </p:txBody>
      </p:sp>
      <p:sp>
        <p:nvSpPr>
          <p:cNvPr id="25603" name="内容占位符 2"/>
          <p:cNvSpPr>
            <a:spLocks noGrp="1"/>
          </p:cNvSpPr>
          <p:nvPr>
            <p:ph idx="1"/>
          </p:nvPr>
        </p:nvSpPr>
        <p:spPr/>
        <p:txBody>
          <a:bodyPr/>
          <a:lstStyle/>
          <a:p>
            <a:r>
              <a:rPr lang="zh-CN" altLang="en-US"/>
              <a:t>检查、监控、审计</a:t>
            </a:r>
          </a:p>
        </p:txBody>
      </p:sp>
      <p:sp>
        <p:nvSpPr>
          <p:cNvPr id="2560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101FCD-8344-4BA2-818E-D7ADF0CF97B7}" type="slidenum">
              <a:rPr lang="zh-CN" altLang="en-US" smtClean="0"/>
              <a:t>58</a:t>
            </a:fld>
            <a:endParaRPr lang="en-US" altLang="zh-CN"/>
          </a:p>
        </p:txBody>
      </p:sp>
      <p:graphicFrame>
        <p:nvGraphicFramePr>
          <p:cNvPr id="2" name="对象 169"/>
          <p:cNvGraphicFramePr>
            <a:graphicFrameLocks noChangeAspect="1"/>
          </p:cNvGraphicFramePr>
          <p:nvPr/>
        </p:nvGraphicFramePr>
        <p:xfrm>
          <a:off x="1116330" y="1853565"/>
          <a:ext cx="7486015" cy="4326890"/>
        </p:xfrm>
        <a:graphic>
          <a:graphicData uri="http://schemas.openxmlformats.org/presentationml/2006/ole">
            <mc:AlternateContent xmlns:mc="http://schemas.openxmlformats.org/markup-compatibility/2006">
              <mc:Choice xmlns:v="urn:schemas-microsoft-com:vml" Requires="v">
                <p:oleObj spid="_x0000_s4143" r:id="rId3" imgW="8407400" imgH="6159500" progId="Visio.Drawing.11">
                  <p:embed/>
                </p:oleObj>
              </mc:Choice>
              <mc:Fallback>
                <p:oleObj r:id="rId3" imgW="8407400" imgH="6159500" progId="Visio.Drawing.11">
                  <p:embed/>
                  <p:pic>
                    <p:nvPicPr>
                      <p:cNvPr id="2" name="对象 169"/>
                      <p:cNvPicPr/>
                      <p:nvPr/>
                    </p:nvPicPr>
                    <p:blipFill>
                      <a:blip r:embed="rId4"/>
                      <a:stretch>
                        <a:fillRect/>
                      </a:stretch>
                    </p:blipFill>
                    <p:spPr>
                      <a:xfrm>
                        <a:off x="1116330" y="1853565"/>
                        <a:ext cx="7486015" cy="432689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97734660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数据库安全防护</a:t>
            </a:r>
            <a:r>
              <a:rPr lang="en-US" altLang="zh-CN">
                <a:sym typeface="+mn-ea"/>
              </a:rPr>
              <a:t>-</a:t>
            </a:r>
            <a:r>
              <a:rPr lang="zh-CN" altLang="en-US">
                <a:sym typeface="+mn-ea"/>
              </a:rPr>
              <a:t>构建深度防御体系</a:t>
            </a:r>
            <a:endParaRPr lang="zh-CN" altLang="en-US"/>
          </a:p>
        </p:txBody>
      </p:sp>
      <p:sp>
        <p:nvSpPr>
          <p:cNvPr id="3" name="内容占位符 2"/>
          <p:cNvSpPr>
            <a:spLocks noGrp="1"/>
          </p:cNvSpPr>
          <p:nvPr>
            <p:ph idx="1"/>
          </p:nvPr>
        </p:nvSpPr>
        <p:spPr/>
        <p:txBody>
          <a:bodyPr/>
          <a:lstStyle/>
          <a:p>
            <a:r>
              <a:rPr lang="zh-CN" altLang="en-US"/>
              <a:t>安全机制</a:t>
            </a:r>
          </a:p>
          <a:p>
            <a:pPr lvl="1"/>
            <a:r>
              <a:rPr lang="zh-CN" altLang="en-US"/>
              <a:t>标识与鉴别、访问控制、传输加密、审计等</a:t>
            </a:r>
          </a:p>
          <a:p>
            <a:pPr lvl="0"/>
            <a:r>
              <a:rPr lang="zh-CN" altLang="en-US"/>
              <a:t>安全策略</a:t>
            </a:r>
          </a:p>
          <a:p>
            <a:pPr lvl="1"/>
            <a:r>
              <a:rPr lang="zh-CN" altLang="en-US"/>
              <a:t>密码策略、备份策略等</a:t>
            </a:r>
          </a:p>
        </p:txBody>
      </p:sp>
      <p:sp>
        <p:nvSpPr>
          <p:cNvPr id="4" name="灯片编号占位符 3"/>
          <p:cNvSpPr>
            <a:spLocks noGrp="1"/>
          </p:cNvSpPr>
          <p:nvPr>
            <p:ph type="sldNum" sz="quarter" idx="10"/>
          </p:nvPr>
        </p:nvSpPr>
        <p:spPr/>
        <p:txBody>
          <a:bodyPr/>
          <a:lstStyle/>
          <a:p>
            <a:pPr>
              <a:defRPr/>
            </a:pPr>
            <a:fld id="{74DB5CB9-916B-4A4F-8D56-AEB922077AB4}" type="slidenum">
              <a:rPr lang="zh-CN" altLang="en-US"/>
              <a:t>59</a:t>
            </a:fld>
            <a:endParaRPr lang="en-US" altLang="zh-CN"/>
          </a:p>
        </p:txBody>
      </p:sp>
      <p:grpSp>
        <p:nvGrpSpPr>
          <p:cNvPr id="5" name="组合 4"/>
          <p:cNvGrpSpPr/>
          <p:nvPr/>
        </p:nvGrpSpPr>
        <p:grpSpPr>
          <a:xfrm>
            <a:off x="734060" y="3624580"/>
            <a:ext cx="7790815" cy="2282190"/>
            <a:chOff x="453" y="3643"/>
            <a:chExt cx="12700" cy="5957"/>
          </a:xfrm>
        </p:grpSpPr>
        <p:sp>
          <p:nvSpPr>
            <p:cNvPr id="24581" name="AutoShape 5"/>
            <p:cNvSpPr>
              <a:spLocks noChangeArrowheads="1"/>
            </p:cNvSpPr>
            <p:nvPr/>
          </p:nvSpPr>
          <p:spPr bwMode="auto">
            <a:xfrm>
              <a:off x="9840" y="5880"/>
              <a:ext cx="1080" cy="1560"/>
            </a:xfrm>
            <a:prstGeom prst="flowChartMagneticDisk">
              <a:avLst/>
            </a:prstGeom>
            <a:solidFill>
              <a:schemeClr val="accent1"/>
            </a:solidFill>
            <a:ln w="19050">
              <a:solidFill>
                <a:schemeClr val="tx1"/>
              </a:solidFill>
              <a:round/>
            </a:ln>
          </p:spPr>
          <p:txBody>
            <a:bodyPr wrap="none" anchor="ctr"/>
            <a:lstStyle/>
            <a:p>
              <a:pPr eaLnBrk="1" hangingPunct="1"/>
              <a:r>
                <a:rPr lang="en-US" altLang="zh-CN"/>
                <a:t>DB</a:t>
              </a:r>
            </a:p>
          </p:txBody>
        </p:sp>
        <p:grpSp>
          <p:nvGrpSpPr>
            <p:cNvPr id="24582" name="Group 6"/>
            <p:cNvGrpSpPr/>
            <p:nvPr/>
          </p:nvGrpSpPr>
          <p:grpSpPr bwMode="auto">
            <a:xfrm>
              <a:off x="600" y="5640"/>
              <a:ext cx="1920" cy="3240"/>
              <a:chOff x="0" y="2256"/>
              <a:chExt cx="768" cy="1296"/>
            </a:xfrm>
          </p:grpSpPr>
          <p:sp>
            <p:nvSpPr>
              <p:cNvPr id="24606" name="Line 7"/>
              <p:cNvSpPr>
                <a:spLocks noChangeShapeType="1"/>
              </p:cNvSpPr>
              <p:nvPr/>
            </p:nvSpPr>
            <p:spPr bwMode="auto">
              <a:xfrm>
                <a:off x="288" y="2256"/>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607" name="Line 8"/>
              <p:cNvSpPr>
                <a:spLocks noChangeShapeType="1"/>
              </p:cNvSpPr>
              <p:nvPr/>
            </p:nvSpPr>
            <p:spPr bwMode="auto">
              <a:xfrm>
                <a:off x="288" y="2592"/>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608" name="Line 9"/>
              <p:cNvSpPr>
                <a:spLocks noChangeShapeType="1"/>
              </p:cNvSpPr>
              <p:nvPr/>
            </p:nvSpPr>
            <p:spPr bwMode="auto">
              <a:xfrm>
                <a:off x="288" y="2976"/>
                <a:ext cx="48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609" name="Rectangle 10"/>
              <p:cNvSpPr>
                <a:spLocks noChangeArrowheads="1"/>
              </p:cNvSpPr>
              <p:nvPr/>
            </p:nvSpPr>
            <p:spPr bwMode="auto">
              <a:xfrm>
                <a:off x="0" y="3120"/>
                <a:ext cx="5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8000" tIns="0" rIns="18000" bIns="118800" anchor="ctr"/>
              <a:lstStyle/>
              <a:p>
                <a:pPr eaLnBrk="1" hangingPunct="1"/>
                <a:r>
                  <a:rPr lang="en-US" altLang="zh-CN" sz="2000">
                    <a:solidFill>
                      <a:srgbClr val="0033CC"/>
                    </a:solidFill>
                    <a:latin typeface="华文琥珀" pitchFamily="2" charset="-122"/>
                    <a:ea typeface="华文琥珀" pitchFamily="2" charset="-122"/>
                  </a:rPr>
                  <a:t>SQL</a:t>
                </a:r>
              </a:p>
              <a:p>
                <a:pPr eaLnBrk="1" hangingPunct="1"/>
                <a:r>
                  <a:rPr lang="zh-CN" altLang="en-US" sz="2000">
                    <a:solidFill>
                      <a:srgbClr val="0033CC"/>
                    </a:solidFill>
                    <a:latin typeface="华文琥珀" pitchFamily="2" charset="-122"/>
                    <a:ea typeface="华文琥珀" pitchFamily="2" charset="-122"/>
                  </a:rPr>
                  <a:t>请求</a:t>
                </a:r>
              </a:p>
            </p:txBody>
          </p:sp>
        </p:grpSp>
        <p:grpSp>
          <p:nvGrpSpPr>
            <p:cNvPr id="13" name="Group 11"/>
            <p:cNvGrpSpPr/>
            <p:nvPr/>
          </p:nvGrpSpPr>
          <p:grpSpPr bwMode="auto">
            <a:xfrm>
              <a:off x="2640" y="5040"/>
              <a:ext cx="1800" cy="4560"/>
              <a:chOff x="768" y="1968"/>
              <a:chExt cx="720" cy="1824"/>
            </a:xfrm>
          </p:grpSpPr>
          <p:sp>
            <p:nvSpPr>
              <p:cNvPr id="24604" name="Arc 12"/>
              <p:cNvSpPr/>
              <p:nvPr/>
            </p:nvSpPr>
            <p:spPr bwMode="auto">
              <a:xfrm flipH="1">
                <a:off x="960" y="1968"/>
                <a:ext cx="432" cy="1217"/>
              </a:xfrm>
              <a:custGeom>
                <a:avLst/>
                <a:gdLst>
                  <a:gd name="T0" fmla="*/ 0 w 21600"/>
                  <a:gd name="T1" fmla="*/ 0 h 32210"/>
                  <a:gd name="T2" fmla="*/ 0 w 21600"/>
                  <a:gd name="T3" fmla="*/ 0 h 32210"/>
                  <a:gd name="T4" fmla="*/ 0 w 21600"/>
                  <a:gd name="T5" fmla="*/ 0 h 32210"/>
                  <a:gd name="T6" fmla="*/ 0 60000 65536"/>
                  <a:gd name="T7" fmla="*/ 0 60000 65536"/>
                  <a:gd name="T8" fmla="*/ 0 60000 65536"/>
                  <a:gd name="T9" fmla="*/ 0 w 21600"/>
                  <a:gd name="T10" fmla="*/ 0 h 32210"/>
                  <a:gd name="T11" fmla="*/ 21600 w 21600"/>
                  <a:gd name="T12" fmla="*/ 32210 h 32210"/>
                </a:gdLst>
                <a:ahLst/>
                <a:cxnLst>
                  <a:cxn ang="T6">
                    <a:pos x="T0" y="T1"/>
                  </a:cxn>
                  <a:cxn ang="T7">
                    <a:pos x="T2" y="T3"/>
                  </a:cxn>
                  <a:cxn ang="T8">
                    <a:pos x="T4" y="T5"/>
                  </a:cxn>
                </a:cxnLst>
                <a:rect l="T9" t="T10" r="T11" b="T12"/>
                <a:pathLst>
                  <a:path w="21600" h="32210" fill="none" extrusionOk="0">
                    <a:moveTo>
                      <a:pt x="13966" y="-1"/>
                    </a:moveTo>
                    <a:cubicBezTo>
                      <a:pt x="18808" y="4103"/>
                      <a:pt x="21600" y="10129"/>
                      <a:pt x="21600" y="16477"/>
                    </a:cubicBezTo>
                    <a:cubicBezTo>
                      <a:pt x="21600" y="22434"/>
                      <a:pt x="19139" y="28127"/>
                      <a:pt x="14799" y="32209"/>
                    </a:cubicBezTo>
                  </a:path>
                  <a:path w="21600" h="32210" stroke="0" extrusionOk="0">
                    <a:moveTo>
                      <a:pt x="13966" y="-1"/>
                    </a:moveTo>
                    <a:cubicBezTo>
                      <a:pt x="18808" y="4103"/>
                      <a:pt x="21600" y="10129"/>
                      <a:pt x="21600" y="16477"/>
                    </a:cubicBezTo>
                    <a:cubicBezTo>
                      <a:pt x="21600" y="22434"/>
                      <a:pt x="19139" y="28127"/>
                      <a:pt x="14799" y="32209"/>
                    </a:cubicBezTo>
                    <a:lnTo>
                      <a:pt x="0" y="16477"/>
                    </a:lnTo>
                    <a:lnTo>
                      <a:pt x="13966" y="-1"/>
                    </a:lnTo>
                    <a:close/>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5" name="Rectangle 13"/>
              <p:cNvSpPr>
                <a:spLocks noChangeArrowheads="1"/>
              </p:cNvSpPr>
              <p:nvPr/>
            </p:nvSpPr>
            <p:spPr bwMode="auto">
              <a:xfrm>
                <a:off x="768" y="3360"/>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8000" tIns="0" rIns="18000" bIns="118800" anchor="ctr"/>
              <a:lstStyle/>
              <a:p>
                <a:pPr eaLnBrk="1" hangingPunct="1"/>
                <a:r>
                  <a:rPr lang="zh-CN" altLang="en-US" sz="2000">
                    <a:solidFill>
                      <a:srgbClr val="0033CC"/>
                    </a:solidFill>
                    <a:latin typeface="华文琥珀" pitchFamily="2" charset="-122"/>
                    <a:ea typeface="华文琥珀" pitchFamily="2" charset="-122"/>
                  </a:rPr>
                  <a:t>用户标识</a:t>
                </a:r>
              </a:p>
              <a:p>
                <a:pPr eaLnBrk="1" hangingPunct="1"/>
                <a:r>
                  <a:rPr lang="zh-CN" altLang="en-US" sz="2000">
                    <a:solidFill>
                      <a:srgbClr val="0033CC"/>
                    </a:solidFill>
                    <a:latin typeface="华文琥珀" pitchFamily="2" charset="-122"/>
                    <a:ea typeface="华文琥珀" pitchFamily="2" charset="-122"/>
                  </a:rPr>
                  <a:t>与鉴别</a:t>
                </a:r>
              </a:p>
            </p:txBody>
          </p:sp>
        </p:grpSp>
        <p:grpSp>
          <p:nvGrpSpPr>
            <p:cNvPr id="16" name="Group 14"/>
            <p:cNvGrpSpPr/>
            <p:nvPr/>
          </p:nvGrpSpPr>
          <p:grpSpPr bwMode="auto">
            <a:xfrm>
              <a:off x="5443" y="5040"/>
              <a:ext cx="2040" cy="4325"/>
              <a:chOff x="1889" y="1968"/>
              <a:chExt cx="816" cy="1730"/>
            </a:xfrm>
          </p:grpSpPr>
          <p:sp>
            <p:nvSpPr>
              <p:cNvPr id="24602" name="Arc 15"/>
              <p:cNvSpPr/>
              <p:nvPr/>
            </p:nvSpPr>
            <p:spPr bwMode="auto">
              <a:xfrm flipH="1">
                <a:off x="2016" y="1968"/>
                <a:ext cx="432" cy="1217"/>
              </a:xfrm>
              <a:custGeom>
                <a:avLst/>
                <a:gdLst>
                  <a:gd name="T0" fmla="*/ 0 w 21600"/>
                  <a:gd name="T1" fmla="*/ 0 h 32210"/>
                  <a:gd name="T2" fmla="*/ 0 w 21600"/>
                  <a:gd name="T3" fmla="*/ 0 h 32210"/>
                  <a:gd name="T4" fmla="*/ 0 w 21600"/>
                  <a:gd name="T5" fmla="*/ 0 h 32210"/>
                  <a:gd name="T6" fmla="*/ 0 60000 65536"/>
                  <a:gd name="T7" fmla="*/ 0 60000 65536"/>
                  <a:gd name="T8" fmla="*/ 0 60000 65536"/>
                  <a:gd name="T9" fmla="*/ 0 w 21600"/>
                  <a:gd name="T10" fmla="*/ 0 h 32210"/>
                  <a:gd name="T11" fmla="*/ 21600 w 21600"/>
                  <a:gd name="T12" fmla="*/ 32210 h 32210"/>
                </a:gdLst>
                <a:ahLst/>
                <a:cxnLst>
                  <a:cxn ang="T6">
                    <a:pos x="T0" y="T1"/>
                  </a:cxn>
                  <a:cxn ang="T7">
                    <a:pos x="T2" y="T3"/>
                  </a:cxn>
                  <a:cxn ang="T8">
                    <a:pos x="T4" y="T5"/>
                  </a:cxn>
                </a:cxnLst>
                <a:rect l="T9" t="T10" r="T11" b="T12"/>
                <a:pathLst>
                  <a:path w="21600" h="32210" fill="none" extrusionOk="0">
                    <a:moveTo>
                      <a:pt x="13966" y="-1"/>
                    </a:moveTo>
                    <a:cubicBezTo>
                      <a:pt x="18808" y="4103"/>
                      <a:pt x="21600" y="10129"/>
                      <a:pt x="21600" y="16477"/>
                    </a:cubicBezTo>
                    <a:cubicBezTo>
                      <a:pt x="21600" y="22434"/>
                      <a:pt x="19139" y="28127"/>
                      <a:pt x="14799" y="32209"/>
                    </a:cubicBezTo>
                  </a:path>
                  <a:path w="21600" h="32210" stroke="0" extrusionOk="0">
                    <a:moveTo>
                      <a:pt x="13966" y="-1"/>
                    </a:moveTo>
                    <a:cubicBezTo>
                      <a:pt x="18808" y="4103"/>
                      <a:pt x="21600" y="10129"/>
                      <a:pt x="21600" y="16477"/>
                    </a:cubicBezTo>
                    <a:cubicBezTo>
                      <a:pt x="21600" y="22434"/>
                      <a:pt x="19139" y="28127"/>
                      <a:pt x="14799" y="32209"/>
                    </a:cubicBezTo>
                    <a:lnTo>
                      <a:pt x="0" y="16477"/>
                    </a:lnTo>
                    <a:lnTo>
                      <a:pt x="13966" y="-1"/>
                    </a:lnTo>
                    <a:close/>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3" name="Rectangle 16"/>
              <p:cNvSpPr>
                <a:spLocks noChangeArrowheads="1"/>
              </p:cNvSpPr>
              <p:nvPr/>
            </p:nvSpPr>
            <p:spPr bwMode="auto">
              <a:xfrm>
                <a:off x="1889" y="3314"/>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8000" tIns="0" rIns="18000" bIns="118800" anchor="ctr"/>
              <a:lstStyle/>
              <a:p>
                <a:pPr eaLnBrk="1" hangingPunct="1"/>
                <a:r>
                  <a:rPr lang="en-US" altLang="zh-CN" sz="2000">
                    <a:solidFill>
                      <a:srgbClr val="0033CC"/>
                    </a:solidFill>
                    <a:latin typeface="华文琥珀" pitchFamily="2" charset="-122"/>
                    <a:ea typeface="华文琥珀" pitchFamily="2" charset="-122"/>
                  </a:rPr>
                  <a:t>DBMS</a:t>
                </a:r>
              </a:p>
              <a:p>
                <a:pPr eaLnBrk="1" hangingPunct="1"/>
                <a:r>
                  <a:rPr lang="zh-CN" altLang="en-US" sz="2000">
                    <a:solidFill>
                      <a:srgbClr val="0033CC"/>
                    </a:solidFill>
                    <a:latin typeface="华文琥珀" pitchFamily="2" charset="-122"/>
                    <a:ea typeface="华文琥珀" pitchFamily="2" charset="-122"/>
                  </a:rPr>
                  <a:t>存取控制</a:t>
                </a:r>
              </a:p>
            </p:txBody>
          </p:sp>
        </p:grpSp>
        <p:grpSp>
          <p:nvGrpSpPr>
            <p:cNvPr id="19" name="Group 17"/>
            <p:cNvGrpSpPr/>
            <p:nvPr/>
          </p:nvGrpSpPr>
          <p:grpSpPr bwMode="auto">
            <a:xfrm>
              <a:off x="7920" y="5040"/>
              <a:ext cx="1440" cy="4560"/>
              <a:chOff x="2880" y="1968"/>
              <a:chExt cx="576" cy="1824"/>
            </a:xfrm>
          </p:grpSpPr>
          <p:sp>
            <p:nvSpPr>
              <p:cNvPr id="24600" name="Arc 18"/>
              <p:cNvSpPr/>
              <p:nvPr/>
            </p:nvSpPr>
            <p:spPr bwMode="auto">
              <a:xfrm flipH="1">
                <a:off x="3024" y="1968"/>
                <a:ext cx="432" cy="1217"/>
              </a:xfrm>
              <a:custGeom>
                <a:avLst/>
                <a:gdLst>
                  <a:gd name="T0" fmla="*/ 0 w 21600"/>
                  <a:gd name="T1" fmla="*/ 0 h 32210"/>
                  <a:gd name="T2" fmla="*/ 0 w 21600"/>
                  <a:gd name="T3" fmla="*/ 0 h 32210"/>
                  <a:gd name="T4" fmla="*/ 0 w 21600"/>
                  <a:gd name="T5" fmla="*/ 0 h 32210"/>
                  <a:gd name="T6" fmla="*/ 0 60000 65536"/>
                  <a:gd name="T7" fmla="*/ 0 60000 65536"/>
                  <a:gd name="T8" fmla="*/ 0 60000 65536"/>
                  <a:gd name="T9" fmla="*/ 0 w 21600"/>
                  <a:gd name="T10" fmla="*/ 0 h 32210"/>
                  <a:gd name="T11" fmla="*/ 21600 w 21600"/>
                  <a:gd name="T12" fmla="*/ 32210 h 32210"/>
                </a:gdLst>
                <a:ahLst/>
                <a:cxnLst>
                  <a:cxn ang="T6">
                    <a:pos x="T0" y="T1"/>
                  </a:cxn>
                  <a:cxn ang="T7">
                    <a:pos x="T2" y="T3"/>
                  </a:cxn>
                  <a:cxn ang="T8">
                    <a:pos x="T4" y="T5"/>
                  </a:cxn>
                </a:cxnLst>
                <a:rect l="T9" t="T10" r="T11" b="T12"/>
                <a:pathLst>
                  <a:path w="21600" h="32210" fill="none" extrusionOk="0">
                    <a:moveTo>
                      <a:pt x="13966" y="-1"/>
                    </a:moveTo>
                    <a:cubicBezTo>
                      <a:pt x="18808" y="4103"/>
                      <a:pt x="21600" y="10129"/>
                      <a:pt x="21600" y="16477"/>
                    </a:cubicBezTo>
                    <a:cubicBezTo>
                      <a:pt x="21600" y="22434"/>
                      <a:pt x="19139" y="28127"/>
                      <a:pt x="14799" y="32209"/>
                    </a:cubicBezTo>
                  </a:path>
                  <a:path w="21600" h="32210" stroke="0" extrusionOk="0">
                    <a:moveTo>
                      <a:pt x="13966" y="-1"/>
                    </a:moveTo>
                    <a:cubicBezTo>
                      <a:pt x="18808" y="4103"/>
                      <a:pt x="21600" y="10129"/>
                      <a:pt x="21600" y="16477"/>
                    </a:cubicBezTo>
                    <a:cubicBezTo>
                      <a:pt x="21600" y="22434"/>
                      <a:pt x="19139" y="28127"/>
                      <a:pt x="14799" y="32209"/>
                    </a:cubicBezTo>
                    <a:lnTo>
                      <a:pt x="0" y="16477"/>
                    </a:lnTo>
                    <a:lnTo>
                      <a:pt x="13966" y="-1"/>
                    </a:lnTo>
                    <a:close/>
                  </a:path>
                </a:pathLst>
              </a:custGeom>
              <a:noFill/>
              <a:ln w="571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1" name="Rectangle 19"/>
              <p:cNvSpPr>
                <a:spLocks noChangeArrowheads="1"/>
              </p:cNvSpPr>
              <p:nvPr/>
            </p:nvSpPr>
            <p:spPr bwMode="auto">
              <a:xfrm>
                <a:off x="2880" y="3360"/>
                <a:ext cx="5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18000" tIns="0" rIns="18000" bIns="118800" anchor="ctr"/>
              <a:lstStyle/>
              <a:p>
                <a:pPr eaLnBrk="1" hangingPunct="1"/>
                <a:r>
                  <a:rPr lang="zh-CN" altLang="en-US" sz="2000">
                    <a:solidFill>
                      <a:srgbClr val="0033CC"/>
                    </a:solidFill>
                    <a:latin typeface="华文琥珀" pitchFamily="2" charset="-122"/>
                    <a:ea typeface="华文琥珀" pitchFamily="2" charset="-122"/>
                  </a:rPr>
                  <a:t>数据</a:t>
                </a:r>
              </a:p>
              <a:p>
                <a:pPr eaLnBrk="1" hangingPunct="1"/>
                <a:r>
                  <a:rPr lang="zh-CN" altLang="en-US" sz="2000">
                    <a:solidFill>
                      <a:srgbClr val="0033CC"/>
                    </a:solidFill>
                    <a:latin typeface="华文琥珀" pitchFamily="2" charset="-122"/>
                    <a:ea typeface="华文琥珀" pitchFamily="2" charset="-122"/>
                  </a:rPr>
                  <a:t>加密</a:t>
                </a:r>
              </a:p>
            </p:txBody>
          </p:sp>
        </p:grpSp>
        <p:grpSp>
          <p:nvGrpSpPr>
            <p:cNvPr id="22" name="Group 20"/>
            <p:cNvGrpSpPr/>
            <p:nvPr/>
          </p:nvGrpSpPr>
          <p:grpSpPr bwMode="auto">
            <a:xfrm>
              <a:off x="3960" y="5880"/>
              <a:ext cx="1680" cy="1320"/>
              <a:chOff x="1296" y="2304"/>
              <a:chExt cx="672" cy="528"/>
            </a:xfrm>
          </p:grpSpPr>
          <p:sp>
            <p:nvSpPr>
              <p:cNvPr id="24598" name="Line 21"/>
              <p:cNvSpPr>
                <a:spLocks noChangeShapeType="1"/>
              </p:cNvSpPr>
              <p:nvPr/>
            </p:nvSpPr>
            <p:spPr bwMode="auto">
              <a:xfrm>
                <a:off x="1296" y="2304"/>
                <a:ext cx="67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4599" name="Line 22"/>
              <p:cNvSpPr>
                <a:spLocks noChangeShapeType="1"/>
              </p:cNvSpPr>
              <p:nvPr/>
            </p:nvSpPr>
            <p:spPr bwMode="auto">
              <a:xfrm>
                <a:off x="1296" y="2832"/>
                <a:ext cx="67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5" name="Group 23"/>
            <p:cNvGrpSpPr/>
            <p:nvPr/>
          </p:nvGrpSpPr>
          <p:grpSpPr bwMode="auto">
            <a:xfrm>
              <a:off x="7440" y="4320"/>
              <a:ext cx="840" cy="1560"/>
              <a:chOff x="2688" y="1680"/>
              <a:chExt cx="336" cy="624"/>
            </a:xfrm>
          </p:grpSpPr>
          <p:sp>
            <p:nvSpPr>
              <p:cNvPr id="24596" name="Line 24"/>
              <p:cNvSpPr>
                <a:spLocks noChangeShapeType="1"/>
              </p:cNvSpPr>
              <p:nvPr/>
            </p:nvSpPr>
            <p:spPr bwMode="auto">
              <a:xfrm>
                <a:off x="2688" y="1680"/>
                <a:ext cx="0" cy="6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24597" name="Line 25"/>
              <p:cNvSpPr>
                <a:spLocks noChangeShapeType="1"/>
              </p:cNvSpPr>
              <p:nvPr/>
            </p:nvSpPr>
            <p:spPr bwMode="auto">
              <a:xfrm>
                <a:off x="2688" y="2304"/>
                <a:ext cx="3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8" name="Group 26"/>
            <p:cNvGrpSpPr/>
            <p:nvPr/>
          </p:nvGrpSpPr>
          <p:grpSpPr bwMode="auto">
            <a:xfrm>
              <a:off x="11400" y="4920"/>
              <a:ext cx="1560" cy="4680"/>
              <a:chOff x="4272" y="1920"/>
              <a:chExt cx="624" cy="1872"/>
            </a:xfrm>
          </p:grpSpPr>
          <p:sp>
            <p:nvSpPr>
              <p:cNvPr id="24594" name="Arc 27"/>
              <p:cNvSpPr/>
              <p:nvPr/>
            </p:nvSpPr>
            <p:spPr bwMode="auto">
              <a:xfrm rot="10800000" flipH="1">
                <a:off x="4272" y="1920"/>
                <a:ext cx="432" cy="1217"/>
              </a:xfrm>
              <a:custGeom>
                <a:avLst/>
                <a:gdLst>
                  <a:gd name="T0" fmla="*/ 0 w 21600"/>
                  <a:gd name="T1" fmla="*/ 0 h 32210"/>
                  <a:gd name="T2" fmla="*/ 0 w 21600"/>
                  <a:gd name="T3" fmla="*/ 0 h 32210"/>
                  <a:gd name="T4" fmla="*/ 0 w 21600"/>
                  <a:gd name="T5" fmla="*/ 0 h 32210"/>
                  <a:gd name="T6" fmla="*/ 0 60000 65536"/>
                  <a:gd name="T7" fmla="*/ 0 60000 65536"/>
                  <a:gd name="T8" fmla="*/ 0 60000 65536"/>
                  <a:gd name="T9" fmla="*/ 0 w 21600"/>
                  <a:gd name="T10" fmla="*/ 0 h 32210"/>
                  <a:gd name="T11" fmla="*/ 21600 w 21600"/>
                  <a:gd name="T12" fmla="*/ 32210 h 32210"/>
                </a:gdLst>
                <a:ahLst/>
                <a:cxnLst>
                  <a:cxn ang="T6">
                    <a:pos x="T0" y="T1"/>
                  </a:cxn>
                  <a:cxn ang="T7">
                    <a:pos x="T2" y="T3"/>
                  </a:cxn>
                  <a:cxn ang="T8">
                    <a:pos x="T4" y="T5"/>
                  </a:cxn>
                </a:cxnLst>
                <a:rect l="T9" t="T10" r="T11" b="T12"/>
                <a:pathLst>
                  <a:path w="21600" h="32210" fill="none" extrusionOk="0">
                    <a:moveTo>
                      <a:pt x="13966" y="-1"/>
                    </a:moveTo>
                    <a:cubicBezTo>
                      <a:pt x="18808" y="4103"/>
                      <a:pt x="21600" y="10129"/>
                      <a:pt x="21600" y="16477"/>
                    </a:cubicBezTo>
                    <a:cubicBezTo>
                      <a:pt x="21600" y="22434"/>
                      <a:pt x="19139" y="28127"/>
                      <a:pt x="14799" y="32209"/>
                    </a:cubicBezTo>
                  </a:path>
                  <a:path w="21600" h="32210" stroke="0" extrusionOk="0">
                    <a:moveTo>
                      <a:pt x="13966" y="-1"/>
                    </a:moveTo>
                    <a:cubicBezTo>
                      <a:pt x="18808" y="4103"/>
                      <a:pt x="21600" y="10129"/>
                      <a:pt x="21600" y="16477"/>
                    </a:cubicBezTo>
                    <a:cubicBezTo>
                      <a:pt x="21600" y="22434"/>
                      <a:pt x="19139" y="28127"/>
                      <a:pt x="14799" y="32209"/>
                    </a:cubicBezTo>
                    <a:lnTo>
                      <a:pt x="0" y="16477"/>
                    </a:lnTo>
                    <a:lnTo>
                      <a:pt x="13966" y="-1"/>
                    </a:lnTo>
                    <a:close/>
                  </a:path>
                </a:pathLst>
              </a:custGeom>
              <a:noFill/>
              <a:ln w="571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5" name="Rectangle 28"/>
              <p:cNvSpPr>
                <a:spLocks noChangeArrowheads="1"/>
              </p:cNvSpPr>
              <p:nvPr/>
            </p:nvSpPr>
            <p:spPr bwMode="auto">
              <a:xfrm>
                <a:off x="4368" y="3360"/>
                <a:ext cx="5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18000" tIns="0" rIns="18000" bIns="118800" anchor="ctr"/>
              <a:lstStyle/>
              <a:p>
                <a:pPr eaLnBrk="1" hangingPunct="1"/>
                <a:r>
                  <a:rPr lang="zh-CN" altLang="en-US" sz="2000">
                    <a:solidFill>
                      <a:srgbClr val="0033CC"/>
                    </a:solidFill>
                    <a:latin typeface="华文琥珀" pitchFamily="2" charset="-122"/>
                    <a:ea typeface="华文琥珀" pitchFamily="2" charset="-122"/>
                  </a:rPr>
                  <a:t>审计</a:t>
                </a:r>
              </a:p>
              <a:p>
                <a:pPr eaLnBrk="1" hangingPunct="1"/>
                <a:r>
                  <a:rPr lang="zh-CN" altLang="en-US" sz="2000">
                    <a:solidFill>
                      <a:srgbClr val="0033CC"/>
                    </a:solidFill>
                    <a:latin typeface="华文琥珀" pitchFamily="2" charset="-122"/>
                    <a:ea typeface="华文琥珀" pitchFamily="2" charset="-122"/>
                  </a:rPr>
                  <a:t>追踪</a:t>
                </a:r>
              </a:p>
            </p:txBody>
          </p:sp>
        </p:grpSp>
        <p:sp>
          <p:nvSpPr>
            <p:cNvPr id="58" name="Rectangle 29"/>
            <p:cNvSpPr>
              <a:spLocks noChangeArrowheads="1"/>
            </p:cNvSpPr>
            <p:nvPr/>
          </p:nvSpPr>
          <p:spPr bwMode="auto">
            <a:xfrm>
              <a:off x="453" y="3755"/>
              <a:ext cx="2042" cy="840"/>
            </a:xfrm>
            <a:prstGeom prst="rect">
              <a:avLst/>
            </a:prstGeom>
            <a:noFill/>
            <a:ln w="19050">
              <a:noFill/>
              <a:miter lim="800000"/>
            </a:ln>
            <a:effectLst/>
          </p:spPr>
          <p:txBody>
            <a:bodyPr wrap="none" lIns="0" tIns="0" rIns="0" bIns="82800" anchor="ctr"/>
            <a:lstStyle/>
            <a:p>
              <a:pPr eaLnBrk="1" hangingPunct="1">
                <a:defRPr/>
              </a:pPr>
              <a:r>
                <a:rPr lang="zh-CN" altLang="en-US" sz="2000" dirty="0">
                  <a:latin typeface="+mn-ea"/>
                  <a:ea typeface="+mn-ea"/>
                </a:rPr>
                <a:t>各种应用</a:t>
              </a:r>
            </a:p>
          </p:txBody>
        </p:sp>
        <p:sp>
          <p:nvSpPr>
            <p:cNvPr id="59" name="Rectangle 29"/>
            <p:cNvSpPr>
              <a:spLocks noChangeArrowheads="1"/>
            </p:cNvSpPr>
            <p:nvPr/>
          </p:nvSpPr>
          <p:spPr bwMode="auto">
            <a:xfrm>
              <a:off x="2835" y="3700"/>
              <a:ext cx="2040" cy="840"/>
            </a:xfrm>
            <a:prstGeom prst="rect">
              <a:avLst/>
            </a:prstGeom>
            <a:noFill/>
            <a:ln w="19050">
              <a:noFill/>
              <a:miter lim="800000"/>
            </a:ln>
            <a:effectLst/>
          </p:spPr>
          <p:txBody>
            <a:bodyPr wrap="none" lIns="0" tIns="0" rIns="0" bIns="82800" anchor="ctr"/>
            <a:lstStyle/>
            <a:p>
              <a:pPr eaLnBrk="1" hangingPunct="1">
                <a:defRPr/>
              </a:pPr>
              <a:r>
                <a:rPr lang="zh-CN" altLang="en-US" sz="2000" dirty="0">
                  <a:latin typeface="+mn-ea"/>
                  <a:ea typeface="+mn-ea"/>
                </a:rPr>
                <a:t>安全边界</a:t>
              </a:r>
            </a:p>
          </p:txBody>
        </p:sp>
        <p:sp>
          <p:nvSpPr>
            <p:cNvPr id="60" name="Rectangle 29"/>
            <p:cNvSpPr>
              <a:spLocks noChangeArrowheads="1"/>
            </p:cNvSpPr>
            <p:nvPr/>
          </p:nvSpPr>
          <p:spPr bwMode="auto">
            <a:xfrm>
              <a:off x="5330" y="3700"/>
              <a:ext cx="2040" cy="840"/>
            </a:xfrm>
            <a:prstGeom prst="rect">
              <a:avLst/>
            </a:prstGeom>
            <a:noFill/>
            <a:ln w="19050">
              <a:noFill/>
              <a:miter lim="800000"/>
            </a:ln>
            <a:effectLst/>
          </p:spPr>
          <p:txBody>
            <a:bodyPr wrap="none" lIns="0" tIns="0" rIns="0" bIns="82800" anchor="ctr"/>
            <a:lstStyle/>
            <a:p>
              <a:pPr eaLnBrk="1" hangingPunct="1">
                <a:defRPr/>
              </a:pPr>
              <a:r>
                <a:rPr lang="zh-CN" altLang="en-US" sz="2000" dirty="0">
                  <a:latin typeface="+mn-ea"/>
                  <a:ea typeface="+mn-ea"/>
                </a:rPr>
                <a:t>查询引擎</a:t>
              </a:r>
            </a:p>
          </p:txBody>
        </p:sp>
        <p:sp>
          <p:nvSpPr>
            <p:cNvPr id="35" name="Rectangle 29"/>
            <p:cNvSpPr>
              <a:spLocks noChangeArrowheads="1"/>
            </p:cNvSpPr>
            <p:nvPr/>
          </p:nvSpPr>
          <p:spPr bwMode="auto">
            <a:xfrm>
              <a:off x="7483" y="3643"/>
              <a:ext cx="2042" cy="840"/>
            </a:xfrm>
            <a:prstGeom prst="rect">
              <a:avLst/>
            </a:prstGeom>
            <a:noFill/>
            <a:ln w="19050">
              <a:noFill/>
              <a:miter lim="800000"/>
            </a:ln>
            <a:effectLst/>
          </p:spPr>
          <p:txBody>
            <a:bodyPr wrap="none" lIns="0" tIns="0" rIns="0" bIns="82800" anchor="ctr"/>
            <a:lstStyle/>
            <a:p>
              <a:pPr algn="ctr" eaLnBrk="1" hangingPunct="1">
                <a:defRPr/>
              </a:pPr>
              <a:r>
                <a:rPr lang="en-US" altLang="zh-CN" sz="2000" dirty="0">
                  <a:latin typeface="+mn-ea"/>
                  <a:ea typeface="+mn-ea"/>
                </a:rPr>
                <a:t>DBMS</a:t>
              </a:r>
              <a:r>
                <a:rPr lang="zh-CN" altLang="en-US" sz="2000" dirty="0">
                  <a:latin typeface="+mn-ea"/>
                  <a:ea typeface="+mn-ea"/>
                </a:rPr>
                <a:t>选件</a:t>
              </a:r>
            </a:p>
          </p:txBody>
        </p:sp>
        <p:sp>
          <p:nvSpPr>
            <p:cNvPr id="36" name="Rectangle 29"/>
            <p:cNvSpPr>
              <a:spLocks noChangeArrowheads="1"/>
            </p:cNvSpPr>
            <p:nvPr/>
          </p:nvSpPr>
          <p:spPr bwMode="auto">
            <a:xfrm>
              <a:off x="11113" y="3643"/>
              <a:ext cx="2040" cy="840"/>
            </a:xfrm>
            <a:prstGeom prst="rect">
              <a:avLst/>
            </a:prstGeom>
            <a:noFill/>
            <a:ln w="19050">
              <a:noFill/>
              <a:miter lim="800000"/>
            </a:ln>
            <a:effectLst/>
          </p:spPr>
          <p:txBody>
            <a:bodyPr wrap="none" lIns="0" tIns="0" rIns="0" bIns="82800" anchor="ctr"/>
            <a:lstStyle/>
            <a:p>
              <a:pPr eaLnBrk="1" hangingPunct="1">
                <a:defRPr/>
              </a:pPr>
              <a:r>
                <a:rPr lang="zh-CN" altLang="en-US" sz="2000" dirty="0">
                  <a:latin typeface="+mn-ea"/>
                  <a:ea typeface="+mn-ea"/>
                </a:rPr>
                <a:t>事务引擎</a:t>
              </a:r>
            </a:p>
          </p:txBody>
        </p:sp>
      </p:grpSp>
    </p:spTree>
    <p:extLst>
      <p:ext uri="{BB962C8B-B14F-4D97-AF65-F5344CB8AC3E}">
        <p14:creationId xmlns:p14="http://schemas.microsoft.com/office/powerpoint/2010/main" val="4718888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标识与鉴别</a:t>
            </a:r>
          </a:p>
        </p:txBody>
      </p:sp>
      <p:sp>
        <p:nvSpPr>
          <p:cNvPr id="3" name="内容占位符 2"/>
          <p:cNvSpPr>
            <a:spLocks noGrp="1"/>
          </p:cNvSpPr>
          <p:nvPr>
            <p:ph idx="1"/>
          </p:nvPr>
        </p:nvSpPr>
        <p:spPr>
          <a:xfrm>
            <a:off x="533400" y="1295400"/>
            <a:ext cx="8323076" cy="5105400"/>
          </a:xfrm>
        </p:spPr>
        <p:txBody>
          <a:bodyPr/>
          <a:lstStyle/>
          <a:p>
            <a:r>
              <a:rPr lang="en-US" altLang="zh-CN" dirty="0"/>
              <a:t> Windows</a:t>
            </a:r>
            <a:r>
              <a:rPr lang="zh-CN" altLang="en-US" dirty="0"/>
              <a:t>系统用户信息管理</a:t>
            </a:r>
            <a:endParaRPr lang="en-US" altLang="zh-CN" dirty="0"/>
          </a:p>
          <a:p>
            <a:pPr lvl="1"/>
            <a:r>
              <a:rPr lang="zh-CN" altLang="en-US" dirty="0"/>
              <a:t>存储在注册表中，运行期锁定</a:t>
            </a:r>
            <a:endParaRPr lang="en-US" altLang="zh-CN" dirty="0"/>
          </a:p>
          <a:p>
            <a:pPr lvl="1"/>
            <a:r>
              <a:rPr lang="zh-CN" altLang="en-US" dirty="0"/>
              <a:t>操作权限</a:t>
            </a:r>
            <a:r>
              <a:rPr lang="en-US" altLang="zh-CN" dirty="0"/>
              <a:t>system</a:t>
            </a:r>
            <a:r>
              <a:rPr lang="zh-CN" altLang="en-US" dirty="0"/>
              <a:t>，依靠系统服务进行访问</a:t>
            </a:r>
            <a:endParaRPr lang="en-US" altLang="zh-CN" dirty="0"/>
          </a:p>
          <a:p>
            <a:pPr lvl="1"/>
            <a:r>
              <a:rPr lang="zh-CN" altLang="en-US" dirty="0"/>
              <a:t>示例：</a:t>
            </a:r>
            <a:r>
              <a:rPr lang="en-US" altLang="zh-CN" dirty="0"/>
              <a:t>Windows</a:t>
            </a:r>
            <a:r>
              <a:rPr lang="zh-CN" altLang="en-US" dirty="0"/>
              <a:t>密码散列值（</a:t>
            </a:r>
            <a:r>
              <a:rPr lang="en-US" altLang="zh-CN" dirty="0"/>
              <a:t>LM-Hash</a:t>
            </a:r>
            <a:r>
              <a:rPr lang="zh-CN" altLang="en-US" dirty="0"/>
              <a:t>）</a:t>
            </a:r>
            <a:endParaRPr lang="en-US" altLang="zh-CN" dirty="0"/>
          </a:p>
          <a:p>
            <a:pPr marL="457200" lvl="1" indent="0">
              <a:buNone/>
              <a:defRPr/>
            </a:pPr>
            <a:r>
              <a:rPr lang="en-US" altLang="zh-CN" sz="2400" dirty="0"/>
              <a:t>Administrator:500:C8825DB10F2590EAAAD3B435B51404EE:683020925C5D8569C23AA724774CE6CC:::</a:t>
            </a:r>
          </a:p>
          <a:p>
            <a:r>
              <a:rPr lang="zh-CN" altLang="en-US" dirty="0"/>
              <a:t>身份鉴别</a:t>
            </a:r>
            <a:endParaRPr lang="en-US" altLang="zh-CN" dirty="0"/>
          </a:p>
          <a:p>
            <a:pPr lvl="1"/>
            <a:r>
              <a:rPr lang="zh-CN" altLang="en-US" dirty="0"/>
              <a:t>远程鉴别</a:t>
            </a:r>
            <a:endParaRPr lang="en-US" altLang="zh-CN" dirty="0"/>
          </a:p>
          <a:p>
            <a:pPr lvl="2"/>
            <a:r>
              <a:rPr lang="en-US" altLang="zh-CN" dirty="0"/>
              <a:t>SMB</a:t>
            </a:r>
            <a:r>
              <a:rPr lang="zh-CN" altLang="en-US" dirty="0"/>
              <a:t>、</a:t>
            </a:r>
            <a:r>
              <a:rPr lang="en-US" altLang="zh-CN" dirty="0"/>
              <a:t>LM</a:t>
            </a:r>
            <a:r>
              <a:rPr lang="zh-CN" altLang="en-US" dirty="0"/>
              <a:t>、</a:t>
            </a:r>
            <a:r>
              <a:rPr lang="en-US" altLang="zh-CN" dirty="0"/>
              <a:t>NTLM</a:t>
            </a:r>
          </a:p>
          <a:p>
            <a:pPr lvl="1"/>
            <a:r>
              <a:rPr lang="zh-CN" altLang="en-US" dirty="0"/>
              <a:t>本地鉴别</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grpSp>
        <p:nvGrpSpPr>
          <p:cNvPr id="7" name="组合 6"/>
          <p:cNvGrpSpPr/>
          <p:nvPr/>
        </p:nvGrpSpPr>
        <p:grpSpPr>
          <a:xfrm>
            <a:off x="3995075" y="4575937"/>
            <a:ext cx="4860204" cy="1088498"/>
            <a:chOff x="1290638" y="4891088"/>
            <a:chExt cx="6416675" cy="1316038"/>
          </a:xfrm>
        </p:grpSpPr>
        <p:sp>
          <p:nvSpPr>
            <p:cNvPr id="8" name="右箭头 7"/>
            <p:cNvSpPr/>
            <p:nvPr/>
          </p:nvSpPr>
          <p:spPr>
            <a:xfrm>
              <a:off x="5111750" y="5160963"/>
              <a:ext cx="1204913" cy="84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SAM</a:t>
              </a:r>
              <a:endParaRPr lang="zh-CN" altLang="en-US" strike="noStrike" noProof="1">
                <a:solidFill>
                  <a:schemeClr val="tx1"/>
                </a:solidFill>
              </a:endParaRPr>
            </a:p>
          </p:txBody>
        </p:sp>
        <p:sp>
          <p:nvSpPr>
            <p:cNvPr id="9" name="流程图: 磁盘 8"/>
            <p:cNvSpPr/>
            <p:nvPr/>
          </p:nvSpPr>
          <p:spPr>
            <a:xfrm>
              <a:off x="6316663" y="4891088"/>
              <a:ext cx="1390650" cy="13160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solidFill>
                    <a:schemeClr val="tx1"/>
                  </a:solidFill>
                </a:rPr>
                <a:t>账户信息库</a:t>
              </a:r>
            </a:p>
          </p:txBody>
        </p:sp>
        <p:cxnSp>
          <p:nvCxnSpPr>
            <p:cNvPr id="10" name="直接箭头连接符 9"/>
            <p:cNvCxnSpPr>
              <a:endCxn id="12" idx="1"/>
            </p:cNvCxnSpPr>
            <p:nvPr/>
          </p:nvCxnSpPr>
          <p:spPr>
            <a:xfrm>
              <a:off x="2569210" y="5589270"/>
              <a:ext cx="528004" cy="5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内容占位符 3"/>
            <p:cNvPicPr>
              <a:picLocks noChangeAspect="1"/>
            </p:cNvPicPr>
            <p:nvPr/>
          </p:nvPicPr>
          <p:blipFill>
            <a:blip r:embed="rId2"/>
            <a:stretch>
              <a:fillRect/>
            </a:stretch>
          </p:blipFill>
          <p:spPr>
            <a:xfrm>
              <a:off x="1290638" y="5021263"/>
              <a:ext cx="1119187" cy="1119187"/>
            </a:xfrm>
            <a:prstGeom prst="rect">
              <a:avLst/>
            </a:prstGeom>
            <a:noFill/>
            <a:ln w="9525">
              <a:noFill/>
            </a:ln>
          </p:spPr>
        </p:pic>
        <p:sp>
          <p:nvSpPr>
            <p:cNvPr id="12" name="矩形 11"/>
            <p:cNvSpPr/>
            <p:nvPr/>
          </p:nvSpPr>
          <p:spPr>
            <a:xfrm>
              <a:off x="3097214" y="5121275"/>
              <a:ext cx="865188" cy="94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GINA</a:t>
              </a:r>
              <a:endParaRPr lang="zh-CN" altLang="en-US" strike="noStrike" noProof="1">
                <a:solidFill>
                  <a:schemeClr val="tx1"/>
                </a:solidFill>
              </a:endParaRPr>
            </a:p>
          </p:txBody>
        </p:sp>
        <p:sp>
          <p:nvSpPr>
            <p:cNvPr id="13" name="矩形 12"/>
            <p:cNvSpPr/>
            <p:nvPr/>
          </p:nvSpPr>
          <p:spPr>
            <a:xfrm>
              <a:off x="4302125" y="5121275"/>
              <a:ext cx="809625" cy="94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 LSA</a:t>
              </a:r>
              <a:endParaRPr lang="zh-CN" altLang="en-US" strike="noStrike" noProof="1">
                <a:solidFill>
                  <a:schemeClr val="tx1"/>
                </a:solidFill>
              </a:endParaRPr>
            </a:p>
          </p:txBody>
        </p:sp>
        <p:cxnSp>
          <p:nvCxnSpPr>
            <p:cNvPr id="14" name="直接箭头连接符 13"/>
            <p:cNvCxnSpPr>
              <a:endCxn id="13" idx="1"/>
            </p:cNvCxnSpPr>
            <p:nvPr/>
          </p:nvCxnSpPr>
          <p:spPr>
            <a:xfrm>
              <a:off x="3959860" y="5589270"/>
              <a:ext cx="34226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3167844" y="3285244"/>
            <a:ext cx="5528383" cy="323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p:cNvSpPr/>
          <p:nvPr/>
        </p:nvSpPr>
        <p:spPr>
          <a:xfrm>
            <a:off x="1067622" y="3681028"/>
            <a:ext cx="5473410" cy="342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34446416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数据库安全防护</a:t>
            </a:r>
            <a:r>
              <a:rPr lang="en-US" altLang="zh-CN"/>
              <a:t>-</a:t>
            </a:r>
            <a:r>
              <a:rPr lang="zh-CN" altLang="en-US"/>
              <a:t>安全特性检查</a:t>
            </a:r>
          </a:p>
        </p:txBody>
      </p:sp>
      <p:sp>
        <p:nvSpPr>
          <p:cNvPr id="26627" name="内容占位符 2"/>
          <p:cNvSpPr>
            <a:spLocks noGrp="1"/>
          </p:cNvSpPr>
          <p:nvPr>
            <p:ph idx="1"/>
          </p:nvPr>
        </p:nvSpPr>
        <p:spPr>
          <a:xfrm>
            <a:off x="323850" y="1196975"/>
            <a:ext cx="7488238" cy="404813"/>
          </a:xfrm>
        </p:spPr>
        <p:txBody>
          <a:bodyPr/>
          <a:lstStyle/>
          <a:p>
            <a:r>
              <a:rPr lang="zh-CN" altLang="en-US"/>
              <a:t>数据库系统漏洞</a:t>
            </a:r>
          </a:p>
          <a:p>
            <a:r>
              <a:rPr lang="zh-CN" altLang="en-US"/>
              <a:t>数据库配置缺陷</a:t>
            </a:r>
          </a:p>
        </p:txBody>
      </p:sp>
      <p:sp>
        <p:nvSpPr>
          <p:cNvPr id="2662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7F5DA8-4111-4083-91D5-AA92BED08E6E}" type="slidenum">
              <a:rPr lang="zh-CN" altLang="en-US" smtClean="0"/>
              <a:t>60</a:t>
            </a:fld>
            <a:endParaRPr lang="en-US" altLang="zh-CN"/>
          </a:p>
        </p:txBody>
      </p:sp>
      <p:grpSp>
        <p:nvGrpSpPr>
          <p:cNvPr id="2" name="组合 1"/>
          <p:cNvGrpSpPr/>
          <p:nvPr/>
        </p:nvGrpSpPr>
        <p:grpSpPr>
          <a:xfrm>
            <a:off x="1618949" y="2207895"/>
            <a:ext cx="6114173" cy="4286762"/>
            <a:chOff x="1954" y="2783"/>
            <a:chExt cx="10139" cy="7496"/>
          </a:xfrm>
        </p:grpSpPr>
        <p:sp>
          <p:nvSpPr>
            <p:cNvPr id="6" name="圆角矩形 5"/>
            <p:cNvSpPr/>
            <p:nvPr/>
          </p:nvSpPr>
          <p:spPr bwMode="auto">
            <a:xfrm>
              <a:off x="1954" y="2783"/>
              <a:ext cx="9865" cy="7485"/>
            </a:xfrm>
            <a:prstGeom prst="roundRect">
              <a:avLst>
                <a:gd name="adj" fmla="val 4503"/>
              </a:avLst>
            </a:prstGeom>
            <a:gradFill flip="none" rotWithShape="1">
              <a:gsLst>
                <a:gs pos="0">
                  <a:srgbClr val="FFEFD1"/>
                </a:gs>
                <a:gs pos="64999">
                  <a:srgbClr val="F0EBD5"/>
                </a:gs>
                <a:gs pos="100000">
                  <a:srgbClr val="D1C39F"/>
                </a:gs>
              </a:gsLst>
              <a:lin ang="2700000" scaled="0"/>
              <a:tileRect/>
            </a:gra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pic>
          <p:nvPicPr>
            <p:cNvPr id="26630" name="Picture 5" descr="http://www.iconarchive.com/icons/nelson/msn-buddy-icons/Msn-Buddy-Busy-48x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 y="3150"/>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http://www.iconarchive.com/icons/nelson/msn-buddy-icons/Msn-Messenger-48x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 y="3150"/>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2870" y="4613"/>
              <a:ext cx="1575" cy="787"/>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10" name="圆角矩形 9"/>
            <p:cNvSpPr/>
            <p:nvPr/>
          </p:nvSpPr>
          <p:spPr bwMode="auto">
            <a:xfrm>
              <a:off x="9073" y="7668"/>
              <a:ext cx="1575" cy="787"/>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11" name="圆角矩形 10"/>
            <p:cNvSpPr/>
            <p:nvPr/>
          </p:nvSpPr>
          <p:spPr bwMode="auto">
            <a:xfrm>
              <a:off x="6020" y="9225"/>
              <a:ext cx="1575" cy="788"/>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12" name="圆角矩形 11"/>
            <p:cNvSpPr/>
            <p:nvPr/>
          </p:nvSpPr>
          <p:spPr bwMode="auto">
            <a:xfrm>
              <a:off x="9058" y="4613"/>
              <a:ext cx="1575" cy="787"/>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13" name="圆角矩形 12"/>
            <p:cNvSpPr/>
            <p:nvPr/>
          </p:nvSpPr>
          <p:spPr bwMode="auto">
            <a:xfrm>
              <a:off x="2870" y="7650"/>
              <a:ext cx="1575" cy="788"/>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grpSp>
          <p:nvGrpSpPr>
            <p:cNvPr id="14" name="组合 17"/>
            <p:cNvGrpSpPr/>
            <p:nvPr/>
          </p:nvGrpSpPr>
          <p:grpSpPr>
            <a:xfrm>
              <a:off x="6021" y="3038"/>
              <a:ext cx="1574" cy="788"/>
              <a:chOff x="3214678" y="1643050"/>
              <a:chExt cx="1000132" cy="500066"/>
            </a:xfrm>
            <a:solidFill>
              <a:schemeClr val="accent6">
                <a:lumMod val="60000"/>
                <a:lumOff val="40000"/>
              </a:schemeClr>
            </a:solidFill>
          </p:grpSpPr>
          <p:sp>
            <p:nvSpPr>
              <p:cNvPr id="15" name="圆角矩形 14"/>
              <p:cNvSpPr/>
              <p:nvPr/>
            </p:nvSpPr>
            <p:spPr bwMode="auto">
              <a:xfrm>
                <a:off x="3214678" y="1643050"/>
                <a:ext cx="1000132" cy="500066"/>
              </a:xfrm>
              <a:prstGeom prst="roundRect">
                <a:avLst/>
              </a:prstGeom>
              <a:grp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16" name="TextBox 15"/>
              <p:cNvSpPr txBox="1"/>
              <p:nvPr/>
            </p:nvSpPr>
            <p:spPr>
              <a:xfrm>
                <a:off x="3343155" y="1757746"/>
                <a:ext cx="800772" cy="255269"/>
              </a:xfrm>
              <a:prstGeom prst="rect">
                <a:avLst/>
              </a:prstGeom>
              <a:grpFill/>
            </p:spPr>
            <p:txBody>
              <a:bodyPr wrap="square">
                <a:spAutoFit/>
              </a:bodyPr>
              <a:lstStyle/>
              <a:p>
                <a:pPr eaLnBrk="1" hangingPunct="1">
                  <a:defRPr/>
                </a:pPr>
                <a:r>
                  <a:rPr lang="zh-CN" altLang="en-US" sz="1400" dirty="0">
                    <a:solidFill>
                      <a:schemeClr val="bg1"/>
                    </a:solidFill>
                    <a:latin typeface="Arial" panose="020B0604020202020204" pitchFamily="34" charset="0"/>
                    <a:ea typeface="黑体" panose="02010609060101010101" pitchFamily="49" charset="-122"/>
                  </a:rPr>
                  <a:t>知识库</a:t>
                </a:r>
              </a:p>
            </p:txBody>
          </p:sp>
        </p:grpSp>
        <p:sp>
          <p:nvSpPr>
            <p:cNvPr id="17" name="八边形 16"/>
            <p:cNvSpPr/>
            <p:nvPr/>
          </p:nvSpPr>
          <p:spPr bwMode="auto">
            <a:xfrm>
              <a:off x="3995" y="3938"/>
              <a:ext cx="5513" cy="5175"/>
            </a:xfrm>
            <a:prstGeom prst="octagon">
              <a:avLst/>
            </a:prstGeom>
            <a:solidFill>
              <a:schemeClr val="accent1">
                <a:alpha val="68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grpSp>
          <p:nvGrpSpPr>
            <p:cNvPr id="26639" name="组合 18"/>
            <p:cNvGrpSpPr/>
            <p:nvPr/>
          </p:nvGrpSpPr>
          <p:grpSpPr bwMode="auto">
            <a:xfrm>
              <a:off x="5898" y="5965"/>
              <a:ext cx="2145" cy="1028"/>
              <a:chOff x="3214677" y="2572102"/>
              <a:chExt cx="1357323" cy="500143"/>
            </a:xfrm>
          </p:grpSpPr>
          <p:sp>
            <p:nvSpPr>
              <p:cNvPr id="19" name="圆角矩形 18"/>
              <p:cNvSpPr/>
              <p:nvPr/>
            </p:nvSpPr>
            <p:spPr bwMode="auto">
              <a:xfrm>
                <a:off x="3214677" y="2572102"/>
                <a:ext cx="1357323" cy="500143"/>
              </a:xfrm>
              <a:prstGeom prst="roundRect">
                <a:avLst/>
              </a:prstGeom>
              <a:gradFill>
                <a:gsLst>
                  <a:gs pos="0">
                    <a:srgbClr val="FFF200"/>
                  </a:gs>
                  <a:gs pos="45000">
                    <a:srgbClr val="FF7A00"/>
                  </a:gs>
                  <a:gs pos="70000">
                    <a:srgbClr val="FF0300"/>
                  </a:gs>
                  <a:gs pos="100000">
                    <a:srgbClr val="4D0808"/>
                  </a:gs>
                </a:gsLst>
                <a:lin ang="5400000" scaled="0"/>
              </a:gra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6668" name="TextBox 16"/>
              <p:cNvSpPr txBox="1">
                <a:spLocks noChangeArrowheads="1"/>
              </p:cNvSpPr>
              <p:nvPr/>
            </p:nvSpPr>
            <p:spPr bwMode="auto">
              <a:xfrm>
                <a:off x="3428242" y="2686490"/>
                <a:ext cx="1086807" cy="25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3333CC"/>
                    </a:solidFill>
                  </a:rPr>
                  <a:t>检测引擎</a:t>
                </a:r>
              </a:p>
            </p:txBody>
          </p:sp>
        </p:grpSp>
        <p:sp>
          <p:nvSpPr>
            <p:cNvPr id="21" name="右箭头 20"/>
            <p:cNvSpPr/>
            <p:nvPr/>
          </p:nvSpPr>
          <p:spPr bwMode="auto">
            <a:xfrm>
              <a:off x="3433" y="3375"/>
              <a:ext cx="2250" cy="450"/>
            </a:xfrm>
            <a:prstGeom prst="rightArrow">
              <a:avLst/>
            </a:prstGeom>
            <a:solidFill>
              <a:schemeClr val="accent6">
                <a:lumMod val="60000"/>
                <a:lumOff val="40000"/>
                <a:alpha val="82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2" name="上箭头 21"/>
            <p:cNvSpPr>
              <a:spLocks noChangeArrowheads="1"/>
            </p:cNvSpPr>
            <p:nvPr/>
          </p:nvSpPr>
          <p:spPr bwMode="auto">
            <a:xfrm flipV="1">
              <a:off x="6690" y="4038"/>
              <a:ext cx="450" cy="1800"/>
            </a:xfrm>
            <a:prstGeom prst="upArrow">
              <a:avLst>
                <a:gd name="adj1" fmla="val 50000"/>
                <a:gd name="adj2" fmla="val 50000"/>
              </a:avLst>
            </a:prstGeom>
            <a:solidFill>
              <a:schemeClr val="bg1"/>
            </a:solidFill>
            <a:ln w="9525" algn="ctr">
              <a:noFill/>
              <a:round/>
            </a:ln>
          </p:spPr>
          <p:txBody>
            <a:bodyPr rot="10800000"/>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6642" name="TextBox 17"/>
            <p:cNvSpPr txBox="1">
              <a:spLocks noChangeArrowheads="1"/>
            </p:cNvSpPr>
            <p:nvPr/>
          </p:nvSpPr>
          <p:spPr bwMode="auto">
            <a:xfrm>
              <a:off x="2870" y="4793"/>
              <a:ext cx="157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服务扫描</a:t>
              </a:r>
            </a:p>
          </p:txBody>
        </p:sp>
        <p:sp>
          <p:nvSpPr>
            <p:cNvPr id="26643" name="TextBox 18"/>
            <p:cNvSpPr txBox="1">
              <a:spLocks noChangeArrowheads="1"/>
            </p:cNvSpPr>
            <p:nvPr/>
          </p:nvSpPr>
          <p:spPr bwMode="auto">
            <a:xfrm>
              <a:off x="2870" y="7830"/>
              <a:ext cx="157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渗透测试</a:t>
              </a:r>
            </a:p>
          </p:txBody>
        </p:sp>
        <p:sp>
          <p:nvSpPr>
            <p:cNvPr id="26644" name="TextBox 19"/>
            <p:cNvSpPr txBox="1">
              <a:spLocks noChangeArrowheads="1"/>
            </p:cNvSpPr>
            <p:nvPr/>
          </p:nvSpPr>
          <p:spPr bwMode="auto">
            <a:xfrm>
              <a:off x="6013" y="9293"/>
              <a:ext cx="159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安全审计</a:t>
              </a:r>
            </a:p>
          </p:txBody>
        </p:sp>
        <p:sp>
          <p:nvSpPr>
            <p:cNvPr id="26645" name="TextBox 20"/>
            <p:cNvSpPr txBox="1">
              <a:spLocks noChangeArrowheads="1"/>
            </p:cNvSpPr>
            <p:nvPr/>
          </p:nvSpPr>
          <p:spPr bwMode="auto">
            <a:xfrm>
              <a:off x="9058" y="7763"/>
              <a:ext cx="157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漏洞利用</a:t>
              </a:r>
            </a:p>
          </p:txBody>
        </p:sp>
        <p:sp>
          <p:nvSpPr>
            <p:cNvPr id="26646" name="TextBox 21"/>
            <p:cNvSpPr txBox="1">
              <a:spLocks noChangeArrowheads="1"/>
            </p:cNvSpPr>
            <p:nvPr/>
          </p:nvSpPr>
          <p:spPr bwMode="auto">
            <a:xfrm>
              <a:off x="9058" y="4725"/>
              <a:ext cx="157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审计报告</a:t>
              </a:r>
            </a:p>
          </p:txBody>
        </p:sp>
        <p:sp>
          <p:nvSpPr>
            <p:cNvPr id="26647" name="TextBox 25"/>
            <p:cNvSpPr txBox="1">
              <a:spLocks noChangeArrowheads="1"/>
            </p:cNvSpPr>
            <p:nvPr/>
          </p:nvSpPr>
          <p:spPr bwMode="auto">
            <a:xfrm>
              <a:off x="2117" y="3938"/>
              <a:ext cx="165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rPr>
                <a:t>检测人员</a:t>
              </a:r>
            </a:p>
          </p:txBody>
        </p:sp>
        <p:sp>
          <p:nvSpPr>
            <p:cNvPr id="26648" name="TextBox 28"/>
            <p:cNvSpPr txBox="1">
              <a:spLocks noChangeArrowheads="1"/>
            </p:cNvSpPr>
            <p:nvPr/>
          </p:nvSpPr>
          <p:spPr bwMode="auto">
            <a:xfrm>
              <a:off x="10498" y="3825"/>
              <a:ext cx="159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rPr>
                <a:t>策略专家</a:t>
              </a:r>
            </a:p>
          </p:txBody>
        </p:sp>
        <p:sp>
          <p:nvSpPr>
            <p:cNvPr id="30" name="上箭头 29"/>
            <p:cNvSpPr>
              <a:spLocks noChangeArrowheads="1"/>
            </p:cNvSpPr>
            <p:nvPr/>
          </p:nvSpPr>
          <p:spPr bwMode="auto">
            <a:xfrm rot="2746619">
              <a:off x="8398" y="5165"/>
              <a:ext cx="450" cy="1370"/>
            </a:xfrm>
            <a:prstGeom prst="upArrow">
              <a:avLst>
                <a:gd name="adj1" fmla="val 50000"/>
                <a:gd name="adj2" fmla="val 40071"/>
              </a:avLst>
            </a:prstGeom>
            <a:solidFill>
              <a:schemeClr val="bg1"/>
            </a:solidFill>
            <a:ln w="9525" algn="ctr">
              <a:noFill/>
              <a:round/>
            </a:ln>
          </p:spPr>
          <p:txBody>
            <a:bodyPr/>
            <a:lstStyle/>
            <a:p>
              <a:pPr marL="967105" lvl="1" indent="-444500" eaLnBrk="1" hangingPunct="1">
                <a:defRPr/>
              </a:pPr>
              <a:endParaRPr lang="zh-CN" altLang="en-US" sz="1400">
                <a:effectLst>
                  <a:outerShdw blurRad="38100" dist="38100" dir="2700000" algn="tl">
                    <a:srgbClr val="C0C0C0"/>
                  </a:outerShdw>
                </a:effectLst>
                <a:latin typeface="Arial" panose="020B0604020202020204" pitchFamily="34" charset="0"/>
                <a:ea typeface="黑体" panose="02010609060101010101" pitchFamily="49" charset="-122"/>
              </a:endParaRPr>
            </a:p>
          </p:txBody>
        </p:sp>
        <p:sp>
          <p:nvSpPr>
            <p:cNvPr id="31" name="上箭头 30"/>
            <p:cNvSpPr>
              <a:spLocks noChangeArrowheads="1"/>
            </p:cNvSpPr>
            <p:nvPr/>
          </p:nvSpPr>
          <p:spPr bwMode="auto">
            <a:xfrm rot="10800000">
              <a:off x="3320" y="5625"/>
              <a:ext cx="450" cy="1710"/>
            </a:xfrm>
            <a:prstGeom prst="upArrow">
              <a:avLst>
                <a:gd name="adj1" fmla="val 50000"/>
                <a:gd name="adj2" fmla="val 49998"/>
              </a:avLst>
            </a:prstGeom>
            <a:solidFill>
              <a:srgbClr val="6B6BCF"/>
            </a:solidFill>
            <a:ln w="9525" algn="ctr">
              <a:noFill/>
              <a:round/>
            </a:ln>
          </p:spPr>
          <p:txBody>
            <a:bodyPr rot="10800000"/>
            <a:lstStyle/>
            <a:p>
              <a:pPr marL="901700" lvl="1" indent="-444500" eaLnBrk="1" hangingPunct="1">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2" name="上箭头 31"/>
            <p:cNvSpPr>
              <a:spLocks noChangeArrowheads="1"/>
            </p:cNvSpPr>
            <p:nvPr/>
          </p:nvSpPr>
          <p:spPr bwMode="auto">
            <a:xfrm rot="7827461">
              <a:off x="4573" y="8222"/>
              <a:ext cx="450" cy="1945"/>
            </a:xfrm>
            <a:prstGeom prst="upArrow">
              <a:avLst>
                <a:gd name="adj1" fmla="val 50000"/>
                <a:gd name="adj2" fmla="val 50006"/>
              </a:avLst>
            </a:prstGeom>
            <a:solidFill>
              <a:srgbClr val="6B6BCF"/>
            </a:solidFill>
            <a:ln w="9525" algn="ctr">
              <a:noFill/>
              <a:round/>
            </a:ln>
          </p:spPr>
          <p:txBody>
            <a:bodyPr/>
            <a:lstStyle/>
            <a:p>
              <a:pPr marL="901700" lvl="1" indent="-444500" eaLnBrk="1" hangingPunct="1">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3" name="上箭头 32"/>
            <p:cNvSpPr>
              <a:spLocks noChangeArrowheads="1"/>
            </p:cNvSpPr>
            <p:nvPr/>
          </p:nvSpPr>
          <p:spPr bwMode="auto">
            <a:xfrm rot="3019449">
              <a:off x="8418" y="8092"/>
              <a:ext cx="450" cy="1865"/>
            </a:xfrm>
            <a:prstGeom prst="upArrow">
              <a:avLst>
                <a:gd name="adj1" fmla="val 50000"/>
                <a:gd name="adj2" fmla="val 49484"/>
              </a:avLst>
            </a:prstGeom>
            <a:solidFill>
              <a:srgbClr val="6B6BCF"/>
            </a:solidFill>
            <a:ln w="9525" algn="ctr">
              <a:noFill/>
              <a:round/>
            </a:ln>
          </p:spPr>
          <p:txBody>
            <a:bodyPr/>
            <a:lstStyle/>
            <a:p>
              <a:pPr marL="901700" lvl="1" indent="-444500" eaLnBrk="1" hangingPunct="1">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4" name="上箭头 33"/>
            <p:cNvSpPr/>
            <p:nvPr/>
          </p:nvSpPr>
          <p:spPr bwMode="auto">
            <a:xfrm>
              <a:off x="9733" y="5513"/>
              <a:ext cx="450" cy="1800"/>
            </a:xfrm>
            <a:prstGeom prst="upArrow">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5" name="上箭头 34"/>
            <p:cNvSpPr>
              <a:spLocks noChangeArrowheads="1"/>
            </p:cNvSpPr>
            <p:nvPr/>
          </p:nvSpPr>
          <p:spPr bwMode="auto">
            <a:xfrm rot="13293289" flipV="1">
              <a:off x="9980" y="3698"/>
              <a:ext cx="450" cy="855"/>
            </a:xfrm>
            <a:prstGeom prst="upArrow">
              <a:avLst>
                <a:gd name="adj1" fmla="val 50000"/>
                <a:gd name="adj2" fmla="val 49989"/>
              </a:avLst>
            </a:prstGeom>
            <a:solidFill>
              <a:srgbClr val="6B6BCF"/>
            </a:solidFill>
            <a:ln w="9525" algn="ctr">
              <a:noFill/>
              <a:round/>
            </a:ln>
          </p:spPr>
          <p:txBody>
            <a:bodyPr/>
            <a:lstStyle/>
            <a:p>
              <a:pPr marL="444500" indent="-444500" eaLnBrk="1" hangingPunct="1">
                <a:lnSpc>
                  <a:spcPct val="90000"/>
                </a:lnSpc>
                <a:defRPr/>
              </a:pPr>
              <a:endParaRPr lang="zh-CN" altLang="en-US" sz="1400" dirty="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6655" name="TextBox 33"/>
            <p:cNvSpPr txBox="1">
              <a:spLocks noChangeArrowheads="1"/>
            </p:cNvSpPr>
            <p:nvPr/>
          </p:nvSpPr>
          <p:spPr bwMode="auto">
            <a:xfrm>
              <a:off x="3515" y="2943"/>
              <a:ext cx="238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配置</a:t>
              </a:r>
              <a:r>
                <a:rPr lang="zh-CN" altLang="en-US" sz="1400">
                  <a:solidFill>
                    <a:srgbClr val="6B6BCF"/>
                  </a:solidFill>
                  <a:latin typeface="宋体" panose="02010600030101010101" pitchFamily="2" charset="-122"/>
                </a:rPr>
                <a:t>检测策略</a:t>
              </a:r>
            </a:p>
          </p:txBody>
        </p:sp>
        <p:sp>
          <p:nvSpPr>
            <p:cNvPr id="26656" name="TextBox 35"/>
            <p:cNvSpPr txBox="1">
              <a:spLocks noChangeArrowheads="1"/>
            </p:cNvSpPr>
            <p:nvPr/>
          </p:nvSpPr>
          <p:spPr bwMode="auto">
            <a:xfrm>
              <a:off x="4990" y="4378"/>
              <a:ext cx="1575" cy="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扫描数据库服务</a:t>
              </a:r>
            </a:p>
          </p:txBody>
        </p:sp>
        <p:sp>
          <p:nvSpPr>
            <p:cNvPr id="26657" name="TextBox 36"/>
            <p:cNvSpPr txBox="1">
              <a:spLocks noChangeArrowheads="1"/>
            </p:cNvSpPr>
            <p:nvPr/>
          </p:nvSpPr>
          <p:spPr bwMode="auto">
            <a:xfrm>
              <a:off x="1970" y="5850"/>
              <a:ext cx="1660" cy="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530" indent="-1765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a:t>
              </a:r>
              <a:r>
                <a:rPr lang="zh-CN" altLang="en-US" sz="1400">
                  <a:solidFill>
                    <a:srgbClr val="6B6BCF"/>
                  </a:solidFill>
                  <a:latin typeface="宋体" panose="02010600030101010101" pitchFamily="2" charset="-122"/>
                </a:rPr>
                <a:t>外部渗透性测试</a:t>
              </a:r>
            </a:p>
          </p:txBody>
        </p:sp>
        <p:sp>
          <p:nvSpPr>
            <p:cNvPr id="26658" name="TextBox 37"/>
            <p:cNvSpPr txBox="1">
              <a:spLocks noChangeArrowheads="1"/>
            </p:cNvSpPr>
            <p:nvPr/>
          </p:nvSpPr>
          <p:spPr bwMode="auto">
            <a:xfrm>
              <a:off x="2758" y="8888"/>
              <a:ext cx="1936" cy="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530" indent="-1765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进行全面的安全审计扫描</a:t>
              </a:r>
            </a:p>
          </p:txBody>
        </p:sp>
        <p:sp>
          <p:nvSpPr>
            <p:cNvPr id="26659" name="TextBox 38"/>
            <p:cNvSpPr txBox="1">
              <a:spLocks noChangeArrowheads="1"/>
            </p:cNvSpPr>
            <p:nvPr/>
          </p:nvSpPr>
          <p:spPr bwMode="auto">
            <a:xfrm>
              <a:off x="8945" y="9000"/>
              <a:ext cx="2873" cy="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530" indent="-1765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分析审计结果，设计漏洞利用方式</a:t>
              </a:r>
            </a:p>
          </p:txBody>
        </p:sp>
        <p:sp>
          <p:nvSpPr>
            <p:cNvPr id="26660" name="TextBox 39"/>
            <p:cNvSpPr txBox="1">
              <a:spLocks noChangeArrowheads="1"/>
            </p:cNvSpPr>
            <p:nvPr/>
          </p:nvSpPr>
          <p:spPr bwMode="auto">
            <a:xfrm>
              <a:off x="10070" y="6075"/>
              <a:ext cx="1575" cy="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530" indent="-1765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sym typeface="Wingdings" panose="05000000000000000000" pitchFamily="2" charset="2"/>
                </a:rPr>
                <a:t>生成一份详细的审计报告</a:t>
              </a:r>
            </a:p>
          </p:txBody>
        </p:sp>
        <p:sp>
          <p:nvSpPr>
            <p:cNvPr id="42" name="上箭头 41"/>
            <p:cNvSpPr>
              <a:spLocks noChangeArrowheads="1"/>
            </p:cNvSpPr>
            <p:nvPr/>
          </p:nvSpPr>
          <p:spPr bwMode="auto">
            <a:xfrm rot="16200000">
              <a:off x="8925" y="2557"/>
              <a:ext cx="450" cy="1965"/>
            </a:xfrm>
            <a:prstGeom prst="upArrow">
              <a:avLst>
                <a:gd name="adj1" fmla="val 50000"/>
                <a:gd name="adj2" fmla="val 50015"/>
              </a:avLst>
            </a:prstGeom>
            <a:solidFill>
              <a:srgbClr val="6B6BCF"/>
            </a:solidFill>
            <a:ln w="9525" algn="ctr">
              <a:noFill/>
              <a:round/>
            </a:ln>
          </p:spPr>
          <p:txBody>
            <a:bodyPr rot="10800000"/>
            <a:lstStyle/>
            <a:p>
              <a:pPr marL="444500" indent="-444500" eaLnBrk="1" hangingPunct="1">
                <a:lnSpc>
                  <a:spcPct val="90000"/>
                </a:lnSpc>
                <a:defRPr/>
              </a:pPr>
              <a:endParaRPr lang="zh-CN" altLang="en-US" sz="1400" dirty="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6662" name="TextBox 41"/>
            <p:cNvSpPr txBox="1">
              <a:spLocks noChangeArrowheads="1"/>
            </p:cNvSpPr>
            <p:nvPr/>
          </p:nvSpPr>
          <p:spPr bwMode="auto">
            <a:xfrm>
              <a:off x="8270" y="2829"/>
              <a:ext cx="2379"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rgbClr val="6B6BCF"/>
                  </a:solidFill>
                  <a:latin typeface="宋体" panose="02010600030101010101" pitchFamily="2" charset="-122"/>
                  <a:sym typeface="Wingdings" panose="05000000000000000000" pitchFamily="2" charset="2"/>
                </a:rPr>
                <a:t>制定检测</a:t>
              </a:r>
              <a:r>
                <a:rPr lang="zh-CN" altLang="en-US" sz="1400">
                  <a:solidFill>
                    <a:srgbClr val="6B6BCF"/>
                  </a:solidFill>
                  <a:latin typeface="宋体" panose="02010600030101010101" pitchFamily="2" charset="-122"/>
                </a:rPr>
                <a:t>策略</a:t>
              </a:r>
            </a:p>
          </p:txBody>
        </p:sp>
        <p:sp>
          <p:nvSpPr>
            <p:cNvPr id="44" name="上箭头 19"/>
            <p:cNvSpPr>
              <a:spLocks noChangeArrowheads="1"/>
            </p:cNvSpPr>
            <p:nvPr/>
          </p:nvSpPr>
          <p:spPr bwMode="auto">
            <a:xfrm flipV="1">
              <a:off x="6690" y="7440"/>
              <a:ext cx="450" cy="1800"/>
            </a:xfrm>
            <a:prstGeom prst="upArrow">
              <a:avLst>
                <a:gd name="adj1" fmla="val 50000"/>
                <a:gd name="adj2" fmla="val 50000"/>
              </a:avLst>
            </a:prstGeom>
            <a:solidFill>
              <a:schemeClr val="bg1"/>
            </a:solidFill>
            <a:ln w="9525" algn="ctr">
              <a:noFill/>
              <a:round/>
            </a:ln>
          </p:spPr>
          <p:txBody>
            <a:bodyPr rot="10800000"/>
            <a:lstStyle/>
            <a:p>
              <a:pPr marL="444500" indent="-444500" eaLnBrk="1" hangingPunct="1">
                <a:lnSpc>
                  <a:spcPct val="90000"/>
                </a:lnSpc>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6664" name="TextBox 34"/>
            <p:cNvSpPr txBox="1">
              <a:spLocks noChangeArrowheads="1"/>
            </p:cNvSpPr>
            <p:nvPr/>
          </p:nvSpPr>
          <p:spPr bwMode="auto">
            <a:xfrm>
              <a:off x="4989" y="7668"/>
              <a:ext cx="1699" cy="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6530" indent="-17653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6B6BCF"/>
                  </a:solidFill>
                  <a:latin typeface="宋体" panose="02010600030101010101" pitchFamily="2" charset="-122"/>
                </a:rPr>
                <a:t>从策略库中选择检测策略</a:t>
              </a:r>
            </a:p>
          </p:txBody>
        </p:sp>
        <p:sp>
          <p:nvSpPr>
            <p:cNvPr id="46" name="上箭头 27"/>
            <p:cNvSpPr>
              <a:spLocks noChangeArrowheads="1"/>
            </p:cNvSpPr>
            <p:nvPr/>
          </p:nvSpPr>
          <p:spPr bwMode="auto">
            <a:xfrm rot="14478022">
              <a:off x="5053" y="6470"/>
              <a:ext cx="450" cy="1710"/>
            </a:xfrm>
            <a:prstGeom prst="upArrow">
              <a:avLst>
                <a:gd name="adj1" fmla="val 50000"/>
                <a:gd name="adj2" fmla="val 50016"/>
              </a:avLst>
            </a:prstGeom>
            <a:solidFill>
              <a:schemeClr val="bg1"/>
            </a:solidFill>
            <a:ln w="9525" algn="ctr">
              <a:noFill/>
              <a:round/>
            </a:ln>
          </p:spPr>
          <p:txBody>
            <a:bodyPr rot="10800000"/>
            <a:lstStyle/>
            <a:p>
              <a:pPr marL="901700" lvl="1" indent="-444500" eaLnBrk="1" hangingPunct="1">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47" name="上箭头 27"/>
            <p:cNvSpPr>
              <a:spLocks noChangeArrowheads="1"/>
            </p:cNvSpPr>
            <p:nvPr/>
          </p:nvSpPr>
          <p:spPr bwMode="auto">
            <a:xfrm rot="14478022">
              <a:off x="5053" y="3408"/>
              <a:ext cx="450" cy="1710"/>
            </a:xfrm>
            <a:prstGeom prst="upArrow">
              <a:avLst>
                <a:gd name="adj1" fmla="val 50000"/>
                <a:gd name="adj2" fmla="val 50016"/>
              </a:avLst>
            </a:prstGeom>
            <a:solidFill>
              <a:srgbClr val="6B6BCF"/>
            </a:solidFill>
            <a:ln w="9525" algn="ctr">
              <a:noFill/>
              <a:round/>
            </a:ln>
          </p:spPr>
          <p:txBody>
            <a:bodyPr rot="10800000"/>
            <a:lstStyle/>
            <a:p>
              <a:pPr marL="901700" lvl="1" indent="-444500" eaLnBrk="1" hangingPunct="1">
                <a:defRPr/>
              </a:pPr>
              <a:endParaRPr lang="zh-CN" altLang="en-US" sz="14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grpSp>
    </p:spTree>
    <p:extLst>
      <p:ext uri="{BB962C8B-B14F-4D97-AF65-F5344CB8AC3E}">
        <p14:creationId xmlns:p14="http://schemas.microsoft.com/office/powerpoint/2010/main" val="117736388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数据库安全特性检查</a:t>
            </a:r>
            <a:endParaRPr lang="zh-CN" altLang="en-US"/>
          </a:p>
        </p:txBody>
      </p:sp>
      <p:sp>
        <p:nvSpPr>
          <p:cNvPr id="3" name="内容占位符 2"/>
          <p:cNvSpPr>
            <a:spLocks noGrp="1"/>
          </p:cNvSpPr>
          <p:nvPr>
            <p:ph idx="1"/>
          </p:nvPr>
        </p:nvSpPr>
        <p:spPr/>
        <p:txBody>
          <a:bodyPr/>
          <a:lstStyle/>
          <a:p>
            <a:r>
              <a:rPr lang="zh-CN" altLang="en-US"/>
              <a:t>安全配置</a:t>
            </a:r>
          </a:p>
          <a:p>
            <a:pPr lvl="1"/>
            <a:r>
              <a:rPr lang="zh-CN" altLang="en-US"/>
              <a:t>补丁</a:t>
            </a:r>
          </a:p>
          <a:p>
            <a:pPr lvl="1"/>
            <a:r>
              <a:rPr lang="zh-CN" altLang="en-US"/>
              <a:t>协议（端口、传输协议）</a:t>
            </a:r>
          </a:p>
          <a:p>
            <a:r>
              <a:rPr lang="zh-CN" altLang="en-US"/>
              <a:t>账号</a:t>
            </a:r>
          </a:p>
          <a:p>
            <a:pPr lvl="1"/>
            <a:r>
              <a:rPr lang="zh-CN" altLang="en-US"/>
              <a:t>用户名及密码</a:t>
            </a:r>
          </a:p>
          <a:p>
            <a:pPr lvl="1"/>
            <a:r>
              <a:rPr lang="zh-CN" altLang="en-US"/>
              <a:t>口令策略</a:t>
            </a:r>
          </a:p>
          <a:p>
            <a:pPr lvl="1"/>
            <a:r>
              <a:rPr lang="zh-CN" altLang="en-US"/>
              <a:t>权限</a:t>
            </a:r>
          </a:p>
          <a:p>
            <a:r>
              <a:rPr lang="zh-CN" altLang="en-US"/>
              <a:t>存储过程</a:t>
            </a:r>
          </a:p>
          <a:p>
            <a:r>
              <a:rPr lang="zh-CN" altLang="en-US"/>
              <a:t>触发器</a:t>
            </a:r>
          </a:p>
          <a:p>
            <a:r>
              <a:rPr lang="zh-CN" altLang="en-US"/>
              <a:t>备份</a:t>
            </a:r>
          </a:p>
        </p:txBody>
      </p:sp>
      <p:sp>
        <p:nvSpPr>
          <p:cNvPr id="4" name="灯片编号占位符 3"/>
          <p:cNvSpPr>
            <a:spLocks noGrp="1"/>
          </p:cNvSpPr>
          <p:nvPr>
            <p:ph type="sldNum" sz="quarter" idx="10"/>
          </p:nvPr>
        </p:nvSpPr>
        <p:spPr/>
        <p:txBody>
          <a:bodyPr/>
          <a:lstStyle/>
          <a:p>
            <a:pPr>
              <a:defRPr/>
            </a:pPr>
            <a:fld id="{74DB5CB9-916B-4A4F-8D56-AEB922077AB4}" type="slidenum">
              <a:rPr lang="zh-CN" altLang="en-US"/>
              <a:t>61</a:t>
            </a:fld>
            <a:endParaRPr lang="en-US" altLang="zh-CN"/>
          </a:p>
        </p:txBody>
      </p:sp>
    </p:spTree>
    <p:extLst>
      <p:ext uri="{BB962C8B-B14F-4D97-AF65-F5344CB8AC3E}">
        <p14:creationId xmlns:p14="http://schemas.microsoft.com/office/powerpoint/2010/main" val="232447283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数据库安全防护</a:t>
            </a:r>
            <a:r>
              <a:rPr lang="en-US" altLang="zh-CN">
                <a:sym typeface="+mn-ea"/>
              </a:rPr>
              <a:t>-</a:t>
            </a:r>
            <a:r>
              <a:rPr lang="zh-CN" altLang="en-US">
                <a:sym typeface="+mn-ea"/>
              </a:rPr>
              <a:t>运行监控</a:t>
            </a:r>
            <a:endParaRPr lang="zh-CN" altLang="en-US"/>
          </a:p>
        </p:txBody>
      </p:sp>
      <p:sp>
        <p:nvSpPr>
          <p:cNvPr id="3" name="内容占位符 2"/>
          <p:cNvSpPr>
            <a:spLocks noGrp="1"/>
          </p:cNvSpPr>
          <p:nvPr>
            <p:ph idx="1"/>
          </p:nvPr>
        </p:nvSpPr>
        <p:spPr/>
        <p:txBody>
          <a:bodyPr/>
          <a:lstStyle/>
          <a:p>
            <a:r>
              <a:rPr lang="zh-CN" altLang="en-US"/>
              <a:t>入侵检测</a:t>
            </a:r>
          </a:p>
          <a:p>
            <a:r>
              <a:rPr lang="zh-CN" altLang="en-US"/>
              <a:t>数据库审计</a:t>
            </a:r>
          </a:p>
        </p:txBody>
      </p:sp>
      <p:sp>
        <p:nvSpPr>
          <p:cNvPr id="4" name="灯片编号占位符 3"/>
          <p:cNvSpPr>
            <a:spLocks noGrp="1"/>
          </p:cNvSpPr>
          <p:nvPr>
            <p:ph type="sldNum" sz="quarter" idx="10"/>
          </p:nvPr>
        </p:nvSpPr>
        <p:spPr/>
        <p:txBody>
          <a:bodyPr/>
          <a:lstStyle/>
          <a:p>
            <a:pPr>
              <a:defRPr/>
            </a:pPr>
            <a:fld id="{74DB5CB9-916B-4A4F-8D56-AEB922077AB4}" type="slidenum">
              <a:rPr lang="zh-CN" altLang="en-US"/>
              <a:t>62</a:t>
            </a:fld>
            <a:endParaRPr lang="en-US" altLang="zh-CN"/>
          </a:p>
        </p:txBody>
      </p:sp>
      <p:graphicFrame>
        <p:nvGraphicFramePr>
          <p:cNvPr id="29701" name="Object 127"/>
          <p:cNvGraphicFramePr>
            <a:graphicFrameLocks noChangeAspect="1"/>
          </p:cNvGraphicFramePr>
          <p:nvPr/>
        </p:nvGraphicFramePr>
        <p:xfrm>
          <a:off x="1183005" y="2585085"/>
          <a:ext cx="6642100" cy="3920490"/>
        </p:xfrm>
        <a:graphic>
          <a:graphicData uri="http://schemas.openxmlformats.org/presentationml/2006/ole">
            <mc:AlternateContent xmlns:mc="http://schemas.openxmlformats.org/markup-compatibility/2006">
              <mc:Choice xmlns:v="urn:schemas-microsoft-com:vml" Requires="v">
                <p:oleObj spid="_x0000_s5167" name="Visio" r:id="rId3" imgW="9724390" imgH="5742305" progId="Visio.Drawing.11">
                  <p:embed/>
                </p:oleObj>
              </mc:Choice>
              <mc:Fallback>
                <p:oleObj name="Visio" r:id="rId3" imgW="9724390" imgH="5742305" progId="Visio.Drawing.11">
                  <p:embed/>
                  <p:pic>
                    <p:nvPicPr>
                      <p:cNvPr id="29701" name="Object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005" y="2585085"/>
                        <a:ext cx="6642100" cy="392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296744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数据库安全防护</a:t>
            </a:r>
            <a:r>
              <a:rPr lang="en-US" altLang="zh-CN" dirty="0"/>
              <a:t>-</a:t>
            </a:r>
            <a:r>
              <a:rPr lang="zh-CN" altLang="en-US" dirty="0"/>
              <a:t>安全审计</a:t>
            </a:r>
          </a:p>
        </p:txBody>
      </p:sp>
      <p:sp>
        <p:nvSpPr>
          <p:cNvPr id="3" name="内容占位符 2"/>
          <p:cNvSpPr>
            <a:spLocks noGrp="1"/>
          </p:cNvSpPr>
          <p:nvPr>
            <p:ph idx="1"/>
          </p:nvPr>
        </p:nvSpPr>
        <p:spPr/>
        <p:txBody>
          <a:bodyPr/>
          <a:lstStyle/>
          <a:p>
            <a:pPr>
              <a:defRPr/>
            </a:pPr>
            <a:r>
              <a:rPr lang="zh-CN" altLang="en-US" dirty="0"/>
              <a:t>审计：数据库审计关注的问题</a:t>
            </a:r>
            <a:endParaRPr lang="en-US" altLang="zh-CN" dirty="0"/>
          </a:p>
          <a:p>
            <a:pPr lvl="1">
              <a:defRPr/>
            </a:pPr>
            <a:r>
              <a:rPr lang="zh-CN" altLang="en-US" dirty="0"/>
              <a:t>审计对象（对谁进行审计）</a:t>
            </a:r>
            <a:endParaRPr lang="en-US" altLang="zh-CN" dirty="0"/>
          </a:p>
          <a:p>
            <a:pPr lvl="2">
              <a:defRPr/>
            </a:pPr>
            <a:r>
              <a:rPr lang="zh-CN" altLang="en-US" dirty="0"/>
              <a:t>标准审计（系统级、用户级）</a:t>
            </a:r>
            <a:endParaRPr lang="en-US" altLang="zh-CN" dirty="0"/>
          </a:p>
          <a:p>
            <a:pPr lvl="2">
              <a:defRPr/>
            </a:pPr>
            <a:r>
              <a:rPr lang="zh-CN" altLang="en-US" dirty="0"/>
              <a:t>细粒度审计（对象级）</a:t>
            </a:r>
            <a:endParaRPr lang="en-US" altLang="zh-CN" dirty="0"/>
          </a:p>
          <a:p>
            <a:pPr lvl="1">
              <a:defRPr/>
            </a:pPr>
            <a:r>
              <a:rPr lang="zh-CN" altLang="en-US" dirty="0"/>
              <a:t>审计内容（对什么行为进行审计）</a:t>
            </a:r>
            <a:endParaRPr lang="en-US" altLang="zh-CN" dirty="0"/>
          </a:p>
          <a:p>
            <a:pPr lvl="2">
              <a:defRPr/>
            </a:pPr>
            <a:r>
              <a:rPr lang="zh-CN" altLang="en-US" dirty="0">
                <a:latin typeface="+mn-ea"/>
              </a:rPr>
              <a:t>访问数据库应用程序、位置及用户信息，包括用户操作、操作日期与时间、操作涉及的相关数据、操作是否成功等</a:t>
            </a:r>
            <a:endParaRPr lang="en-US" altLang="zh-CN" dirty="0">
              <a:latin typeface="+mn-ea"/>
            </a:endParaRPr>
          </a:p>
          <a:p>
            <a:pPr>
              <a:defRPr/>
            </a:pPr>
            <a:endParaRPr lang="zh-CN" altLang="en-US" sz="2400" dirty="0">
              <a:latin typeface="+mn-ea"/>
            </a:endParaRPr>
          </a:p>
        </p:txBody>
      </p:sp>
      <p:sp>
        <p:nvSpPr>
          <p:cNvPr id="3072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21065D-0E32-47B2-94C3-816336854660}" type="slidenum">
              <a:rPr lang="zh-CN" altLang="en-US" smtClean="0"/>
              <a:t>63</a:t>
            </a:fld>
            <a:endParaRPr lang="en-US" altLang="zh-CN"/>
          </a:p>
        </p:txBody>
      </p:sp>
    </p:spTree>
    <p:extLst>
      <p:ext uri="{BB962C8B-B14F-4D97-AF65-F5344CB8AC3E}">
        <p14:creationId xmlns:p14="http://schemas.microsoft.com/office/powerpoint/2010/main" val="240380795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数据防泄露</a:t>
            </a:r>
          </a:p>
        </p:txBody>
      </p:sp>
      <p:sp>
        <p:nvSpPr>
          <p:cNvPr id="3" name="内容占位符 2"/>
          <p:cNvSpPr>
            <a:spLocks noGrp="1"/>
          </p:cNvSpPr>
          <p:nvPr>
            <p:ph idx="1"/>
          </p:nvPr>
        </p:nvSpPr>
        <p:spPr/>
        <p:txBody>
          <a:bodyPr/>
          <a:lstStyle/>
          <a:p>
            <a:r>
              <a:rPr lang="zh-CN" altLang="en-US" dirty="0"/>
              <a:t>网络安全法中对数据保护的要求</a:t>
            </a:r>
            <a:endParaRPr lang="en-US" altLang="zh-CN" dirty="0"/>
          </a:p>
          <a:p>
            <a:pPr lvl="1"/>
            <a:r>
              <a:rPr lang="zh-CN" altLang="zh-CN" dirty="0"/>
              <a:t>“未经被收集者同意，不得向他人提供个人信息</a:t>
            </a:r>
            <a:r>
              <a:rPr lang="en-US" altLang="zh-CN" dirty="0"/>
              <a:t>”</a:t>
            </a:r>
          </a:p>
          <a:p>
            <a:pPr lvl="1"/>
            <a:r>
              <a:rPr lang="zh-CN" altLang="zh-CN" dirty="0"/>
              <a:t>“采取技术措施和其他必要措施，确保其收集的个人信息安全，防止信息泄露、毁损、丢失。</a:t>
            </a:r>
            <a:r>
              <a:rPr lang="en-US" altLang="zh-CN" dirty="0"/>
              <a:t>”</a:t>
            </a:r>
            <a:r>
              <a:rPr lang="zh-CN" altLang="en-US" dirty="0"/>
              <a:t> </a:t>
            </a:r>
          </a:p>
          <a:p>
            <a:r>
              <a:rPr lang="zh-CN" altLang="en-US" dirty="0"/>
              <a:t>数据泄露防护应</a:t>
            </a:r>
            <a:r>
              <a:rPr lang="zh-CN" altLang="zh-CN" dirty="0"/>
              <a:t>覆盖可能的数据外泄渠道</a:t>
            </a:r>
            <a:r>
              <a:rPr lang="zh-CN" altLang="en-US" dirty="0"/>
              <a:t>，需要关注的问题</a:t>
            </a:r>
            <a:endParaRPr lang="en-US" altLang="zh-CN" dirty="0"/>
          </a:p>
          <a:p>
            <a:pPr lvl="1"/>
            <a:r>
              <a:rPr lang="zh-CN" altLang="zh-CN" dirty="0"/>
              <a:t>什么敏感数据需要发出；</a:t>
            </a:r>
          </a:p>
          <a:p>
            <a:pPr lvl="1"/>
            <a:r>
              <a:rPr lang="zh-CN" altLang="zh-CN" dirty="0"/>
              <a:t>谁会发出敏感数据；</a:t>
            </a:r>
          </a:p>
          <a:p>
            <a:pPr lvl="1"/>
            <a:r>
              <a:rPr lang="zh-CN" altLang="zh-CN" dirty="0"/>
              <a:t>这些数据要发往哪；</a:t>
            </a:r>
          </a:p>
          <a:p>
            <a:pPr lvl="1"/>
            <a:r>
              <a:rPr lang="zh-CN" altLang="zh-CN" dirty="0"/>
              <a:t>使用什么协议、端口等；</a:t>
            </a:r>
          </a:p>
          <a:p>
            <a:pPr lvl="1"/>
            <a:r>
              <a:rPr lang="zh-CN" altLang="zh-CN" dirty="0"/>
              <a:t>违反了哪些安全策略；</a:t>
            </a:r>
          </a:p>
          <a:p>
            <a:pPr lvl="1"/>
            <a:r>
              <a:rPr lang="zh-CN" altLang="zh-CN" dirty="0"/>
              <a:t>违规程度如何。</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val="85763917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操作系统安全</a:t>
            </a:r>
            <a:endParaRPr lang="en-US" altLang="zh-CN" dirty="0"/>
          </a:p>
          <a:p>
            <a:pPr lvl="1"/>
            <a:r>
              <a:rPr lang="zh-CN" altLang="en-US" dirty="0"/>
              <a:t>安全机制</a:t>
            </a:r>
            <a:endParaRPr lang="en-US" altLang="zh-CN" dirty="0"/>
          </a:p>
          <a:p>
            <a:pPr lvl="1"/>
            <a:r>
              <a:rPr lang="zh-CN" altLang="en-US" dirty="0"/>
              <a:t>安全部署原则</a:t>
            </a:r>
            <a:endParaRPr lang="en-US" altLang="zh-CN" dirty="0"/>
          </a:p>
          <a:p>
            <a:r>
              <a:rPr lang="zh-CN" altLang="en-US" dirty="0"/>
              <a:t>针对系统的攻击</a:t>
            </a:r>
            <a:endParaRPr lang="en-US" altLang="zh-CN" dirty="0"/>
          </a:p>
          <a:p>
            <a:pPr lvl="1"/>
            <a:r>
              <a:rPr lang="zh-CN" altLang="en-US" dirty="0"/>
              <a:t>信息收集</a:t>
            </a:r>
            <a:endParaRPr lang="en-US" altLang="zh-CN" dirty="0"/>
          </a:p>
          <a:p>
            <a:pPr lvl="1"/>
            <a:r>
              <a:rPr lang="zh-CN" altLang="en-US" dirty="0"/>
              <a:t>口令破解</a:t>
            </a:r>
            <a:endParaRPr lang="en-US" altLang="zh-CN" dirty="0"/>
          </a:p>
          <a:p>
            <a:pPr lvl="1"/>
            <a:r>
              <a:rPr lang="zh-CN" altLang="en-US" dirty="0"/>
              <a:t>缓冲区溢出</a:t>
            </a:r>
            <a:endParaRPr lang="en-US" altLang="zh-CN" dirty="0"/>
          </a:p>
          <a:p>
            <a:r>
              <a:rPr lang="zh-CN" altLang="en-US" dirty="0"/>
              <a:t>应用安全</a:t>
            </a:r>
            <a:endParaRPr lang="en-US" altLang="zh-CN" dirty="0"/>
          </a:p>
          <a:p>
            <a:pPr lvl="1"/>
            <a:r>
              <a:rPr lang="en-US" altLang="zh-CN" dirty="0"/>
              <a:t>Web</a:t>
            </a:r>
            <a:r>
              <a:rPr lang="zh-CN" altLang="en-US" dirty="0"/>
              <a:t>应用安全</a:t>
            </a:r>
            <a:endParaRPr lang="en-US" altLang="zh-CN" dirty="0"/>
          </a:p>
          <a:p>
            <a:pPr lvl="1"/>
            <a:r>
              <a:rPr lang="zh-CN" altLang="en-US" dirty="0"/>
              <a:t>针对</a:t>
            </a:r>
            <a:r>
              <a:rPr lang="en-US" altLang="zh-CN" dirty="0"/>
              <a:t>web</a:t>
            </a:r>
            <a:r>
              <a:rPr lang="zh-CN" altLang="en-US" dirty="0"/>
              <a:t>的攻击</a:t>
            </a:r>
            <a:endParaRPr lang="en-US" altLang="zh-CN" dirty="0"/>
          </a:p>
          <a:p>
            <a:r>
              <a:rPr lang="zh-CN" altLang="en-US" dirty="0"/>
              <a:t>数据库安全防护</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65</a:t>
            </a:fld>
            <a:endParaRPr lang="en-US" altLang="zh-CN"/>
          </a:p>
        </p:txBody>
      </p:sp>
    </p:spTree>
    <p:extLst>
      <p:ext uri="{BB962C8B-B14F-4D97-AF65-F5344CB8AC3E}">
        <p14:creationId xmlns:p14="http://schemas.microsoft.com/office/powerpoint/2010/main" val="256485050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66</a:t>
            </a:fld>
            <a:endParaRPr lang="en-US" altLang="zh-CN"/>
          </a:p>
        </p:txBody>
      </p:sp>
      <p:pic>
        <p:nvPicPr>
          <p:cNvPr id="8" name="内容占位符 7">
            <a:extLst>
              <a:ext uri="{FF2B5EF4-FFF2-40B4-BE49-F238E27FC236}">
                <a16:creationId xmlns:a16="http://schemas.microsoft.com/office/drawing/2014/main" id="{20887B26-06CC-4429-994D-08A8D6930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242508953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标识与鉴别</a:t>
            </a:r>
          </a:p>
        </p:txBody>
      </p:sp>
      <p:sp>
        <p:nvSpPr>
          <p:cNvPr id="3" name="内容占位符 2"/>
          <p:cNvSpPr>
            <a:spLocks noGrp="1"/>
          </p:cNvSpPr>
          <p:nvPr>
            <p:ph idx="1"/>
          </p:nvPr>
        </p:nvSpPr>
        <p:spPr>
          <a:xfrm>
            <a:off x="533400" y="1295400"/>
            <a:ext cx="6054824" cy="5105400"/>
          </a:xfrm>
        </p:spPr>
        <p:txBody>
          <a:bodyPr/>
          <a:lstStyle/>
          <a:p>
            <a:r>
              <a:rPr lang="en-US" altLang="zh-CN" dirty="0"/>
              <a:t>Linux</a:t>
            </a:r>
            <a:r>
              <a:rPr lang="zh-CN" altLang="en-US" dirty="0"/>
              <a:t>系统用户信息管理</a:t>
            </a:r>
            <a:endParaRPr lang="en-US" altLang="zh-CN" dirty="0"/>
          </a:p>
          <a:p>
            <a:pPr lvl="1"/>
            <a:r>
              <a:rPr lang="zh-CN" altLang="en-US" noProof="1"/>
              <a:t>用户帐号文件</a:t>
            </a:r>
            <a:r>
              <a:rPr lang="en-US" altLang="zh-CN" noProof="1"/>
              <a:t>(</a:t>
            </a:r>
            <a:r>
              <a:rPr lang="en-US" altLang="zh-CN" noProof="1">
                <a:sym typeface="+mn-ea"/>
              </a:rPr>
              <a:t>/etc/passwd</a:t>
            </a:r>
            <a:r>
              <a:rPr lang="en-US" altLang="zh-CN" noProof="1"/>
              <a:t>)</a:t>
            </a:r>
          </a:p>
          <a:p>
            <a:pPr lvl="2"/>
            <a:r>
              <a:rPr lang="zh-CN" altLang="en-US" noProof="1">
                <a:sym typeface="+mn-ea"/>
              </a:rPr>
              <a:t>使用不可逆</a:t>
            </a:r>
            <a:r>
              <a:rPr lang="en-US" altLang="zh-CN" noProof="1">
                <a:sym typeface="+mn-ea"/>
              </a:rPr>
              <a:t>DES</a:t>
            </a:r>
            <a:r>
              <a:rPr lang="zh-CN" altLang="en-US" noProof="1">
                <a:sym typeface="+mn-ea"/>
              </a:rPr>
              <a:t>算法加密的用户密码散列（早期）</a:t>
            </a:r>
          </a:p>
          <a:p>
            <a:pPr lvl="2"/>
            <a:r>
              <a:rPr lang="zh-CN" altLang="en-US" noProof="1">
                <a:sym typeface="+mn-ea"/>
              </a:rPr>
              <a:t>文本格式、全局可读</a:t>
            </a:r>
          </a:p>
          <a:p>
            <a:pPr lvl="1"/>
            <a:r>
              <a:rPr lang="zh-CN" altLang="en-US" dirty="0"/>
              <a:t>影子文件</a:t>
            </a:r>
            <a:r>
              <a:rPr lang="en-US" altLang="zh-CN" dirty="0"/>
              <a:t>(/</a:t>
            </a:r>
            <a:r>
              <a:rPr lang="en-US" altLang="zh-CN" dirty="0" err="1"/>
              <a:t>etc</a:t>
            </a:r>
            <a:r>
              <a:rPr lang="en-US" altLang="zh-CN" dirty="0"/>
              <a:t>/shadow)</a:t>
            </a:r>
          </a:p>
          <a:p>
            <a:pPr lvl="2"/>
            <a:r>
              <a:rPr lang="zh-CN" altLang="en-US" noProof="1"/>
              <a:t>存储存放用户密码散列、密码管理信息等</a:t>
            </a:r>
            <a:endParaRPr lang="en-US" altLang="zh-CN" noProof="1"/>
          </a:p>
          <a:p>
            <a:pPr lvl="2"/>
            <a:r>
              <a:rPr lang="zh-CN" altLang="en-US" noProof="1"/>
              <a:t>文本格式，仅对</a:t>
            </a:r>
            <a:r>
              <a:rPr lang="en-US" altLang="zh-CN" noProof="1"/>
              <a:t>root</a:t>
            </a:r>
            <a:r>
              <a:rPr lang="zh-CN" altLang="en-US" noProof="1"/>
              <a:t>可读可写</a:t>
            </a:r>
            <a:endParaRPr lang="en-US" altLang="zh-CN" noProof="1"/>
          </a:p>
          <a:p>
            <a:pPr lvl="2"/>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
        <p:nvSpPr>
          <p:cNvPr id="10" name="矩形 9"/>
          <p:cNvSpPr/>
          <p:nvPr/>
        </p:nvSpPr>
        <p:spPr>
          <a:xfrm>
            <a:off x="791580" y="5721676"/>
            <a:ext cx="6948772" cy="523220"/>
          </a:xfrm>
          <a:prstGeom prst="rect">
            <a:avLst/>
          </a:prstGeom>
        </p:spPr>
        <p:txBody>
          <a:bodyPr wrap="square">
            <a:spAutoFit/>
          </a:bodyPr>
          <a:lstStyle/>
          <a:p>
            <a:pPr lvl="1">
              <a:defRPr/>
            </a:pPr>
            <a:r>
              <a:rPr lang="en-US" altLang="zh-CN" sz="2800" dirty="0"/>
              <a:t>#root:</a:t>
            </a:r>
            <a:r>
              <a:rPr lang="en-US" altLang="zh-CN" sz="2800" b="1" dirty="0"/>
              <a:t>$1$acXMce89</a:t>
            </a:r>
            <a:r>
              <a:rPr lang="en-US" altLang="zh-CN" sz="2800" dirty="0"/>
              <a:t>:13402:0:99999:7:::</a:t>
            </a:r>
            <a:endParaRPr lang="zh-CN" altLang="en-US" sz="2800" dirty="0"/>
          </a:p>
        </p:txBody>
      </p:sp>
      <p:sp>
        <p:nvSpPr>
          <p:cNvPr id="11" name="矩形 10"/>
          <p:cNvSpPr/>
          <p:nvPr/>
        </p:nvSpPr>
        <p:spPr>
          <a:xfrm>
            <a:off x="2233836" y="5731667"/>
            <a:ext cx="2376264" cy="503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8" name="内容占位符 7"/>
          <p:cNvGraphicFramePr/>
          <p:nvPr>
            <p:extLst>
              <p:ext uri="{D42A27DB-BD31-4B8C-83A1-F6EECF244321}">
                <p14:modId xmlns:p14="http://schemas.microsoft.com/office/powerpoint/2010/main" val="2601875693"/>
              </p:ext>
            </p:extLst>
          </p:nvPr>
        </p:nvGraphicFramePr>
        <p:xfrm>
          <a:off x="5904148" y="3165588"/>
          <a:ext cx="3852427" cy="239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4938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a:t>
            </a:r>
          </a:p>
        </p:txBody>
      </p:sp>
      <p:sp>
        <p:nvSpPr>
          <p:cNvPr id="3" name="内容占位符 2"/>
          <p:cNvSpPr>
            <a:spLocks noGrp="1"/>
          </p:cNvSpPr>
          <p:nvPr>
            <p:ph idx="1"/>
          </p:nvPr>
        </p:nvSpPr>
        <p:spPr/>
        <p:txBody>
          <a:bodyPr/>
          <a:lstStyle/>
          <a:p>
            <a:r>
              <a:rPr lang="en-US" altLang="zh-CN" dirty="0"/>
              <a:t>Windows</a:t>
            </a:r>
            <a:r>
              <a:rPr lang="zh-CN" altLang="en-US" dirty="0"/>
              <a:t>的访问控制</a:t>
            </a:r>
            <a:endParaRPr lang="en-US" altLang="zh-CN" dirty="0"/>
          </a:p>
          <a:p>
            <a:pPr lvl="1"/>
            <a:r>
              <a:rPr lang="zh-CN" altLang="en-US" dirty="0"/>
              <a:t>访问令牌（</a:t>
            </a:r>
            <a:r>
              <a:rPr lang="zh-CN" altLang="zh-CN" dirty="0">
                <a:sym typeface="黑体" panose="02010609060101010101" pitchFamily="49" charset="-122"/>
              </a:rPr>
              <a:t>包含</a:t>
            </a:r>
            <a:r>
              <a:rPr lang="en-US" altLang="zh-CN" dirty="0">
                <a:sym typeface="黑体" panose="02010609060101010101" pitchFamily="49" charset="-122"/>
              </a:rPr>
              <a:t>SID</a:t>
            </a:r>
            <a:r>
              <a:rPr lang="zh-CN" altLang="en-US" dirty="0">
                <a:sym typeface="黑体" panose="02010609060101010101" pitchFamily="49" charset="-122"/>
              </a:rPr>
              <a:t>和特权列表</a:t>
            </a:r>
            <a:r>
              <a:rPr lang="zh-CN" altLang="en-US" dirty="0"/>
              <a:t>），</a:t>
            </a:r>
            <a:r>
              <a:rPr lang="zh-CN" altLang="en-US" dirty="0">
                <a:sym typeface="黑体" panose="02010609060101010101" pitchFamily="49" charset="-122"/>
              </a:rPr>
              <a:t>以用户身份运行的进程都拥有该令牌的一个拷贝</a:t>
            </a:r>
          </a:p>
          <a:p>
            <a:pPr lvl="1"/>
            <a:r>
              <a:rPr lang="zh-CN" altLang="en-US" dirty="0"/>
              <a:t>访问控制列表</a:t>
            </a:r>
            <a:r>
              <a:rPr lang="en-US" altLang="zh-CN" dirty="0"/>
              <a:t>(ACL),</a:t>
            </a:r>
            <a:r>
              <a:rPr lang="zh-CN" altLang="en-US" dirty="0"/>
              <a:t>仅</a:t>
            </a:r>
            <a:r>
              <a:rPr lang="en-US" altLang="zh-CN" dirty="0"/>
              <a:t>NTFS</a:t>
            </a:r>
            <a:r>
              <a:rPr lang="zh-CN" altLang="en-US" dirty="0"/>
              <a:t>文件系统支持</a:t>
            </a:r>
            <a:endParaRPr lang="en-US" altLang="zh-CN" dirty="0"/>
          </a:p>
          <a:p>
            <a:r>
              <a:rPr lang="en-US" altLang="zh-CN" dirty="0"/>
              <a:t>Linux</a:t>
            </a:r>
            <a:r>
              <a:rPr lang="zh-CN" altLang="en-US" dirty="0"/>
              <a:t>下的访问控制</a:t>
            </a:r>
            <a:endParaRPr lang="en-US" altLang="zh-CN" dirty="0"/>
          </a:p>
          <a:p>
            <a:pPr lvl="1"/>
            <a:r>
              <a:rPr lang="zh-CN" altLang="en-US" dirty="0"/>
              <a:t>需要文件系统格式支持</a:t>
            </a:r>
          </a:p>
          <a:p>
            <a:pPr lvl="1"/>
            <a:r>
              <a:rPr lang="zh-CN" altLang="en-US" dirty="0">
                <a:sym typeface="黑体" panose="02010609060101010101" pitchFamily="49" charset="-122"/>
              </a:rPr>
              <a:t>权限类型：读、写、执行（</a:t>
            </a:r>
            <a:r>
              <a:rPr lang="en-US" altLang="zh-CN" dirty="0"/>
              <a:t> UGO</a:t>
            </a:r>
            <a:r>
              <a:rPr lang="zh-CN" altLang="en-US" dirty="0"/>
              <a:t>管理机制</a:t>
            </a:r>
            <a:r>
              <a:rPr lang="zh-CN" altLang="en-US" dirty="0">
                <a:sym typeface="黑体" panose="02010609060101010101" pitchFamily="49" charset="-122"/>
              </a:rPr>
              <a:t>）</a:t>
            </a:r>
            <a:endParaRPr lang="en-US" altLang="zh-CN" dirty="0"/>
          </a:p>
          <a:p>
            <a:pPr lvl="1"/>
            <a:r>
              <a:rPr lang="zh-CN" altLang="en-US" dirty="0">
                <a:sym typeface="黑体" panose="02010609060101010101" pitchFamily="49" charset="-122"/>
              </a:rPr>
              <a:t>权限表示方式：模式位</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
        <p:nvSpPr>
          <p:cNvPr id="5" name="矩形 4"/>
          <p:cNvSpPr/>
          <p:nvPr/>
        </p:nvSpPr>
        <p:spPr>
          <a:xfrm>
            <a:off x="1007604" y="4978651"/>
            <a:ext cx="7452828" cy="677108"/>
          </a:xfrm>
          <a:prstGeom prst="rect">
            <a:avLst/>
          </a:prstGeom>
        </p:spPr>
        <p:txBody>
          <a:bodyPr wrap="square">
            <a:spAutoFit/>
          </a:bodyPr>
          <a:lstStyle/>
          <a:p>
            <a:pPr lvl="1"/>
            <a:r>
              <a:rPr lang="en-US" altLang="zh-CN" sz="2000" b="1" dirty="0" err="1"/>
              <a:t>drwxr</a:t>
            </a:r>
            <a:r>
              <a:rPr lang="en-US" altLang="zh-CN" sz="2000" b="1" dirty="0"/>
              <a:t>-</a:t>
            </a:r>
            <a:r>
              <a:rPr lang="en-US" altLang="zh-CN" sz="2000" b="1" dirty="0" err="1"/>
              <a:t>xr</a:t>
            </a:r>
            <a:r>
              <a:rPr lang="en-US" altLang="zh-CN" sz="2000" b="1" dirty="0"/>
              <a:t>-x  3 root </a:t>
            </a:r>
            <a:r>
              <a:rPr lang="en-US" altLang="zh-CN" sz="2000" b="1" dirty="0" err="1"/>
              <a:t>root</a:t>
            </a:r>
            <a:r>
              <a:rPr lang="en-US" altLang="zh-CN" sz="2000" b="1" dirty="0"/>
              <a:t> 1024 Sep 13 11:58  test</a:t>
            </a:r>
          </a:p>
          <a:p>
            <a:endParaRPr lang="zh-CN" altLang="en-US" dirty="0"/>
          </a:p>
        </p:txBody>
      </p:sp>
      <p:pic>
        <p:nvPicPr>
          <p:cNvPr id="6" name="Picture 5"/>
          <p:cNvPicPr>
            <a:picLocks noChangeAspect="1"/>
          </p:cNvPicPr>
          <p:nvPr/>
        </p:nvPicPr>
        <p:blipFill>
          <a:blip r:embed="rId2"/>
          <a:stretch>
            <a:fillRect/>
          </a:stretch>
        </p:blipFill>
        <p:spPr>
          <a:xfrm>
            <a:off x="334380" y="5662458"/>
            <a:ext cx="3661556" cy="982164"/>
          </a:xfrm>
          <a:prstGeom prst="rect">
            <a:avLst/>
          </a:prstGeom>
          <a:noFill/>
          <a:ln w="9525">
            <a:noFill/>
          </a:ln>
        </p:spPr>
      </p:pic>
      <p:cxnSp>
        <p:nvCxnSpPr>
          <p:cNvPr id="8" name="直接箭头连接符 7"/>
          <p:cNvCxnSpPr>
            <a:endCxn id="6" idx="0"/>
          </p:cNvCxnSpPr>
          <p:nvPr/>
        </p:nvCxnSpPr>
        <p:spPr>
          <a:xfrm>
            <a:off x="2159732" y="5301208"/>
            <a:ext cx="5426" cy="36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6008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权限管理</a:t>
            </a:r>
          </a:p>
        </p:txBody>
      </p:sp>
      <p:sp>
        <p:nvSpPr>
          <p:cNvPr id="3" name="内容占位符 2"/>
          <p:cNvSpPr>
            <a:spLocks noGrp="1"/>
          </p:cNvSpPr>
          <p:nvPr>
            <p:ph idx="1"/>
          </p:nvPr>
        </p:nvSpPr>
        <p:spPr/>
        <p:txBody>
          <a:bodyPr/>
          <a:lstStyle/>
          <a:p>
            <a:r>
              <a:rPr lang="en-US" altLang="zh-CN" dirty="0"/>
              <a:t>Windows</a:t>
            </a:r>
            <a:r>
              <a:rPr lang="zh-CN" altLang="en-US" dirty="0"/>
              <a:t>系统特权管理</a:t>
            </a:r>
            <a:endParaRPr lang="en-US" altLang="zh-CN" dirty="0"/>
          </a:p>
          <a:p>
            <a:pPr lvl="1"/>
            <a:r>
              <a:rPr lang="zh-CN" altLang="zh-CN" dirty="0">
                <a:sym typeface="黑体" panose="02010609060101010101" pitchFamily="49" charset="-122"/>
              </a:rPr>
              <a:t>用户帐户控制（</a:t>
            </a:r>
            <a:r>
              <a:rPr lang="en-US" altLang="zh-CN" dirty="0">
                <a:sym typeface="黑体" panose="02010609060101010101" pitchFamily="49" charset="-122"/>
              </a:rPr>
              <a:t>UAC</a:t>
            </a:r>
            <a:r>
              <a:rPr lang="zh-CN" altLang="zh-CN" dirty="0">
                <a:sym typeface="黑体" panose="02010609060101010101" pitchFamily="49" charset="-122"/>
              </a:rPr>
              <a:t>）</a:t>
            </a:r>
          </a:p>
          <a:p>
            <a:pPr lvl="2"/>
            <a:r>
              <a:rPr lang="zh-CN" altLang="en-US" dirty="0"/>
              <a:t>标准受限访问令牌</a:t>
            </a:r>
            <a:r>
              <a:rPr lang="en-US" altLang="zh-CN" dirty="0"/>
              <a:t>&amp;</a:t>
            </a:r>
            <a:r>
              <a:rPr lang="zh-CN" altLang="en-US" dirty="0"/>
              <a:t>完全访问令牌</a:t>
            </a:r>
            <a:endParaRPr lang="en-US" altLang="zh-CN" dirty="0"/>
          </a:p>
          <a:p>
            <a:r>
              <a:rPr lang="en-US" altLang="zh-CN" dirty="0"/>
              <a:t>Linux</a:t>
            </a:r>
            <a:r>
              <a:rPr lang="zh-CN" altLang="en-US" dirty="0"/>
              <a:t>系统特权管理</a:t>
            </a:r>
            <a:endParaRPr lang="en-US" altLang="zh-CN" dirty="0"/>
          </a:p>
          <a:p>
            <a:pPr lvl="1"/>
            <a:r>
              <a:rPr lang="zh-CN" altLang="en-US" dirty="0"/>
              <a:t>限制对</a:t>
            </a:r>
            <a:r>
              <a:rPr lang="en-US" altLang="zh-CN" dirty="0"/>
              <a:t>root</a:t>
            </a:r>
            <a:r>
              <a:rPr lang="zh-CN" altLang="en-US" dirty="0"/>
              <a:t>使用，</a:t>
            </a:r>
            <a:r>
              <a:rPr lang="en-US" altLang="zh-CN" dirty="0" err="1"/>
              <a:t>su</a:t>
            </a:r>
            <a:r>
              <a:rPr lang="zh-CN" altLang="en-US" dirty="0"/>
              <a:t>及</a:t>
            </a:r>
            <a:r>
              <a:rPr lang="en-US" altLang="zh-CN" dirty="0" err="1"/>
              <a:t>sudo</a:t>
            </a:r>
            <a:r>
              <a:rPr lang="zh-CN" altLang="en-US" dirty="0"/>
              <a:t>命令</a:t>
            </a:r>
            <a:endParaRPr lang="en-US" altLang="zh-CN" dirty="0"/>
          </a:p>
          <a:p>
            <a:pPr lvl="1"/>
            <a:r>
              <a:rPr lang="en-US" altLang="zh-CN" dirty="0" err="1"/>
              <a:t>Suid</a:t>
            </a:r>
            <a:r>
              <a:rPr lang="zh-CN" altLang="en-US" dirty="0"/>
              <a:t>位：</a:t>
            </a:r>
            <a:r>
              <a:rPr lang="zh-CN" altLang="en-US" dirty="0">
                <a:sym typeface="黑体" panose="02010609060101010101" pitchFamily="49" charset="-122"/>
              </a:rPr>
              <a:t>任何用户执行文件运行权限都为文件所有者的权限</a:t>
            </a:r>
            <a:endParaRPr lang="zh-CN" altLang="en-US" dirty="0"/>
          </a:p>
          <a:p>
            <a:pPr lvl="1"/>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
        <p:nvSpPr>
          <p:cNvPr id="5" name="矩形 8"/>
          <p:cNvSpPr/>
          <p:nvPr/>
        </p:nvSpPr>
        <p:spPr>
          <a:xfrm>
            <a:off x="1223629" y="4689140"/>
            <a:ext cx="7501272" cy="812800"/>
          </a:xfrm>
          <a:prstGeom prst="rect">
            <a:avLst/>
          </a:prstGeom>
          <a:noFill/>
          <a:ln w="9525">
            <a:noFill/>
          </a:ln>
        </p:spPr>
        <p:txBody>
          <a:bodyPr wrap="square" anchor="t">
            <a:spAutoFit/>
          </a:bodyPr>
          <a:lstStyle/>
          <a:p>
            <a:pPr marL="342900" lvl="0" indent="-342900">
              <a:lnSpc>
                <a:spcPct val="130000"/>
              </a:lnSpc>
              <a:spcBef>
                <a:spcPct val="20000"/>
              </a:spcBef>
            </a:pPr>
            <a:r>
              <a:rPr lang="en-US" altLang="zh-CN" dirty="0">
                <a:latin typeface="黑体" panose="02010609060101010101" pitchFamily="49" charset="-122"/>
                <a:ea typeface="黑体" panose="02010609060101010101" pitchFamily="49" charset="-122"/>
              </a:rPr>
              <a:t>-r-s--x--x   1 root  </a:t>
            </a:r>
            <a:r>
              <a:rPr lang="en-US" altLang="zh-CN" dirty="0" err="1">
                <a:latin typeface="黑体" panose="02010609060101010101" pitchFamily="49" charset="-122"/>
                <a:ea typeface="黑体" panose="02010609060101010101" pitchFamily="49" charset="-122"/>
              </a:rPr>
              <a:t>root</a:t>
            </a:r>
            <a:r>
              <a:rPr lang="en-US" altLang="zh-CN" dirty="0">
                <a:latin typeface="黑体" panose="02010609060101010101" pitchFamily="49" charset="-122"/>
                <a:ea typeface="黑体" panose="02010609060101010101" pitchFamily="49" charset="-122"/>
              </a:rPr>
              <a:t>    10704 Apr 15  2002 /</a:t>
            </a:r>
            <a:r>
              <a:rPr lang="en-US" altLang="zh-CN" dirty="0" err="1">
                <a:latin typeface="黑体" panose="02010609060101010101" pitchFamily="49" charset="-122"/>
                <a:ea typeface="黑体" panose="02010609060101010101" pitchFamily="49" charset="-122"/>
              </a:rPr>
              <a:t>usr</a:t>
            </a:r>
            <a:r>
              <a:rPr lang="en-US" altLang="zh-CN" dirty="0">
                <a:latin typeface="黑体" panose="02010609060101010101" pitchFamily="49" charset="-122"/>
                <a:ea typeface="黑体" panose="02010609060101010101" pitchFamily="49" charset="-122"/>
              </a:rPr>
              <a:t>/bin/</a:t>
            </a:r>
            <a:r>
              <a:rPr lang="en-US" altLang="zh-CN" dirty="0" err="1">
                <a:latin typeface="黑体" panose="02010609060101010101" pitchFamily="49" charset="-122"/>
                <a:ea typeface="黑体" panose="02010609060101010101" pitchFamily="49" charset="-122"/>
              </a:rPr>
              <a:t>passwd</a:t>
            </a:r>
            <a:endParaRPr lang="en-US" altLang="zh-CN" dirty="0">
              <a:latin typeface="黑体" panose="02010609060101010101" pitchFamily="49" charset="-122"/>
              <a:ea typeface="黑体" panose="02010609060101010101" pitchFamily="49" charset="-122"/>
            </a:endParaRPr>
          </a:p>
          <a:p>
            <a:pPr marL="342900" lvl="0" indent="-342900">
              <a:lnSpc>
                <a:spcPct val="130000"/>
              </a:lnSpc>
            </a:pPr>
            <a:r>
              <a:rPr lang="en-US" altLang="zh-CN" dirty="0">
                <a:latin typeface="黑体" panose="02010609060101010101" pitchFamily="49" charset="-122"/>
                <a:ea typeface="黑体" panose="02010609060101010101" pitchFamily="49" charset="-122"/>
              </a:rPr>
              <a:t>   ^SUID</a:t>
            </a:r>
            <a:r>
              <a:rPr lang="zh-CN" altLang="en-US" dirty="0">
                <a:latin typeface="黑体" panose="02010609060101010101" pitchFamily="49" charset="-122"/>
                <a:ea typeface="黑体" panose="02010609060101010101" pitchFamily="49" charset="-122"/>
              </a:rPr>
              <a:t>程序</a:t>
            </a:r>
          </a:p>
        </p:txBody>
      </p:sp>
    </p:spTree>
    <p:extLst>
      <p:ext uri="{BB962C8B-B14F-4D97-AF65-F5344CB8AC3E}">
        <p14:creationId xmlns:p14="http://schemas.microsoft.com/office/powerpoint/2010/main" val="1358070273"/>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18812</TotalTime>
  <Words>3590</Words>
  <Application>Microsoft Office PowerPoint</Application>
  <PresentationFormat>全屏显示(4:3)</PresentationFormat>
  <Paragraphs>692</Paragraphs>
  <Slides>67</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8" baseType="lpstr">
      <vt:lpstr>黑体</vt:lpstr>
      <vt:lpstr>华文琥珀</vt:lpstr>
      <vt:lpstr>宋体</vt:lpstr>
      <vt:lpstr>Arial</vt:lpstr>
      <vt:lpstr>Arial Narrow</vt:lpstr>
      <vt:lpstr>Tahoma</vt:lpstr>
      <vt:lpstr>Times New Roman</vt:lpstr>
      <vt:lpstr>Wingdings</vt:lpstr>
      <vt:lpstr>sx272TGp_report_light</vt:lpstr>
      <vt:lpstr>Visio</vt:lpstr>
      <vt:lpstr>Visio.Drawing.11</vt:lpstr>
      <vt:lpstr>计算环境安全</vt:lpstr>
      <vt:lpstr>课程内容</vt:lpstr>
      <vt:lpstr>知识子域：操作系统安全</vt:lpstr>
      <vt:lpstr>操作系统安全</vt:lpstr>
      <vt:lpstr>标识与鉴别</vt:lpstr>
      <vt:lpstr> 标识与鉴别</vt:lpstr>
      <vt:lpstr>标识与鉴别</vt:lpstr>
      <vt:lpstr>访问控制</vt:lpstr>
      <vt:lpstr>权限管理</vt:lpstr>
      <vt:lpstr>信道保护</vt:lpstr>
      <vt:lpstr>安全审计</vt:lpstr>
      <vt:lpstr>内存保护与文件系统保护</vt:lpstr>
      <vt:lpstr>操作系统安全配置</vt:lpstr>
      <vt:lpstr>操作系统安全配置</vt:lpstr>
      <vt:lpstr>密码远程暴力破解</vt:lpstr>
      <vt:lpstr>安全审计</vt:lpstr>
      <vt:lpstr>知识子域：信息收集与系统攻击</vt:lpstr>
      <vt:lpstr>信息收集与情报析</vt:lpstr>
      <vt:lpstr>信息搜集和分析</vt:lpstr>
      <vt:lpstr>公开信息收集-搜索引擎</vt:lpstr>
      <vt:lpstr>信息收集与分析</vt:lpstr>
      <vt:lpstr>信息收集与分析的防范</vt:lpstr>
      <vt:lpstr>系统攻击-缓冲区溢出</vt:lpstr>
      <vt:lpstr>缓冲区溢出基础-堆栈、指针、寄存器</vt:lpstr>
      <vt:lpstr>缓冲区溢出简单示例</vt:lpstr>
      <vt:lpstr>缓冲区溢出示例</vt:lpstr>
      <vt:lpstr>缓冲区溢出简单示例</vt:lpstr>
      <vt:lpstr>程序溢出堆栈情况</vt:lpstr>
      <vt:lpstr>缓冲区溢出攻击过程</vt:lpstr>
      <vt:lpstr>缓冲区溢出的防范</vt:lpstr>
      <vt:lpstr>知识子域：恶意代码防护</vt:lpstr>
      <vt:lpstr>什么是恶意代码</vt:lpstr>
      <vt:lpstr>恶意代码传播方式</vt:lpstr>
      <vt:lpstr>恶意代码的预防技术</vt:lpstr>
      <vt:lpstr>恶意代码检测技术-特征码扫描</vt:lpstr>
      <vt:lpstr>恶意代码检测技术-行为检测</vt:lpstr>
      <vt:lpstr>恶意代码分析技术</vt:lpstr>
      <vt:lpstr>恶意代码的清除</vt:lpstr>
      <vt:lpstr>基于互联网技术的防御</vt:lpstr>
      <vt:lpstr>知识子域：应用安全</vt:lpstr>
      <vt:lpstr>应用安全威胁</vt:lpstr>
      <vt:lpstr>Web应用安全</vt:lpstr>
      <vt:lpstr>HTTP协议</vt:lpstr>
      <vt:lpstr>HTTP协议安全问题</vt:lpstr>
      <vt:lpstr>Web服务端软件安全问题</vt:lpstr>
      <vt:lpstr>Web安全防护技术</vt:lpstr>
      <vt:lpstr>典型注入攻击-SQL注入</vt:lpstr>
      <vt:lpstr>SQL注入攻击</vt:lpstr>
      <vt:lpstr>SQL注入的危害</vt:lpstr>
      <vt:lpstr>SQL注入的防御</vt:lpstr>
      <vt:lpstr>针对Web应用的攻击-跨站脚本</vt:lpstr>
      <vt:lpstr>针对WEB应用的攻击</vt:lpstr>
      <vt:lpstr>知识子域：应用安全</vt:lpstr>
      <vt:lpstr>电子邮件安全</vt:lpstr>
      <vt:lpstr>其他互联网应用安全</vt:lpstr>
      <vt:lpstr>知识子域：数据安全</vt:lpstr>
      <vt:lpstr>数据库安全措施</vt:lpstr>
      <vt:lpstr>数据库安全防护</vt:lpstr>
      <vt:lpstr>数据库安全防护-构建深度防御体系</vt:lpstr>
      <vt:lpstr>数据库安全防护-安全特性检查</vt:lpstr>
      <vt:lpstr>数据库安全特性检查</vt:lpstr>
      <vt:lpstr>数据库安全防护-运行监控</vt:lpstr>
      <vt:lpstr>数据库安全防护-安全审计</vt:lpstr>
      <vt:lpstr>数据防泄露</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计算环境安全</dc:title>
  <dc:creator>杨天识; 沈传宁</dc:creator>
  <cp:lastModifiedBy>shencn</cp:lastModifiedBy>
  <cp:revision>905</cp:revision>
  <dcterms:created xsi:type="dcterms:W3CDTF">2009-02-11T06:13:22Z</dcterms:created>
  <dcterms:modified xsi:type="dcterms:W3CDTF">2019-02-14T06:12:12Z</dcterms:modified>
  <cp:version>V4.1</cp:version>
</cp:coreProperties>
</file>