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977" r:id="rId2"/>
    <p:sldId id="1223" r:id="rId3"/>
    <p:sldId id="1092" r:id="rId4"/>
    <p:sldId id="1278" r:id="rId5"/>
    <p:sldId id="1100" r:id="rId6"/>
    <p:sldId id="1101" r:id="rId7"/>
    <p:sldId id="1102" r:id="rId8"/>
    <p:sldId id="1103" r:id="rId9"/>
    <p:sldId id="1104" r:id="rId10"/>
    <p:sldId id="1095" r:id="rId11"/>
    <p:sldId id="1225" r:id="rId12"/>
    <p:sldId id="1280" r:id="rId13"/>
    <p:sldId id="1281" r:id="rId14"/>
    <p:sldId id="1228" r:id="rId15"/>
    <p:sldId id="1231" r:id="rId16"/>
    <p:sldId id="1233" r:id="rId17"/>
    <p:sldId id="1124" r:id="rId18"/>
    <p:sldId id="1234" r:id="rId19"/>
    <p:sldId id="1235" r:id="rId20"/>
    <p:sldId id="1248" r:id="rId21"/>
    <p:sldId id="1131" r:id="rId22"/>
    <p:sldId id="1249" r:id="rId23"/>
    <p:sldId id="1252" r:id="rId24"/>
    <p:sldId id="1250" r:id="rId25"/>
    <p:sldId id="1251" r:id="rId26"/>
    <p:sldId id="1143" r:id="rId27"/>
    <p:sldId id="1144" r:id="rId28"/>
    <p:sldId id="1282" r:id="rId29"/>
    <p:sldId id="1283" r:id="rId30"/>
    <p:sldId id="1284" r:id="rId31"/>
    <p:sldId id="1285" r:id="rId32"/>
    <p:sldId id="1286" r:id="rId33"/>
    <p:sldId id="1287" r:id="rId34"/>
    <p:sldId id="1288" r:id="rId35"/>
    <p:sldId id="1254" r:id="rId36"/>
    <p:sldId id="1147" r:id="rId37"/>
    <p:sldId id="1149" r:id="rId38"/>
    <p:sldId id="1150" r:id="rId39"/>
    <p:sldId id="1151" r:id="rId40"/>
    <p:sldId id="1152" r:id="rId41"/>
    <p:sldId id="1153" r:id="rId42"/>
    <p:sldId id="1255" r:id="rId43"/>
    <p:sldId id="1256" r:id="rId44"/>
    <p:sldId id="1257" r:id="rId45"/>
    <p:sldId id="1258" r:id="rId46"/>
    <p:sldId id="1167" r:id="rId47"/>
    <p:sldId id="1169" r:id="rId48"/>
    <p:sldId id="1170" r:id="rId49"/>
    <p:sldId id="1175" r:id="rId50"/>
    <p:sldId id="1176" r:id="rId51"/>
    <p:sldId id="1177" r:id="rId52"/>
    <p:sldId id="1179" r:id="rId53"/>
    <p:sldId id="1180" r:id="rId54"/>
    <p:sldId id="1183" r:id="rId55"/>
    <p:sldId id="1184" r:id="rId56"/>
    <p:sldId id="1185" r:id="rId57"/>
    <p:sldId id="1188" r:id="rId58"/>
    <p:sldId id="1187" r:id="rId59"/>
    <p:sldId id="1267" r:id="rId60"/>
    <p:sldId id="1196" r:id="rId61"/>
    <p:sldId id="1268" r:id="rId62"/>
    <p:sldId id="1199" r:id="rId63"/>
    <p:sldId id="1200" r:id="rId64"/>
    <p:sldId id="1269" r:id="rId65"/>
    <p:sldId id="1271" r:id="rId66"/>
    <p:sldId id="1272" r:id="rId67"/>
    <p:sldId id="1204" r:id="rId68"/>
    <p:sldId id="1273" r:id="rId69"/>
    <p:sldId id="1274" r:id="rId70"/>
    <p:sldId id="1207" r:id="rId71"/>
    <p:sldId id="1208" r:id="rId72"/>
    <p:sldId id="1209" r:id="rId73"/>
    <p:sldId id="1275" r:id="rId74"/>
    <p:sldId id="1211" r:id="rId75"/>
    <p:sldId id="1212" r:id="rId76"/>
    <p:sldId id="1289" r:id="rId77"/>
    <p:sldId id="1290" r:id="rId78"/>
    <p:sldId id="1276" r:id="rId79"/>
    <p:sldId id="1291" r:id="rId80"/>
    <p:sldId id="1089" r:id="rId8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8000"/>
    <a:srgbClr val="FF9900"/>
    <a:srgbClr val="5F5F5F"/>
    <a:srgbClr val="FFCC00"/>
    <a:srgbClr val="6666FF"/>
    <a:srgbClr val="0033CC"/>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85088" autoAdjust="0"/>
  </p:normalViewPr>
  <p:slideViewPr>
    <p:cSldViewPr>
      <p:cViewPr varScale="1">
        <p:scale>
          <a:sx n="54" d="100"/>
          <a:sy n="54" d="100"/>
        </p:scale>
        <p:origin x="1608" y="56"/>
      </p:cViewPr>
      <p:guideLst>
        <p:guide orient="horz" pos="2160"/>
        <p:guide pos="2880"/>
      </p:guideLst>
    </p:cSldViewPr>
  </p:slideViewPr>
  <p:outlineViewPr>
    <p:cViewPr>
      <p:scale>
        <a:sx n="33" d="100"/>
        <a:sy n="33" d="100"/>
      </p:scale>
      <p:origin x="0" y="3210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41.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49F532-9A01-4BC0-A606-159F9F009AD0}" type="doc">
      <dgm:prSet loTypeId="urn:microsoft.com/office/officeart/2005/8/layout/lProcess3" loCatId="process" qsTypeId="urn:microsoft.com/office/officeart/2005/8/quickstyle/simple5" qsCatId="simple" csTypeId="urn:microsoft.com/office/officeart/2005/8/colors/accent6_5" csCatId="accent6" phldr="1"/>
      <dgm:spPr/>
      <dgm:t>
        <a:bodyPr/>
        <a:lstStyle/>
        <a:p>
          <a:endParaRPr lang="zh-CN" altLang="en-US"/>
        </a:p>
      </dgm:t>
    </dgm:pt>
    <dgm:pt modelId="{F00DBCE0-F551-4DEB-973E-DA92B328BCF5}">
      <dgm:prSet/>
      <dgm:spPr/>
      <dgm:t>
        <a:bodyPr/>
        <a:lstStyle/>
        <a:p>
          <a:pPr rtl="0"/>
          <a:r>
            <a:rPr lang="en-US" dirty="0" err="1"/>
            <a:t>SDL</a:t>
          </a:r>
          <a:endParaRPr lang="zh-CN" dirty="0"/>
        </a:p>
      </dgm:t>
    </dgm:pt>
    <dgm:pt modelId="{3AD301AF-A302-4882-9805-72BF7C2D1CBB}" type="parTrans" cxnId="{03AE0618-2A18-4712-8A60-8CA6AB2E7B07}">
      <dgm:prSet/>
      <dgm:spPr/>
      <dgm:t>
        <a:bodyPr/>
        <a:lstStyle/>
        <a:p>
          <a:endParaRPr lang="zh-CN" altLang="en-US"/>
        </a:p>
      </dgm:t>
    </dgm:pt>
    <dgm:pt modelId="{C84218C2-DE56-4CB3-8DB3-DA5D97EA0E78}" type="sibTrans" cxnId="{03AE0618-2A18-4712-8A60-8CA6AB2E7B07}">
      <dgm:prSet/>
      <dgm:spPr/>
      <dgm:t>
        <a:bodyPr/>
        <a:lstStyle/>
        <a:p>
          <a:endParaRPr lang="zh-CN" altLang="en-US"/>
        </a:p>
      </dgm:t>
    </dgm:pt>
    <dgm:pt modelId="{C24F87AB-379A-4778-AB47-E8A728A7D432}">
      <dgm:prSet custT="1"/>
      <dgm:spPr/>
      <dgm:t>
        <a:bodyPr/>
        <a:lstStyle/>
        <a:p>
          <a:pPr algn="l" rtl="0"/>
          <a:r>
            <a:rPr lang="zh-CN" altLang="en-US" sz="1800" b="0" dirty="0"/>
            <a:t>文档丰富，维护更新及时</a:t>
          </a:r>
        </a:p>
      </dgm:t>
    </dgm:pt>
    <dgm:pt modelId="{8AEF4F01-8CBF-40CA-BE77-B7C4EA259C98}" type="parTrans" cxnId="{F07993D0-8E46-4C6E-8C16-99F53DAE17B5}">
      <dgm:prSet/>
      <dgm:spPr/>
      <dgm:t>
        <a:bodyPr/>
        <a:lstStyle/>
        <a:p>
          <a:endParaRPr lang="zh-CN" altLang="en-US"/>
        </a:p>
      </dgm:t>
    </dgm:pt>
    <dgm:pt modelId="{1D0D5D4C-F1AA-4734-BD18-73582FC32B3C}" type="sibTrans" cxnId="{F07993D0-8E46-4C6E-8C16-99F53DAE17B5}">
      <dgm:prSet/>
      <dgm:spPr/>
      <dgm:t>
        <a:bodyPr/>
        <a:lstStyle/>
        <a:p>
          <a:endParaRPr lang="zh-CN" altLang="en-US"/>
        </a:p>
      </dgm:t>
    </dgm:pt>
    <dgm:pt modelId="{88619EA1-3CAD-4157-B1A4-B35FC57BE549}">
      <dgm:prSet custT="1"/>
      <dgm:spPr/>
      <dgm:t>
        <a:bodyPr/>
        <a:lstStyle/>
        <a:p>
          <a:pPr algn="l" rtl="0"/>
          <a:r>
            <a:rPr lang="zh-CN" altLang="en-US" sz="1800" b="0" dirty="0"/>
            <a:t>较多工具支持</a:t>
          </a:r>
        </a:p>
      </dgm:t>
    </dgm:pt>
    <dgm:pt modelId="{B93026B0-7AEC-4613-967A-D88BA66EDC12}" type="parTrans" cxnId="{7B6C41F0-8308-48D3-8A7A-182A904A5F3C}">
      <dgm:prSet/>
      <dgm:spPr/>
      <dgm:t>
        <a:bodyPr/>
        <a:lstStyle/>
        <a:p>
          <a:endParaRPr lang="zh-CN" altLang="en-US"/>
        </a:p>
      </dgm:t>
    </dgm:pt>
    <dgm:pt modelId="{4C8F3F14-6F5C-4730-B042-1693293B779F}" type="sibTrans" cxnId="{7B6C41F0-8308-48D3-8A7A-182A904A5F3C}">
      <dgm:prSet/>
      <dgm:spPr/>
      <dgm:t>
        <a:bodyPr/>
        <a:lstStyle/>
        <a:p>
          <a:endParaRPr lang="zh-CN" altLang="en-US"/>
        </a:p>
      </dgm:t>
    </dgm:pt>
    <dgm:pt modelId="{0DCB13B7-05AD-434B-A9E3-8B97727FF15D}">
      <dgm:prSet custT="1"/>
      <dgm:spPr/>
      <dgm:t>
        <a:bodyPr/>
        <a:lstStyle/>
        <a:p>
          <a:pPr algn="l" rtl="0"/>
          <a:r>
            <a:rPr lang="zh-CN" altLang="en-US" sz="1800" b="0" dirty="0"/>
            <a:t>适合大型企业</a:t>
          </a:r>
        </a:p>
      </dgm:t>
    </dgm:pt>
    <dgm:pt modelId="{662C7E10-1B0E-41E0-B402-8A9D3FDC1A68}" type="parTrans" cxnId="{3F1FF703-325F-4BBF-9711-CDEE0EFB6E1A}">
      <dgm:prSet/>
      <dgm:spPr/>
      <dgm:t>
        <a:bodyPr/>
        <a:lstStyle/>
        <a:p>
          <a:endParaRPr lang="zh-CN" altLang="en-US"/>
        </a:p>
      </dgm:t>
    </dgm:pt>
    <dgm:pt modelId="{4638805A-01AE-4D37-ABC0-B1033A5DC5FD}" type="sibTrans" cxnId="{3F1FF703-325F-4BBF-9711-CDEE0EFB6E1A}">
      <dgm:prSet/>
      <dgm:spPr/>
      <dgm:t>
        <a:bodyPr/>
        <a:lstStyle/>
        <a:p>
          <a:endParaRPr lang="zh-CN" altLang="en-US"/>
        </a:p>
      </dgm:t>
    </dgm:pt>
    <dgm:pt modelId="{39798B23-B14F-4B06-AED5-FD800690088A}">
      <dgm:prSet/>
      <dgm:spPr/>
      <dgm:t>
        <a:bodyPr/>
        <a:lstStyle/>
        <a:p>
          <a:pPr rtl="0"/>
          <a:r>
            <a:rPr lang="en-US" dirty="0"/>
            <a:t>BSI</a:t>
          </a:r>
          <a:r>
            <a:rPr lang="zh-CN" altLang="en-US" dirty="0"/>
            <a:t>接触点</a:t>
          </a:r>
          <a:endParaRPr lang="zh-CN" dirty="0"/>
        </a:p>
      </dgm:t>
    </dgm:pt>
    <dgm:pt modelId="{0615E27F-BF48-453F-9D01-7329B4EFDBCF}" type="parTrans" cxnId="{6D03BB3B-CE00-4EFA-8CB4-A334470856FA}">
      <dgm:prSet/>
      <dgm:spPr/>
      <dgm:t>
        <a:bodyPr/>
        <a:lstStyle/>
        <a:p>
          <a:endParaRPr lang="zh-CN" altLang="en-US"/>
        </a:p>
      </dgm:t>
    </dgm:pt>
    <dgm:pt modelId="{42650476-4B29-4B32-B057-1EE8A6F76A73}" type="sibTrans" cxnId="{6D03BB3B-CE00-4EFA-8CB4-A334470856FA}">
      <dgm:prSet/>
      <dgm:spPr/>
      <dgm:t>
        <a:bodyPr/>
        <a:lstStyle/>
        <a:p>
          <a:endParaRPr lang="zh-CN" altLang="en-US"/>
        </a:p>
      </dgm:t>
    </dgm:pt>
    <dgm:pt modelId="{A6DFB308-D721-434D-8FD7-7D8DFB58190A}">
      <dgm:prSet custT="1"/>
      <dgm:spPr/>
      <dgm:t>
        <a:bodyPr/>
        <a:lstStyle/>
        <a:p>
          <a:pPr algn="l" rtl="0"/>
          <a:r>
            <a:rPr lang="zh-CN" altLang="en-US" sz="1800" b="0" dirty="0"/>
            <a:t>强调开发安全重点</a:t>
          </a:r>
        </a:p>
      </dgm:t>
    </dgm:pt>
    <dgm:pt modelId="{DB7CF695-FC6A-4662-BC8F-9758D40E8FDD}" type="parTrans" cxnId="{E3629A7C-2FFF-42A8-9123-D79D56F2E109}">
      <dgm:prSet/>
      <dgm:spPr/>
      <dgm:t>
        <a:bodyPr/>
        <a:lstStyle/>
        <a:p>
          <a:endParaRPr lang="zh-CN" altLang="en-US"/>
        </a:p>
      </dgm:t>
    </dgm:pt>
    <dgm:pt modelId="{E5D9BE91-C845-45CF-8041-F8FF9EDBC448}" type="sibTrans" cxnId="{E3629A7C-2FFF-42A8-9123-D79D56F2E109}">
      <dgm:prSet/>
      <dgm:spPr/>
      <dgm:t>
        <a:bodyPr/>
        <a:lstStyle/>
        <a:p>
          <a:endParaRPr lang="zh-CN" altLang="en-US"/>
        </a:p>
      </dgm:t>
    </dgm:pt>
    <dgm:pt modelId="{729C32F2-DAD5-4296-97CD-3F1252072B36}">
      <dgm:prSet custT="1"/>
      <dgm:spPr/>
      <dgm:t>
        <a:bodyPr/>
        <a:lstStyle/>
        <a:p>
          <a:pPr algn="l" rtl="0"/>
          <a:r>
            <a:rPr lang="zh-CN" altLang="en-US" sz="1800" b="0" dirty="0"/>
            <a:t>注重实用方法</a:t>
          </a:r>
        </a:p>
      </dgm:t>
    </dgm:pt>
    <dgm:pt modelId="{3E0A4AC8-5DD3-4275-B527-6C8AD5D9E803}" type="parTrans" cxnId="{BF69B5D2-8288-403D-955D-D7D682D541B9}">
      <dgm:prSet/>
      <dgm:spPr/>
      <dgm:t>
        <a:bodyPr/>
        <a:lstStyle/>
        <a:p>
          <a:endParaRPr lang="zh-CN" altLang="en-US"/>
        </a:p>
      </dgm:t>
    </dgm:pt>
    <dgm:pt modelId="{781CFA06-A979-4C13-8884-5AEDDCE828E1}" type="sibTrans" cxnId="{BF69B5D2-8288-403D-955D-D7D682D541B9}">
      <dgm:prSet/>
      <dgm:spPr/>
      <dgm:t>
        <a:bodyPr/>
        <a:lstStyle/>
        <a:p>
          <a:endParaRPr lang="zh-CN" altLang="en-US"/>
        </a:p>
      </dgm:t>
    </dgm:pt>
    <dgm:pt modelId="{D2C9F957-1EFA-4684-95F8-82585F5DAC87}">
      <dgm:prSet/>
      <dgm:spPr/>
      <dgm:t>
        <a:bodyPr/>
        <a:lstStyle/>
        <a:p>
          <a:pPr rtl="0"/>
          <a:r>
            <a:rPr lang="en-US" dirty="0" err="1"/>
            <a:t>BSIMM</a:t>
          </a:r>
          <a:endParaRPr lang="zh-CN" dirty="0"/>
        </a:p>
      </dgm:t>
    </dgm:pt>
    <dgm:pt modelId="{AF195927-5A66-45A8-AE37-F7AC07782938}" type="parTrans" cxnId="{56AE9EAA-4FE3-4BF5-AF0A-8CBF6620BDD5}">
      <dgm:prSet/>
      <dgm:spPr/>
      <dgm:t>
        <a:bodyPr/>
        <a:lstStyle/>
        <a:p>
          <a:endParaRPr lang="zh-CN" altLang="en-US"/>
        </a:p>
      </dgm:t>
    </dgm:pt>
    <dgm:pt modelId="{D9E57123-3E58-4608-8E9C-D428330EF17B}" type="sibTrans" cxnId="{56AE9EAA-4FE3-4BF5-AF0A-8CBF6620BDD5}">
      <dgm:prSet/>
      <dgm:spPr/>
      <dgm:t>
        <a:bodyPr/>
        <a:lstStyle/>
        <a:p>
          <a:endParaRPr lang="zh-CN" altLang="en-US"/>
        </a:p>
      </dgm:t>
    </dgm:pt>
    <dgm:pt modelId="{A34B04E2-6D24-4507-8A71-B0D5813EE465}">
      <dgm:prSet custT="1"/>
      <dgm:spPr/>
      <dgm:t>
        <a:bodyPr/>
        <a:lstStyle/>
        <a:p>
          <a:pPr algn="l" rtl="0"/>
          <a:r>
            <a:rPr lang="zh-CN" altLang="en-US" sz="1800" b="0" dirty="0"/>
            <a:t>最佳实践参考</a:t>
          </a:r>
        </a:p>
      </dgm:t>
    </dgm:pt>
    <dgm:pt modelId="{5F5F4149-C380-4BD2-B5B1-95306B1A64E7}" type="parTrans" cxnId="{D260CF49-4FFF-436E-AD1D-DD4730743491}">
      <dgm:prSet/>
      <dgm:spPr/>
      <dgm:t>
        <a:bodyPr/>
        <a:lstStyle/>
        <a:p>
          <a:endParaRPr lang="zh-CN" altLang="en-US"/>
        </a:p>
      </dgm:t>
    </dgm:pt>
    <dgm:pt modelId="{8A215A30-7587-484F-8B59-B4C31D72030E}" type="sibTrans" cxnId="{D260CF49-4FFF-436E-AD1D-DD4730743491}">
      <dgm:prSet/>
      <dgm:spPr/>
      <dgm:t>
        <a:bodyPr/>
        <a:lstStyle/>
        <a:p>
          <a:endParaRPr lang="zh-CN" altLang="en-US"/>
        </a:p>
      </dgm:t>
    </dgm:pt>
    <dgm:pt modelId="{D6AC79FD-D356-4D01-A889-E30A36073CB3}">
      <dgm:prSet custT="1"/>
      <dgm:spPr/>
      <dgm:t>
        <a:bodyPr/>
        <a:lstStyle/>
        <a:p>
          <a:pPr algn="l" rtl="0"/>
          <a:r>
            <a:rPr lang="zh-CN" altLang="en-US" sz="1800" b="0" dirty="0"/>
            <a:t>他山之玉</a:t>
          </a:r>
        </a:p>
      </dgm:t>
    </dgm:pt>
    <dgm:pt modelId="{566549FB-89EB-4C2F-9C57-841CD892810B}" type="parTrans" cxnId="{906E699A-239C-4844-AA9E-525848845FC4}">
      <dgm:prSet/>
      <dgm:spPr/>
      <dgm:t>
        <a:bodyPr/>
        <a:lstStyle/>
        <a:p>
          <a:endParaRPr lang="zh-CN" altLang="en-US"/>
        </a:p>
      </dgm:t>
    </dgm:pt>
    <dgm:pt modelId="{444E7641-7537-4770-AD20-56B02C572682}" type="sibTrans" cxnId="{906E699A-239C-4844-AA9E-525848845FC4}">
      <dgm:prSet/>
      <dgm:spPr/>
      <dgm:t>
        <a:bodyPr/>
        <a:lstStyle/>
        <a:p>
          <a:endParaRPr lang="zh-CN" altLang="en-US"/>
        </a:p>
      </dgm:t>
    </dgm:pt>
    <dgm:pt modelId="{4A46248F-10C6-4408-A3F4-66B7A76F258D}">
      <dgm:prSet custT="1"/>
      <dgm:spPr/>
      <dgm:t>
        <a:bodyPr/>
        <a:lstStyle/>
        <a:p>
          <a:pPr algn="l" rtl="0"/>
          <a:r>
            <a:rPr lang="zh-CN" altLang="en-US" sz="1800" b="0" dirty="0"/>
            <a:t>不强制实践</a:t>
          </a:r>
        </a:p>
      </dgm:t>
    </dgm:pt>
    <dgm:pt modelId="{FEC4EE31-D48B-404F-A170-19C93560660B}" type="parTrans" cxnId="{3EA16E73-D4D5-4FD2-ADC6-F487B4425359}">
      <dgm:prSet/>
      <dgm:spPr/>
      <dgm:t>
        <a:bodyPr/>
        <a:lstStyle/>
        <a:p>
          <a:endParaRPr lang="zh-CN" altLang="en-US"/>
        </a:p>
      </dgm:t>
    </dgm:pt>
    <dgm:pt modelId="{607B57D2-877D-4EE2-B5BB-FBF71AF026D9}" type="sibTrans" cxnId="{3EA16E73-D4D5-4FD2-ADC6-F487B4425359}">
      <dgm:prSet/>
      <dgm:spPr/>
      <dgm:t>
        <a:bodyPr/>
        <a:lstStyle/>
        <a:p>
          <a:endParaRPr lang="zh-CN" altLang="en-US"/>
        </a:p>
      </dgm:t>
    </dgm:pt>
    <dgm:pt modelId="{7EF255A4-404E-449E-8F5A-A4F33599F33B}">
      <dgm:prSet/>
      <dgm:spPr/>
      <dgm:t>
        <a:bodyPr/>
        <a:lstStyle/>
        <a:p>
          <a:pPr rtl="0"/>
          <a:r>
            <a:rPr lang="en-US" dirty="0"/>
            <a:t>CLASP</a:t>
          </a:r>
          <a:r>
            <a:rPr lang="en-US" b="1" dirty="0"/>
            <a:t> </a:t>
          </a:r>
          <a:endParaRPr lang="zh-CN" dirty="0"/>
        </a:p>
      </dgm:t>
    </dgm:pt>
    <dgm:pt modelId="{3B52E20B-2553-4C5E-98EE-857103FBE800}" type="parTrans" cxnId="{A282B231-B254-42DF-ADDD-96A78B736164}">
      <dgm:prSet/>
      <dgm:spPr/>
      <dgm:t>
        <a:bodyPr/>
        <a:lstStyle/>
        <a:p>
          <a:endParaRPr lang="zh-CN" altLang="en-US"/>
        </a:p>
      </dgm:t>
    </dgm:pt>
    <dgm:pt modelId="{90930E5D-36EA-4ADD-B19A-4BF0D505CFE2}" type="sibTrans" cxnId="{A282B231-B254-42DF-ADDD-96A78B736164}">
      <dgm:prSet/>
      <dgm:spPr/>
      <dgm:t>
        <a:bodyPr/>
        <a:lstStyle/>
        <a:p>
          <a:endParaRPr lang="zh-CN" altLang="en-US"/>
        </a:p>
      </dgm:t>
    </dgm:pt>
    <dgm:pt modelId="{C4B2270C-3E78-4B73-B98F-1004BD54C08C}">
      <dgm:prSet custT="1"/>
      <dgm:spPr/>
      <dgm:t>
        <a:bodyPr/>
        <a:lstStyle/>
        <a:p>
          <a:pPr algn="l" rtl="0"/>
          <a:r>
            <a:rPr lang="zh-CN" altLang="en-US" sz="1800" b="0" dirty="0"/>
            <a:t>轻量级过程；</a:t>
          </a:r>
        </a:p>
      </dgm:t>
    </dgm:pt>
    <dgm:pt modelId="{A708831F-1582-47E0-B5E9-FDC6AA699FB6}" type="parTrans" cxnId="{34D5255D-4804-4F8B-8A1C-66A950CA0386}">
      <dgm:prSet/>
      <dgm:spPr/>
      <dgm:t>
        <a:bodyPr/>
        <a:lstStyle/>
        <a:p>
          <a:endParaRPr lang="zh-CN" altLang="en-US"/>
        </a:p>
      </dgm:t>
    </dgm:pt>
    <dgm:pt modelId="{3F37E83E-4DD3-4237-A760-F5DB02DA4111}" type="sibTrans" cxnId="{34D5255D-4804-4F8B-8A1C-66A950CA0386}">
      <dgm:prSet/>
      <dgm:spPr/>
      <dgm:t>
        <a:bodyPr/>
        <a:lstStyle/>
        <a:p>
          <a:endParaRPr lang="zh-CN" altLang="en-US"/>
        </a:p>
      </dgm:t>
    </dgm:pt>
    <dgm:pt modelId="{31245248-ECB2-42DC-8125-1138AFFECE98}">
      <dgm:prSet custT="1"/>
      <dgm:spPr/>
      <dgm:t>
        <a:bodyPr/>
        <a:lstStyle/>
        <a:p>
          <a:pPr algn="l" rtl="0"/>
          <a:r>
            <a:rPr lang="zh-CN" altLang="en-US" sz="1800" b="0" dirty="0"/>
            <a:t>以角色及其职责为核心</a:t>
          </a:r>
        </a:p>
      </dgm:t>
    </dgm:pt>
    <dgm:pt modelId="{083D2AB5-CA4A-40CD-B26F-83F5171EFA89}" type="parTrans" cxnId="{1A08C402-D009-4237-B0AC-9B78EA91402C}">
      <dgm:prSet/>
      <dgm:spPr/>
      <dgm:t>
        <a:bodyPr/>
        <a:lstStyle/>
        <a:p>
          <a:endParaRPr lang="zh-CN" altLang="en-US"/>
        </a:p>
      </dgm:t>
    </dgm:pt>
    <dgm:pt modelId="{DE2B5A39-0442-4BFC-958B-8A5D94E523E3}" type="sibTrans" cxnId="{1A08C402-D009-4237-B0AC-9B78EA91402C}">
      <dgm:prSet/>
      <dgm:spPr/>
      <dgm:t>
        <a:bodyPr/>
        <a:lstStyle/>
        <a:p>
          <a:endParaRPr lang="zh-CN" altLang="en-US"/>
        </a:p>
      </dgm:t>
    </dgm:pt>
    <dgm:pt modelId="{91C60231-9762-4BCE-B260-AAB057F8DDEE}">
      <dgm:prSet custT="1"/>
      <dgm:spPr/>
      <dgm:t>
        <a:bodyPr/>
        <a:lstStyle/>
        <a:p>
          <a:pPr algn="l" rtl="0"/>
          <a:r>
            <a:rPr lang="zh-CN" altLang="en-US" sz="1800" b="0" dirty="0"/>
            <a:t>适合小型企业</a:t>
          </a:r>
        </a:p>
      </dgm:t>
    </dgm:pt>
    <dgm:pt modelId="{AD69D677-A0A0-4881-A836-0BAB0D02F3EB}" type="parTrans" cxnId="{BABB69B7-12B1-4DB3-85B2-DCF0310B9D6D}">
      <dgm:prSet/>
      <dgm:spPr/>
      <dgm:t>
        <a:bodyPr/>
        <a:lstStyle/>
        <a:p>
          <a:endParaRPr lang="zh-CN" altLang="en-US"/>
        </a:p>
      </dgm:t>
    </dgm:pt>
    <dgm:pt modelId="{00822AC2-B407-4E0D-BBD2-0D8199E4554B}" type="sibTrans" cxnId="{BABB69B7-12B1-4DB3-85B2-DCF0310B9D6D}">
      <dgm:prSet/>
      <dgm:spPr/>
      <dgm:t>
        <a:bodyPr/>
        <a:lstStyle/>
        <a:p>
          <a:endParaRPr lang="zh-CN" altLang="en-US"/>
        </a:p>
      </dgm:t>
    </dgm:pt>
    <dgm:pt modelId="{325FCE4E-E416-4F80-8585-3F9AED9FC069}">
      <dgm:prSet/>
      <dgm:spPr/>
      <dgm:t>
        <a:bodyPr/>
        <a:lstStyle/>
        <a:p>
          <a:pPr rtl="0"/>
          <a:r>
            <a:rPr lang="en-US" dirty="0" err="1"/>
            <a:t>SAMM</a:t>
          </a:r>
          <a:endParaRPr lang="zh-CN" dirty="0"/>
        </a:p>
      </dgm:t>
    </dgm:pt>
    <dgm:pt modelId="{A8B20050-D97D-43A9-B7E8-0BF2AFBB46AC}" type="parTrans" cxnId="{708967A4-F6A2-4B99-9665-B3A3F5C6CED0}">
      <dgm:prSet/>
      <dgm:spPr/>
      <dgm:t>
        <a:bodyPr/>
        <a:lstStyle/>
        <a:p>
          <a:endParaRPr lang="zh-CN" altLang="en-US"/>
        </a:p>
      </dgm:t>
    </dgm:pt>
    <dgm:pt modelId="{F68273EB-6F34-4DA8-8C27-1E1B0C31EFFD}" type="sibTrans" cxnId="{708967A4-F6A2-4B99-9665-B3A3F5C6CED0}">
      <dgm:prSet/>
      <dgm:spPr/>
      <dgm:t>
        <a:bodyPr/>
        <a:lstStyle/>
        <a:p>
          <a:endParaRPr lang="zh-CN" altLang="en-US"/>
        </a:p>
      </dgm:t>
    </dgm:pt>
    <dgm:pt modelId="{00886500-F3CA-4885-BF30-E59AF1336B79}">
      <dgm:prSet custT="1"/>
      <dgm:spPr/>
      <dgm:t>
        <a:bodyPr/>
        <a:lstStyle/>
        <a:p>
          <a:pPr algn="l" rtl="0"/>
          <a:r>
            <a:rPr lang="zh-CN" altLang="en-US" sz="1800" b="0" dirty="0"/>
            <a:t>开放框架</a:t>
          </a:r>
        </a:p>
      </dgm:t>
    </dgm:pt>
    <dgm:pt modelId="{B4EAF98A-7F90-42F2-BE01-DA19DE656CEF}" type="parTrans" cxnId="{EE93B205-BFCC-44A3-B5EE-5D0E07ABF858}">
      <dgm:prSet/>
      <dgm:spPr/>
      <dgm:t>
        <a:bodyPr/>
        <a:lstStyle/>
        <a:p>
          <a:endParaRPr lang="zh-CN" altLang="en-US"/>
        </a:p>
      </dgm:t>
    </dgm:pt>
    <dgm:pt modelId="{40550B90-5A01-4E43-A49A-DDCFC9867C14}" type="sibTrans" cxnId="{EE93B205-BFCC-44A3-B5EE-5D0E07ABF858}">
      <dgm:prSet/>
      <dgm:spPr/>
      <dgm:t>
        <a:bodyPr/>
        <a:lstStyle/>
        <a:p>
          <a:endParaRPr lang="zh-CN" altLang="en-US"/>
        </a:p>
      </dgm:t>
    </dgm:pt>
    <dgm:pt modelId="{1A77F4EF-16DD-4D59-8BEC-6D0C318C46C4}">
      <dgm:prSet custT="1"/>
      <dgm:spPr/>
      <dgm:t>
        <a:bodyPr/>
        <a:lstStyle/>
        <a:p>
          <a:pPr algn="l" rtl="0"/>
          <a:r>
            <a:rPr lang="zh-CN" altLang="en-US" sz="1800" b="0" dirty="0"/>
            <a:t>安全知识要求较低</a:t>
          </a:r>
        </a:p>
      </dgm:t>
    </dgm:pt>
    <dgm:pt modelId="{4C95FF3C-2F8D-4EA6-91C9-5B56C5B2FBAE}" type="parTrans" cxnId="{FB2FC378-31B3-4E4F-9CD5-4B3391880118}">
      <dgm:prSet/>
      <dgm:spPr/>
      <dgm:t>
        <a:bodyPr/>
        <a:lstStyle/>
        <a:p>
          <a:endParaRPr lang="zh-CN" altLang="en-US"/>
        </a:p>
      </dgm:t>
    </dgm:pt>
    <dgm:pt modelId="{AE595B03-7D62-4921-A80A-1BDD6970C521}" type="sibTrans" cxnId="{FB2FC378-31B3-4E4F-9CD5-4B3391880118}">
      <dgm:prSet/>
      <dgm:spPr/>
      <dgm:t>
        <a:bodyPr/>
        <a:lstStyle/>
        <a:p>
          <a:endParaRPr lang="zh-CN" altLang="en-US"/>
        </a:p>
      </dgm:t>
    </dgm:pt>
    <dgm:pt modelId="{CBEA96E8-BF23-4530-B84D-4D0A06324865}">
      <dgm:prSet custT="1"/>
      <dgm:spPr/>
      <dgm:t>
        <a:bodyPr/>
        <a:lstStyle/>
        <a:p>
          <a:pPr algn="l" rtl="0"/>
          <a:r>
            <a:rPr lang="zh-CN" sz="1800" b="0" dirty="0"/>
            <a:t>和</a:t>
          </a:r>
          <a:r>
            <a:rPr lang="en-US" sz="1800" b="0" dirty="0" err="1"/>
            <a:t>BSIMM</a:t>
          </a:r>
          <a:r>
            <a:rPr lang="zh-CN" sz="1800" b="0" dirty="0"/>
            <a:t>的安全活动能对应</a:t>
          </a:r>
        </a:p>
      </dgm:t>
    </dgm:pt>
    <dgm:pt modelId="{4059A192-7673-4D28-9383-76694DDE1253}" type="parTrans" cxnId="{9494A234-EBA1-43B7-BDC2-C374BF00DD76}">
      <dgm:prSet/>
      <dgm:spPr/>
      <dgm:t>
        <a:bodyPr/>
        <a:lstStyle/>
        <a:p>
          <a:endParaRPr lang="zh-CN" altLang="en-US"/>
        </a:p>
      </dgm:t>
    </dgm:pt>
    <dgm:pt modelId="{BC548790-0D8C-405F-B4C6-41F793E4E862}" type="sibTrans" cxnId="{9494A234-EBA1-43B7-BDC2-C374BF00DD76}">
      <dgm:prSet/>
      <dgm:spPr/>
      <dgm:t>
        <a:bodyPr/>
        <a:lstStyle/>
        <a:p>
          <a:endParaRPr lang="zh-CN" altLang="en-US"/>
        </a:p>
      </dgm:t>
    </dgm:pt>
    <dgm:pt modelId="{EB9ED4ED-05B7-40D4-AE8F-B271CE6EBF0B}">
      <dgm:prSet custT="1"/>
      <dgm:spPr/>
      <dgm:t>
        <a:bodyPr/>
        <a:lstStyle/>
        <a:p>
          <a:pPr algn="l" rtl="0"/>
          <a:r>
            <a:rPr lang="zh-CN" altLang="en-US" sz="1800" b="0" dirty="0"/>
            <a:t>上手容易</a:t>
          </a:r>
        </a:p>
      </dgm:t>
    </dgm:pt>
    <dgm:pt modelId="{D54D3BBB-B283-456D-96EC-BDCE080537C6}" type="parTrans" cxnId="{77989CC2-6CB7-476A-B2D5-ABA2D10D0C89}">
      <dgm:prSet/>
      <dgm:spPr/>
      <dgm:t>
        <a:bodyPr/>
        <a:lstStyle/>
        <a:p>
          <a:endParaRPr lang="zh-CN" altLang="en-US"/>
        </a:p>
      </dgm:t>
    </dgm:pt>
    <dgm:pt modelId="{20348D4A-C7DE-478D-9EC3-8C9DFB42DFCB}" type="sibTrans" cxnId="{77989CC2-6CB7-476A-B2D5-ABA2D10D0C89}">
      <dgm:prSet/>
      <dgm:spPr/>
      <dgm:t>
        <a:bodyPr/>
        <a:lstStyle/>
        <a:p>
          <a:endParaRPr lang="zh-CN" altLang="en-US"/>
        </a:p>
      </dgm:t>
    </dgm:pt>
    <dgm:pt modelId="{E5EB2512-E634-224A-AFE1-7906536B203C}">
      <dgm:prSet custT="1"/>
      <dgm:spPr/>
      <dgm:t>
        <a:bodyPr/>
        <a:lstStyle/>
        <a:p>
          <a:pPr algn="ctr" rtl="0"/>
          <a:r>
            <a:rPr lang="en-US" altLang="zh-CN" sz="2400" dirty="0"/>
            <a:t>CMMI</a:t>
          </a:r>
          <a:endParaRPr lang="zh-CN" sz="2400" dirty="0"/>
        </a:p>
      </dgm:t>
    </dgm:pt>
    <dgm:pt modelId="{37ABD6A9-6EFE-5445-B933-22ED4A204D81}" type="parTrans" cxnId="{66FE4653-D973-524C-92B5-99571D3BE2AF}">
      <dgm:prSet/>
      <dgm:spPr/>
      <dgm:t>
        <a:bodyPr/>
        <a:lstStyle/>
        <a:p>
          <a:endParaRPr lang="zh-CN" altLang="en-US"/>
        </a:p>
      </dgm:t>
    </dgm:pt>
    <dgm:pt modelId="{B7F7045F-C383-B047-90D2-768B8C89B792}" type="sibTrans" cxnId="{66FE4653-D973-524C-92B5-99571D3BE2AF}">
      <dgm:prSet/>
      <dgm:spPr/>
      <dgm:t>
        <a:bodyPr/>
        <a:lstStyle/>
        <a:p>
          <a:endParaRPr lang="zh-CN" altLang="en-US"/>
        </a:p>
      </dgm:t>
    </dgm:pt>
    <dgm:pt modelId="{5B96D8C9-3AF0-244C-9B30-29C5E787B284}">
      <dgm:prSet custT="1"/>
      <dgm:spPr/>
      <dgm:t>
        <a:bodyPr/>
        <a:lstStyle/>
        <a:p>
          <a:pPr algn="l" rtl="0"/>
          <a:r>
            <a:rPr lang="zh-CN" altLang="en-US" sz="1800" b="0" dirty="0"/>
            <a:t>自动的、可扩展的框架</a:t>
          </a:r>
          <a:endParaRPr lang="zh-CN" sz="1800" b="0" dirty="0"/>
        </a:p>
      </dgm:t>
    </dgm:pt>
    <dgm:pt modelId="{0754F8B9-C404-BC40-8876-FC25C73E6A85}" type="parTrans" cxnId="{8B9052DD-A986-C945-91B1-E4C7B1780177}">
      <dgm:prSet/>
      <dgm:spPr/>
      <dgm:t>
        <a:bodyPr/>
        <a:lstStyle/>
        <a:p>
          <a:endParaRPr lang="zh-CN" altLang="en-US"/>
        </a:p>
      </dgm:t>
    </dgm:pt>
    <dgm:pt modelId="{D6905BEB-1CFE-C44C-BC85-9C7FE59F6090}" type="sibTrans" cxnId="{8B9052DD-A986-C945-91B1-E4C7B1780177}">
      <dgm:prSet/>
      <dgm:spPr/>
      <dgm:t>
        <a:bodyPr/>
        <a:lstStyle/>
        <a:p>
          <a:endParaRPr lang="zh-CN" altLang="en-US"/>
        </a:p>
      </dgm:t>
    </dgm:pt>
    <dgm:pt modelId="{212723D2-4AFE-8A4B-807E-320B3AE29342}">
      <dgm:prSet custT="1"/>
      <dgm:spPr/>
      <dgm:t>
        <a:bodyPr/>
        <a:lstStyle/>
        <a:p>
          <a:pPr algn="l" rtl="0"/>
          <a:r>
            <a:rPr lang="zh-CN" altLang="en-US" sz="1800" b="0" dirty="0"/>
            <a:t>集成化框架，消除了各个模型的不一致性</a:t>
          </a:r>
          <a:endParaRPr lang="zh-CN" sz="1800" b="0" dirty="0"/>
        </a:p>
      </dgm:t>
    </dgm:pt>
    <dgm:pt modelId="{0CEAB087-E40F-FD44-9EE5-DA4A1DD4BEFA}" type="parTrans" cxnId="{B2185B63-F111-DE46-BF44-C94D5DBA2C85}">
      <dgm:prSet/>
      <dgm:spPr/>
      <dgm:t>
        <a:bodyPr/>
        <a:lstStyle/>
        <a:p>
          <a:endParaRPr lang="zh-CN" altLang="en-US"/>
        </a:p>
      </dgm:t>
    </dgm:pt>
    <dgm:pt modelId="{F67A8176-1F6B-D549-82E7-87D86E8E1417}" type="sibTrans" cxnId="{B2185B63-F111-DE46-BF44-C94D5DBA2C85}">
      <dgm:prSet/>
      <dgm:spPr/>
      <dgm:t>
        <a:bodyPr/>
        <a:lstStyle/>
        <a:p>
          <a:endParaRPr lang="zh-CN" altLang="en-US"/>
        </a:p>
      </dgm:t>
    </dgm:pt>
    <dgm:pt modelId="{2C2DD96B-B6A0-7C40-82F8-06FCF38D3347}">
      <dgm:prSet custT="1"/>
      <dgm:spPr/>
      <dgm:t>
        <a:bodyPr/>
        <a:lstStyle/>
        <a:p>
          <a:pPr algn="l" rtl="0"/>
          <a:r>
            <a:rPr lang="zh-CN" altLang="en-US" sz="1800" b="0" dirty="0"/>
            <a:t>持续改进，就可克服软件开发中困难</a:t>
          </a:r>
          <a:endParaRPr lang="zh-CN" sz="1800" b="0" dirty="0"/>
        </a:p>
      </dgm:t>
    </dgm:pt>
    <dgm:pt modelId="{B4BF0044-7F18-0B4D-9017-D744EFDE7BFE}" type="parTrans" cxnId="{D3DDA564-4242-A540-8492-2CF782375B28}">
      <dgm:prSet/>
      <dgm:spPr/>
      <dgm:t>
        <a:bodyPr/>
        <a:lstStyle/>
        <a:p>
          <a:endParaRPr lang="zh-CN" altLang="en-US"/>
        </a:p>
      </dgm:t>
    </dgm:pt>
    <dgm:pt modelId="{57F68BDC-B8D3-6D42-BCCC-D07E948C70E6}" type="sibTrans" cxnId="{D3DDA564-4242-A540-8492-2CF782375B28}">
      <dgm:prSet/>
      <dgm:spPr/>
      <dgm:t>
        <a:bodyPr/>
        <a:lstStyle/>
        <a:p>
          <a:endParaRPr lang="zh-CN" altLang="en-US"/>
        </a:p>
      </dgm:t>
    </dgm:pt>
    <dgm:pt modelId="{01CD6A49-F706-4628-9C93-D84C68AF066D}" type="pres">
      <dgm:prSet presAssocID="{0049F532-9A01-4BC0-A606-159F9F009AD0}" presName="Name0" presStyleCnt="0">
        <dgm:presLayoutVars>
          <dgm:chPref val="3"/>
          <dgm:dir/>
          <dgm:animLvl val="lvl"/>
          <dgm:resizeHandles/>
        </dgm:presLayoutVars>
      </dgm:prSet>
      <dgm:spPr/>
    </dgm:pt>
    <dgm:pt modelId="{0F9DD05A-7D1F-4DB9-BA57-57E50BFF3E1E}" type="pres">
      <dgm:prSet presAssocID="{F00DBCE0-F551-4DEB-973E-DA92B328BCF5}" presName="horFlow" presStyleCnt="0"/>
      <dgm:spPr/>
    </dgm:pt>
    <dgm:pt modelId="{B63A8365-7218-4CEB-AD68-FADC01785850}" type="pres">
      <dgm:prSet presAssocID="{F00DBCE0-F551-4DEB-973E-DA92B328BCF5}" presName="bigChev" presStyleLbl="node1" presStyleIdx="0" presStyleCnt="6"/>
      <dgm:spPr/>
    </dgm:pt>
    <dgm:pt modelId="{AB4AA98C-A4E3-4411-A59E-789A7E7995D3}" type="pres">
      <dgm:prSet presAssocID="{8AEF4F01-8CBF-40CA-BE77-B7C4EA259C98}" presName="parTrans" presStyleCnt="0"/>
      <dgm:spPr/>
    </dgm:pt>
    <dgm:pt modelId="{F222492C-502E-4384-9A18-59FAAE26CA21}" type="pres">
      <dgm:prSet presAssocID="{C24F87AB-379A-4778-AB47-E8A728A7D432}" presName="node" presStyleLbl="alignAccFollowNode1" presStyleIdx="0" presStyleCnt="18" custScaleX="125351">
        <dgm:presLayoutVars>
          <dgm:bulletEnabled val="1"/>
        </dgm:presLayoutVars>
      </dgm:prSet>
      <dgm:spPr/>
    </dgm:pt>
    <dgm:pt modelId="{DED7CBBB-BD10-4A86-823D-88006233EE8C}" type="pres">
      <dgm:prSet presAssocID="{1D0D5D4C-F1AA-4734-BD18-73582FC32B3C}" presName="sibTrans" presStyleCnt="0"/>
      <dgm:spPr/>
    </dgm:pt>
    <dgm:pt modelId="{C126E563-9AF1-4286-A952-231AA71294B3}" type="pres">
      <dgm:prSet presAssocID="{88619EA1-3CAD-4157-B1A4-B35FC57BE549}" presName="node" presStyleLbl="alignAccFollowNode1" presStyleIdx="1" presStyleCnt="18" custScaleX="125351">
        <dgm:presLayoutVars>
          <dgm:bulletEnabled val="1"/>
        </dgm:presLayoutVars>
      </dgm:prSet>
      <dgm:spPr/>
    </dgm:pt>
    <dgm:pt modelId="{6D52D7D4-995D-4934-9BE1-30414951064C}" type="pres">
      <dgm:prSet presAssocID="{4C8F3F14-6F5C-4730-B042-1693293B779F}" presName="sibTrans" presStyleCnt="0"/>
      <dgm:spPr/>
    </dgm:pt>
    <dgm:pt modelId="{8478E65D-6C17-4169-86C2-CC8139AA0DBA}" type="pres">
      <dgm:prSet presAssocID="{0DCB13B7-05AD-434B-A9E3-8B97727FF15D}" presName="node" presStyleLbl="alignAccFollowNode1" presStyleIdx="2" presStyleCnt="18" custScaleX="125351">
        <dgm:presLayoutVars>
          <dgm:bulletEnabled val="1"/>
        </dgm:presLayoutVars>
      </dgm:prSet>
      <dgm:spPr/>
    </dgm:pt>
    <dgm:pt modelId="{D8273C8D-5562-462C-89E3-7260E2BB9356}" type="pres">
      <dgm:prSet presAssocID="{F00DBCE0-F551-4DEB-973E-DA92B328BCF5}" presName="vSp" presStyleCnt="0"/>
      <dgm:spPr/>
    </dgm:pt>
    <dgm:pt modelId="{07ABF05A-4EA2-43F0-9C08-BF8AD21DA9DD}" type="pres">
      <dgm:prSet presAssocID="{39798B23-B14F-4B06-AED5-FD800690088A}" presName="horFlow" presStyleCnt="0"/>
      <dgm:spPr/>
    </dgm:pt>
    <dgm:pt modelId="{56451F39-6A2F-49A6-A46A-4FBBD7284AE5}" type="pres">
      <dgm:prSet presAssocID="{39798B23-B14F-4B06-AED5-FD800690088A}" presName="bigChev" presStyleLbl="node1" presStyleIdx="1" presStyleCnt="6"/>
      <dgm:spPr/>
    </dgm:pt>
    <dgm:pt modelId="{19B45D74-EA98-4AC1-9105-CFBEA1729427}" type="pres">
      <dgm:prSet presAssocID="{DB7CF695-FC6A-4662-BC8F-9758D40E8FDD}" presName="parTrans" presStyleCnt="0"/>
      <dgm:spPr/>
    </dgm:pt>
    <dgm:pt modelId="{DCAE4B2E-FE50-4F35-955F-34A5CE207F1D}" type="pres">
      <dgm:prSet presAssocID="{A6DFB308-D721-434D-8FD7-7D8DFB58190A}" presName="node" presStyleLbl="alignAccFollowNode1" presStyleIdx="3" presStyleCnt="18" custScaleX="125351">
        <dgm:presLayoutVars>
          <dgm:bulletEnabled val="1"/>
        </dgm:presLayoutVars>
      </dgm:prSet>
      <dgm:spPr/>
    </dgm:pt>
    <dgm:pt modelId="{4B5C28A9-1812-4BEF-9216-9BF5D6E6B659}" type="pres">
      <dgm:prSet presAssocID="{E5D9BE91-C845-45CF-8041-F8FF9EDBC448}" presName="sibTrans" presStyleCnt="0"/>
      <dgm:spPr/>
    </dgm:pt>
    <dgm:pt modelId="{A3AD4B00-F3BD-4FE3-AFD7-7BFDAD88194D}" type="pres">
      <dgm:prSet presAssocID="{729C32F2-DAD5-4296-97CD-3F1252072B36}" presName="node" presStyleLbl="alignAccFollowNode1" presStyleIdx="4" presStyleCnt="18" custScaleX="125351">
        <dgm:presLayoutVars>
          <dgm:bulletEnabled val="1"/>
        </dgm:presLayoutVars>
      </dgm:prSet>
      <dgm:spPr/>
    </dgm:pt>
    <dgm:pt modelId="{E1A15054-44E8-4FA9-A8BF-80119261F3CF}" type="pres">
      <dgm:prSet presAssocID="{781CFA06-A979-4C13-8884-5AEDDCE828E1}" presName="sibTrans" presStyleCnt="0"/>
      <dgm:spPr/>
    </dgm:pt>
    <dgm:pt modelId="{38D375E4-2F44-42DB-BEBC-E15BF33092C3}" type="pres">
      <dgm:prSet presAssocID="{EB9ED4ED-05B7-40D4-AE8F-B271CE6EBF0B}" presName="node" presStyleLbl="alignAccFollowNode1" presStyleIdx="5" presStyleCnt="18" custScaleX="125351">
        <dgm:presLayoutVars>
          <dgm:bulletEnabled val="1"/>
        </dgm:presLayoutVars>
      </dgm:prSet>
      <dgm:spPr/>
    </dgm:pt>
    <dgm:pt modelId="{32E9E3B5-3A70-4B71-A086-06004132E49D}" type="pres">
      <dgm:prSet presAssocID="{39798B23-B14F-4B06-AED5-FD800690088A}" presName="vSp" presStyleCnt="0"/>
      <dgm:spPr/>
    </dgm:pt>
    <dgm:pt modelId="{3EB01AA3-D62F-4BA6-A62A-EAA2432975BA}" type="pres">
      <dgm:prSet presAssocID="{D2C9F957-1EFA-4684-95F8-82585F5DAC87}" presName="horFlow" presStyleCnt="0"/>
      <dgm:spPr/>
    </dgm:pt>
    <dgm:pt modelId="{BA4C3936-9F2C-471F-8A93-5A1C4B410988}" type="pres">
      <dgm:prSet presAssocID="{D2C9F957-1EFA-4684-95F8-82585F5DAC87}" presName="bigChev" presStyleLbl="node1" presStyleIdx="2" presStyleCnt="6"/>
      <dgm:spPr/>
    </dgm:pt>
    <dgm:pt modelId="{28594BC7-B28A-4098-BBED-2CF5922FE2FC}" type="pres">
      <dgm:prSet presAssocID="{5F5F4149-C380-4BD2-B5B1-95306B1A64E7}" presName="parTrans" presStyleCnt="0"/>
      <dgm:spPr/>
    </dgm:pt>
    <dgm:pt modelId="{06FEA69E-5CA9-4C9E-9A04-1FC4C7EB98E4}" type="pres">
      <dgm:prSet presAssocID="{A34B04E2-6D24-4507-8A71-B0D5813EE465}" presName="node" presStyleLbl="alignAccFollowNode1" presStyleIdx="6" presStyleCnt="18" custScaleX="125351">
        <dgm:presLayoutVars>
          <dgm:bulletEnabled val="1"/>
        </dgm:presLayoutVars>
      </dgm:prSet>
      <dgm:spPr/>
    </dgm:pt>
    <dgm:pt modelId="{FB4B3431-776F-44DF-9611-C0BA0B99C279}" type="pres">
      <dgm:prSet presAssocID="{8A215A30-7587-484F-8B59-B4C31D72030E}" presName="sibTrans" presStyleCnt="0"/>
      <dgm:spPr/>
    </dgm:pt>
    <dgm:pt modelId="{F0014025-D582-4705-B459-6AC25E0A004A}" type="pres">
      <dgm:prSet presAssocID="{D6AC79FD-D356-4D01-A889-E30A36073CB3}" presName="node" presStyleLbl="alignAccFollowNode1" presStyleIdx="7" presStyleCnt="18" custScaleX="125351">
        <dgm:presLayoutVars>
          <dgm:bulletEnabled val="1"/>
        </dgm:presLayoutVars>
      </dgm:prSet>
      <dgm:spPr/>
    </dgm:pt>
    <dgm:pt modelId="{74AA467A-0C1A-4569-9C08-2A3E718C3E81}" type="pres">
      <dgm:prSet presAssocID="{444E7641-7537-4770-AD20-56B02C572682}" presName="sibTrans" presStyleCnt="0"/>
      <dgm:spPr/>
    </dgm:pt>
    <dgm:pt modelId="{A2AB0AD3-F426-4FAB-8598-480D2CCB7045}" type="pres">
      <dgm:prSet presAssocID="{4A46248F-10C6-4408-A3F4-66B7A76F258D}" presName="node" presStyleLbl="alignAccFollowNode1" presStyleIdx="8" presStyleCnt="18" custScaleX="125351">
        <dgm:presLayoutVars>
          <dgm:bulletEnabled val="1"/>
        </dgm:presLayoutVars>
      </dgm:prSet>
      <dgm:spPr/>
    </dgm:pt>
    <dgm:pt modelId="{4EF42459-B906-457C-9670-8B944316FAF4}" type="pres">
      <dgm:prSet presAssocID="{D2C9F957-1EFA-4684-95F8-82585F5DAC87}" presName="vSp" presStyleCnt="0"/>
      <dgm:spPr/>
    </dgm:pt>
    <dgm:pt modelId="{C3E89CA3-BADD-4D58-9DB1-6216DE211E4C}" type="pres">
      <dgm:prSet presAssocID="{7EF255A4-404E-449E-8F5A-A4F33599F33B}" presName="horFlow" presStyleCnt="0"/>
      <dgm:spPr/>
    </dgm:pt>
    <dgm:pt modelId="{EB31C83B-B8B5-43AE-85AB-12B5D5F2C85D}" type="pres">
      <dgm:prSet presAssocID="{7EF255A4-404E-449E-8F5A-A4F33599F33B}" presName="bigChev" presStyleLbl="node1" presStyleIdx="3" presStyleCnt="6"/>
      <dgm:spPr/>
    </dgm:pt>
    <dgm:pt modelId="{FE72DF2B-A1C5-4F77-B1C7-4C8BCA93BF1D}" type="pres">
      <dgm:prSet presAssocID="{A708831F-1582-47E0-B5E9-FDC6AA699FB6}" presName="parTrans" presStyleCnt="0"/>
      <dgm:spPr/>
    </dgm:pt>
    <dgm:pt modelId="{BC501EA1-FA80-4B2F-8A1F-119EE000DD0C}" type="pres">
      <dgm:prSet presAssocID="{C4B2270C-3E78-4B73-B98F-1004BD54C08C}" presName="node" presStyleLbl="alignAccFollowNode1" presStyleIdx="9" presStyleCnt="18" custScaleX="125351">
        <dgm:presLayoutVars>
          <dgm:bulletEnabled val="1"/>
        </dgm:presLayoutVars>
      </dgm:prSet>
      <dgm:spPr/>
    </dgm:pt>
    <dgm:pt modelId="{F7826951-7423-4992-9440-6F7D247B4FF4}" type="pres">
      <dgm:prSet presAssocID="{3F37E83E-4DD3-4237-A760-F5DB02DA4111}" presName="sibTrans" presStyleCnt="0"/>
      <dgm:spPr/>
    </dgm:pt>
    <dgm:pt modelId="{B4C42308-8BB4-43BE-924F-4AE665E38DAE}" type="pres">
      <dgm:prSet presAssocID="{31245248-ECB2-42DC-8125-1138AFFECE98}" presName="node" presStyleLbl="alignAccFollowNode1" presStyleIdx="10" presStyleCnt="18" custScaleX="125351">
        <dgm:presLayoutVars>
          <dgm:bulletEnabled val="1"/>
        </dgm:presLayoutVars>
      </dgm:prSet>
      <dgm:spPr/>
    </dgm:pt>
    <dgm:pt modelId="{0D2BF1D8-96F3-46AD-90A2-046E361A7F27}" type="pres">
      <dgm:prSet presAssocID="{DE2B5A39-0442-4BFC-958B-8A5D94E523E3}" presName="sibTrans" presStyleCnt="0"/>
      <dgm:spPr/>
    </dgm:pt>
    <dgm:pt modelId="{75CCC6CE-EC58-4C96-9F51-FABD85ADCD6A}" type="pres">
      <dgm:prSet presAssocID="{91C60231-9762-4BCE-B260-AAB057F8DDEE}" presName="node" presStyleLbl="alignAccFollowNode1" presStyleIdx="11" presStyleCnt="18" custScaleX="125351">
        <dgm:presLayoutVars>
          <dgm:bulletEnabled val="1"/>
        </dgm:presLayoutVars>
      </dgm:prSet>
      <dgm:spPr/>
    </dgm:pt>
    <dgm:pt modelId="{BD80497F-0F6A-49B8-8AC7-E0C64CBC8442}" type="pres">
      <dgm:prSet presAssocID="{7EF255A4-404E-449E-8F5A-A4F33599F33B}" presName="vSp" presStyleCnt="0"/>
      <dgm:spPr/>
    </dgm:pt>
    <dgm:pt modelId="{95CD269E-DF9D-48BC-8D07-F71DC3A433E9}" type="pres">
      <dgm:prSet presAssocID="{325FCE4E-E416-4F80-8585-3F9AED9FC069}" presName="horFlow" presStyleCnt="0"/>
      <dgm:spPr/>
    </dgm:pt>
    <dgm:pt modelId="{DF264AA1-527F-4F83-8087-63CC244E623E}" type="pres">
      <dgm:prSet presAssocID="{325FCE4E-E416-4F80-8585-3F9AED9FC069}" presName="bigChev" presStyleLbl="node1" presStyleIdx="4" presStyleCnt="6"/>
      <dgm:spPr/>
    </dgm:pt>
    <dgm:pt modelId="{0689A1C7-76C8-41A4-95D9-DADDBAF27E86}" type="pres">
      <dgm:prSet presAssocID="{B4EAF98A-7F90-42F2-BE01-DA19DE656CEF}" presName="parTrans" presStyleCnt="0"/>
      <dgm:spPr/>
    </dgm:pt>
    <dgm:pt modelId="{8E0DED6F-7768-42ED-8B4E-248C51013652}" type="pres">
      <dgm:prSet presAssocID="{00886500-F3CA-4885-BF30-E59AF1336B79}" presName="node" presStyleLbl="alignAccFollowNode1" presStyleIdx="12" presStyleCnt="18" custScaleX="125351">
        <dgm:presLayoutVars>
          <dgm:bulletEnabled val="1"/>
        </dgm:presLayoutVars>
      </dgm:prSet>
      <dgm:spPr/>
    </dgm:pt>
    <dgm:pt modelId="{7E1314DB-1C21-4004-B291-D8FA223B744E}" type="pres">
      <dgm:prSet presAssocID="{40550B90-5A01-4E43-A49A-DDCFC9867C14}" presName="sibTrans" presStyleCnt="0"/>
      <dgm:spPr/>
    </dgm:pt>
    <dgm:pt modelId="{BF3DD906-833A-446C-9230-C9084C3D4718}" type="pres">
      <dgm:prSet presAssocID="{1A77F4EF-16DD-4D59-8BEC-6D0C318C46C4}" presName="node" presStyleLbl="alignAccFollowNode1" presStyleIdx="13" presStyleCnt="18" custScaleX="125351">
        <dgm:presLayoutVars>
          <dgm:bulletEnabled val="1"/>
        </dgm:presLayoutVars>
      </dgm:prSet>
      <dgm:spPr/>
    </dgm:pt>
    <dgm:pt modelId="{AA4F904D-B59D-466C-A1B7-188645837534}" type="pres">
      <dgm:prSet presAssocID="{AE595B03-7D62-4921-A80A-1BDD6970C521}" presName="sibTrans" presStyleCnt="0"/>
      <dgm:spPr/>
    </dgm:pt>
    <dgm:pt modelId="{06C32B27-1AF8-481F-8ED6-112D8282998B}" type="pres">
      <dgm:prSet presAssocID="{CBEA96E8-BF23-4530-B84D-4D0A06324865}" presName="node" presStyleLbl="alignAccFollowNode1" presStyleIdx="14" presStyleCnt="18" custScaleX="183891">
        <dgm:presLayoutVars>
          <dgm:bulletEnabled val="1"/>
        </dgm:presLayoutVars>
      </dgm:prSet>
      <dgm:spPr/>
    </dgm:pt>
    <dgm:pt modelId="{0C4675D3-CADC-A44B-B6A2-1E55DF27086B}" type="pres">
      <dgm:prSet presAssocID="{325FCE4E-E416-4F80-8585-3F9AED9FC069}" presName="vSp" presStyleCnt="0"/>
      <dgm:spPr/>
    </dgm:pt>
    <dgm:pt modelId="{CD537632-57FF-3A4C-90CC-7BBF6942FB52}" type="pres">
      <dgm:prSet presAssocID="{E5EB2512-E634-224A-AFE1-7906536B203C}" presName="horFlow" presStyleCnt="0"/>
      <dgm:spPr/>
    </dgm:pt>
    <dgm:pt modelId="{811C4EF7-C575-CE4D-ACCE-2530E34FF451}" type="pres">
      <dgm:prSet presAssocID="{E5EB2512-E634-224A-AFE1-7906536B203C}" presName="bigChev" presStyleLbl="node1" presStyleIdx="5" presStyleCnt="6"/>
      <dgm:spPr/>
    </dgm:pt>
    <dgm:pt modelId="{7C0B12B1-0D96-A344-9EBD-260DAE1838A9}" type="pres">
      <dgm:prSet presAssocID="{0754F8B9-C404-BC40-8876-FC25C73E6A85}" presName="parTrans" presStyleCnt="0"/>
      <dgm:spPr/>
    </dgm:pt>
    <dgm:pt modelId="{A697087D-76F6-654E-B063-8220B7B2F3EC}" type="pres">
      <dgm:prSet presAssocID="{5B96D8C9-3AF0-244C-9B30-29C5E787B284}" presName="node" presStyleLbl="alignAccFollowNode1" presStyleIdx="15" presStyleCnt="18" custScaleX="117142">
        <dgm:presLayoutVars>
          <dgm:bulletEnabled val="1"/>
        </dgm:presLayoutVars>
      </dgm:prSet>
      <dgm:spPr/>
    </dgm:pt>
    <dgm:pt modelId="{457A96AC-4537-7B45-B9F5-68A130767E4D}" type="pres">
      <dgm:prSet presAssocID="{D6905BEB-1CFE-C44C-BC85-9C7FE59F6090}" presName="sibTrans" presStyleCnt="0"/>
      <dgm:spPr/>
    </dgm:pt>
    <dgm:pt modelId="{4AC9BAD0-51B0-3741-A4BC-FFE7D27E5447}" type="pres">
      <dgm:prSet presAssocID="{212723D2-4AFE-8A4B-807E-320B3AE29342}" presName="node" presStyleLbl="alignAccFollowNode1" presStyleIdx="16" presStyleCnt="18" custScaleX="156952">
        <dgm:presLayoutVars>
          <dgm:bulletEnabled val="1"/>
        </dgm:presLayoutVars>
      </dgm:prSet>
      <dgm:spPr/>
    </dgm:pt>
    <dgm:pt modelId="{5725F475-8005-2848-A39B-B7D039B454C8}" type="pres">
      <dgm:prSet presAssocID="{F67A8176-1F6B-D549-82E7-87D86E8E1417}" presName="sibTrans" presStyleCnt="0"/>
      <dgm:spPr/>
    </dgm:pt>
    <dgm:pt modelId="{BB96E0BA-1F95-F145-990B-16DA68B624EB}" type="pres">
      <dgm:prSet presAssocID="{2C2DD96B-B6A0-7C40-82F8-06FCF38D3347}" presName="node" presStyleLbl="alignAccFollowNode1" presStyleIdx="17" presStyleCnt="18" custScaleX="145326">
        <dgm:presLayoutVars>
          <dgm:bulletEnabled val="1"/>
        </dgm:presLayoutVars>
      </dgm:prSet>
      <dgm:spPr/>
    </dgm:pt>
  </dgm:ptLst>
  <dgm:cxnLst>
    <dgm:cxn modelId="{4BF16902-5703-A540-A135-902C086C6A85}" type="presOf" srcId="{212723D2-4AFE-8A4B-807E-320B3AE29342}" destId="{4AC9BAD0-51B0-3741-A4BC-FFE7D27E5447}" srcOrd="0" destOrd="0" presId="urn:microsoft.com/office/officeart/2005/8/layout/lProcess3"/>
    <dgm:cxn modelId="{1A08C402-D009-4237-B0AC-9B78EA91402C}" srcId="{7EF255A4-404E-449E-8F5A-A4F33599F33B}" destId="{31245248-ECB2-42DC-8125-1138AFFECE98}" srcOrd="1" destOrd="0" parTransId="{083D2AB5-CA4A-40CD-B26F-83F5171EFA89}" sibTransId="{DE2B5A39-0442-4BFC-958B-8A5D94E523E3}"/>
    <dgm:cxn modelId="{3F1FF703-325F-4BBF-9711-CDEE0EFB6E1A}" srcId="{F00DBCE0-F551-4DEB-973E-DA92B328BCF5}" destId="{0DCB13B7-05AD-434B-A9E3-8B97727FF15D}" srcOrd="2" destOrd="0" parTransId="{662C7E10-1B0E-41E0-B402-8A9D3FDC1A68}" sibTransId="{4638805A-01AE-4D37-ABC0-B1033A5DC5FD}"/>
    <dgm:cxn modelId="{EE93B205-BFCC-44A3-B5EE-5D0E07ABF858}" srcId="{325FCE4E-E416-4F80-8585-3F9AED9FC069}" destId="{00886500-F3CA-4885-BF30-E59AF1336B79}" srcOrd="0" destOrd="0" parTransId="{B4EAF98A-7F90-42F2-BE01-DA19DE656CEF}" sibTransId="{40550B90-5A01-4E43-A49A-DDCFC9867C14}"/>
    <dgm:cxn modelId="{03AE0618-2A18-4712-8A60-8CA6AB2E7B07}" srcId="{0049F532-9A01-4BC0-A606-159F9F009AD0}" destId="{F00DBCE0-F551-4DEB-973E-DA92B328BCF5}" srcOrd="0" destOrd="0" parTransId="{3AD301AF-A302-4882-9805-72BF7C2D1CBB}" sibTransId="{C84218C2-DE56-4CB3-8DB3-DA5D97EA0E78}"/>
    <dgm:cxn modelId="{0F5F8426-8DAF-E44E-B316-ED9F4B6489EF}" type="presOf" srcId="{E5EB2512-E634-224A-AFE1-7906536B203C}" destId="{811C4EF7-C575-CE4D-ACCE-2530E34FF451}" srcOrd="0" destOrd="0" presId="urn:microsoft.com/office/officeart/2005/8/layout/lProcess3"/>
    <dgm:cxn modelId="{A282B231-B254-42DF-ADDD-96A78B736164}" srcId="{0049F532-9A01-4BC0-A606-159F9F009AD0}" destId="{7EF255A4-404E-449E-8F5A-A4F33599F33B}" srcOrd="3" destOrd="0" parTransId="{3B52E20B-2553-4C5E-98EE-857103FBE800}" sibTransId="{90930E5D-36EA-4ADD-B19A-4BF0D505CFE2}"/>
    <dgm:cxn modelId="{9494A234-EBA1-43B7-BDC2-C374BF00DD76}" srcId="{325FCE4E-E416-4F80-8585-3F9AED9FC069}" destId="{CBEA96E8-BF23-4530-B84D-4D0A06324865}" srcOrd="2" destOrd="0" parTransId="{4059A192-7673-4D28-9383-76694DDE1253}" sibTransId="{BC548790-0D8C-405F-B4C6-41F793E4E862}"/>
    <dgm:cxn modelId="{8B16A137-3FF0-4DFA-B774-8078C82D5191}" type="presOf" srcId="{D6AC79FD-D356-4D01-A889-E30A36073CB3}" destId="{F0014025-D582-4705-B459-6AC25E0A004A}" srcOrd="0" destOrd="0" presId="urn:microsoft.com/office/officeart/2005/8/layout/lProcess3"/>
    <dgm:cxn modelId="{0F7C543A-4940-4E43-859C-B9C106B31311}" type="presOf" srcId="{C4B2270C-3E78-4B73-B98F-1004BD54C08C}" destId="{BC501EA1-FA80-4B2F-8A1F-119EE000DD0C}" srcOrd="0" destOrd="0" presId="urn:microsoft.com/office/officeart/2005/8/layout/lProcess3"/>
    <dgm:cxn modelId="{6D03BB3B-CE00-4EFA-8CB4-A334470856FA}" srcId="{0049F532-9A01-4BC0-A606-159F9F009AD0}" destId="{39798B23-B14F-4B06-AED5-FD800690088A}" srcOrd="1" destOrd="0" parTransId="{0615E27F-BF48-453F-9D01-7329B4EFDBCF}" sibTransId="{42650476-4B29-4B32-B057-1EE8A6F76A73}"/>
    <dgm:cxn modelId="{86580F3C-9220-4D7E-AAEC-F523FE57B94D}" type="presOf" srcId="{0049F532-9A01-4BC0-A606-159F9F009AD0}" destId="{01CD6A49-F706-4628-9C93-D84C68AF066D}" srcOrd="0" destOrd="0" presId="urn:microsoft.com/office/officeart/2005/8/layout/lProcess3"/>
    <dgm:cxn modelId="{F2E92C3C-A868-2349-9B30-4CA62ACC810C}" type="presOf" srcId="{2C2DD96B-B6A0-7C40-82F8-06FCF38D3347}" destId="{BB96E0BA-1F95-F145-990B-16DA68B624EB}" srcOrd="0" destOrd="0" presId="urn:microsoft.com/office/officeart/2005/8/layout/lProcess3"/>
    <dgm:cxn modelId="{34D5255D-4804-4F8B-8A1C-66A950CA0386}" srcId="{7EF255A4-404E-449E-8F5A-A4F33599F33B}" destId="{C4B2270C-3E78-4B73-B98F-1004BD54C08C}" srcOrd="0" destOrd="0" parTransId="{A708831F-1582-47E0-B5E9-FDC6AA699FB6}" sibTransId="{3F37E83E-4DD3-4237-A760-F5DB02DA4111}"/>
    <dgm:cxn modelId="{0F4FD961-69C0-4D95-A502-B9591084387A}" type="presOf" srcId="{F00DBCE0-F551-4DEB-973E-DA92B328BCF5}" destId="{B63A8365-7218-4CEB-AD68-FADC01785850}" srcOrd="0" destOrd="0" presId="urn:microsoft.com/office/officeart/2005/8/layout/lProcess3"/>
    <dgm:cxn modelId="{02125C62-5B13-4BBF-8AD8-632B0CDB6953}" type="presOf" srcId="{7EF255A4-404E-449E-8F5A-A4F33599F33B}" destId="{EB31C83B-B8B5-43AE-85AB-12B5D5F2C85D}" srcOrd="0" destOrd="0" presId="urn:microsoft.com/office/officeart/2005/8/layout/lProcess3"/>
    <dgm:cxn modelId="{B2185B63-F111-DE46-BF44-C94D5DBA2C85}" srcId="{E5EB2512-E634-224A-AFE1-7906536B203C}" destId="{212723D2-4AFE-8A4B-807E-320B3AE29342}" srcOrd="1" destOrd="0" parTransId="{0CEAB087-E40F-FD44-9EE5-DA4A1DD4BEFA}" sibTransId="{F67A8176-1F6B-D549-82E7-87D86E8E1417}"/>
    <dgm:cxn modelId="{D3DDA564-4242-A540-8492-2CF782375B28}" srcId="{E5EB2512-E634-224A-AFE1-7906536B203C}" destId="{2C2DD96B-B6A0-7C40-82F8-06FCF38D3347}" srcOrd="2" destOrd="0" parTransId="{B4BF0044-7F18-0B4D-9017-D744EFDE7BFE}" sibTransId="{57F68BDC-B8D3-6D42-BCCC-D07E948C70E6}"/>
    <dgm:cxn modelId="{D260CF49-4FFF-436E-AD1D-DD4730743491}" srcId="{D2C9F957-1EFA-4684-95F8-82585F5DAC87}" destId="{A34B04E2-6D24-4507-8A71-B0D5813EE465}" srcOrd="0" destOrd="0" parTransId="{5F5F4149-C380-4BD2-B5B1-95306B1A64E7}" sibTransId="{8A215A30-7587-484F-8B59-B4C31D72030E}"/>
    <dgm:cxn modelId="{CFF2DA4D-2295-4557-B37A-DAC836F848AA}" type="presOf" srcId="{A6DFB308-D721-434D-8FD7-7D8DFB58190A}" destId="{DCAE4B2E-FE50-4F35-955F-34A5CE207F1D}" srcOrd="0" destOrd="0" presId="urn:microsoft.com/office/officeart/2005/8/layout/lProcess3"/>
    <dgm:cxn modelId="{1F366050-26EF-486B-BA2D-7900FC754270}" type="presOf" srcId="{325FCE4E-E416-4F80-8585-3F9AED9FC069}" destId="{DF264AA1-527F-4F83-8087-63CC244E623E}" srcOrd="0" destOrd="0" presId="urn:microsoft.com/office/officeart/2005/8/layout/lProcess3"/>
    <dgm:cxn modelId="{AB978070-3FDF-4517-A117-AE9DADB88B43}" type="presOf" srcId="{39798B23-B14F-4B06-AED5-FD800690088A}" destId="{56451F39-6A2F-49A6-A46A-4FBBD7284AE5}" srcOrd="0" destOrd="0" presId="urn:microsoft.com/office/officeart/2005/8/layout/lProcess3"/>
    <dgm:cxn modelId="{66FE4653-D973-524C-92B5-99571D3BE2AF}" srcId="{0049F532-9A01-4BC0-A606-159F9F009AD0}" destId="{E5EB2512-E634-224A-AFE1-7906536B203C}" srcOrd="5" destOrd="0" parTransId="{37ABD6A9-6EFE-5445-B933-22ED4A204D81}" sibTransId="{B7F7045F-C383-B047-90D2-768B8C89B792}"/>
    <dgm:cxn modelId="{3EA16E73-D4D5-4FD2-ADC6-F487B4425359}" srcId="{D2C9F957-1EFA-4684-95F8-82585F5DAC87}" destId="{4A46248F-10C6-4408-A3F4-66B7A76F258D}" srcOrd="2" destOrd="0" parTransId="{FEC4EE31-D48B-404F-A170-19C93560660B}" sibTransId="{607B57D2-877D-4EE2-B5BB-FBF71AF026D9}"/>
    <dgm:cxn modelId="{5A501B57-4ACD-44F5-8DB4-5B4D5B090E2C}" type="presOf" srcId="{91C60231-9762-4BCE-B260-AAB057F8DDEE}" destId="{75CCC6CE-EC58-4C96-9F51-FABD85ADCD6A}" srcOrd="0" destOrd="0" presId="urn:microsoft.com/office/officeart/2005/8/layout/lProcess3"/>
    <dgm:cxn modelId="{E02EA278-681F-400A-8FDB-46C7C0528EEC}" type="presOf" srcId="{88619EA1-3CAD-4157-B1A4-B35FC57BE549}" destId="{C126E563-9AF1-4286-A952-231AA71294B3}" srcOrd="0" destOrd="0" presId="urn:microsoft.com/office/officeart/2005/8/layout/lProcess3"/>
    <dgm:cxn modelId="{FB2FC378-31B3-4E4F-9CD5-4B3391880118}" srcId="{325FCE4E-E416-4F80-8585-3F9AED9FC069}" destId="{1A77F4EF-16DD-4D59-8BEC-6D0C318C46C4}" srcOrd="1" destOrd="0" parTransId="{4C95FF3C-2F8D-4EA6-91C9-5B56C5B2FBAE}" sibTransId="{AE595B03-7D62-4921-A80A-1BDD6970C521}"/>
    <dgm:cxn modelId="{AF3B6F5A-EA8B-4E40-A644-B45760DC599A}" type="presOf" srcId="{A34B04E2-6D24-4507-8A71-B0D5813EE465}" destId="{06FEA69E-5CA9-4C9E-9A04-1FC4C7EB98E4}" srcOrd="0" destOrd="0" presId="urn:microsoft.com/office/officeart/2005/8/layout/lProcess3"/>
    <dgm:cxn modelId="{E3629A7C-2FFF-42A8-9123-D79D56F2E109}" srcId="{39798B23-B14F-4B06-AED5-FD800690088A}" destId="{A6DFB308-D721-434D-8FD7-7D8DFB58190A}" srcOrd="0" destOrd="0" parTransId="{DB7CF695-FC6A-4662-BC8F-9758D40E8FDD}" sibTransId="{E5D9BE91-C845-45CF-8041-F8FF9EDBC448}"/>
    <dgm:cxn modelId="{906E699A-239C-4844-AA9E-525848845FC4}" srcId="{D2C9F957-1EFA-4684-95F8-82585F5DAC87}" destId="{D6AC79FD-D356-4D01-A889-E30A36073CB3}" srcOrd="1" destOrd="0" parTransId="{566549FB-89EB-4C2F-9C57-841CD892810B}" sibTransId="{444E7641-7537-4770-AD20-56B02C572682}"/>
    <dgm:cxn modelId="{10F71B9E-22DC-4FB7-A4C7-1D4590D729A6}" type="presOf" srcId="{C24F87AB-379A-4778-AB47-E8A728A7D432}" destId="{F222492C-502E-4384-9A18-59FAAE26CA21}" srcOrd="0" destOrd="0" presId="urn:microsoft.com/office/officeart/2005/8/layout/lProcess3"/>
    <dgm:cxn modelId="{708967A4-F6A2-4B99-9665-B3A3F5C6CED0}" srcId="{0049F532-9A01-4BC0-A606-159F9F009AD0}" destId="{325FCE4E-E416-4F80-8585-3F9AED9FC069}" srcOrd="4" destOrd="0" parTransId="{A8B20050-D97D-43A9-B7E8-0BF2AFBB46AC}" sibTransId="{F68273EB-6F34-4DA8-8C27-1E1B0C31EFFD}"/>
    <dgm:cxn modelId="{56AE9EAA-4FE3-4BF5-AF0A-8CBF6620BDD5}" srcId="{0049F532-9A01-4BC0-A606-159F9F009AD0}" destId="{D2C9F957-1EFA-4684-95F8-82585F5DAC87}" srcOrd="2" destOrd="0" parTransId="{AF195927-5A66-45A8-AE37-F7AC07782938}" sibTransId="{D9E57123-3E58-4608-8E9C-D428330EF17B}"/>
    <dgm:cxn modelId="{384186B0-5E62-45A5-9F0C-09B1EDE005EE}" type="presOf" srcId="{0DCB13B7-05AD-434B-A9E3-8B97727FF15D}" destId="{8478E65D-6C17-4169-86C2-CC8139AA0DBA}" srcOrd="0" destOrd="0" presId="urn:microsoft.com/office/officeart/2005/8/layout/lProcess3"/>
    <dgm:cxn modelId="{C612E0B3-DA5B-4DAA-A84A-D925C14C0FE3}" type="presOf" srcId="{31245248-ECB2-42DC-8125-1138AFFECE98}" destId="{B4C42308-8BB4-43BE-924F-4AE665E38DAE}" srcOrd="0" destOrd="0" presId="urn:microsoft.com/office/officeart/2005/8/layout/lProcess3"/>
    <dgm:cxn modelId="{BABB69B7-12B1-4DB3-85B2-DCF0310B9D6D}" srcId="{7EF255A4-404E-449E-8F5A-A4F33599F33B}" destId="{91C60231-9762-4BCE-B260-AAB057F8DDEE}" srcOrd="2" destOrd="0" parTransId="{AD69D677-A0A0-4881-A836-0BAB0D02F3EB}" sibTransId="{00822AC2-B407-4E0D-BBD2-0D8199E4554B}"/>
    <dgm:cxn modelId="{77989CC2-6CB7-476A-B2D5-ABA2D10D0C89}" srcId="{39798B23-B14F-4B06-AED5-FD800690088A}" destId="{EB9ED4ED-05B7-40D4-AE8F-B271CE6EBF0B}" srcOrd="2" destOrd="0" parTransId="{D54D3BBB-B283-456D-96EC-BDCE080537C6}" sibTransId="{20348D4A-C7DE-478D-9EC3-8C9DFB42DFCB}"/>
    <dgm:cxn modelId="{619210D0-6BC8-422A-B399-590010B0DABF}" type="presOf" srcId="{4A46248F-10C6-4408-A3F4-66B7A76F258D}" destId="{A2AB0AD3-F426-4FAB-8598-480D2CCB7045}" srcOrd="0" destOrd="0" presId="urn:microsoft.com/office/officeart/2005/8/layout/lProcess3"/>
    <dgm:cxn modelId="{F07993D0-8E46-4C6E-8C16-99F53DAE17B5}" srcId="{F00DBCE0-F551-4DEB-973E-DA92B328BCF5}" destId="{C24F87AB-379A-4778-AB47-E8A728A7D432}" srcOrd="0" destOrd="0" parTransId="{8AEF4F01-8CBF-40CA-BE77-B7C4EA259C98}" sibTransId="{1D0D5D4C-F1AA-4734-BD18-73582FC32B3C}"/>
    <dgm:cxn modelId="{BF69B5D2-8288-403D-955D-D7D682D541B9}" srcId="{39798B23-B14F-4B06-AED5-FD800690088A}" destId="{729C32F2-DAD5-4296-97CD-3F1252072B36}" srcOrd="1" destOrd="0" parTransId="{3E0A4AC8-5DD3-4275-B527-6C8AD5D9E803}" sibTransId="{781CFA06-A979-4C13-8884-5AEDDCE828E1}"/>
    <dgm:cxn modelId="{8B9052DD-A986-C945-91B1-E4C7B1780177}" srcId="{E5EB2512-E634-224A-AFE1-7906536B203C}" destId="{5B96D8C9-3AF0-244C-9B30-29C5E787B284}" srcOrd="0" destOrd="0" parTransId="{0754F8B9-C404-BC40-8876-FC25C73E6A85}" sibTransId="{D6905BEB-1CFE-C44C-BC85-9C7FE59F6090}"/>
    <dgm:cxn modelId="{7C5C5ADE-8F83-4AF1-8375-FCBD07B42B8A}" type="presOf" srcId="{00886500-F3CA-4885-BF30-E59AF1336B79}" destId="{8E0DED6F-7768-42ED-8B4E-248C51013652}" srcOrd="0" destOrd="0" presId="urn:microsoft.com/office/officeart/2005/8/layout/lProcess3"/>
    <dgm:cxn modelId="{491D82E8-AD97-481D-BE02-C2254DCDE222}" type="presOf" srcId="{EB9ED4ED-05B7-40D4-AE8F-B271CE6EBF0B}" destId="{38D375E4-2F44-42DB-BEBC-E15BF33092C3}" srcOrd="0" destOrd="0" presId="urn:microsoft.com/office/officeart/2005/8/layout/lProcess3"/>
    <dgm:cxn modelId="{181112EC-A9DD-4F40-891C-04A7F605ED9E}" type="presOf" srcId="{729C32F2-DAD5-4296-97CD-3F1252072B36}" destId="{A3AD4B00-F3BD-4FE3-AFD7-7BFDAD88194D}" srcOrd="0" destOrd="0" presId="urn:microsoft.com/office/officeart/2005/8/layout/lProcess3"/>
    <dgm:cxn modelId="{CAC83BEF-9656-49A7-BF7C-80687DEEE598}" type="presOf" srcId="{D2C9F957-1EFA-4684-95F8-82585F5DAC87}" destId="{BA4C3936-9F2C-471F-8A93-5A1C4B410988}" srcOrd="0" destOrd="0" presId="urn:microsoft.com/office/officeart/2005/8/layout/lProcess3"/>
    <dgm:cxn modelId="{7B6C41F0-8308-48D3-8A7A-182A904A5F3C}" srcId="{F00DBCE0-F551-4DEB-973E-DA92B328BCF5}" destId="{88619EA1-3CAD-4157-B1A4-B35FC57BE549}" srcOrd="1" destOrd="0" parTransId="{B93026B0-7AEC-4613-967A-D88BA66EDC12}" sibTransId="{4C8F3F14-6F5C-4730-B042-1693293B779F}"/>
    <dgm:cxn modelId="{E7B535F2-5D8E-48DF-A786-5D5F47222330}" type="presOf" srcId="{1A77F4EF-16DD-4D59-8BEC-6D0C318C46C4}" destId="{BF3DD906-833A-446C-9230-C9084C3D4718}" srcOrd="0" destOrd="0" presId="urn:microsoft.com/office/officeart/2005/8/layout/lProcess3"/>
    <dgm:cxn modelId="{998A05F5-FCF7-314B-B47F-38E0E705AE20}" type="presOf" srcId="{5B96D8C9-3AF0-244C-9B30-29C5E787B284}" destId="{A697087D-76F6-654E-B063-8220B7B2F3EC}" srcOrd="0" destOrd="0" presId="urn:microsoft.com/office/officeart/2005/8/layout/lProcess3"/>
    <dgm:cxn modelId="{627504FF-CC1D-4599-928F-4E7BCDFEB8BE}" type="presOf" srcId="{CBEA96E8-BF23-4530-B84D-4D0A06324865}" destId="{06C32B27-1AF8-481F-8ED6-112D8282998B}" srcOrd="0" destOrd="0" presId="urn:microsoft.com/office/officeart/2005/8/layout/lProcess3"/>
    <dgm:cxn modelId="{5E201AA6-B639-46BB-B1A3-8FA69C7EC50C}" type="presParOf" srcId="{01CD6A49-F706-4628-9C93-D84C68AF066D}" destId="{0F9DD05A-7D1F-4DB9-BA57-57E50BFF3E1E}" srcOrd="0" destOrd="0" presId="urn:microsoft.com/office/officeart/2005/8/layout/lProcess3"/>
    <dgm:cxn modelId="{F0E5A742-9567-419F-BB25-E5D1E9ED9A5A}" type="presParOf" srcId="{0F9DD05A-7D1F-4DB9-BA57-57E50BFF3E1E}" destId="{B63A8365-7218-4CEB-AD68-FADC01785850}" srcOrd="0" destOrd="0" presId="urn:microsoft.com/office/officeart/2005/8/layout/lProcess3"/>
    <dgm:cxn modelId="{59776D63-5C46-4C2B-8195-C9CF5AA1770B}" type="presParOf" srcId="{0F9DD05A-7D1F-4DB9-BA57-57E50BFF3E1E}" destId="{AB4AA98C-A4E3-4411-A59E-789A7E7995D3}" srcOrd="1" destOrd="0" presId="urn:microsoft.com/office/officeart/2005/8/layout/lProcess3"/>
    <dgm:cxn modelId="{5FD5712E-43C9-407F-A4F3-4EB586ADBAD1}" type="presParOf" srcId="{0F9DD05A-7D1F-4DB9-BA57-57E50BFF3E1E}" destId="{F222492C-502E-4384-9A18-59FAAE26CA21}" srcOrd="2" destOrd="0" presId="urn:microsoft.com/office/officeart/2005/8/layout/lProcess3"/>
    <dgm:cxn modelId="{3B57FD3A-E313-4778-87DB-863E1D04D2FD}" type="presParOf" srcId="{0F9DD05A-7D1F-4DB9-BA57-57E50BFF3E1E}" destId="{DED7CBBB-BD10-4A86-823D-88006233EE8C}" srcOrd="3" destOrd="0" presId="urn:microsoft.com/office/officeart/2005/8/layout/lProcess3"/>
    <dgm:cxn modelId="{AF8FCAC1-7C4E-4513-9834-6CED5D53D280}" type="presParOf" srcId="{0F9DD05A-7D1F-4DB9-BA57-57E50BFF3E1E}" destId="{C126E563-9AF1-4286-A952-231AA71294B3}" srcOrd="4" destOrd="0" presId="urn:microsoft.com/office/officeart/2005/8/layout/lProcess3"/>
    <dgm:cxn modelId="{8C7BA75C-0BC3-4A10-8EC4-39301FE96C35}" type="presParOf" srcId="{0F9DD05A-7D1F-4DB9-BA57-57E50BFF3E1E}" destId="{6D52D7D4-995D-4934-9BE1-30414951064C}" srcOrd="5" destOrd="0" presId="urn:microsoft.com/office/officeart/2005/8/layout/lProcess3"/>
    <dgm:cxn modelId="{F0EE46F6-07B2-4650-A2BD-04099BE97D3A}" type="presParOf" srcId="{0F9DD05A-7D1F-4DB9-BA57-57E50BFF3E1E}" destId="{8478E65D-6C17-4169-86C2-CC8139AA0DBA}" srcOrd="6" destOrd="0" presId="urn:microsoft.com/office/officeart/2005/8/layout/lProcess3"/>
    <dgm:cxn modelId="{74F22B3E-75E6-4B29-AC84-623075332458}" type="presParOf" srcId="{01CD6A49-F706-4628-9C93-D84C68AF066D}" destId="{D8273C8D-5562-462C-89E3-7260E2BB9356}" srcOrd="1" destOrd="0" presId="urn:microsoft.com/office/officeart/2005/8/layout/lProcess3"/>
    <dgm:cxn modelId="{E43380B6-FDBA-478F-8742-24AE2C4FDC2D}" type="presParOf" srcId="{01CD6A49-F706-4628-9C93-D84C68AF066D}" destId="{07ABF05A-4EA2-43F0-9C08-BF8AD21DA9DD}" srcOrd="2" destOrd="0" presId="urn:microsoft.com/office/officeart/2005/8/layout/lProcess3"/>
    <dgm:cxn modelId="{254EA812-FAEB-4102-8956-2BEE51117950}" type="presParOf" srcId="{07ABF05A-4EA2-43F0-9C08-BF8AD21DA9DD}" destId="{56451F39-6A2F-49A6-A46A-4FBBD7284AE5}" srcOrd="0" destOrd="0" presId="urn:microsoft.com/office/officeart/2005/8/layout/lProcess3"/>
    <dgm:cxn modelId="{C33EA112-7064-49CD-8482-74BC8469387B}" type="presParOf" srcId="{07ABF05A-4EA2-43F0-9C08-BF8AD21DA9DD}" destId="{19B45D74-EA98-4AC1-9105-CFBEA1729427}" srcOrd="1" destOrd="0" presId="urn:microsoft.com/office/officeart/2005/8/layout/lProcess3"/>
    <dgm:cxn modelId="{CA002EB7-C4CB-411A-973C-ACA2A5EDD1CF}" type="presParOf" srcId="{07ABF05A-4EA2-43F0-9C08-BF8AD21DA9DD}" destId="{DCAE4B2E-FE50-4F35-955F-34A5CE207F1D}" srcOrd="2" destOrd="0" presId="urn:microsoft.com/office/officeart/2005/8/layout/lProcess3"/>
    <dgm:cxn modelId="{1788350C-371C-4E47-928E-0F9C781E3D4B}" type="presParOf" srcId="{07ABF05A-4EA2-43F0-9C08-BF8AD21DA9DD}" destId="{4B5C28A9-1812-4BEF-9216-9BF5D6E6B659}" srcOrd="3" destOrd="0" presId="urn:microsoft.com/office/officeart/2005/8/layout/lProcess3"/>
    <dgm:cxn modelId="{042438D3-3B80-4377-BC21-254574795837}" type="presParOf" srcId="{07ABF05A-4EA2-43F0-9C08-BF8AD21DA9DD}" destId="{A3AD4B00-F3BD-4FE3-AFD7-7BFDAD88194D}" srcOrd="4" destOrd="0" presId="urn:microsoft.com/office/officeart/2005/8/layout/lProcess3"/>
    <dgm:cxn modelId="{56950B2C-ADDC-4492-AE65-C9351961006C}" type="presParOf" srcId="{07ABF05A-4EA2-43F0-9C08-BF8AD21DA9DD}" destId="{E1A15054-44E8-4FA9-A8BF-80119261F3CF}" srcOrd="5" destOrd="0" presId="urn:microsoft.com/office/officeart/2005/8/layout/lProcess3"/>
    <dgm:cxn modelId="{E991B238-06FD-45D9-95D8-5A96EF2B7AE1}" type="presParOf" srcId="{07ABF05A-4EA2-43F0-9C08-BF8AD21DA9DD}" destId="{38D375E4-2F44-42DB-BEBC-E15BF33092C3}" srcOrd="6" destOrd="0" presId="urn:microsoft.com/office/officeart/2005/8/layout/lProcess3"/>
    <dgm:cxn modelId="{65102E68-BE09-4733-98D4-BC821A001FCA}" type="presParOf" srcId="{01CD6A49-F706-4628-9C93-D84C68AF066D}" destId="{32E9E3B5-3A70-4B71-A086-06004132E49D}" srcOrd="3" destOrd="0" presId="urn:microsoft.com/office/officeart/2005/8/layout/lProcess3"/>
    <dgm:cxn modelId="{2C328F24-01A9-4738-B3ED-81A3BD47D41D}" type="presParOf" srcId="{01CD6A49-F706-4628-9C93-D84C68AF066D}" destId="{3EB01AA3-D62F-4BA6-A62A-EAA2432975BA}" srcOrd="4" destOrd="0" presId="urn:microsoft.com/office/officeart/2005/8/layout/lProcess3"/>
    <dgm:cxn modelId="{A5EB1EAB-AC2C-493A-85AD-406D62026840}" type="presParOf" srcId="{3EB01AA3-D62F-4BA6-A62A-EAA2432975BA}" destId="{BA4C3936-9F2C-471F-8A93-5A1C4B410988}" srcOrd="0" destOrd="0" presId="urn:microsoft.com/office/officeart/2005/8/layout/lProcess3"/>
    <dgm:cxn modelId="{D5BE4AF5-3627-4C66-9A00-B2ED986F6141}" type="presParOf" srcId="{3EB01AA3-D62F-4BA6-A62A-EAA2432975BA}" destId="{28594BC7-B28A-4098-BBED-2CF5922FE2FC}" srcOrd="1" destOrd="0" presId="urn:microsoft.com/office/officeart/2005/8/layout/lProcess3"/>
    <dgm:cxn modelId="{383D55CE-F520-4727-988A-91583B1BBBB4}" type="presParOf" srcId="{3EB01AA3-D62F-4BA6-A62A-EAA2432975BA}" destId="{06FEA69E-5CA9-4C9E-9A04-1FC4C7EB98E4}" srcOrd="2" destOrd="0" presId="urn:microsoft.com/office/officeart/2005/8/layout/lProcess3"/>
    <dgm:cxn modelId="{18207587-C6B0-43AE-8E5F-7665CEFB3D9B}" type="presParOf" srcId="{3EB01AA3-D62F-4BA6-A62A-EAA2432975BA}" destId="{FB4B3431-776F-44DF-9611-C0BA0B99C279}" srcOrd="3" destOrd="0" presId="urn:microsoft.com/office/officeart/2005/8/layout/lProcess3"/>
    <dgm:cxn modelId="{E1BC961F-0CFA-48C8-8979-78B8EC2B2E6C}" type="presParOf" srcId="{3EB01AA3-D62F-4BA6-A62A-EAA2432975BA}" destId="{F0014025-D582-4705-B459-6AC25E0A004A}" srcOrd="4" destOrd="0" presId="urn:microsoft.com/office/officeart/2005/8/layout/lProcess3"/>
    <dgm:cxn modelId="{90CA50D2-69E7-4E53-95D6-46B90379AE35}" type="presParOf" srcId="{3EB01AA3-D62F-4BA6-A62A-EAA2432975BA}" destId="{74AA467A-0C1A-4569-9C08-2A3E718C3E81}" srcOrd="5" destOrd="0" presId="urn:microsoft.com/office/officeart/2005/8/layout/lProcess3"/>
    <dgm:cxn modelId="{401363B4-9E40-4BE5-A05D-9839C9B61CB2}" type="presParOf" srcId="{3EB01AA3-D62F-4BA6-A62A-EAA2432975BA}" destId="{A2AB0AD3-F426-4FAB-8598-480D2CCB7045}" srcOrd="6" destOrd="0" presId="urn:microsoft.com/office/officeart/2005/8/layout/lProcess3"/>
    <dgm:cxn modelId="{BD072473-E3CB-4E87-90BB-6F0D922D92DB}" type="presParOf" srcId="{01CD6A49-F706-4628-9C93-D84C68AF066D}" destId="{4EF42459-B906-457C-9670-8B944316FAF4}" srcOrd="5" destOrd="0" presId="urn:microsoft.com/office/officeart/2005/8/layout/lProcess3"/>
    <dgm:cxn modelId="{AF96B5DE-1EE9-4DF6-A816-B02D2757D890}" type="presParOf" srcId="{01CD6A49-F706-4628-9C93-D84C68AF066D}" destId="{C3E89CA3-BADD-4D58-9DB1-6216DE211E4C}" srcOrd="6" destOrd="0" presId="urn:microsoft.com/office/officeart/2005/8/layout/lProcess3"/>
    <dgm:cxn modelId="{D5B82E70-F9EF-4FA6-8D3E-883BC0C251C3}" type="presParOf" srcId="{C3E89CA3-BADD-4D58-9DB1-6216DE211E4C}" destId="{EB31C83B-B8B5-43AE-85AB-12B5D5F2C85D}" srcOrd="0" destOrd="0" presId="urn:microsoft.com/office/officeart/2005/8/layout/lProcess3"/>
    <dgm:cxn modelId="{BC8734DA-A695-47A9-A27E-55A42910FD30}" type="presParOf" srcId="{C3E89CA3-BADD-4D58-9DB1-6216DE211E4C}" destId="{FE72DF2B-A1C5-4F77-B1C7-4C8BCA93BF1D}" srcOrd="1" destOrd="0" presId="urn:microsoft.com/office/officeart/2005/8/layout/lProcess3"/>
    <dgm:cxn modelId="{810C730E-7E2A-4508-AF09-703D01179433}" type="presParOf" srcId="{C3E89CA3-BADD-4D58-9DB1-6216DE211E4C}" destId="{BC501EA1-FA80-4B2F-8A1F-119EE000DD0C}" srcOrd="2" destOrd="0" presId="urn:microsoft.com/office/officeart/2005/8/layout/lProcess3"/>
    <dgm:cxn modelId="{3F27B6AC-D6C3-44CA-9299-16A1560D6EDA}" type="presParOf" srcId="{C3E89CA3-BADD-4D58-9DB1-6216DE211E4C}" destId="{F7826951-7423-4992-9440-6F7D247B4FF4}" srcOrd="3" destOrd="0" presId="urn:microsoft.com/office/officeart/2005/8/layout/lProcess3"/>
    <dgm:cxn modelId="{572E85D8-4525-4435-B233-6864A4CDBA0E}" type="presParOf" srcId="{C3E89CA3-BADD-4D58-9DB1-6216DE211E4C}" destId="{B4C42308-8BB4-43BE-924F-4AE665E38DAE}" srcOrd="4" destOrd="0" presId="urn:microsoft.com/office/officeart/2005/8/layout/lProcess3"/>
    <dgm:cxn modelId="{E95F6F30-606C-4E32-A9AA-DEBCF1E5D8E8}" type="presParOf" srcId="{C3E89CA3-BADD-4D58-9DB1-6216DE211E4C}" destId="{0D2BF1D8-96F3-46AD-90A2-046E361A7F27}" srcOrd="5" destOrd="0" presId="urn:microsoft.com/office/officeart/2005/8/layout/lProcess3"/>
    <dgm:cxn modelId="{70BE0298-B85A-4652-8A4C-992982624744}" type="presParOf" srcId="{C3E89CA3-BADD-4D58-9DB1-6216DE211E4C}" destId="{75CCC6CE-EC58-4C96-9F51-FABD85ADCD6A}" srcOrd="6" destOrd="0" presId="urn:microsoft.com/office/officeart/2005/8/layout/lProcess3"/>
    <dgm:cxn modelId="{ACA40856-AB0C-4CCC-8FBC-C25E4EA03EF8}" type="presParOf" srcId="{01CD6A49-F706-4628-9C93-D84C68AF066D}" destId="{BD80497F-0F6A-49B8-8AC7-E0C64CBC8442}" srcOrd="7" destOrd="0" presId="urn:microsoft.com/office/officeart/2005/8/layout/lProcess3"/>
    <dgm:cxn modelId="{34A4BE1A-44D1-435E-9588-FC3CCD3734A9}" type="presParOf" srcId="{01CD6A49-F706-4628-9C93-D84C68AF066D}" destId="{95CD269E-DF9D-48BC-8D07-F71DC3A433E9}" srcOrd="8" destOrd="0" presId="urn:microsoft.com/office/officeart/2005/8/layout/lProcess3"/>
    <dgm:cxn modelId="{3FC3B546-5EAD-4E99-A274-D249868E3D94}" type="presParOf" srcId="{95CD269E-DF9D-48BC-8D07-F71DC3A433E9}" destId="{DF264AA1-527F-4F83-8087-63CC244E623E}" srcOrd="0" destOrd="0" presId="urn:microsoft.com/office/officeart/2005/8/layout/lProcess3"/>
    <dgm:cxn modelId="{892058EB-55BF-454B-98A2-24BD2A0E9095}" type="presParOf" srcId="{95CD269E-DF9D-48BC-8D07-F71DC3A433E9}" destId="{0689A1C7-76C8-41A4-95D9-DADDBAF27E86}" srcOrd="1" destOrd="0" presId="urn:microsoft.com/office/officeart/2005/8/layout/lProcess3"/>
    <dgm:cxn modelId="{2B9F5FD5-106F-407A-BDA1-AE70273096AE}" type="presParOf" srcId="{95CD269E-DF9D-48BC-8D07-F71DC3A433E9}" destId="{8E0DED6F-7768-42ED-8B4E-248C51013652}" srcOrd="2" destOrd="0" presId="urn:microsoft.com/office/officeart/2005/8/layout/lProcess3"/>
    <dgm:cxn modelId="{22E9AFA3-EF64-43FF-8766-1FB1FF94858A}" type="presParOf" srcId="{95CD269E-DF9D-48BC-8D07-F71DC3A433E9}" destId="{7E1314DB-1C21-4004-B291-D8FA223B744E}" srcOrd="3" destOrd="0" presId="urn:microsoft.com/office/officeart/2005/8/layout/lProcess3"/>
    <dgm:cxn modelId="{2DDB4670-EFF3-48E7-9E7F-EAC535C88B2A}" type="presParOf" srcId="{95CD269E-DF9D-48BC-8D07-F71DC3A433E9}" destId="{BF3DD906-833A-446C-9230-C9084C3D4718}" srcOrd="4" destOrd="0" presId="urn:microsoft.com/office/officeart/2005/8/layout/lProcess3"/>
    <dgm:cxn modelId="{B121972D-CAE7-4538-9E2D-E0B767CCB5C0}" type="presParOf" srcId="{95CD269E-DF9D-48BC-8D07-F71DC3A433E9}" destId="{AA4F904D-B59D-466C-A1B7-188645837534}" srcOrd="5" destOrd="0" presId="urn:microsoft.com/office/officeart/2005/8/layout/lProcess3"/>
    <dgm:cxn modelId="{EE0B7D39-AD23-47C9-99CC-932CC9914C3E}" type="presParOf" srcId="{95CD269E-DF9D-48BC-8D07-F71DC3A433E9}" destId="{06C32B27-1AF8-481F-8ED6-112D8282998B}" srcOrd="6" destOrd="0" presId="urn:microsoft.com/office/officeart/2005/8/layout/lProcess3"/>
    <dgm:cxn modelId="{79DE0B02-8D95-064B-A4D6-E2D75A96D089}" type="presParOf" srcId="{01CD6A49-F706-4628-9C93-D84C68AF066D}" destId="{0C4675D3-CADC-A44B-B6A2-1E55DF27086B}" srcOrd="9" destOrd="0" presId="urn:microsoft.com/office/officeart/2005/8/layout/lProcess3"/>
    <dgm:cxn modelId="{2D0A9C19-E10C-CE41-9A4F-8A372325E760}" type="presParOf" srcId="{01CD6A49-F706-4628-9C93-D84C68AF066D}" destId="{CD537632-57FF-3A4C-90CC-7BBF6942FB52}" srcOrd="10" destOrd="0" presId="urn:microsoft.com/office/officeart/2005/8/layout/lProcess3"/>
    <dgm:cxn modelId="{BBBF0045-54B9-1843-B84A-203BAFEFFD17}" type="presParOf" srcId="{CD537632-57FF-3A4C-90CC-7BBF6942FB52}" destId="{811C4EF7-C575-CE4D-ACCE-2530E34FF451}" srcOrd="0" destOrd="0" presId="urn:microsoft.com/office/officeart/2005/8/layout/lProcess3"/>
    <dgm:cxn modelId="{870770C7-28A0-A247-9F7B-D8E8B8C68E0A}" type="presParOf" srcId="{CD537632-57FF-3A4C-90CC-7BBF6942FB52}" destId="{7C0B12B1-0D96-A344-9EBD-260DAE1838A9}" srcOrd="1" destOrd="0" presId="urn:microsoft.com/office/officeart/2005/8/layout/lProcess3"/>
    <dgm:cxn modelId="{2EC9F098-7661-5348-B6E1-939576C503E1}" type="presParOf" srcId="{CD537632-57FF-3A4C-90CC-7BBF6942FB52}" destId="{A697087D-76F6-654E-B063-8220B7B2F3EC}" srcOrd="2" destOrd="0" presId="urn:microsoft.com/office/officeart/2005/8/layout/lProcess3"/>
    <dgm:cxn modelId="{0BE0E0F0-5690-0E48-A72B-F2B5ECADAC9F}" type="presParOf" srcId="{CD537632-57FF-3A4C-90CC-7BBF6942FB52}" destId="{457A96AC-4537-7B45-B9F5-68A130767E4D}" srcOrd="3" destOrd="0" presId="urn:microsoft.com/office/officeart/2005/8/layout/lProcess3"/>
    <dgm:cxn modelId="{DB56E8C5-289B-B741-A5CC-8D75182E7083}" type="presParOf" srcId="{CD537632-57FF-3A4C-90CC-7BBF6942FB52}" destId="{4AC9BAD0-51B0-3741-A4BC-FFE7D27E5447}" srcOrd="4" destOrd="0" presId="urn:microsoft.com/office/officeart/2005/8/layout/lProcess3"/>
    <dgm:cxn modelId="{BFDF4B1B-8F6B-D34B-8E44-33C03B125890}" type="presParOf" srcId="{CD537632-57FF-3A4C-90CC-7BBF6942FB52}" destId="{5725F475-8005-2848-A39B-B7D039B454C8}" srcOrd="5" destOrd="0" presId="urn:microsoft.com/office/officeart/2005/8/layout/lProcess3"/>
    <dgm:cxn modelId="{0D96FBA1-C459-BD4C-A70A-50BE6A08C98B}" type="presParOf" srcId="{CD537632-57FF-3A4C-90CC-7BBF6942FB52}" destId="{BB96E0BA-1F95-F145-990B-16DA68B624EB}"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3A8365-7218-4CEB-AD68-FADC01785850}">
      <dsp:nvSpPr>
        <dsp:cNvPr id="0" name=""/>
        <dsp:cNvSpPr/>
      </dsp:nvSpPr>
      <dsp:spPr>
        <a:xfrm>
          <a:off x="55021" y="1495"/>
          <a:ext cx="1903883" cy="761553"/>
        </a:xfrm>
        <a:prstGeom prst="chevron">
          <a:avLst/>
        </a:prstGeom>
        <a:gradFill rotWithShape="0">
          <a:gsLst>
            <a:gs pos="0">
              <a:schemeClr val="accent6">
                <a:alpha val="90000"/>
                <a:hueOff val="0"/>
                <a:satOff val="0"/>
                <a:lumOff val="0"/>
                <a:alphaOff val="0"/>
                <a:shade val="51000"/>
                <a:satMod val="130000"/>
              </a:schemeClr>
            </a:gs>
            <a:gs pos="80000">
              <a:schemeClr val="accent6">
                <a:alpha val="90000"/>
                <a:hueOff val="0"/>
                <a:satOff val="0"/>
                <a:lumOff val="0"/>
                <a:alphaOff val="0"/>
                <a:shade val="93000"/>
                <a:satMod val="130000"/>
              </a:schemeClr>
            </a:gs>
            <a:gs pos="100000">
              <a:schemeClr val="accent6">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err="1"/>
            <a:t>SDL</a:t>
          </a:r>
          <a:endParaRPr lang="zh-CN" sz="2400" kern="1200" dirty="0"/>
        </a:p>
      </dsp:txBody>
      <dsp:txXfrm>
        <a:off x="435798" y="1495"/>
        <a:ext cx="1142330" cy="761553"/>
      </dsp:txXfrm>
    </dsp:sp>
    <dsp:sp modelId="{F222492C-502E-4384-9A18-59FAAE26CA21}">
      <dsp:nvSpPr>
        <dsp:cNvPr id="0" name=""/>
        <dsp:cNvSpPr/>
      </dsp:nvSpPr>
      <dsp:spPr>
        <a:xfrm>
          <a:off x="1711400" y="66227"/>
          <a:ext cx="1980826" cy="632089"/>
        </a:xfrm>
        <a:prstGeom prst="chevron">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1430" rIns="0" bIns="11430" numCol="1" spcCol="1270" anchor="ctr" anchorCtr="0">
          <a:noAutofit/>
        </a:bodyPr>
        <a:lstStyle/>
        <a:p>
          <a:pPr marL="0" lvl="0" indent="0" algn="l" defTabSz="800100" rtl="0">
            <a:lnSpc>
              <a:spcPct val="90000"/>
            </a:lnSpc>
            <a:spcBef>
              <a:spcPct val="0"/>
            </a:spcBef>
            <a:spcAft>
              <a:spcPct val="35000"/>
            </a:spcAft>
            <a:buNone/>
          </a:pPr>
          <a:r>
            <a:rPr lang="zh-CN" altLang="en-US" sz="1800" b="0" kern="1200" dirty="0"/>
            <a:t>文档丰富，维护更新及时</a:t>
          </a:r>
        </a:p>
      </dsp:txBody>
      <dsp:txXfrm>
        <a:off x="2027445" y="66227"/>
        <a:ext cx="1348737" cy="632089"/>
      </dsp:txXfrm>
    </dsp:sp>
    <dsp:sp modelId="{C126E563-9AF1-4286-A952-231AA71294B3}">
      <dsp:nvSpPr>
        <dsp:cNvPr id="0" name=""/>
        <dsp:cNvSpPr/>
      </dsp:nvSpPr>
      <dsp:spPr>
        <a:xfrm>
          <a:off x="3470995" y="66227"/>
          <a:ext cx="1980826" cy="632089"/>
        </a:xfrm>
        <a:prstGeom prst="chevron">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1430" rIns="0" bIns="11430" numCol="1" spcCol="1270" anchor="ctr" anchorCtr="0">
          <a:noAutofit/>
        </a:bodyPr>
        <a:lstStyle/>
        <a:p>
          <a:pPr marL="0" lvl="0" indent="0" algn="l" defTabSz="800100" rtl="0">
            <a:lnSpc>
              <a:spcPct val="90000"/>
            </a:lnSpc>
            <a:spcBef>
              <a:spcPct val="0"/>
            </a:spcBef>
            <a:spcAft>
              <a:spcPct val="35000"/>
            </a:spcAft>
            <a:buNone/>
          </a:pPr>
          <a:r>
            <a:rPr lang="zh-CN" altLang="en-US" sz="1800" b="0" kern="1200" dirty="0"/>
            <a:t>较多工具支持</a:t>
          </a:r>
        </a:p>
      </dsp:txBody>
      <dsp:txXfrm>
        <a:off x="3787040" y="66227"/>
        <a:ext cx="1348737" cy="632089"/>
      </dsp:txXfrm>
    </dsp:sp>
    <dsp:sp modelId="{8478E65D-6C17-4169-86C2-CC8139AA0DBA}">
      <dsp:nvSpPr>
        <dsp:cNvPr id="0" name=""/>
        <dsp:cNvSpPr/>
      </dsp:nvSpPr>
      <dsp:spPr>
        <a:xfrm>
          <a:off x="5230589" y="66227"/>
          <a:ext cx="1980826" cy="632089"/>
        </a:xfrm>
        <a:prstGeom prst="chevron">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1430" rIns="0" bIns="11430" numCol="1" spcCol="1270" anchor="ctr" anchorCtr="0">
          <a:noAutofit/>
        </a:bodyPr>
        <a:lstStyle/>
        <a:p>
          <a:pPr marL="0" lvl="0" indent="0" algn="l" defTabSz="800100" rtl="0">
            <a:lnSpc>
              <a:spcPct val="90000"/>
            </a:lnSpc>
            <a:spcBef>
              <a:spcPct val="0"/>
            </a:spcBef>
            <a:spcAft>
              <a:spcPct val="35000"/>
            </a:spcAft>
            <a:buNone/>
          </a:pPr>
          <a:r>
            <a:rPr lang="zh-CN" altLang="en-US" sz="1800" b="0" kern="1200" dirty="0"/>
            <a:t>适合大型企业</a:t>
          </a:r>
        </a:p>
      </dsp:txBody>
      <dsp:txXfrm>
        <a:off x="5546634" y="66227"/>
        <a:ext cx="1348737" cy="632089"/>
      </dsp:txXfrm>
    </dsp:sp>
    <dsp:sp modelId="{56451F39-6A2F-49A6-A46A-4FBBD7284AE5}">
      <dsp:nvSpPr>
        <dsp:cNvPr id="0" name=""/>
        <dsp:cNvSpPr/>
      </dsp:nvSpPr>
      <dsp:spPr>
        <a:xfrm>
          <a:off x="55021" y="869666"/>
          <a:ext cx="1903883" cy="761553"/>
        </a:xfrm>
        <a:prstGeom prst="chevron">
          <a:avLst/>
        </a:prstGeom>
        <a:gradFill rotWithShape="0">
          <a:gsLst>
            <a:gs pos="0">
              <a:schemeClr val="accent6">
                <a:alpha val="90000"/>
                <a:hueOff val="0"/>
                <a:satOff val="0"/>
                <a:lumOff val="0"/>
                <a:alphaOff val="-8000"/>
                <a:shade val="51000"/>
                <a:satMod val="130000"/>
              </a:schemeClr>
            </a:gs>
            <a:gs pos="80000">
              <a:schemeClr val="accent6">
                <a:alpha val="90000"/>
                <a:hueOff val="0"/>
                <a:satOff val="0"/>
                <a:lumOff val="0"/>
                <a:alphaOff val="-8000"/>
                <a:shade val="93000"/>
                <a:satMod val="130000"/>
              </a:schemeClr>
            </a:gs>
            <a:gs pos="100000">
              <a:schemeClr val="accent6">
                <a:alpha val="90000"/>
                <a:hueOff val="0"/>
                <a:satOff val="0"/>
                <a:lumOff val="0"/>
                <a:alphaOff val="-8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t>BSI</a:t>
          </a:r>
          <a:r>
            <a:rPr lang="zh-CN" altLang="en-US" sz="2400" kern="1200" dirty="0"/>
            <a:t>接触点</a:t>
          </a:r>
          <a:endParaRPr lang="zh-CN" sz="2400" kern="1200" dirty="0"/>
        </a:p>
      </dsp:txBody>
      <dsp:txXfrm>
        <a:off x="435798" y="869666"/>
        <a:ext cx="1142330" cy="761553"/>
      </dsp:txXfrm>
    </dsp:sp>
    <dsp:sp modelId="{DCAE4B2E-FE50-4F35-955F-34A5CE207F1D}">
      <dsp:nvSpPr>
        <dsp:cNvPr id="0" name=""/>
        <dsp:cNvSpPr/>
      </dsp:nvSpPr>
      <dsp:spPr>
        <a:xfrm>
          <a:off x="1711400" y="934398"/>
          <a:ext cx="1980826" cy="632089"/>
        </a:xfrm>
        <a:prstGeom prst="chevron">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1430" rIns="0" bIns="11430" numCol="1" spcCol="1270" anchor="ctr" anchorCtr="0">
          <a:noAutofit/>
        </a:bodyPr>
        <a:lstStyle/>
        <a:p>
          <a:pPr marL="0" lvl="0" indent="0" algn="l" defTabSz="800100" rtl="0">
            <a:lnSpc>
              <a:spcPct val="90000"/>
            </a:lnSpc>
            <a:spcBef>
              <a:spcPct val="0"/>
            </a:spcBef>
            <a:spcAft>
              <a:spcPct val="35000"/>
            </a:spcAft>
            <a:buNone/>
          </a:pPr>
          <a:r>
            <a:rPr lang="zh-CN" altLang="en-US" sz="1800" b="0" kern="1200" dirty="0"/>
            <a:t>强调开发安全重点</a:t>
          </a:r>
        </a:p>
      </dsp:txBody>
      <dsp:txXfrm>
        <a:off x="2027445" y="934398"/>
        <a:ext cx="1348737" cy="632089"/>
      </dsp:txXfrm>
    </dsp:sp>
    <dsp:sp modelId="{A3AD4B00-F3BD-4FE3-AFD7-7BFDAD88194D}">
      <dsp:nvSpPr>
        <dsp:cNvPr id="0" name=""/>
        <dsp:cNvSpPr/>
      </dsp:nvSpPr>
      <dsp:spPr>
        <a:xfrm>
          <a:off x="3470995" y="934398"/>
          <a:ext cx="1980826" cy="632089"/>
        </a:xfrm>
        <a:prstGeom prst="chevron">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1430" rIns="0" bIns="11430" numCol="1" spcCol="1270" anchor="ctr" anchorCtr="0">
          <a:noAutofit/>
        </a:bodyPr>
        <a:lstStyle/>
        <a:p>
          <a:pPr marL="0" lvl="0" indent="0" algn="l" defTabSz="800100" rtl="0">
            <a:lnSpc>
              <a:spcPct val="90000"/>
            </a:lnSpc>
            <a:spcBef>
              <a:spcPct val="0"/>
            </a:spcBef>
            <a:spcAft>
              <a:spcPct val="35000"/>
            </a:spcAft>
            <a:buNone/>
          </a:pPr>
          <a:r>
            <a:rPr lang="zh-CN" altLang="en-US" sz="1800" b="0" kern="1200" dirty="0"/>
            <a:t>注重实用方法</a:t>
          </a:r>
        </a:p>
      </dsp:txBody>
      <dsp:txXfrm>
        <a:off x="3787040" y="934398"/>
        <a:ext cx="1348737" cy="632089"/>
      </dsp:txXfrm>
    </dsp:sp>
    <dsp:sp modelId="{38D375E4-2F44-42DB-BEBC-E15BF33092C3}">
      <dsp:nvSpPr>
        <dsp:cNvPr id="0" name=""/>
        <dsp:cNvSpPr/>
      </dsp:nvSpPr>
      <dsp:spPr>
        <a:xfrm>
          <a:off x="5230589" y="934398"/>
          <a:ext cx="1980826" cy="632089"/>
        </a:xfrm>
        <a:prstGeom prst="chevron">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1430" rIns="0" bIns="11430" numCol="1" spcCol="1270" anchor="ctr" anchorCtr="0">
          <a:noAutofit/>
        </a:bodyPr>
        <a:lstStyle/>
        <a:p>
          <a:pPr marL="0" lvl="0" indent="0" algn="l" defTabSz="800100" rtl="0">
            <a:lnSpc>
              <a:spcPct val="90000"/>
            </a:lnSpc>
            <a:spcBef>
              <a:spcPct val="0"/>
            </a:spcBef>
            <a:spcAft>
              <a:spcPct val="35000"/>
            </a:spcAft>
            <a:buNone/>
          </a:pPr>
          <a:r>
            <a:rPr lang="zh-CN" altLang="en-US" sz="1800" b="0" kern="1200" dirty="0"/>
            <a:t>上手容易</a:t>
          </a:r>
        </a:p>
      </dsp:txBody>
      <dsp:txXfrm>
        <a:off x="5546634" y="934398"/>
        <a:ext cx="1348737" cy="632089"/>
      </dsp:txXfrm>
    </dsp:sp>
    <dsp:sp modelId="{BA4C3936-9F2C-471F-8A93-5A1C4B410988}">
      <dsp:nvSpPr>
        <dsp:cNvPr id="0" name=""/>
        <dsp:cNvSpPr/>
      </dsp:nvSpPr>
      <dsp:spPr>
        <a:xfrm>
          <a:off x="55021" y="1737837"/>
          <a:ext cx="1903883" cy="761553"/>
        </a:xfrm>
        <a:prstGeom prst="chevron">
          <a:avLst/>
        </a:prstGeom>
        <a:gradFill rotWithShape="0">
          <a:gsLst>
            <a:gs pos="0">
              <a:schemeClr val="accent6">
                <a:alpha val="90000"/>
                <a:hueOff val="0"/>
                <a:satOff val="0"/>
                <a:lumOff val="0"/>
                <a:alphaOff val="-16000"/>
                <a:shade val="51000"/>
                <a:satMod val="130000"/>
              </a:schemeClr>
            </a:gs>
            <a:gs pos="80000">
              <a:schemeClr val="accent6">
                <a:alpha val="90000"/>
                <a:hueOff val="0"/>
                <a:satOff val="0"/>
                <a:lumOff val="0"/>
                <a:alphaOff val="-16000"/>
                <a:shade val="93000"/>
                <a:satMod val="130000"/>
              </a:schemeClr>
            </a:gs>
            <a:gs pos="100000">
              <a:schemeClr val="accent6">
                <a:alpha val="90000"/>
                <a:hueOff val="0"/>
                <a:satOff val="0"/>
                <a:lumOff val="0"/>
                <a:alphaOff val="-16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err="1"/>
            <a:t>BSIMM</a:t>
          </a:r>
          <a:endParaRPr lang="zh-CN" sz="2400" kern="1200" dirty="0"/>
        </a:p>
      </dsp:txBody>
      <dsp:txXfrm>
        <a:off x="435798" y="1737837"/>
        <a:ext cx="1142330" cy="761553"/>
      </dsp:txXfrm>
    </dsp:sp>
    <dsp:sp modelId="{06FEA69E-5CA9-4C9E-9A04-1FC4C7EB98E4}">
      <dsp:nvSpPr>
        <dsp:cNvPr id="0" name=""/>
        <dsp:cNvSpPr/>
      </dsp:nvSpPr>
      <dsp:spPr>
        <a:xfrm>
          <a:off x="1711400" y="1802569"/>
          <a:ext cx="1980826" cy="632089"/>
        </a:xfrm>
        <a:prstGeom prst="chevron">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1430" rIns="0" bIns="11430" numCol="1" spcCol="1270" anchor="ctr" anchorCtr="0">
          <a:noAutofit/>
        </a:bodyPr>
        <a:lstStyle/>
        <a:p>
          <a:pPr marL="0" lvl="0" indent="0" algn="l" defTabSz="800100" rtl="0">
            <a:lnSpc>
              <a:spcPct val="90000"/>
            </a:lnSpc>
            <a:spcBef>
              <a:spcPct val="0"/>
            </a:spcBef>
            <a:spcAft>
              <a:spcPct val="35000"/>
            </a:spcAft>
            <a:buNone/>
          </a:pPr>
          <a:r>
            <a:rPr lang="zh-CN" altLang="en-US" sz="1800" b="0" kern="1200" dirty="0"/>
            <a:t>最佳实践参考</a:t>
          </a:r>
        </a:p>
      </dsp:txBody>
      <dsp:txXfrm>
        <a:off x="2027445" y="1802569"/>
        <a:ext cx="1348737" cy="632089"/>
      </dsp:txXfrm>
    </dsp:sp>
    <dsp:sp modelId="{F0014025-D582-4705-B459-6AC25E0A004A}">
      <dsp:nvSpPr>
        <dsp:cNvPr id="0" name=""/>
        <dsp:cNvSpPr/>
      </dsp:nvSpPr>
      <dsp:spPr>
        <a:xfrm>
          <a:off x="3470995" y="1802569"/>
          <a:ext cx="1980826" cy="632089"/>
        </a:xfrm>
        <a:prstGeom prst="chevron">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1430" rIns="0" bIns="11430" numCol="1" spcCol="1270" anchor="ctr" anchorCtr="0">
          <a:noAutofit/>
        </a:bodyPr>
        <a:lstStyle/>
        <a:p>
          <a:pPr marL="0" lvl="0" indent="0" algn="l" defTabSz="800100" rtl="0">
            <a:lnSpc>
              <a:spcPct val="90000"/>
            </a:lnSpc>
            <a:spcBef>
              <a:spcPct val="0"/>
            </a:spcBef>
            <a:spcAft>
              <a:spcPct val="35000"/>
            </a:spcAft>
            <a:buNone/>
          </a:pPr>
          <a:r>
            <a:rPr lang="zh-CN" altLang="en-US" sz="1800" b="0" kern="1200" dirty="0"/>
            <a:t>他山之玉</a:t>
          </a:r>
        </a:p>
      </dsp:txBody>
      <dsp:txXfrm>
        <a:off x="3787040" y="1802569"/>
        <a:ext cx="1348737" cy="632089"/>
      </dsp:txXfrm>
    </dsp:sp>
    <dsp:sp modelId="{A2AB0AD3-F426-4FAB-8598-480D2CCB7045}">
      <dsp:nvSpPr>
        <dsp:cNvPr id="0" name=""/>
        <dsp:cNvSpPr/>
      </dsp:nvSpPr>
      <dsp:spPr>
        <a:xfrm>
          <a:off x="5230589" y="1802569"/>
          <a:ext cx="1980826" cy="632089"/>
        </a:xfrm>
        <a:prstGeom prst="chevron">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1430" rIns="0" bIns="11430" numCol="1" spcCol="1270" anchor="ctr" anchorCtr="0">
          <a:noAutofit/>
        </a:bodyPr>
        <a:lstStyle/>
        <a:p>
          <a:pPr marL="0" lvl="0" indent="0" algn="l" defTabSz="800100" rtl="0">
            <a:lnSpc>
              <a:spcPct val="90000"/>
            </a:lnSpc>
            <a:spcBef>
              <a:spcPct val="0"/>
            </a:spcBef>
            <a:spcAft>
              <a:spcPct val="35000"/>
            </a:spcAft>
            <a:buNone/>
          </a:pPr>
          <a:r>
            <a:rPr lang="zh-CN" altLang="en-US" sz="1800" b="0" kern="1200" dirty="0"/>
            <a:t>不强制实践</a:t>
          </a:r>
        </a:p>
      </dsp:txBody>
      <dsp:txXfrm>
        <a:off x="5546634" y="1802569"/>
        <a:ext cx="1348737" cy="632089"/>
      </dsp:txXfrm>
    </dsp:sp>
    <dsp:sp modelId="{EB31C83B-B8B5-43AE-85AB-12B5D5F2C85D}">
      <dsp:nvSpPr>
        <dsp:cNvPr id="0" name=""/>
        <dsp:cNvSpPr/>
      </dsp:nvSpPr>
      <dsp:spPr>
        <a:xfrm>
          <a:off x="55021" y="2606008"/>
          <a:ext cx="1903883" cy="761553"/>
        </a:xfrm>
        <a:prstGeom prst="chevron">
          <a:avLst/>
        </a:prstGeom>
        <a:gradFill rotWithShape="0">
          <a:gsLst>
            <a:gs pos="0">
              <a:schemeClr val="accent6">
                <a:alpha val="90000"/>
                <a:hueOff val="0"/>
                <a:satOff val="0"/>
                <a:lumOff val="0"/>
                <a:alphaOff val="-24000"/>
                <a:shade val="51000"/>
                <a:satMod val="130000"/>
              </a:schemeClr>
            </a:gs>
            <a:gs pos="80000">
              <a:schemeClr val="accent6">
                <a:alpha val="90000"/>
                <a:hueOff val="0"/>
                <a:satOff val="0"/>
                <a:lumOff val="0"/>
                <a:alphaOff val="-24000"/>
                <a:shade val="93000"/>
                <a:satMod val="130000"/>
              </a:schemeClr>
            </a:gs>
            <a:gs pos="100000">
              <a:schemeClr val="accent6">
                <a:alpha val="90000"/>
                <a:hueOff val="0"/>
                <a:satOff val="0"/>
                <a:lumOff val="0"/>
                <a:alphaOff val="-24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t>CLASP</a:t>
          </a:r>
          <a:r>
            <a:rPr lang="en-US" sz="2400" b="1" kern="1200" dirty="0"/>
            <a:t> </a:t>
          </a:r>
          <a:endParaRPr lang="zh-CN" sz="2400" kern="1200" dirty="0"/>
        </a:p>
      </dsp:txBody>
      <dsp:txXfrm>
        <a:off x="435798" y="2606008"/>
        <a:ext cx="1142330" cy="761553"/>
      </dsp:txXfrm>
    </dsp:sp>
    <dsp:sp modelId="{BC501EA1-FA80-4B2F-8A1F-119EE000DD0C}">
      <dsp:nvSpPr>
        <dsp:cNvPr id="0" name=""/>
        <dsp:cNvSpPr/>
      </dsp:nvSpPr>
      <dsp:spPr>
        <a:xfrm>
          <a:off x="1711400" y="2670740"/>
          <a:ext cx="1980826" cy="632089"/>
        </a:xfrm>
        <a:prstGeom prst="chevron">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1430" rIns="0" bIns="11430" numCol="1" spcCol="1270" anchor="ctr" anchorCtr="0">
          <a:noAutofit/>
        </a:bodyPr>
        <a:lstStyle/>
        <a:p>
          <a:pPr marL="0" lvl="0" indent="0" algn="l" defTabSz="800100" rtl="0">
            <a:lnSpc>
              <a:spcPct val="90000"/>
            </a:lnSpc>
            <a:spcBef>
              <a:spcPct val="0"/>
            </a:spcBef>
            <a:spcAft>
              <a:spcPct val="35000"/>
            </a:spcAft>
            <a:buNone/>
          </a:pPr>
          <a:r>
            <a:rPr lang="zh-CN" altLang="en-US" sz="1800" b="0" kern="1200" dirty="0"/>
            <a:t>轻量级过程；</a:t>
          </a:r>
        </a:p>
      </dsp:txBody>
      <dsp:txXfrm>
        <a:off x="2027445" y="2670740"/>
        <a:ext cx="1348737" cy="632089"/>
      </dsp:txXfrm>
    </dsp:sp>
    <dsp:sp modelId="{B4C42308-8BB4-43BE-924F-4AE665E38DAE}">
      <dsp:nvSpPr>
        <dsp:cNvPr id="0" name=""/>
        <dsp:cNvSpPr/>
      </dsp:nvSpPr>
      <dsp:spPr>
        <a:xfrm>
          <a:off x="3470995" y="2670740"/>
          <a:ext cx="1980826" cy="632089"/>
        </a:xfrm>
        <a:prstGeom prst="chevron">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1430" rIns="0" bIns="11430" numCol="1" spcCol="1270" anchor="ctr" anchorCtr="0">
          <a:noAutofit/>
        </a:bodyPr>
        <a:lstStyle/>
        <a:p>
          <a:pPr marL="0" lvl="0" indent="0" algn="l" defTabSz="800100" rtl="0">
            <a:lnSpc>
              <a:spcPct val="90000"/>
            </a:lnSpc>
            <a:spcBef>
              <a:spcPct val="0"/>
            </a:spcBef>
            <a:spcAft>
              <a:spcPct val="35000"/>
            </a:spcAft>
            <a:buNone/>
          </a:pPr>
          <a:r>
            <a:rPr lang="zh-CN" altLang="en-US" sz="1800" b="0" kern="1200" dirty="0"/>
            <a:t>以角色及其职责为核心</a:t>
          </a:r>
        </a:p>
      </dsp:txBody>
      <dsp:txXfrm>
        <a:off x="3787040" y="2670740"/>
        <a:ext cx="1348737" cy="632089"/>
      </dsp:txXfrm>
    </dsp:sp>
    <dsp:sp modelId="{75CCC6CE-EC58-4C96-9F51-FABD85ADCD6A}">
      <dsp:nvSpPr>
        <dsp:cNvPr id="0" name=""/>
        <dsp:cNvSpPr/>
      </dsp:nvSpPr>
      <dsp:spPr>
        <a:xfrm>
          <a:off x="5230589" y="2670740"/>
          <a:ext cx="1980826" cy="632089"/>
        </a:xfrm>
        <a:prstGeom prst="chevron">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1430" rIns="0" bIns="11430" numCol="1" spcCol="1270" anchor="ctr" anchorCtr="0">
          <a:noAutofit/>
        </a:bodyPr>
        <a:lstStyle/>
        <a:p>
          <a:pPr marL="0" lvl="0" indent="0" algn="l" defTabSz="800100" rtl="0">
            <a:lnSpc>
              <a:spcPct val="90000"/>
            </a:lnSpc>
            <a:spcBef>
              <a:spcPct val="0"/>
            </a:spcBef>
            <a:spcAft>
              <a:spcPct val="35000"/>
            </a:spcAft>
            <a:buNone/>
          </a:pPr>
          <a:r>
            <a:rPr lang="zh-CN" altLang="en-US" sz="1800" b="0" kern="1200" dirty="0"/>
            <a:t>适合小型企业</a:t>
          </a:r>
        </a:p>
      </dsp:txBody>
      <dsp:txXfrm>
        <a:off x="5546634" y="2670740"/>
        <a:ext cx="1348737" cy="632089"/>
      </dsp:txXfrm>
    </dsp:sp>
    <dsp:sp modelId="{DF264AA1-527F-4F83-8087-63CC244E623E}">
      <dsp:nvSpPr>
        <dsp:cNvPr id="0" name=""/>
        <dsp:cNvSpPr/>
      </dsp:nvSpPr>
      <dsp:spPr>
        <a:xfrm>
          <a:off x="55021" y="3474179"/>
          <a:ext cx="1903883" cy="761553"/>
        </a:xfrm>
        <a:prstGeom prst="chevron">
          <a:avLst/>
        </a:prstGeom>
        <a:gradFill rotWithShape="0">
          <a:gsLst>
            <a:gs pos="0">
              <a:schemeClr val="accent6">
                <a:alpha val="90000"/>
                <a:hueOff val="0"/>
                <a:satOff val="0"/>
                <a:lumOff val="0"/>
                <a:alphaOff val="-32000"/>
                <a:shade val="51000"/>
                <a:satMod val="130000"/>
              </a:schemeClr>
            </a:gs>
            <a:gs pos="80000">
              <a:schemeClr val="accent6">
                <a:alpha val="90000"/>
                <a:hueOff val="0"/>
                <a:satOff val="0"/>
                <a:lumOff val="0"/>
                <a:alphaOff val="-32000"/>
                <a:shade val="93000"/>
                <a:satMod val="130000"/>
              </a:schemeClr>
            </a:gs>
            <a:gs pos="100000">
              <a:schemeClr val="accent6">
                <a:alpha val="90000"/>
                <a:hueOff val="0"/>
                <a:satOff val="0"/>
                <a:lumOff val="0"/>
                <a:alphaOff val="-32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err="1"/>
            <a:t>SAMM</a:t>
          </a:r>
          <a:endParaRPr lang="zh-CN" sz="2400" kern="1200" dirty="0"/>
        </a:p>
      </dsp:txBody>
      <dsp:txXfrm>
        <a:off x="435798" y="3474179"/>
        <a:ext cx="1142330" cy="761553"/>
      </dsp:txXfrm>
    </dsp:sp>
    <dsp:sp modelId="{8E0DED6F-7768-42ED-8B4E-248C51013652}">
      <dsp:nvSpPr>
        <dsp:cNvPr id="0" name=""/>
        <dsp:cNvSpPr/>
      </dsp:nvSpPr>
      <dsp:spPr>
        <a:xfrm>
          <a:off x="1711400" y="3538911"/>
          <a:ext cx="1980826" cy="632089"/>
        </a:xfrm>
        <a:prstGeom prst="chevron">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1430" rIns="0" bIns="11430" numCol="1" spcCol="1270" anchor="ctr" anchorCtr="0">
          <a:noAutofit/>
        </a:bodyPr>
        <a:lstStyle/>
        <a:p>
          <a:pPr marL="0" lvl="0" indent="0" algn="l" defTabSz="800100" rtl="0">
            <a:lnSpc>
              <a:spcPct val="90000"/>
            </a:lnSpc>
            <a:spcBef>
              <a:spcPct val="0"/>
            </a:spcBef>
            <a:spcAft>
              <a:spcPct val="35000"/>
            </a:spcAft>
            <a:buNone/>
          </a:pPr>
          <a:r>
            <a:rPr lang="zh-CN" altLang="en-US" sz="1800" b="0" kern="1200" dirty="0"/>
            <a:t>开放框架</a:t>
          </a:r>
        </a:p>
      </dsp:txBody>
      <dsp:txXfrm>
        <a:off x="2027445" y="3538911"/>
        <a:ext cx="1348737" cy="632089"/>
      </dsp:txXfrm>
    </dsp:sp>
    <dsp:sp modelId="{BF3DD906-833A-446C-9230-C9084C3D4718}">
      <dsp:nvSpPr>
        <dsp:cNvPr id="0" name=""/>
        <dsp:cNvSpPr/>
      </dsp:nvSpPr>
      <dsp:spPr>
        <a:xfrm>
          <a:off x="3470995" y="3538911"/>
          <a:ext cx="1980826" cy="632089"/>
        </a:xfrm>
        <a:prstGeom prst="chevron">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1430" rIns="0" bIns="11430" numCol="1" spcCol="1270" anchor="ctr" anchorCtr="0">
          <a:noAutofit/>
        </a:bodyPr>
        <a:lstStyle/>
        <a:p>
          <a:pPr marL="0" lvl="0" indent="0" algn="l" defTabSz="800100" rtl="0">
            <a:lnSpc>
              <a:spcPct val="90000"/>
            </a:lnSpc>
            <a:spcBef>
              <a:spcPct val="0"/>
            </a:spcBef>
            <a:spcAft>
              <a:spcPct val="35000"/>
            </a:spcAft>
            <a:buNone/>
          </a:pPr>
          <a:r>
            <a:rPr lang="zh-CN" altLang="en-US" sz="1800" b="0" kern="1200" dirty="0"/>
            <a:t>安全知识要求较低</a:t>
          </a:r>
        </a:p>
      </dsp:txBody>
      <dsp:txXfrm>
        <a:off x="3787040" y="3538911"/>
        <a:ext cx="1348737" cy="632089"/>
      </dsp:txXfrm>
    </dsp:sp>
    <dsp:sp modelId="{06C32B27-1AF8-481F-8ED6-112D8282998B}">
      <dsp:nvSpPr>
        <dsp:cNvPr id="0" name=""/>
        <dsp:cNvSpPr/>
      </dsp:nvSpPr>
      <dsp:spPr>
        <a:xfrm>
          <a:off x="5230589" y="3538911"/>
          <a:ext cx="2905888" cy="632089"/>
        </a:xfrm>
        <a:prstGeom prst="chevron">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1430" rIns="0" bIns="11430" numCol="1" spcCol="1270" anchor="ctr" anchorCtr="0">
          <a:noAutofit/>
        </a:bodyPr>
        <a:lstStyle/>
        <a:p>
          <a:pPr marL="0" lvl="0" indent="0" algn="l" defTabSz="800100" rtl="0">
            <a:lnSpc>
              <a:spcPct val="90000"/>
            </a:lnSpc>
            <a:spcBef>
              <a:spcPct val="0"/>
            </a:spcBef>
            <a:spcAft>
              <a:spcPct val="35000"/>
            </a:spcAft>
            <a:buNone/>
          </a:pPr>
          <a:r>
            <a:rPr lang="zh-CN" sz="1800" b="0" kern="1200" dirty="0"/>
            <a:t>和</a:t>
          </a:r>
          <a:r>
            <a:rPr lang="en-US" sz="1800" b="0" kern="1200" dirty="0" err="1"/>
            <a:t>BSIMM</a:t>
          </a:r>
          <a:r>
            <a:rPr lang="zh-CN" sz="1800" b="0" kern="1200" dirty="0"/>
            <a:t>的安全活动能对应</a:t>
          </a:r>
        </a:p>
      </dsp:txBody>
      <dsp:txXfrm>
        <a:off x="5546634" y="3538911"/>
        <a:ext cx="2273799" cy="632089"/>
      </dsp:txXfrm>
    </dsp:sp>
    <dsp:sp modelId="{811C4EF7-C575-CE4D-ACCE-2530E34FF451}">
      <dsp:nvSpPr>
        <dsp:cNvPr id="0" name=""/>
        <dsp:cNvSpPr/>
      </dsp:nvSpPr>
      <dsp:spPr>
        <a:xfrm>
          <a:off x="55021" y="4342350"/>
          <a:ext cx="1903883" cy="761553"/>
        </a:xfrm>
        <a:prstGeom prst="chevron">
          <a:avLst/>
        </a:prstGeom>
        <a:gradFill rotWithShape="0">
          <a:gsLst>
            <a:gs pos="0">
              <a:schemeClr val="accent6">
                <a:alpha val="90000"/>
                <a:hueOff val="0"/>
                <a:satOff val="0"/>
                <a:lumOff val="0"/>
                <a:alphaOff val="-40000"/>
                <a:shade val="51000"/>
                <a:satMod val="130000"/>
              </a:schemeClr>
            </a:gs>
            <a:gs pos="80000">
              <a:schemeClr val="accent6">
                <a:alpha val="90000"/>
                <a:hueOff val="0"/>
                <a:satOff val="0"/>
                <a:lumOff val="0"/>
                <a:alphaOff val="-40000"/>
                <a:shade val="93000"/>
                <a:satMod val="130000"/>
              </a:schemeClr>
            </a:gs>
            <a:gs pos="100000">
              <a:schemeClr val="accent6">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rtl="0">
            <a:lnSpc>
              <a:spcPct val="90000"/>
            </a:lnSpc>
            <a:spcBef>
              <a:spcPct val="0"/>
            </a:spcBef>
            <a:spcAft>
              <a:spcPct val="35000"/>
            </a:spcAft>
            <a:buNone/>
          </a:pPr>
          <a:r>
            <a:rPr lang="en-US" altLang="zh-CN" sz="2400" kern="1200" dirty="0"/>
            <a:t>CMMI</a:t>
          </a:r>
          <a:endParaRPr lang="zh-CN" sz="2400" kern="1200" dirty="0"/>
        </a:p>
      </dsp:txBody>
      <dsp:txXfrm>
        <a:off x="435798" y="4342350"/>
        <a:ext cx="1142330" cy="761553"/>
      </dsp:txXfrm>
    </dsp:sp>
    <dsp:sp modelId="{A697087D-76F6-654E-B063-8220B7B2F3EC}">
      <dsp:nvSpPr>
        <dsp:cNvPr id="0" name=""/>
        <dsp:cNvSpPr/>
      </dsp:nvSpPr>
      <dsp:spPr>
        <a:xfrm>
          <a:off x="1711400" y="4407082"/>
          <a:ext cx="1851105" cy="632089"/>
        </a:xfrm>
        <a:prstGeom prst="chevron">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1430" rIns="0" bIns="11430" numCol="1" spcCol="1270" anchor="ctr" anchorCtr="0">
          <a:noAutofit/>
        </a:bodyPr>
        <a:lstStyle/>
        <a:p>
          <a:pPr marL="0" lvl="0" indent="0" algn="l" defTabSz="800100" rtl="0">
            <a:lnSpc>
              <a:spcPct val="90000"/>
            </a:lnSpc>
            <a:spcBef>
              <a:spcPct val="0"/>
            </a:spcBef>
            <a:spcAft>
              <a:spcPct val="35000"/>
            </a:spcAft>
            <a:buNone/>
          </a:pPr>
          <a:r>
            <a:rPr lang="zh-CN" altLang="en-US" sz="1800" b="0" kern="1200" dirty="0"/>
            <a:t>自动的、可扩展的框架</a:t>
          </a:r>
        </a:p>
      </dsp:txBody>
      <dsp:txXfrm>
        <a:off x="2027445" y="4407082"/>
        <a:ext cx="1219016" cy="632089"/>
      </dsp:txXfrm>
    </dsp:sp>
    <dsp:sp modelId="{4AC9BAD0-51B0-3741-A4BC-FFE7D27E5447}">
      <dsp:nvSpPr>
        <dsp:cNvPr id="0" name=""/>
        <dsp:cNvSpPr/>
      </dsp:nvSpPr>
      <dsp:spPr>
        <a:xfrm>
          <a:off x="3341274" y="4407082"/>
          <a:ext cx="2480192" cy="632089"/>
        </a:xfrm>
        <a:prstGeom prst="chevron">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1430" rIns="0" bIns="11430" numCol="1" spcCol="1270" anchor="ctr" anchorCtr="0">
          <a:noAutofit/>
        </a:bodyPr>
        <a:lstStyle/>
        <a:p>
          <a:pPr marL="0" lvl="0" indent="0" algn="l" defTabSz="800100" rtl="0">
            <a:lnSpc>
              <a:spcPct val="90000"/>
            </a:lnSpc>
            <a:spcBef>
              <a:spcPct val="0"/>
            </a:spcBef>
            <a:spcAft>
              <a:spcPct val="35000"/>
            </a:spcAft>
            <a:buNone/>
          </a:pPr>
          <a:r>
            <a:rPr lang="zh-CN" altLang="en-US" sz="1800" b="0" kern="1200" dirty="0"/>
            <a:t>集成化框架，消除了各个模型的不一致性</a:t>
          </a:r>
        </a:p>
      </dsp:txBody>
      <dsp:txXfrm>
        <a:off x="3657319" y="4407082"/>
        <a:ext cx="1848103" cy="632089"/>
      </dsp:txXfrm>
    </dsp:sp>
    <dsp:sp modelId="{BB96E0BA-1F95-F145-990B-16DA68B624EB}">
      <dsp:nvSpPr>
        <dsp:cNvPr id="0" name=""/>
        <dsp:cNvSpPr/>
      </dsp:nvSpPr>
      <dsp:spPr>
        <a:xfrm>
          <a:off x="5600235" y="4407082"/>
          <a:ext cx="2296475" cy="632089"/>
        </a:xfrm>
        <a:prstGeom prst="chevron">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1430" rIns="0" bIns="11430" numCol="1" spcCol="1270" anchor="ctr" anchorCtr="0">
          <a:noAutofit/>
        </a:bodyPr>
        <a:lstStyle/>
        <a:p>
          <a:pPr marL="0" lvl="0" indent="0" algn="l" defTabSz="800100" rtl="0">
            <a:lnSpc>
              <a:spcPct val="90000"/>
            </a:lnSpc>
            <a:spcBef>
              <a:spcPct val="0"/>
            </a:spcBef>
            <a:spcAft>
              <a:spcPct val="35000"/>
            </a:spcAft>
            <a:buNone/>
          </a:pPr>
          <a:r>
            <a:rPr lang="zh-CN" altLang="en-US" sz="1800" b="0" kern="1200" dirty="0"/>
            <a:t>持续改进，就可克服软件开发中困难</a:t>
          </a:r>
        </a:p>
      </dsp:txBody>
      <dsp:txXfrm>
        <a:off x="5916280" y="4407082"/>
        <a:ext cx="1664386" cy="63208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zh-CN" altLang="en-US"/>
          </a:p>
        </p:txBody>
      </p:sp>
      <p:sp>
        <p:nvSpPr>
          <p:cNvPr id="15974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ltLang="zh-CN"/>
          </a:p>
        </p:txBody>
      </p:sp>
      <p:sp>
        <p:nvSpPr>
          <p:cNvPr id="2314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975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ltLang="zh-CN"/>
          </a:p>
        </p:txBody>
      </p:sp>
      <p:sp>
        <p:nvSpPr>
          <p:cNvPr id="15975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defRPr>
            </a:lvl1pPr>
          </a:lstStyle>
          <a:p>
            <a:pPr>
              <a:defRPr/>
            </a:pPr>
            <a:fld id="{7A1ED033-5F5C-4572-AE4B-7CFF71C657D2}" type="slidenum">
              <a:rPr lang="zh-CN" altLang="en-US"/>
              <a:pPr>
                <a:defRPr/>
              </a:pPr>
              <a:t>‹#›</a:t>
            </a:fld>
            <a:endParaRPr lang="en-US" altLang="zh-CN"/>
          </a:p>
        </p:txBody>
      </p:sp>
    </p:spTree>
    <p:extLst>
      <p:ext uri="{BB962C8B-B14F-4D97-AF65-F5344CB8AC3E}">
        <p14:creationId xmlns:p14="http://schemas.microsoft.com/office/powerpoint/2010/main" val="7526408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a:t>软件危机</a:t>
            </a:r>
            <a:r>
              <a:rPr lang="en-US" altLang="zh-CN" b="1" dirty="0"/>
              <a:t>---</a:t>
            </a:r>
            <a:r>
              <a:rPr lang="zh-CN" altLang="en-US" dirty="0"/>
              <a:t>落后的软件生产方式无法满足迅速增长的计算机软件需求，从而导致软件开发和维护过程中出现的一系列严重问题的现象。</a:t>
            </a:r>
            <a:endParaRPr lang="en-US" altLang="zh-CN" dirty="0"/>
          </a:p>
        </p:txBody>
      </p:sp>
      <p:sp>
        <p:nvSpPr>
          <p:cNvPr id="4" name="灯片编号占位符 3"/>
          <p:cNvSpPr>
            <a:spLocks noGrp="1"/>
          </p:cNvSpPr>
          <p:nvPr>
            <p:ph type="sldNum" sz="quarter" idx="10"/>
          </p:nvPr>
        </p:nvSpPr>
        <p:spPr/>
        <p:txBody>
          <a:bodyPr/>
          <a:lstStyle/>
          <a:p>
            <a:pPr>
              <a:defRPr/>
            </a:pPr>
            <a:fld id="{A7CC18B2-0AE8-496F-96F1-FDCC1FF9B70A}" type="slidenum">
              <a:rPr lang="zh-CN" altLang="en-US" smtClean="0"/>
              <a:pPr>
                <a:defRPr/>
              </a:pPr>
              <a:t>10</a:t>
            </a:fld>
            <a:endParaRPr lang="en-US" altLang="zh-CN"/>
          </a:p>
        </p:txBody>
      </p:sp>
    </p:spTree>
    <p:extLst>
      <p:ext uri="{BB962C8B-B14F-4D97-AF65-F5344CB8AC3E}">
        <p14:creationId xmlns:p14="http://schemas.microsoft.com/office/powerpoint/2010/main" val="219487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38</a:t>
            </a:fld>
            <a:endParaRPr lang="en-US" altLang="zh-CN"/>
          </a:p>
        </p:txBody>
      </p:sp>
    </p:spTree>
    <p:extLst>
      <p:ext uri="{BB962C8B-B14F-4D97-AF65-F5344CB8AC3E}">
        <p14:creationId xmlns:p14="http://schemas.microsoft.com/office/powerpoint/2010/main" val="2312229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41</a:t>
            </a:fld>
            <a:endParaRPr lang="en-US" altLang="zh-CN"/>
          </a:p>
        </p:txBody>
      </p:sp>
    </p:spTree>
    <p:extLst>
      <p:ext uri="{BB962C8B-B14F-4D97-AF65-F5344CB8AC3E}">
        <p14:creationId xmlns:p14="http://schemas.microsoft.com/office/powerpoint/2010/main" val="3054006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46</a:t>
            </a:fld>
            <a:endParaRPr lang="en-US" altLang="zh-CN"/>
          </a:p>
        </p:txBody>
      </p:sp>
    </p:spTree>
    <p:extLst>
      <p:ext uri="{BB962C8B-B14F-4D97-AF65-F5344CB8AC3E}">
        <p14:creationId xmlns:p14="http://schemas.microsoft.com/office/powerpoint/2010/main" val="3875490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47</a:t>
            </a:fld>
            <a:endParaRPr lang="en-US" altLang="zh-CN"/>
          </a:p>
        </p:txBody>
      </p:sp>
    </p:spTree>
    <p:extLst>
      <p:ext uri="{BB962C8B-B14F-4D97-AF65-F5344CB8AC3E}">
        <p14:creationId xmlns:p14="http://schemas.microsoft.com/office/powerpoint/2010/main" val="1724573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48</a:t>
            </a:fld>
            <a:endParaRPr lang="en-US" altLang="zh-CN"/>
          </a:p>
        </p:txBody>
      </p:sp>
    </p:spTree>
    <p:extLst>
      <p:ext uri="{BB962C8B-B14F-4D97-AF65-F5344CB8AC3E}">
        <p14:creationId xmlns:p14="http://schemas.microsoft.com/office/powerpoint/2010/main" val="2114797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51</a:t>
            </a:fld>
            <a:endParaRPr lang="en-US" altLang="zh-CN"/>
          </a:p>
        </p:txBody>
      </p:sp>
    </p:spTree>
    <p:extLst>
      <p:ext uri="{BB962C8B-B14F-4D97-AF65-F5344CB8AC3E}">
        <p14:creationId xmlns:p14="http://schemas.microsoft.com/office/powerpoint/2010/main" val="547654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56</a:t>
            </a:fld>
            <a:endParaRPr lang="en-US" altLang="zh-CN"/>
          </a:p>
        </p:txBody>
      </p:sp>
    </p:spTree>
    <p:extLst>
      <p:ext uri="{BB962C8B-B14F-4D97-AF65-F5344CB8AC3E}">
        <p14:creationId xmlns:p14="http://schemas.microsoft.com/office/powerpoint/2010/main" val="64367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57</a:t>
            </a:fld>
            <a:endParaRPr lang="en-US" altLang="zh-CN"/>
          </a:p>
        </p:txBody>
      </p:sp>
    </p:spTree>
    <p:extLst>
      <p:ext uri="{BB962C8B-B14F-4D97-AF65-F5344CB8AC3E}">
        <p14:creationId xmlns:p14="http://schemas.microsoft.com/office/powerpoint/2010/main" val="50410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58</a:t>
            </a:fld>
            <a:endParaRPr lang="en-US" altLang="zh-CN"/>
          </a:p>
        </p:txBody>
      </p:sp>
    </p:spTree>
    <p:extLst>
      <p:ext uri="{BB962C8B-B14F-4D97-AF65-F5344CB8AC3E}">
        <p14:creationId xmlns:p14="http://schemas.microsoft.com/office/powerpoint/2010/main" val="421659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noTextEdit="1"/>
          </p:cNvSpPr>
          <p:nvPr>
            <p:ph type="sldImg"/>
          </p:nvPr>
        </p:nvSpPr>
        <p:spPr>
          <a:ln/>
        </p:spPr>
      </p:sp>
      <p:sp>
        <p:nvSpPr>
          <p:cNvPr id="111618" name="备注占位符 2"/>
          <p:cNvSpPr>
            <a:spLocks noGrp="1"/>
          </p:cNvSpPr>
          <p:nvPr>
            <p:ph type="body"/>
          </p:nvPr>
        </p:nvSpPr>
        <p:spPr>
          <a:xfrm>
            <a:off x="0" y="0"/>
            <a:ext cx="0" cy="0"/>
          </a:xfrm>
          <a:prstGeom prst="rect">
            <a:avLst/>
          </a:prstGeom>
          <a:noFill/>
          <a:ln w="9525">
            <a:noFill/>
          </a:ln>
        </p:spPr>
        <p:txBody>
          <a:bodyPr anchor="t"/>
          <a:lstStyle/>
          <a:p>
            <a:pPr lvl="0"/>
            <a:endParaRPr lang="zh-CN" altLang="en-US" dirty="0">
              <a:ea typeface="Arial" panose="020B0604020202020204" pitchFamily="34" charset="0"/>
            </a:endParaRPr>
          </a:p>
        </p:txBody>
      </p:sp>
      <p:sp>
        <p:nvSpPr>
          <p:cNvPr id="111619" name="灯片编号占位符 3"/>
          <p:cNvSpPr>
            <a:spLocks noGrp="1"/>
          </p:cNvSpPr>
          <p:nvPr>
            <p:ph type="sldNum" sz="quarter"/>
          </p:nvPr>
        </p:nvSpPr>
        <p:spPr>
          <a:xfrm>
            <a:off x="4143375" y="9120188"/>
            <a:ext cx="3170238" cy="479425"/>
          </a:xfrm>
          <a:prstGeom prst="rect">
            <a:avLst/>
          </a:prstGeom>
          <a:noFill/>
          <a:ln w="9525">
            <a:noFill/>
          </a:ln>
        </p:spPr>
        <p:txBody>
          <a:bodyPr wrap="square" anchor="b"/>
          <a:lstStyle/>
          <a:p>
            <a:pPr lvl="0"/>
            <a:fld id="{9A0DB2DC-4C9A-4742-B13C-FB6460FD3503}" type="slidenum">
              <a:rPr lang="zh-CN" altLang="en-US"/>
              <a:t>65</a:t>
            </a:fld>
            <a:endParaRPr lang="zh-CN" altLang="en-US"/>
          </a:p>
        </p:txBody>
      </p:sp>
    </p:spTree>
    <p:extLst>
      <p:ext uri="{BB962C8B-B14F-4D97-AF65-F5344CB8AC3E}">
        <p14:creationId xmlns:p14="http://schemas.microsoft.com/office/powerpoint/2010/main" val="3704919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p:nvPr>
        </p:nvSpPr>
        <p:spPr>
          <a:xfrm>
            <a:off x="0" y="0"/>
            <a:ext cx="0" cy="0"/>
          </a:xfrm>
          <a:prstGeom prst="rect">
            <a:avLst/>
          </a:prstGeom>
          <a:noFill/>
          <a:ln w="9525">
            <a:noFill/>
          </a:ln>
        </p:spPr>
        <p:txBody>
          <a:bodyPr anchor="t"/>
          <a:lstStyle/>
          <a:p>
            <a:pPr lvl="0"/>
            <a:r>
              <a:rPr lang="zh-CN" altLang="en-US" baseline="0" dirty="0">
                <a:solidFill>
                  <a:schemeClr val="tx1"/>
                </a:solidFill>
                <a:latin typeface="Arial" panose="020B0604020202020204" pitchFamily="34" charset="0"/>
                <a:ea typeface="宋体" panose="02010600030101010101" pitchFamily="2" charset="-122"/>
              </a:rPr>
              <a:t>造成开发漏洞的几个主要原因：</a:t>
            </a:r>
            <a:endParaRPr lang="en-US" altLang="zh-CN" baseline="0" dirty="0">
              <a:solidFill>
                <a:schemeClr val="tx1"/>
              </a:solidFill>
              <a:latin typeface="Arial" panose="020B0604020202020204" pitchFamily="34" charset="0"/>
              <a:ea typeface="宋体" panose="02010600030101010101" pitchFamily="2" charset="-122"/>
            </a:endParaRPr>
          </a:p>
          <a:p>
            <a:pPr marL="228600" lvl="1" indent="-228600" algn="l" eaLnBrk="0" fontAlgn="base" latinLnBrk="0" hangingPunct="0">
              <a:lnSpc>
                <a:spcPct val="100000"/>
              </a:lnSpc>
              <a:spcBef>
                <a:spcPct val="30000"/>
              </a:spcBef>
              <a:spcAft>
                <a:spcPct val="0"/>
              </a:spcAft>
              <a:buAutoNum type="arabicPeriod"/>
            </a:pPr>
            <a:r>
              <a:rPr lang="zh-CN" altLang="en-US" dirty="0">
                <a:ea typeface="Arial" panose="020B0604020202020204" pitchFamily="34" charset="0"/>
              </a:rPr>
              <a:t>开发者</a:t>
            </a:r>
            <a:r>
              <a:rPr lang="zh-CN" altLang="en-US" baseline="0" dirty="0">
                <a:solidFill>
                  <a:schemeClr val="tx1"/>
                </a:solidFill>
                <a:latin typeface="Arial" panose="020B0604020202020204" pitchFamily="34" charset="0"/>
                <a:ea typeface="宋体" panose="02010600030101010101" pitchFamily="2" charset="-122"/>
              </a:rPr>
              <a:t>缺乏安全开发的动机</a:t>
            </a:r>
            <a:endParaRPr lang="en-US" altLang="zh-CN" baseline="0" dirty="0">
              <a:solidFill>
                <a:schemeClr val="tx1"/>
              </a:solidFill>
              <a:latin typeface="Arial" panose="020B0604020202020204" pitchFamily="34" charset="0"/>
              <a:ea typeface="宋体" panose="02010600030101010101" pitchFamily="2" charset="-122"/>
            </a:endParaRPr>
          </a:p>
          <a:p>
            <a:pPr marL="228600" lvl="1" indent="-228600" algn="l" eaLnBrk="0" fontAlgn="base" latinLnBrk="0" hangingPunct="0">
              <a:lnSpc>
                <a:spcPct val="100000"/>
              </a:lnSpc>
              <a:spcBef>
                <a:spcPct val="30000"/>
              </a:spcBef>
              <a:spcAft>
                <a:spcPct val="0"/>
              </a:spcAft>
              <a:buNone/>
            </a:pPr>
            <a:r>
              <a:rPr lang="zh-CN" altLang="en-US" baseline="0" dirty="0">
                <a:solidFill>
                  <a:schemeClr val="tx1"/>
                </a:solidFill>
                <a:latin typeface="Arial" panose="020B0604020202020204" pitchFamily="34" charset="0"/>
                <a:ea typeface="宋体" panose="02010600030101010101" pitchFamily="2" charset="-122"/>
              </a:rPr>
              <a:t>   用户出于市场和业务等因素考虑，将软件交付期和软件的新特性作为首要考虑因素，而不是软件的安全与否。在没有用户的关注与压力情况下，开发商则没有足够的资源（资金、人力等）和动力去专注软件本身的安全性。</a:t>
            </a:r>
            <a:endParaRPr lang="en-US" altLang="zh-CN" baseline="0" dirty="0">
              <a:solidFill>
                <a:schemeClr val="tx1"/>
              </a:solidFill>
              <a:latin typeface="Arial" panose="020B0604020202020204" pitchFamily="34" charset="0"/>
              <a:ea typeface="宋体" panose="02010600030101010101" pitchFamily="2" charset="-122"/>
            </a:endParaRPr>
          </a:p>
          <a:p>
            <a:pPr lvl="0"/>
            <a:r>
              <a:rPr lang="en-US" altLang="zh-CN" baseline="0" dirty="0">
                <a:solidFill>
                  <a:schemeClr val="tx1"/>
                </a:solidFill>
                <a:latin typeface="Arial" panose="020B0604020202020204" pitchFamily="34" charset="0"/>
                <a:ea typeface="宋体" panose="02010600030101010101" pitchFamily="2" charset="-122"/>
              </a:rPr>
              <a:t>2.</a:t>
            </a:r>
            <a:r>
              <a:rPr lang="zh-CN" altLang="en-US" baseline="0" dirty="0">
                <a:solidFill>
                  <a:schemeClr val="tx1"/>
                </a:solidFill>
                <a:latin typeface="Arial" panose="020B0604020202020204" pitchFamily="34" charset="0"/>
                <a:ea typeface="宋体" panose="02010600030101010101" pitchFamily="2" charset="-122"/>
              </a:rPr>
              <a:t>开发者缺乏相关知识。软件规模越来越大，越来越复杂，开发者要想避免安全漏洞和错误，需要专门的安全技术与开发技术相结合。这涉及到安全的管理、技术和工程等方面的知识。而目前大学所传授的往往是开发技术和技能，例如编程技术（</a:t>
            </a:r>
            <a:r>
              <a:rPr lang="en-US" altLang="zh-CN" i="1" baseline="0" dirty="0">
                <a:solidFill>
                  <a:schemeClr val="tx1"/>
                </a:solidFill>
                <a:latin typeface="Arial" panose="020B0604020202020204" pitchFamily="34" charset="0"/>
                <a:ea typeface="宋体" panose="02010600030101010101" pitchFamily="2" charset="-122"/>
              </a:rPr>
              <a:t>C++, </a:t>
            </a:r>
            <a:r>
              <a:rPr lang="en-US" altLang="zh-CN" i="1" baseline="0" dirty="0" err="1">
                <a:solidFill>
                  <a:schemeClr val="tx1"/>
                </a:solidFill>
                <a:latin typeface="Arial" panose="020B0604020202020204" pitchFamily="34" charset="0"/>
                <a:ea typeface="宋体" panose="02010600030101010101" pitchFamily="2" charset="-122"/>
              </a:rPr>
              <a:t>VisualBasic</a:t>
            </a:r>
            <a:r>
              <a:rPr lang="zh-CN" altLang="en-US" i="1" baseline="0" dirty="0">
                <a:solidFill>
                  <a:schemeClr val="tx1"/>
                </a:solidFill>
                <a:latin typeface="Arial" panose="020B0604020202020204" pitchFamily="34" charset="0"/>
                <a:ea typeface="宋体" panose="02010600030101010101" pitchFamily="2" charset="-122"/>
              </a:rPr>
              <a:t>、</a:t>
            </a:r>
            <a:r>
              <a:rPr lang="en-US" altLang="zh-CN" i="1" baseline="0" dirty="0">
                <a:solidFill>
                  <a:schemeClr val="tx1"/>
                </a:solidFill>
                <a:latin typeface="Arial" panose="020B0604020202020204" pitchFamily="34" charset="0"/>
                <a:ea typeface="宋体" panose="02010600030101010101" pitchFamily="2" charset="-122"/>
              </a:rPr>
              <a:t>C#</a:t>
            </a:r>
            <a:r>
              <a:rPr lang="zh-CN" altLang="en-US" baseline="0" dirty="0">
                <a:solidFill>
                  <a:schemeClr val="tx1"/>
                </a:solidFill>
                <a:latin typeface="Arial" panose="020B0604020202020204" pitchFamily="34" charset="0"/>
                <a:ea typeface="宋体" panose="02010600030101010101" pitchFamily="2" charset="-122"/>
              </a:rPr>
              <a:t>）、网络通信协议等，对于信息安全技术的传授还不够广泛。开发人员往往会认为只需要正确使用了一些安全协议（</a:t>
            </a:r>
            <a:r>
              <a:rPr lang="en-US" altLang="zh-CN" baseline="0" dirty="0">
                <a:solidFill>
                  <a:schemeClr val="tx1"/>
                </a:solidFill>
                <a:latin typeface="Arial" panose="020B0604020202020204" pitchFamily="34" charset="0"/>
                <a:ea typeface="宋体" panose="02010600030101010101" pitchFamily="2" charset="-122"/>
              </a:rPr>
              <a:t>SSL</a:t>
            </a:r>
            <a:r>
              <a:rPr lang="zh-CN" altLang="en-US" baseline="0" dirty="0">
                <a:solidFill>
                  <a:schemeClr val="tx1"/>
                </a:solidFill>
                <a:latin typeface="Arial" panose="020B0604020202020204" pitchFamily="34" charset="0"/>
                <a:ea typeface="宋体" panose="02010600030101010101" pitchFamily="2" charset="-122"/>
              </a:rPr>
              <a:t>等）和加密技术来保证程序的安全，缺乏整体上的软件安全保障知识。</a:t>
            </a:r>
            <a:endParaRPr lang="en-US" altLang="zh-CN" baseline="0" dirty="0">
              <a:solidFill>
                <a:schemeClr val="tx1"/>
              </a:solidFill>
              <a:latin typeface="Arial" panose="020B0604020202020204" pitchFamily="34" charset="0"/>
              <a:ea typeface="宋体" panose="02010600030101010101" pitchFamily="2" charset="-122"/>
            </a:endParaRPr>
          </a:p>
          <a:p>
            <a:pPr lvl="0"/>
            <a:r>
              <a:rPr lang="en-US" altLang="zh-CN" baseline="0" dirty="0">
                <a:solidFill>
                  <a:schemeClr val="tx1"/>
                </a:solidFill>
                <a:latin typeface="Arial" panose="020B0604020202020204" pitchFamily="34" charset="0"/>
                <a:ea typeface="宋体" panose="02010600030101010101" pitchFamily="2" charset="-122"/>
              </a:rPr>
              <a:t>3.</a:t>
            </a:r>
            <a:r>
              <a:rPr lang="zh-CN" altLang="en-US" baseline="0" dirty="0">
                <a:solidFill>
                  <a:schemeClr val="tx1"/>
                </a:solidFill>
                <a:latin typeface="Arial" panose="020B0604020202020204" pitchFamily="34" charset="0"/>
                <a:ea typeface="宋体" panose="02010600030101010101" pitchFamily="2" charset="-122"/>
              </a:rPr>
              <a:t>缺乏与安全开发的相关工具。目前已经有一些开发和测试相关的专业工具，但只有少数安全开发团队都装备了这类工具。没有专门的工具，只是凭着经验和手工管理与检测，无法有效提高所开发的软件的安全性。</a:t>
            </a:r>
            <a:endParaRPr lang="en-US" altLang="zh-CN" baseline="0" dirty="0">
              <a:solidFill>
                <a:schemeClr val="tx1"/>
              </a:solidFill>
              <a:latin typeface="Arial" panose="020B0604020202020204" pitchFamily="34" charset="0"/>
              <a:ea typeface="宋体" panose="02010600030101010101" pitchFamily="2" charset="-122"/>
            </a:endParaRPr>
          </a:p>
          <a:p>
            <a:pPr lvl="0"/>
            <a:endParaRPr lang="en-US" altLang="zh-CN" baseline="0" dirty="0">
              <a:solidFill>
                <a:schemeClr val="tx1"/>
              </a:solidFill>
              <a:latin typeface="Arial" panose="020B0604020202020204" pitchFamily="34" charset="0"/>
              <a:ea typeface="宋体" panose="02010600030101010101" pitchFamily="2" charset="-122"/>
            </a:endParaRPr>
          </a:p>
          <a:p>
            <a:pPr lvl="0"/>
            <a:endParaRPr lang="zh-CN" altLang="en-US" dirty="0">
              <a:ea typeface="Arial" panose="020B0604020202020204" pitchFamily="34" charset="0"/>
            </a:endParaRPr>
          </a:p>
        </p:txBody>
      </p:sp>
      <p:sp>
        <p:nvSpPr>
          <p:cNvPr id="13315" name="灯片编号占位符 3"/>
          <p:cNvSpPr>
            <a:spLocks noGrp="1"/>
          </p:cNvSpPr>
          <p:nvPr>
            <p:ph type="sldNum" sz="quarter"/>
          </p:nvPr>
        </p:nvSpPr>
        <p:spPr>
          <a:xfrm>
            <a:off x="4143375" y="9120188"/>
            <a:ext cx="3170238" cy="479425"/>
          </a:xfrm>
          <a:prstGeom prst="rect">
            <a:avLst/>
          </a:prstGeom>
          <a:noFill/>
          <a:ln w="9525">
            <a:noFill/>
          </a:ln>
        </p:spPr>
        <p:txBody>
          <a:bodyPr wrap="square" anchor="b"/>
          <a:lstStyle/>
          <a:p>
            <a:pPr lvl="0"/>
            <a:fld id="{9A0DB2DC-4C9A-4742-B13C-FB6460FD3503}" type="slidenum">
              <a:rPr lang="zh-CN" altLang="en-US"/>
              <a:t>13</a:t>
            </a:fld>
            <a:endParaRPr lang="zh-CN" altLang="en-US"/>
          </a:p>
        </p:txBody>
      </p:sp>
    </p:spTree>
    <p:extLst>
      <p:ext uri="{BB962C8B-B14F-4D97-AF65-F5344CB8AC3E}">
        <p14:creationId xmlns:p14="http://schemas.microsoft.com/office/powerpoint/2010/main" val="6090659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72</a:t>
            </a:fld>
            <a:endParaRPr lang="en-US" altLang="zh-CN"/>
          </a:p>
        </p:txBody>
      </p:sp>
    </p:spTree>
    <p:extLst>
      <p:ext uri="{BB962C8B-B14F-4D97-AF65-F5344CB8AC3E}">
        <p14:creationId xmlns:p14="http://schemas.microsoft.com/office/powerpoint/2010/main" val="200894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75</a:t>
            </a:fld>
            <a:endParaRPr lang="en-US" altLang="zh-CN"/>
          </a:p>
        </p:txBody>
      </p:sp>
    </p:spTree>
    <p:extLst>
      <p:ext uri="{BB962C8B-B14F-4D97-AF65-F5344CB8AC3E}">
        <p14:creationId xmlns:p14="http://schemas.microsoft.com/office/powerpoint/2010/main" val="1108446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a:ln/>
        </p:spPr>
      </p:sp>
      <p:sp>
        <p:nvSpPr>
          <p:cNvPr id="22530" name="备注占位符 2"/>
          <p:cNvSpPr>
            <a:spLocks noGrp="1"/>
          </p:cNvSpPr>
          <p:nvPr>
            <p:ph type="body"/>
          </p:nvPr>
        </p:nvSpPr>
        <p:spPr>
          <a:xfrm>
            <a:off x="0" y="0"/>
            <a:ext cx="0" cy="0"/>
          </a:xfrm>
          <a:prstGeom prst="rect">
            <a:avLst/>
          </a:prstGeom>
          <a:noFill/>
          <a:ln w="9525">
            <a:noFill/>
          </a:ln>
        </p:spPr>
        <p:txBody>
          <a:bodyPr anchor="t"/>
          <a:lstStyle/>
          <a:p>
            <a:pPr lvl="0"/>
            <a:endParaRPr lang="en-US" altLang="zh-CN" dirty="0"/>
          </a:p>
        </p:txBody>
      </p:sp>
      <p:sp>
        <p:nvSpPr>
          <p:cNvPr id="22531" name="灯片编号占位符 3"/>
          <p:cNvSpPr>
            <a:spLocks noGrp="1"/>
          </p:cNvSpPr>
          <p:nvPr>
            <p:ph type="sldNum" sz="quarter"/>
          </p:nvPr>
        </p:nvSpPr>
        <p:spPr>
          <a:xfrm>
            <a:off x="4143375" y="9120188"/>
            <a:ext cx="3170238" cy="479425"/>
          </a:xfrm>
          <a:prstGeom prst="rect">
            <a:avLst/>
          </a:prstGeom>
          <a:noFill/>
          <a:ln w="9525">
            <a:noFill/>
          </a:ln>
        </p:spPr>
        <p:txBody>
          <a:bodyPr wrap="square" anchor="b"/>
          <a:lstStyle/>
          <a:p>
            <a:pPr lvl="0"/>
            <a:fld id="{9A0DB2DC-4C9A-4742-B13C-FB6460FD3503}" type="slidenum">
              <a:rPr lang="zh-CN" altLang="en-US"/>
              <a:t>15</a:t>
            </a:fld>
            <a:endParaRPr lang="zh-CN" altLang="en-US"/>
          </a:p>
        </p:txBody>
      </p:sp>
    </p:spTree>
    <p:extLst>
      <p:ext uri="{BB962C8B-B14F-4D97-AF65-F5344CB8AC3E}">
        <p14:creationId xmlns:p14="http://schemas.microsoft.com/office/powerpoint/2010/main" val="2491817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TextEdit="1"/>
          </p:cNvSpPr>
          <p:nvPr>
            <p:ph type="sldImg"/>
          </p:nvPr>
        </p:nvSpPr>
        <p:spPr>
          <a:ln/>
        </p:spPr>
      </p:sp>
      <p:sp>
        <p:nvSpPr>
          <p:cNvPr id="24578" name="灯片编号占位符 2"/>
          <p:cNvSpPr>
            <a:spLocks noGrp="1"/>
          </p:cNvSpPr>
          <p:nvPr>
            <p:ph type="sldNum" sz="quarter"/>
          </p:nvPr>
        </p:nvSpPr>
        <p:spPr>
          <a:xfrm>
            <a:off x="4143375" y="9120188"/>
            <a:ext cx="3170238" cy="479425"/>
          </a:xfrm>
          <a:prstGeom prst="rect">
            <a:avLst/>
          </a:prstGeom>
          <a:noFill/>
          <a:ln w="9525">
            <a:noFill/>
          </a:ln>
        </p:spPr>
        <p:txBody>
          <a:bodyPr wrap="square" anchor="b"/>
          <a:lstStyle/>
          <a:p>
            <a:pPr lvl="0" algn="r"/>
            <a:fld id="{9A0DB2DC-4C9A-4742-B13C-FB6460FD3503}" type="slidenum">
              <a:rPr lang="zh-CN" altLang="en-US" dirty="0"/>
              <a:t>16</a:t>
            </a:fld>
            <a:endParaRPr lang="zh-CN" altLang="en-US" sz="1200" dirty="0"/>
          </a:p>
        </p:txBody>
      </p:sp>
      <p:sp>
        <p:nvSpPr>
          <p:cNvPr id="24579" name="文本占位符 3"/>
          <p:cNvSpPr>
            <a:spLocks noGrp="1"/>
          </p:cNvSpPr>
          <p:nvPr>
            <p:ph type="body" sz="quarter"/>
          </p:nvPr>
        </p:nvSpPr>
        <p:spPr>
          <a:xfrm>
            <a:off x="706438" y="4127500"/>
            <a:ext cx="5648325" cy="3378200"/>
          </a:xfrm>
          <a:prstGeom prst="rect">
            <a:avLst/>
          </a:prstGeom>
          <a:noFill/>
          <a:ln w="9525">
            <a:noFill/>
          </a:ln>
        </p:spPr>
        <p:txBody>
          <a:bodyPr anchor="t"/>
          <a:lstStyle/>
          <a:p>
            <a:pPr lvl="0"/>
            <a:r>
              <a:rPr lang="zh-CN" altLang="en-US">
                <a:ea typeface="Arial" panose="020B0604020202020204" pitchFamily="34" charset="0"/>
              </a:rPr>
              <a:t>美国国家标准与技术研究院（National Institute of Standards and Technology，NIST）直属美国商务部，从事物理、生物和工程方面的基础和应用研究，以及测量技术和测试方法方面的研究，提供标准、标准参考数据及有关服务，在国际上享有很高的声誉。</a:t>
            </a:r>
          </a:p>
        </p:txBody>
      </p:sp>
    </p:spTree>
    <p:extLst>
      <p:ext uri="{BB962C8B-B14F-4D97-AF65-F5344CB8AC3E}">
        <p14:creationId xmlns:p14="http://schemas.microsoft.com/office/powerpoint/2010/main" val="1154198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17</a:t>
            </a:fld>
            <a:endParaRPr lang="en-US" altLang="zh-CN"/>
          </a:p>
        </p:txBody>
      </p:sp>
    </p:spTree>
    <p:extLst>
      <p:ext uri="{BB962C8B-B14F-4D97-AF65-F5344CB8AC3E}">
        <p14:creationId xmlns:p14="http://schemas.microsoft.com/office/powerpoint/2010/main" val="2763537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是一个由一系列安全活动驱动的，基于角色组织的安全推进实践过程模型。</a:t>
            </a:r>
          </a:p>
        </p:txBody>
      </p:sp>
      <p:sp>
        <p:nvSpPr>
          <p:cNvPr id="4" name="灯片编号占位符 3"/>
          <p:cNvSpPr>
            <a:spLocks noGrp="1"/>
          </p:cNvSpPr>
          <p:nvPr>
            <p:ph type="sldNum" sz="quarter" idx="10"/>
          </p:nvPr>
        </p:nvSpPr>
        <p:spPr/>
        <p:txBody>
          <a:bodyPr/>
          <a:lstStyle/>
          <a:p>
            <a:pPr>
              <a:defRPr/>
            </a:pPr>
            <a:fld id="{A7CC18B2-0AE8-496F-96F1-FDCC1FF9B70A}" type="slidenum">
              <a:rPr lang="zh-CN" altLang="en-US" smtClean="0"/>
              <a:pPr>
                <a:defRPr/>
              </a:pPr>
              <a:t>21</a:t>
            </a:fld>
            <a:endParaRPr lang="en-US" altLang="zh-CN"/>
          </a:p>
        </p:txBody>
      </p:sp>
    </p:spTree>
    <p:extLst>
      <p:ext uri="{BB962C8B-B14F-4D97-AF65-F5344CB8AC3E}">
        <p14:creationId xmlns:p14="http://schemas.microsoft.com/office/powerpoint/2010/main" val="673274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noTextEdit="1"/>
          </p:cNvSpPr>
          <p:nvPr>
            <p:ph type="sldImg"/>
          </p:nvPr>
        </p:nvSpPr>
        <p:spPr>
          <a:ln/>
        </p:spPr>
      </p:sp>
      <p:sp>
        <p:nvSpPr>
          <p:cNvPr id="47106" name="备注占位符 2"/>
          <p:cNvSpPr>
            <a:spLocks noGrp="1"/>
          </p:cNvSpPr>
          <p:nvPr>
            <p:ph type="body"/>
          </p:nvPr>
        </p:nvSpPr>
        <p:spPr>
          <a:xfrm>
            <a:off x="0" y="0"/>
            <a:ext cx="0" cy="0"/>
          </a:xfrm>
          <a:prstGeom prst="rect">
            <a:avLst/>
          </a:prstGeom>
          <a:noFill/>
          <a:ln w="9525">
            <a:noFill/>
          </a:ln>
        </p:spPr>
        <p:txBody>
          <a:bodyPr anchor="t"/>
          <a:lstStyle/>
          <a:p>
            <a:pPr lvl="0"/>
            <a:endParaRPr lang="zh-CN" altLang="en-US" dirty="0">
              <a:ea typeface="Arial" panose="020B0604020202020204" pitchFamily="34" charset="0"/>
            </a:endParaRPr>
          </a:p>
        </p:txBody>
      </p:sp>
      <p:sp>
        <p:nvSpPr>
          <p:cNvPr id="47107" name="灯片编号占位符 3"/>
          <p:cNvSpPr>
            <a:spLocks noGrp="1"/>
          </p:cNvSpPr>
          <p:nvPr>
            <p:ph type="sldNum" sz="quarter"/>
          </p:nvPr>
        </p:nvSpPr>
        <p:spPr>
          <a:xfrm>
            <a:off x="4143375" y="9120188"/>
            <a:ext cx="3170238" cy="479425"/>
          </a:xfrm>
          <a:prstGeom prst="rect">
            <a:avLst/>
          </a:prstGeom>
          <a:noFill/>
          <a:ln w="9525">
            <a:noFill/>
          </a:ln>
        </p:spPr>
        <p:txBody>
          <a:bodyPr wrap="square" anchor="b"/>
          <a:lstStyle/>
          <a:p>
            <a:pPr lvl="0"/>
            <a:fld id="{9A0DB2DC-4C9A-4742-B13C-FB6460FD3503}" type="slidenum">
              <a:rPr lang="zh-CN" altLang="en-US"/>
              <a:t>24</a:t>
            </a:fld>
            <a:endParaRPr lang="zh-CN" altLang="en-US"/>
          </a:p>
        </p:txBody>
      </p:sp>
    </p:spTree>
    <p:extLst>
      <p:ext uri="{BB962C8B-B14F-4D97-AF65-F5344CB8AC3E}">
        <p14:creationId xmlns:p14="http://schemas.microsoft.com/office/powerpoint/2010/main" val="367957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TextEdit="1"/>
          </p:cNvSpPr>
          <p:nvPr>
            <p:ph type="sldImg"/>
          </p:nvPr>
        </p:nvSpPr>
        <p:spPr>
          <a:ln/>
        </p:spPr>
      </p:sp>
      <p:sp>
        <p:nvSpPr>
          <p:cNvPr id="51202" name="备注占位符 2"/>
          <p:cNvSpPr>
            <a:spLocks noGrp="1"/>
          </p:cNvSpPr>
          <p:nvPr>
            <p:ph type="body"/>
          </p:nvPr>
        </p:nvSpPr>
        <p:spPr>
          <a:xfrm>
            <a:off x="0" y="0"/>
            <a:ext cx="0" cy="0"/>
          </a:xfrm>
          <a:prstGeom prst="rect">
            <a:avLst/>
          </a:prstGeom>
          <a:noFill/>
          <a:ln w="9525">
            <a:noFill/>
          </a:ln>
        </p:spPr>
        <p:txBody>
          <a:bodyPr anchor="t"/>
          <a:lstStyle/>
          <a:p>
            <a:pPr lvl="0"/>
            <a:endParaRPr lang="zh-CN" altLang="en-US" dirty="0">
              <a:ea typeface="Arial" panose="020B0604020202020204" pitchFamily="34" charset="0"/>
            </a:endParaRPr>
          </a:p>
        </p:txBody>
      </p:sp>
      <p:sp>
        <p:nvSpPr>
          <p:cNvPr id="51203" name="灯片编号占位符 3"/>
          <p:cNvSpPr>
            <a:spLocks noGrp="1"/>
          </p:cNvSpPr>
          <p:nvPr>
            <p:ph type="sldNum" sz="quarter"/>
          </p:nvPr>
        </p:nvSpPr>
        <p:spPr>
          <a:xfrm>
            <a:off x="4143375" y="9120188"/>
            <a:ext cx="3170238" cy="479425"/>
          </a:xfrm>
          <a:prstGeom prst="rect">
            <a:avLst/>
          </a:prstGeom>
          <a:noFill/>
          <a:ln w="9525">
            <a:noFill/>
          </a:ln>
        </p:spPr>
        <p:txBody>
          <a:bodyPr wrap="square" anchor="b"/>
          <a:lstStyle/>
          <a:p>
            <a:pPr lvl="0"/>
            <a:fld id="{9A0DB2DC-4C9A-4742-B13C-FB6460FD3503}" type="slidenum">
              <a:rPr lang="zh-CN" altLang="en-US"/>
              <a:t>25</a:t>
            </a:fld>
            <a:endParaRPr lang="zh-CN" altLang="en-US"/>
          </a:p>
        </p:txBody>
      </p:sp>
    </p:spTree>
    <p:extLst>
      <p:ext uri="{BB962C8B-B14F-4D97-AF65-F5344CB8AC3E}">
        <p14:creationId xmlns:p14="http://schemas.microsoft.com/office/powerpoint/2010/main" val="2115843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26</a:t>
            </a:fld>
            <a:endParaRPr lang="en-US" altLang="zh-CN"/>
          </a:p>
        </p:txBody>
      </p:sp>
    </p:spTree>
    <p:extLst>
      <p:ext uri="{BB962C8B-B14F-4D97-AF65-F5344CB8AC3E}">
        <p14:creationId xmlns:p14="http://schemas.microsoft.com/office/powerpoint/2010/main" val="35038786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accent2"/>
        </a:solidFill>
        <a:effectLst/>
      </p:bgPr>
    </p:bg>
    <p:spTree>
      <p:nvGrpSpPr>
        <p:cNvPr id="1" name=""/>
        <p:cNvGrpSpPr/>
        <p:nvPr/>
      </p:nvGrpSpPr>
      <p:grpSpPr>
        <a:xfrm>
          <a:off x="0" y="0"/>
          <a:ext cx="0" cy="0"/>
          <a:chOff x="0" y="0"/>
          <a:chExt cx="0" cy="0"/>
        </a:xfrm>
      </p:grpSpPr>
      <p:sp>
        <p:nvSpPr>
          <p:cNvPr id="4" name="Rectangle 102"/>
          <p:cNvSpPr>
            <a:spLocks noChangeArrowheads="1"/>
          </p:cNvSpPr>
          <p:nvPr/>
        </p:nvSpPr>
        <p:spPr bwMode="gray">
          <a:xfrm>
            <a:off x="0" y="0"/>
            <a:ext cx="9144000" cy="3068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5" name="AutoShape 103"/>
          <p:cNvSpPr>
            <a:spLocks noChangeArrowheads="1"/>
          </p:cNvSpPr>
          <p:nvPr/>
        </p:nvSpPr>
        <p:spPr bwMode="gray">
          <a:xfrm>
            <a:off x="2819400" y="3113088"/>
            <a:ext cx="5867400" cy="838200"/>
          </a:xfrm>
          <a:prstGeom prst="roundRect">
            <a:avLst>
              <a:gd name="adj" fmla="val 50000"/>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ea typeface="黑体" pitchFamily="49" charset="-122"/>
            </a:endParaRPr>
          </a:p>
        </p:txBody>
      </p:sp>
      <p:sp>
        <p:nvSpPr>
          <p:cNvPr id="6" name="Rectangle 105"/>
          <p:cNvSpPr>
            <a:spLocks noChangeArrowheads="1"/>
          </p:cNvSpPr>
          <p:nvPr/>
        </p:nvSpPr>
        <p:spPr bwMode="gray">
          <a:xfrm>
            <a:off x="7696200" y="1741488"/>
            <a:ext cx="533400" cy="8382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7" name="Rectangle 106"/>
          <p:cNvSpPr>
            <a:spLocks noChangeArrowheads="1"/>
          </p:cNvSpPr>
          <p:nvPr/>
        </p:nvSpPr>
        <p:spPr bwMode="gray">
          <a:xfrm>
            <a:off x="6934200" y="1131888"/>
            <a:ext cx="914400" cy="8382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8" name="Rectangle 107"/>
          <p:cNvSpPr>
            <a:spLocks noChangeArrowheads="1"/>
          </p:cNvSpPr>
          <p:nvPr/>
        </p:nvSpPr>
        <p:spPr bwMode="gray">
          <a:xfrm>
            <a:off x="8077200" y="141288"/>
            <a:ext cx="914400" cy="15240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9" name="Rectangle 108"/>
          <p:cNvSpPr>
            <a:spLocks noChangeArrowheads="1"/>
          </p:cNvSpPr>
          <p:nvPr/>
        </p:nvSpPr>
        <p:spPr bwMode="gray">
          <a:xfrm>
            <a:off x="6553200" y="7508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 name="Rectangle 110"/>
          <p:cNvSpPr>
            <a:spLocks noChangeArrowheads="1"/>
          </p:cNvSpPr>
          <p:nvPr/>
        </p:nvSpPr>
        <p:spPr bwMode="gray">
          <a:xfrm>
            <a:off x="6324600" y="28844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 name="Rectangle 114"/>
          <p:cNvSpPr>
            <a:spLocks noChangeArrowheads="1"/>
          </p:cNvSpPr>
          <p:nvPr/>
        </p:nvSpPr>
        <p:spPr bwMode="gray">
          <a:xfrm>
            <a:off x="38100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2" name="Rectangle 120"/>
          <p:cNvSpPr>
            <a:spLocks noChangeArrowheads="1"/>
          </p:cNvSpPr>
          <p:nvPr/>
        </p:nvSpPr>
        <p:spPr bwMode="gray">
          <a:xfrm>
            <a:off x="42672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3" name="Rectangle 124"/>
          <p:cNvSpPr>
            <a:spLocks noChangeArrowheads="1"/>
          </p:cNvSpPr>
          <p:nvPr/>
        </p:nvSpPr>
        <p:spPr bwMode="gray">
          <a:xfrm>
            <a:off x="44958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4" name="Rectangle 126"/>
          <p:cNvSpPr>
            <a:spLocks noChangeArrowheads="1"/>
          </p:cNvSpPr>
          <p:nvPr/>
        </p:nvSpPr>
        <p:spPr bwMode="gray">
          <a:xfrm>
            <a:off x="47244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nvGrpSpPr>
          <p:cNvPr id="15" name="Group 211"/>
          <p:cNvGrpSpPr>
            <a:grpSpLocks/>
          </p:cNvGrpSpPr>
          <p:nvPr/>
        </p:nvGrpSpPr>
        <p:grpSpPr bwMode="auto">
          <a:xfrm>
            <a:off x="4724400" y="1741488"/>
            <a:ext cx="1295400" cy="838200"/>
            <a:chOff x="2976" y="1440"/>
            <a:chExt cx="816" cy="528"/>
          </a:xfrm>
        </p:grpSpPr>
        <p:sp>
          <p:nvSpPr>
            <p:cNvPr id="16" name="Rectangle 104"/>
            <p:cNvSpPr>
              <a:spLocks noChangeArrowheads="1"/>
            </p:cNvSpPr>
            <p:nvPr/>
          </p:nvSpPr>
          <p:spPr bwMode="gray">
            <a:xfrm>
              <a:off x="3120"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7" name="Rectangle 125"/>
            <p:cNvSpPr>
              <a:spLocks noChangeArrowheads="1"/>
            </p:cNvSpPr>
            <p:nvPr/>
          </p:nvSpPr>
          <p:spPr bwMode="gray">
            <a:xfrm>
              <a:off x="2976"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8" name="Rectangle 127"/>
            <p:cNvSpPr>
              <a:spLocks noChangeArrowheads="1"/>
            </p:cNvSpPr>
            <p:nvPr/>
          </p:nvSpPr>
          <p:spPr bwMode="gray">
            <a:xfrm>
              <a:off x="3120"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9" name="Rectangle 128"/>
            <p:cNvSpPr>
              <a:spLocks noChangeArrowheads="1"/>
            </p:cNvSpPr>
            <p:nvPr/>
          </p:nvSpPr>
          <p:spPr bwMode="gray">
            <a:xfrm>
              <a:off x="3120"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0" name="Rectangle 129"/>
            <p:cNvSpPr>
              <a:spLocks noChangeArrowheads="1"/>
            </p:cNvSpPr>
            <p:nvPr/>
          </p:nvSpPr>
          <p:spPr bwMode="gray">
            <a:xfrm>
              <a:off x="3120"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1" name="Rectangle 130"/>
            <p:cNvSpPr>
              <a:spLocks noChangeArrowheads="1"/>
            </p:cNvSpPr>
            <p:nvPr/>
          </p:nvSpPr>
          <p:spPr bwMode="gray">
            <a:xfrm>
              <a:off x="3264"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2" name="Rectangle 131"/>
            <p:cNvSpPr>
              <a:spLocks noChangeArrowheads="1"/>
            </p:cNvSpPr>
            <p:nvPr/>
          </p:nvSpPr>
          <p:spPr bwMode="gray">
            <a:xfrm>
              <a:off x="3264"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3" name="Rectangle 132"/>
            <p:cNvSpPr>
              <a:spLocks noChangeArrowheads="1"/>
            </p:cNvSpPr>
            <p:nvPr/>
          </p:nvSpPr>
          <p:spPr bwMode="gray">
            <a:xfrm>
              <a:off x="3408"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4" name="Rectangle 133"/>
            <p:cNvSpPr>
              <a:spLocks noChangeArrowheads="1"/>
            </p:cNvSpPr>
            <p:nvPr/>
          </p:nvSpPr>
          <p:spPr bwMode="gray">
            <a:xfrm>
              <a:off x="3408"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5" name="Rectangle 134"/>
            <p:cNvSpPr>
              <a:spLocks noChangeArrowheads="1"/>
            </p:cNvSpPr>
            <p:nvPr/>
          </p:nvSpPr>
          <p:spPr bwMode="gray">
            <a:xfrm>
              <a:off x="3408"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6" name="Rectangle 135"/>
            <p:cNvSpPr>
              <a:spLocks noChangeArrowheads="1"/>
            </p:cNvSpPr>
            <p:nvPr/>
          </p:nvSpPr>
          <p:spPr bwMode="gray">
            <a:xfrm>
              <a:off x="3408"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7" name="Rectangle 136"/>
            <p:cNvSpPr>
              <a:spLocks noChangeArrowheads="1"/>
            </p:cNvSpPr>
            <p:nvPr/>
          </p:nvSpPr>
          <p:spPr bwMode="gray">
            <a:xfrm>
              <a:off x="3552"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8" name="Rectangle 137"/>
            <p:cNvSpPr>
              <a:spLocks noChangeArrowheads="1"/>
            </p:cNvSpPr>
            <p:nvPr/>
          </p:nvSpPr>
          <p:spPr bwMode="gray">
            <a:xfrm>
              <a:off x="3552"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9" name="Rectangle 138"/>
            <p:cNvSpPr>
              <a:spLocks noChangeArrowheads="1"/>
            </p:cNvSpPr>
            <p:nvPr/>
          </p:nvSpPr>
          <p:spPr bwMode="gray">
            <a:xfrm>
              <a:off x="3696"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0" name="Rectangle 139"/>
            <p:cNvSpPr>
              <a:spLocks noChangeArrowheads="1"/>
            </p:cNvSpPr>
            <p:nvPr/>
          </p:nvSpPr>
          <p:spPr bwMode="gray">
            <a:xfrm>
              <a:off x="3696"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1" name="Rectangle 140"/>
            <p:cNvSpPr>
              <a:spLocks noChangeArrowheads="1"/>
            </p:cNvSpPr>
            <p:nvPr/>
          </p:nvSpPr>
          <p:spPr bwMode="gray">
            <a:xfrm>
              <a:off x="3696"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32" name="Group 212"/>
          <p:cNvGrpSpPr>
            <a:grpSpLocks/>
          </p:cNvGrpSpPr>
          <p:nvPr/>
        </p:nvGrpSpPr>
        <p:grpSpPr bwMode="auto">
          <a:xfrm>
            <a:off x="3352800" y="1970088"/>
            <a:ext cx="1295400" cy="609600"/>
            <a:chOff x="2112" y="1584"/>
            <a:chExt cx="816" cy="384"/>
          </a:xfrm>
        </p:grpSpPr>
        <p:sp>
          <p:nvSpPr>
            <p:cNvPr id="33" name="Rectangle 112"/>
            <p:cNvSpPr>
              <a:spLocks noChangeArrowheads="1"/>
            </p:cNvSpPr>
            <p:nvPr/>
          </p:nvSpPr>
          <p:spPr bwMode="gray">
            <a:xfrm>
              <a:off x="2400"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4" name="Rectangle 113"/>
            <p:cNvSpPr>
              <a:spLocks noChangeArrowheads="1"/>
            </p:cNvSpPr>
            <p:nvPr/>
          </p:nvSpPr>
          <p:spPr bwMode="gray">
            <a:xfrm>
              <a:off x="2400"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5" name="Rectangle 115"/>
            <p:cNvSpPr>
              <a:spLocks noChangeArrowheads="1"/>
            </p:cNvSpPr>
            <p:nvPr/>
          </p:nvSpPr>
          <p:spPr bwMode="gray">
            <a:xfrm>
              <a:off x="2544"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6" name="Rectangle 116"/>
            <p:cNvSpPr>
              <a:spLocks noChangeArrowheads="1"/>
            </p:cNvSpPr>
            <p:nvPr/>
          </p:nvSpPr>
          <p:spPr bwMode="gray">
            <a:xfrm>
              <a:off x="2544" y="172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7" name="Rectangle 117"/>
            <p:cNvSpPr>
              <a:spLocks noChangeArrowheads="1"/>
            </p:cNvSpPr>
            <p:nvPr/>
          </p:nvSpPr>
          <p:spPr bwMode="gray">
            <a:xfrm>
              <a:off x="2544"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8" name="Rectangle 118"/>
            <p:cNvSpPr>
              <a:spLocks noChangeArrowheads="1"/>
            </p:cNvSpPr>
            <p:nvPr/>
          </p:nvSpPr>
          <p:spPr bwMode="gray">
            <a:xfrm>
              <a:off x="2688"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9" name="Rectangle 119"/>
            <p:cNvSpPr>
              <a:spLocks noChangeArrowheads="1"/>
            </p:cNvSpPr>
            <p:nvPr/>
          </p:nvSpPr>
          <p:spPr bwMode="gray">
            <a:xfrm>
              <a:off x="2688"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0" name="Rectangle 121"/>
            <p:cNvSpPr>
              <a:spLocks noChangeArrowheads="1"/>
            </p:cNvSpPr>
            <p:nvPr/>
          </p:nvSpPr>
          <p:spPr bwMode="gray">
            <a:xfrm>
              <a:off x="2832"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1" name="Rectangle 122"/>
            <p:cNvSpPr>
              <a:spLocks noChangeArrowheads="1"/>
            </p:cNvSpPr>
            <p:nvPr/>
          </p:nvSpPr>
          <p:spPr bwMode="gray">
            <a:xfrm>
              <a:off x="2832" y="172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2" name="Rectangle 123"/>
            <p:cNvSpPr>
              <a:spLocks noChangeArrowheads="1"/>
            </p:cNvSpPr>
            <p:nvPr/>
          </p:nvSpPr>
          <p:spPr bwMode="gray">
            <a:xfrm>
              <a:off x="2832"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3" name="Rectangle 141"/>
            <p:cNvSpPr>
              <a:spLocks noChangeArrowheads="1"/>
            </p:cNvSpPr>
            <p:nvPr/>
          </p:nvSpPr>
          <p:spPr bwMode="gray">
            <a:xfrm>
              <a:off x="2256"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4" name="Rectangle 142"/>
            <p:cNvSpPr>
              <a:spLocks noChangeArrowheads="1"/>
            </p:cNvSpPr>
            <p:nvPr/>
          </p:nvSpPr>
          <p:spPr bwMode="gray">
            <a:xfrm>
              <a:off x="2112"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45" name="Group 143"/>
          <p:cNvGrpSpPr>
            <a:grpSpLocks/>
          </p:cNvGrpSpPr>
          <p:nvPr/>
        </p:nvGrpSpPr>
        <p:grpSpPr bwMode="auto">
          <a:xfrm>
            <a:off x="762000" y="3570288"/>
            <a:ext cx="1905000" cy="762000"/>
            <a:chOff x="2112" y="1632"/>
            <a:chExt cx="1680" cy="672"/>
          </a:xfrm>
        </p:grpSpPr>
        <p:sp>
          <p:nvSpPr>
            <p:cNvPr id="46" name="Rectangle 144"/>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7" name="Rectangle 145"/>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8" name="Rectangle 146"/>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9" name="Rectangle 147"/>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0" name="Rectangle 148"/>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1" name="Rectangle 149"/>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2" name="Rectangle 150"/>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3" name="Rectangle 151"/>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4" name="Rectangle 152"/>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5" name="Rectangle 153"/>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6" name="Rectangle 154"/>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7" name="Rectangle 155"/>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8" name="Rectangle 156"/>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9" name="Rectangle 157"/>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0" name="Rectangle 158"/>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1" name="Rectangle 159"/>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2" name="Rectangle 160"/>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3" name="Rectangle 161"/>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4" name="Rectangle 162"/>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5" name="Rectangle 163"/>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6" name="Rectangle 164"/>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7" name="Rectangle 165"/>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8" name="Rectangle 166"/>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9" name="Rectangle 167"/>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0" name="Rectangle 168"/>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1" name="Rectangle 169"/>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2" name="Rectangle 170"/>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3" name="Rectangle 171"/>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4" name="Rectangle 172"/>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5" name="Rectangle 173"/>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6" name="Rectangle 174"/>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77" name="Group 175"/>
          <p:cNvGrpSpPr>
            <a:grpSpLocks/>
          </p:cNvGrpSpPr>
          <p:nvPr/>
        </p:nvGrpSpPr>
        <p:grpSpPr bwMode="auto">
          <a:xfrm>
            <a:off x="5486400" y="827088"/>
            <a:ext cx="2667000" cy="1066800"/>
            <a:chOff x="2112" y="1632"/>
            <a:chExt cx="1680" cy="672"/>
          </a:xfrm>
        </p:grpSpPr>
        <p:sp>
          <p:nvSpPr>
            <p:cNvPr id="78" name="Rectangle 176"/>
            <p:cNvSpPr>
              <a:spLocks noChangeArrowheads="1"/>
            </p:cNvSpPr>
            <p:nvPr userDrawn="1"/>
          </p:nvSpPr>
          <p:spPr bwMode="gray">
            <a:xfrm>
              <a:off x="2400"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9" name="Rectangle 177"/>
            <p:cNvSpPr>
              <a:spLocks noChangeArrowheads="1"/>
            </p:cNvSpPr>
            <p:nvPr userDrawn="1"/>
          </p:nvSpPr>
          <p:spPr bwMode="gray">
            <a:xfrm>
              <a:off x="2400"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0" name="Rectangle 178"/>
            <p:cNvSpPr>
              <a:spLocks noChangeArrowheads="1"/>
            </p:cNvSpPr>
            <p:nvPr userDrawn="1"/>
          </p:nvSpPr>
          <p:spPr bwMode="gray">
            <a:xfrm>
              <a:off x="2400"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1" name="Rectangle 179"/>
            <p:cNvSpPr>
              <a:spLocks noChangeArrowheads="1"/>
            </p:cNvSpPr>
            <p:nvPr userDrawn="1"/>
          </p:nvSpPr>
          <p:spPr bwMode="gray">
            <a:xfrm>
              <a:off x="2544"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2" name="Rectangle 180"/>
            <p:cNvSpPr>
              <a:spLocks noChangeArrowheads="1"/>
            </p:cNvSpPr>
            <p:nvPr userDrawn="1"/>
          </p:nvSpPr>
          <p:spPr bwMode="gray">
            <a:xfrm>
              <a:off x="2544" y="1920"/>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3" name="Rectangle 181"/>
            <p:cNvSpPr>
              <a:spLocks noChangeArrowheads="1"/>
            </p:cNvSpPr>
            <p:nvPr userDrawn="1"/>
          </p:nvSpPr>
          <p:spPr bwMode="gray">
            <a:xfrm>
              <a:off x="2544"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4" name="Rectangle 182"/>
            <p:cNvSpPr>
              <a:spLocks noChangeArrowheads="1"/>
            </p:cNvSpPr>
            <p:nvPr userDrawn="1"/>
          </p:nvSpPr>
          <p:spPr bwMode="gray">
            <a:xfrm>
              <a:off x="2688"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5" name="Rectangle 183"/>
            <p:cNvSpPr>
              <a:spLocks noChangeArrowheads="1"/>
            </p:cNvSpPr>
            <p:nvPr userDrawn="1"/>
          </p:nvSpPr>
          <p:spPr bwMode="gray">
            <a:xfrm>
              <a:off x="2688"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6" name="Rectangle 184"/>
            <p:cNvSpPr>
              <a:spLocks noChangeArrowheads="1"/>
            </p:cNvSpPr>
            <p:nvPr userDrawn="1"/>
          </p:nvSpPr>
          <p:spPr bwMode="gray">
            <a:xfrm>
              <a:off x="2688"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7" name="Rectangle 185"/>
            <p:cNvSpPr>
              <a:spLocks noChangeArrowheads="1"/>
            </p:cNvSpPr>
            <p:nvPr userDrawn="1"/>
          </p:nvSpPr>
          <p:spPr bwMode="gray">
            <a:xfrm>
              <a:off x="2832"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8" name="Rectangle 186"/>
            <p:cNvSpPr>
              <a:spLocks noChangeArrowheads="1"/>
            </p:cNvSpPr>
            <p:nvPr userDrawn="1"/>
          </p:nvSpPr>
          <p:spPr bwMode="gray">
            <a:xfrm>
              <a:off x="2832" y="1920"/>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9" name="Rectangle 187"/>
            <p:cNvSpPr>
              <a:spLocks noChangeArrowheads="1"/>
            </p:cNvSpPr>
            <p:nvPr userDrawn="1"/>
          </p:nvSpPr>
          <p:spPr bwMode="gray">
            <a:xfrm>
              <a:off x="2832"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0" name="Rectangle 188"/>
            <p:cNvSpPr>
              <a:spLocks noChangeArrowheads="1"/>
            </p:cNvSpPr>
            <p:nvPr userDrawn="1"/>
          </p:nvSpPr>
          <p:spPr bwMode="gray">
            <a:xfrm>
              <a:off x="2832"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1" name="Rectangle 189"/>
            <p:cNvSpPr>
              <a:spLocks noChangeArrowheads="1"/>
            </p:cNvSpPr>
            <p:nvPr userDrawn="1"/>
          </p:nvSpPr>
          <p:spPr bwMode="gray">
            <a:xfrm>
              <a:off x="2976"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2" name="Rectangle 190"/>
            <p:cNvSpPr>
              <a:spLocks noChangeArrowheads="1"/>
            </p:cNvSpPr>
            <p:nvPr userDrawn="1"/>
          </p:nvSpPr>
          <p:spPr bwMode="gray">
            <a:xfrm>
              <a:off x="2976"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3" name="Rectangle 191"/>
            <p:cNvSpPr>
              <a:spLocks noChangeArrowheads="1"/>
            </p:cNvSpPr>
            <p:nvPr userDrawn="1"/>
          </p:nvSpPr>
          <p:spPr bwMode="gray">
            <a:xfrm>
              <a:off x="3120"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4" name="Rectangle 192"/>
            <p:cNvSpPr>
              <a:spLocks noChangeArrowheads="1"/>
            </p:cNvSpPr>
            <p:nvPr userDrawn="1"/>
          </p:nvSpPr>
          <p:spPr bwMode="gray">
            <a:xfrm>
              <a:off x="3120"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5" name="Rectangle 193"/>
            <p:cNvSpPr>
              <a:spLocks noChangeArrowheads="1"/>
            </p:cNvSpPr>
            <p:nvPr userDrawn="1"/>
          </p:nvSpPr>
          <p:spPr bwMode="gray">
            <a:xfrm>
              <a:off x="3120"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6" name="Rectangle 194"/>
            <p:cNvSpPr>
              <a:spLocks noChangeArrowheads="1"/>
            </p:cNvSpPr>
            <p:nvPr userDrawn="1"/>
          </p:nvSpPr>
          <p:spPr bwMode="gray">
            <a:xfrm>
              <a:off x="3264"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7" name="Rectangle 195"/>
            <p:cNvSpPr>
              <a:spLocks noChangeArrowheads="1"/>
            </p:cNvSpPr>
            <p:nvPr userDrawn="1"/>
          </p:nvSpPr>
          <p:spPr bwMode="gray">
            <a:xfrm>
              <a:off x="3264"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8" name="Rectangle 196"/>
            <p:cNvSpPr>
              <a:spLocks noChangeArrowheads="1"/>
            </p:cNvSpPr>
            <p:nvPr userDrawn="1"/>
          </p:nvSpPr>
          <p:spPr bwMode="gray">
            <a:xfrm>
              <a:off x="3408" y="163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9" name="Rectangle 197"/>
            <p:cNvSpPr>
              <a:spLocks noChangeArrowheads="1"/>
            </p:cNvSpPr>
            <p:nvPr userDrawn="1"/>
          </p:nvSpPr>
          <p:spPr bwMode="gray">
            <a:xfrm>
              <a:off x="3408"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0" name="Rectangle 198"/>
            <p:cNvSpPr>
              <a:spLocks noChangeArrowheads="1"/>
            </p:cNvSpPr>
            <p:nvPr userDrawn="1"/>
          </p:nvSpPr>
          <p:spPr bwMode="gray">
            <a:xfrm>
              <a:off x="3408"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1" name="Rectangle 199"/>
            <p:cNvSpPr>
              <a:spLocks noChangeArrowheads="1"/>
            </p:cNvSpPr>
            <p:nvPr userDrawn="1"/>
          </p:nvSpPr>
          <p:spPr bwMode="gray">
            <a:xfrm>
              <a:off x="3408"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2" name="Rectangle 200"/>
            <p:cNvSpPr>
              <a:spLocks noChangeArrowheads="1"/>
            </p:cNvSpPr>
            <p:nvPr userDrawn="1"/>
          </p:nvSpPr>
          <p:spPr bwMode="gray">
            <a:xfrm>
              <a:off x="3552" y="163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 name="Rectangle 201"/>
            <p:cNvSpPr>
              <a:spLocks noChangeArrowheads="1"/>
            </p:cNvSpPr>
            <p:nvPr userDrawn="1"/>
          </p:nvSpPr>
          <p:spPr bwMode="gray">
            <a:xfrm>
              <a:off x="3552"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 name="Rectangle 202"/>
            <p:cNvSpPr>
              <a:spLocks noChangeArrowheads="1"/>
            </p:cNvSpPr>
            <p:nvPr userDrawn="1"/>
          </p:nvSpPr>
          <p:spPr bwMode="gray">
            <a:xfrm>
              <a:off x="3696"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 name="Rectangle 203"/>
            <p:cNvSpPr>
              <a:spLocks noChangeArrowheads="1"/>
            </p:cNvSpPr>
            <p:nvPr userDrawn="1"/>
          </p:nvSpPr>
          <p:spPr bwMode="gray">
            <a:xfrm>
              <a:off x="3696"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 name="Rectangle 204"/>
            <p:cNvSpPr>
              <a:spLocks noChangeArrowheads="1"/>
            </p:cNvSpPr>
            <p:nvPr userDrawn="1"/>
          </p:nvSpPr>
          <p:spPr bwMode="gray">
            <a:xfrm>
              <a:off x="3696"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7" name="Rectangle 205"/>
            <p:cNvSpPr>
              <a:spLocks noChangeArrowheads="1"/>
            </p:cNvSpPr>
            <p:nvPr userDrawn="1"/>
          </p:nvSpPr>
          <p:spPr bwMode="gray">
            <a:xfrm>
              <a:off x="2256"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8" name="Rectangle 206"/>
            <p:cNvSpPr>
              <a:spLocks noChangeArrowheads="1"/>
            </p:cNvSpPr>
            <p:nvPr userDrawn="1"/>
          </p:nvSpPr>
          <p:spPr bwMode="gray">
            <a:xfrm>
              <a:off x="2112"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sp>
        <p:nvSpPr>
          <p:cNvPr id="109" name="AutoShape 207"/>
          <p:cNvSpPr>
            <a:spLocks noChangeArrowheads="1"/>
          </p:cNvSpPr>
          <p:nvPr/>
        </p:nvSpPr>
        <p:spPr bwMode="gray">
          <a:xfrm>
            <a:off x="533400" y="2655888"/>
            <a:ext cx="7696200" cy="838200"/>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ea typeface="黑体" pitchFamily="49" charset="-122"/>
            </a:endParaRPr>
          </a:p>
        </p:txBody>
      </p:sp>
      <p:sp>
        <p:nvSpPr>
          <p:cNvPr id="110" name="Rectangle 208"/>
          <p:cNvSpPr>
            <a:spLocks noChangeArrowheads="1"/>
          </p:cNvSpPr>
          <p:nvPr/>
        </p:nvSpPr>
        <p:spPr bwMode="gray">
          <a:xfrm>
            <a:off x="2057400" y="42560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1" name="Rectangle 209"/>
          <p:cNvSpPr>
            <a:spLocks noChangeArrowheads="1"/>
          </p:cNvSpPr>
          <p:nvPr/>
        </p:nvSpPr>
        <p:spPr bwMode="gray">
          <a:xfrm>
            <a:off x="1752600" y="4789488"/>
            <a:ext cx="228600" cy="2286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2" name="Rectangle 210"/>
          <p:cNvSpPr>
            <a:spLocks noChangeArrowheads="1"/>
          </p:cNvSpPr>
          <p:nvPr/>
        </p:nvSpPr>
        <p:spPr bwMode="gray">
          <a:xfrm>
            <a:off x="1524000" y="4941888"/>
            <a:ext cx="304800" cy="3048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3074" name="Rectangle 2"/>
          <p:cNvSpPr>
            <a:spLocks noGrp="1" noChangeArrowheads="1"/>
          </p:cNvSpPr>
          <p:nvPr>
            <p:ph type="ctrTitle"/>
          </p:nvPr>
        </p:nvSpPr>
        <p:spPr>
          <a:xfrm>
            <a:off x="1066800" y="2732088"/>
            <a:ext cx="6629400" cy="685800"/>
          </a:xfrm>
        </p:spPr>
        <p:txBody>
          <a:bodyPr/>
          <a:lstStyle>
            <a:lvl1pPr>
              <a:defRPr sz="3600">
                <a:solidFill>
                  <a:schemeClr val="tx2"/>
                </a:solidFill>
              </a:defRPr>
            </a:lvl1pPr>
          </a:lstStyle>
          <a:p>
            <a:r>
              <a:rPr lang="zh-CN" altLang="en-US"/>
              <a:t>单击此处编辑母版标题样式</a:t>
            </a:r>
          </a:p>
        </p:txBody>
      </p:sp>
      <p:sp>
        <p:nvSpPr>
          <p:cNvPr id="3075" name="Rectangle 3"/>
          <p:cNvSpPr>
            <a:spLocks noGrp="1" noChangeArrowheads="1"/>
          </p:cNvSpPr>
          <p:nvPr>
            <p:ph type="subTitle" idx="1"/>
          </p:nvPr>
        </p:nvSpPr>
        <p:spPr>
          <a:xfrm>
            <a:off x="2819400" y="3494088"/>
            <a:ext cx="5638800" cy="381000"/>
          </a:xfrm>
        </p:spPr>
        <p:txBody>
          <a:bodyPr/>
          <a:lstStyle>
            <a:lvl1pPr marL="0" indent="0" algn="ctr">
              <a:buFont typeface="Wingdings" pitchFamily="2" charset="2"/>
              <a:buNone/>
              <a:defRPr sz="2400">
                <a:solidFill>
                  <a:schemeClr val="bg1"/>
                </a:solidFill>
              </a:defRPr>
            </a:lvl1pPr>
          </a:lstStyle>
          <a:p>
            <a:r>
              <a:rPr lang="zh-CN" altLang="en-US"/>
              <a:t>单击此处编辑母版副标题样式</a:t>
            </a:r>
          </a:p>
        </p:txBody>
      </p:sp>
      <p:pic>
        <p:nvPicPr>
          <p:cNvPr id="114" name="图片 1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6286" y="1436688"/>
            <a:ext cx="2933429" cy="1129492"/>
          </a:xfrm>
          <a:prstGeom prst="rect">
            <a:avLst/>
          </a:prstGeom>
        </p:spPr>
      </p:pic>
    </p:spTree>
    <p:extLst>
      <p:ext uri="{BB962C8B-B14F-4D97-AF65-F5344CB8AC3E}">
        <p14:creationId xmlns:p14="http://schemas.microsoft.com/office/powerpoint/2010/main" val="30930679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F5E0E65E-9137-4309-8D78-B392A1917D52}" type="slidenum">
              <a:rPr lang="zh-CN" altLang="en-US"/>
              <a:pPr>
                <a:defRPr/>
              </a:pPr>
              <a:t>‹#›</a:t>
            </a:fld>
            <a:endParaRPr lang="en-US" altLang="zh-CN"/>
          </a:p>
        </p:txBody>
      </p:sp>
    </p:spTree>
    <p:extLst>
      <p:ext uri="{BB962C8B-B14F-4D97-AF65-F5344CB8AC3E}">
        <p14:creationId xmlns:p14="http://schemas.microsoft.com/office/powerpoint/2010/main" val="18953132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118"/>
          <p:cNvSpPr>
            <a:spLocks noChangeArrowheads="1"/>
          </p:cNvSpPr>
          <p:nvPr/>
        </p:nvSpPr>
        <p:spPr bwMode="gray">
          <a:xfrm>
            <a:off x="8010525" y="0"/>
            <a:ext cx="1133475" cy="10445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27" name="Rectangle 119"/>
          <p:cNvSpPr>
            <a:spLocks noChangeArrowheads="1"/>
          </p:cNvSpPr>
          <p:nvPr/>
        </p:nvSpPr>
        <p:spPr bwMode="gray">
          <a:xfrm>
            <a:off x="0" y="0"/>
            <a:ext cx="8008938" cy="10445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nvGrpSpPr>
          <p:cNvPr id="1028" name="Group 120"/>
          <p:cNvGrpSpPr>
            <a:grpSpLocks/>
          </p:cNvGrpSpPr>
          <p:nvPr/>
        </p:nvGrpSpPr>
        <p:grpSpPr bwMode="auto">
          <a:xfrm>
            <a:off x="6877050" y="152400"/>
            <a:ext cx="1905000" cy="762000"/>
            <a:chOff x="2112" y="1632"/>
            <a:chExt cx="1680" cy="672"/>
          </a:xfrm>
        </p:grpSpPr>
        <p:sp>
          <p:nvSpPr>
            <p:cNvPr id="1037" name="Rectangle 121"/>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8" name="Rectangle 122"/>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9" name="Rectangle 123"/>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0" name="Rectangle 124"/>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1" name="Rectangle 125"/>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2" name="Rectangle 126"/>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3" name="Rectangle 127"/>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4" name="Rectangle 128"/>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5" name="Rectangle 129"/>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6" name="Rectangle 130"/>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7" name="Rectangle 131"/>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8" name="Rectangle 132"/>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9" name="Rectangle 133"/>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0" name="Rectangle 134"/>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1" name="Rectangle 135"/>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2" name="Rectangle 136"/>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3" name="Rectangle 137"/>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4" name="Rectangle 138"/>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5" name="Rectangle 139"/>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6" name="Rectangle 140"/>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7" name="Rectangle 141"/>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8" name="Rectangle 142"/>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9" name="Rectangle 143"/>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0" name="Rectangle 144"/>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1" name="Rectangle 145"/>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2" name="Rectangle 146"/>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3" name="Rectangle 147"/>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4" name="Rectangle 148"/>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5" name="Rectangle 149"/>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6" name="Rectangle 150"/>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7" name="Rectangle 151"/>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sp>
        <p:nvSpPr>
          <p:cNvPr id="1029" name="Rectangle 152"/>
          <p:cNvSpPr>
            <a:spLocks noChangeArrowheads="1"/>
          </p:cNvSpPr>
          <p:nvPr/>
        </p:nvSpPr>
        <p:spPr bwMode="gray">
          <a:xfrm>
            <a:off x="6553200" y="76200"/>
            <a:ext cx="228600" cy="3810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0" name="Rectangle 153"/>
          <p:cNvSpPr>
            <a:spLocks noChangeArrowheads="1"/>
          </p:cNvSpPr>
          <p:nvPr/>
        </p:nvSpPr>
        <p:spPr bwMode="gray">
          <a:xfrm>
            <a:off x="6705600" y="228600"/>
            <a:ext cx="228600" cy="152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1" name="Rectangle 154"/>
          <p:cNvSpPr>
            <a:spLocks noChangeArrowheads="1"/>
          </p:cNvSpPr>
          <p:nvPr/>
        </p:nvSpPr>
        <p:spPr bwMode="gray">
          <a:xfrm>
            <a:off x="6858000" y="304800"/>
            <a:ext cx="304800" cy="3048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2" name="Rectangle 3"/>
          <p:cNvSpPr>
            <a:spLocks noGrp="1" noChangeArrowheads="1"/>
          </p:cNvSpPr>
          <p:nvPr>
            <p:ph type="body" idx="1"/>
          </p:nvPr>
        </p:nvSpPr>
        <p:spPr bwMode="gray">
          <a:xfrm>
            <a:off x="533400" y="1295400"/>
            <a:ext cx="81915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sldNum" sz="quarter" idx="4"/>
          </p:nvPr>
        </p:nvSpPr>
        <p:spPr bwMode="gray">
          <a:xfrm>
            <a:off x="4191000" y="6505575"/>
            <a:ext cx="8382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ea typeface="宋体" pitchFamily="2" charset="-122"/>
              </a:defRPr>
            </a:lvl1pPr>
          </a:lstStyle>
          <a:p>
            <a:pPr>
              <a:defRPr/>
            </a:pPr>
            <a:fld id="{DCFB4DC4-41B9-4E61-AD6F-4DDEA2B45915}" type="slidenum">
              <a:rPr lang="zh-CN" altLang="en-US"/>
              <a:pPr>
                <a:defRPr/>
              </a:pPr>
              <a:t>‹#›</a:t>
            </a:fld>
            <a:endParaRPr lang="en-US" altLang="zh-CN"/>
          </a:p>
        </p:txBody>
      </p:sp>
      <p:sp>
        <p:nvSpPr>
          <p:cNvPr id="1035" name="Rectangle 2"/>
          <p:cNvSpPr>
            <a:spLocks noGrp="1" noChangeArrowheads="1"/>
          </p:cNvSpPr>
          <p:nvPr>
            <p:ph type="title"/>
          </p:nvPr>
        </p:nvSpPr>
        <p:spPr bwMode="gray">
          <a:xfrm>
            <a:off x="533400" y="260350"/>
            <a:ext cx="70961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788" r:id="rId1"/>
    <p:sldLayoutId id="2147483786" r:id="rId2"/>
  </p:sldLayoutIdLst>
  <p:transition>
    <p:fade/>
  </p:transition>
  <p:hf hdr="0" ftr="0"/>
  <p:txStyles>
    <p:titleStyle>
      <a:lvl1pPr algn="l" rtl="0" eaLnBrk="0" fontAlgn="base" hangingPunct="0">
        <a:spcBef>
          <a:spcPct val="0"/>
        </a:spcBef>
        <a:spcAft>
          <a:spcPct val="0"/>
        </a:spcAft>
        <a:defRPr sz="3200" b="1">
          <a:solidFill>
            <a:srgbClr val="FFFFFF"/>
          </a:solidFill>
          <a:latin typeface="+mj-lt"/>
          <a:ea typeface="+mj-ea"/>
          <a:cs typeface="+mj-cs"/>
        </a:defRPr>
      </a:lvl1pPr>
      <a:lvl2pPr algn="l" rtl="0" eaLnBrk="0" fontAlgn="base" hangingPunct="0">
        <a:spcBef>
          <a:spcPct val="0"/>
        </a:spcBef>
        <a:spcAft>
          <a:spcPct val="0"/>
        </a:spcAft>
        <a:defRPr sz="3200" b="1">
          <a:solidFill>
            <a:srgbClr val="FFFFFF"/>
          </a:solidFill>
          <a:latin typeface="黑体" pitchFamily="2" charset="-122"/>
          <a:ea typeface="黑体" pitchFamily="2" charset="-122"/>
        </a:defRPr>
      </a:lvl2pPr>
      <a:lvl3pPr algn="l" rtl="0" eaLnBrk="0" fontAlgn="base" hangingPunct="0">
        <a:spcBef>
          <a:spcPct val="0"/>
        </a:spcBef>
        <a:spcAft>
          <a:spcPct val="0"/>
        </a:spcAft>
        <a:defRPr sz="3200" b="1">
          <a:solidFill>
            <a:srgbClr val="FFFFFF"/>
          </a:solidFill>
          <a:latin typeface="黑体" pitchFamily="2" charset="-122"/>
          <a:ea typeface="黑体" pitchFamily="2" charset="-122"/>
        </a:defRPr>
      </a:lvl3pPr>
      <a:lvl4pPr algn="l" rtl="0" eaLnBrk="0" fontAlgn="base" hangingPunct="0">
        <a:spcBef>
          <a:spcPct val="0"/>
        </a:spcBef>
        <a:spcAft>
          <a:spcPct val="0"/>
        </a:spcAft>
        <a:defRPr sz="3200" b="1">
          <a:solidFill>
            <a:srgbClr val="FFFFFF"/>
          </a:solidFill>
          <a:latin typeface="黑体" pitchFamily="2" charset="-122"/>
          <a:ea typeface="黑体" pitchFamily="2" charset="-122"/>
        </a:defRPr>
      </a:lvl4pPr>
      <a:lvl5pPr algn="l" rtl="0" eaLnBrk="0" fontAlgn="base" hangingPunct="0">
        <a:spcBef>
          <a:spcPct val="0"/>
        </a:spcBef>
        <a:spcAft>
          <a:spcPct val="0"/>
        </a:spcAft>
        <a:defRPr sz="3200" b="1">
          <a:solidFill>
            <a:srgbClr val="FFFFFF"/>
          </a:solidFill>
          <a:latin typeface="黑体" pitchFamily="2" charset="-122"/>
          <a:ea typeface="黑体" pitchFamily="2" charset="-122"/>
        </a:defRPr>
      </a:lvl5pPr>
      <a:lvl6pPr marL="457200" algn="l" rtl="0" fontAlgn="base">
        <a:spcBef>
          <a:spcPct val="0"/>
        </a:spcBef>
        <a:spcAft>
          <a:spcPct val="0"/>
        </a:spcAft>
        <a:defRPr sz="3200" b="1">
          <a:solidFill>
            <a:srgbClr val="FFFFFF"/>
          </a:solidFill>
          <a:latin typeface="黑体" pitchFamily="2" charset="-122"/>
          <a:ea typeface="黑体" pitchFamily="2" charset="-122"/>
        </a:defRPr>
      </a:lvl6pPr>
      <a:lvl7pPr marL="914400" algn="l" rtl="0" fontAlgn="base">
        <a:spcBef>
          <a:spcPct val="0"/>
        </a:spcBef>
        <a:spcAft>
          <a:spcPct val="0"/>
        </a:spcAft>
        <a:defRPr sz="3200" b="1">
          <a:solidFill>
            <a:srgbClr val="FFFFFF"/>
          </a:solidFill>
          <a:latin typeface="黑体" pitchFamily="2" charset="-122"/>
          <a:ea typeface="黑体" pitchFamily="2" charset="-122"/>
        </a:defRPr>
      </a:lvl7pPr>
      <a:lvl8pPr marL="1371600" algn="l" rtl="0" fontAlgn="base">
        <a:spcBef>
          <a:spcPct val="0"/>
        </a:spcBef>
        <a:spcAft>
          <a:spcPct val="0"/>
        </a:spcAft>
        <a:defRPr sz="3200" b="1">
          <a:solidFill>
            <a:srgbClr val="FFFFFF"/>
          </a:solidFill>
          <a:latin typeface="黑体" pitchFamily="2" charset="-122"/>
          <a:ea typeface="黑体" pitchFamily="2" charset="-122"/>
        </a:defRPr>
      </a:lvl8pPr>
      <a:lvl9pPr marL="1828800" algn="l" rtl="0" fontAlgn="base">
        <a:spcBef>
          <a:spcPct val="0"/>
        </a:spcBef>
        <a:spcAft>
          <a:spcPct val="0"/>
        </a:spcAft>
        <a:defRPr sz="3200" b="1">
          <a:solidFill>
            <a:srgbClr val="FFFFFF"/>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rgbClr val="3399FF"/>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emf"/><Relationship Id="rId5" Type="http://schemas.openxmlformats.org/officeDocument/2006/relationships/oleObject" Target="../embeddings/oleObject3.bin"/><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066800" y="2732088"/>
            <a:ext cx="6889750" cy="685800"/>
          </a:xfrm>
        </p:spPr>
        <p:txBody>
          <a:bodyPr/>
          <a:lstStyle/>
          <a:p>
            <a:pPr algn="ctr" eaLnBrk="1" hangingPunct="1"/>
            <a:r>
              <a:rPr lang="zh-CN" altLang="en-US" sz="3200" dirty="0"/>
              <a:t>软件安全开发</a:t>
            </a:r>
            <a:endParaRPr lang="en-US" altLang="zh-CN" sz="3200" dirty="0"/>
          </a:p>
        </p:txBody>
      </p:sp>
      <p:sp>
        <p:nvSpPr>
          <p:cNvPr id="5" name="副标题 4"/>
          <p:cNvSpPr txBox="1">
            <a:spLocks/>
          </p:cNvSpPr>
          <p:nvPr/>
        </p:nvSpPr>
        <p:spPr bwMode="gray">
          <a:xfrm>
            <a:off x="2663788" y="3573016"/>
            <a:ext cx="61849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Clr>
                <a:srgbClr val="3399FF"/>
              </a:buClr>
              <a:buFont typeface="Wingdings" pitchFamily="2" charset="2"/>
              <a:buNone/>
              <a:defRPr sz="2400">
                <a:solidFill>
                  <a:schemeClr val="bg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a:lstStyle>
          <a:p>
            <a:pPr eaLnBrk="1" hangingPunct="1">
              <a:spcBef>
                <a:spcPts val="900"/>
              </a:spcBef>
              <a:defRPr/>
            </a:pPr>
            <a:r>
              <a:rPr lang="zh-CN" altLang="en-US" sz="1700" dirty="0">
                <a:latin typeface="+mn-ea"/>
              </a:rPr>
              <a:t>版本：</a:t>
            </a:r>
            <a:r>
              <a:rPr lang="en-US" altLang="zh-CN" sz="1700" dirty="0">
                <a:latin typeface="+mn-ea"/>
              </a:rPr>
              <a:t>4.2</a:t>
            </a:r>
          </a:p>
        </p:txBody>
      </p:sp>
      <p:sp>
        <p:nvSpPr>
          <p:cNvPr id="2" name="副标题 1"/>
          <p:cNvSpPr>
            <a:spLocks noGrp="1"/>
          </p:cNvSpPr>
          <p:nvPr>
            <p:ph type="subTitle" idx="1"/>
          </p:nvPr>
        </p:nvSpPr>
        <p:spPr>
          <a:xfrm>
            <a:off x="4824028" y="939392"/>
            <a:ext cx="5638800" cy="381000"/>
          </a:xfrm>
        </p:spPr>
        <p:txBody>
          <a:bodyPr/>
          <a:lstStyle/>
          <a:p>
            <a:endParaRPr lang="zh-CN" altLang="en-US" dirty="0"/>
          </a:p>
        </p:txBody>
      </p:sp>
      <p:sp>
        <p:nvSpPr>
          <p:cNvPr id="6" name="副标题 4"/>
          <p:cNvSpPr txBox="1">
            <a:spLocks/>
          </p:cNvSpPr>
          <p:nvPr/>
        </p:nvSpPr>
        <p:spPr bwMode="gray">
          <a:xfrm>
            <a:off x="2195513" y="5020084"/>
            <a:ext cx="56388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3399FF"/>
              </a:buClr>
              <a:buFont typeface="Wingdings" pitchFamily="2" charset="2"/>
              <a:buNone/>
              <a:defRPr sz="2400">
                <a:solidFill>
                  <a:schemeClr val="bg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a:lstStyle>
          <a:p>
            <a:pPr eaLnBrk="1" hangingPunct="1"/>
            <a:r>
              <a:rPr lang="zh-CN" altLang="en-US" kern="0"/>
              <a:t>讲师姓名 机构名称</a:t>
            </a:r>
            <a:endParaRPr lang="zh-CN" altLang="en-US" kern="0" dirty="0"/>
          </a:p>
        </p:txBody>
      </p:sp>
    </p:spTree>
    <p:extLst>
      <p:ext uri="{BB962C8B-B14F-4D97-AF65-F5344CB8AC3E}">
        <p14:creationId xmlns:p14="http://schemas.microsoft.com/office/powerpoint/2010/main" val="301286042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软件安全重要性</a:t>
            </a:r>
            <a:r>
              <a:rPr lang="en-US" altLang="zh-CN" dirty="0"/>
              <a:t>–</a:t>
            </a:r>
            <a:r>
              <a:rPr lang="zh-CN" altLang="en-US" dirty="0"/>
              <a:t>软件危机</a:t>
            </a:r>
          </a:p>
        </p:txBody>
      </p:sp>
      <p:sp>
        <p:nvSpPr>
          <p:cNvPr id="3" name="内容占位符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r>
              <a:rPr lang="zh-CN" altLang="en-US" dirty="0"/>
              <a:t>第一次“软件危机”</a:t>
            </a:r>
            <a:r>
              <a:rPr lang="en-US" altLang="zh-CN" dirty="0"/>
              <a:t>- 20</a:t>
            </a:r>
            <a:r>
              <a:rPr lang="zh-CN" altLang="en-US" dirty="0"/>
              <a:t>世纪</a:t>
            </a:r>
            <a:r>
              <a:rPr lang="en-US" altLang="zh-CN" dirty="0"/>
              <a:t>60</a:t>
            </a:r>
            <a:r>
              <a:rPr lang="zh-CN" altLang="en-US" dirty="0"/>
              <a:t>年代</a:t>
            </a:r>
            <a:endParaRPr lang="en-US" altLang="zh-CN" dirty="0"/>
          </a:p>
          <a:p>
            <a:pPr lvl="1"/>
            <a:r>
              <a:rPr lang="zh-CN" altLang="en-US" dirty="0"/>
              <a:t>根源：日益庞大和复杂的程序对开发管理的要求越来越高</a:t>
            </a:r>
            <a:endParaRPr lang="en-US" altLang="zh-CN" dirty="0"/>
          </a:p>
          <a:p>
            <a:pPr lvl="1"/>
            <a:r>
              <a:rPr lang="zh-CN" altLang="en-US" dirty="0"/>
              <a:t>解决：软件工程</a:t>
            </a:r>
            <a:endParaRPr lang="en-US" altLang="zh-CN" dirty="0"/>
          </a:p>
          <a:p>
            <a:r>
              <a:rPr lang="zh-CN" altLang="en-US" dirty="0"/>
              <a:t>第二次“软件危机”</a:t>
            </a:r>
            <a:r>
              <a:rPr lang="en-US" altLang="zh-CN" dirty="0"/>
              <a:t>- 20</a:t>
            </a:r>
            <a:r>
              <a:rPr lang="zh-CN" altLang="en-US" dirty="0"/>
              <a:t>世纪</a:t>
            </a:r>
            <a:r>
              <a:rPr lang="en-US" altLang="zh-CN" dirty="0"/>
              <a:t>80</a:t>
            </a:r>
            <a:r>
              <a:rPr lang="zh-CN" altLang="en-US" dirty="0"/>
              <a:t>年代</a:t>
            </a:r>
            <a:endParaRPr lang="en-US" altLang="zh-CN" dirty="0"/>
          </a:p>
          <a:p>
            <a:pPr lvl="1"/>
            <a:r>
              <a:rPr lang="zh-CN" altLang="en-US" dirty="0"/>
              <a:t>根源：软件规模继续扩大，程序数百万行，数百人同时开发，可维护性难</a:t>
            </a:r>
            <a:endParaRPr lang="en-US" altLang="zh-CN" dirty="0"/>
          </a:p>
          <a:p>
            <a:pPr lvl="1"/>
            <a:r>
              <a:rPr lang="zh-CN" altLang="en-US" dirty="0"/>
              <a:t>解决：面向对象语言</a:t>
            </a:r>
            <a:r>
              <a:rPr lang="en-US" altLang="zh-CN" dirty="0"/>
              <a:t>-C++/java/</a:t>
            </a:r>
            <a:r>
              <a:rPr lang="en-US" altLang="zh-CN" dirty="0" err="1"/>
              <a:t>c#</a:t>
            </a:r>
            <a:endParaRPr lang="en-US" altLang="zh-CN" dirty="0"/>
          </a:p>
          <a:p>
            <a:r>
              <a:rPr lang="zh-CN" altLang="en-US" dirty="0"/>
              <a:t>第三次“软件危机”</a:t>
            </a:r>
            <a:r>
              <a:rPr lang="en-US" altLang="zh-CN" dirty="0"/>
              <a:t>- 21</a:t>
            </a:r>
            <a:r>
              <a:rPr lang="zh-CN" altLang="en-US" dirty="0"/>
              <a:t>世纪头十年</a:t>
            </a:r>
            <a:endParaRPr lang="en-US" altLang="zh-CN" dirty="0"/>
          </a:p>
          <a:p>
            <a:pPr lvl="1"/>
            <a:r>
              <a:rPr lang="zh-CN" altLang="en-US" dirty="0"/>
              <a:t>根源：软件安全</a:t>
            </a:r>
            <a:endParaRPr lang="en-US" altLang="zh-CN" dirty="0"/>
          </a:p>
          <a:p>
            <a:pPr lvl="1"/>
            <a:r>
              <a:rPr lang="zh-CN" altLang="en-US" dirty="0"/>
              <a:t>解决：软件安全开发生命周期管理</a:t>
            </a:r>
          </a:p>
        </p:txBody>
      </p:sp>
      <p:sp>
        <p:nvSpPr>
          <p:cNvPr id="4" name="灯片编号占位符 3"/>
          <p:cNvSpPr>
            <a:spLocks noGrp="1"/>
          </p:cNvSpPr>
          <p:nvPr>
            <p:ph type="sldNum" sz="quarter" idx="10"/>
          </p:nvPr>
        </p:nvSpPr>
        <p:spPr/>
        <p:txBody>
          <a:bodyPr/>
          <a:lstStyle/>
          <a:p>
            <a:pPr>
              <a:defRPr/>
            </a:pPr>
            <a:fld id="{E8807DF8-65E2-4632-B1D9-CBB0AB68730F}" type="slidenum">
              <a:rPr lang="zh-CN" altLang="en-US" smtClean="0"/>
              <a:pPr>
                <a:defRPr/>
              </a:pPr>
              <a:t>10</a:t>
            </a:fld>
            <a:endParaRPr lang="en-US" altLang="zh-CN"/>
          </a:p>
        </p:txBody>
      </p:sp>
    </p:spTree>
    <p:extLst>
      <p:ext uri="{BB962C8B-B14F-4D97-AF65-F5344CB8AC3E}">
        <p14:creationId xmlns:p14="http://schemas.microsoft.com/office/powerpoint/2010/main" val="243970894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ln/>
        </p:spPr>
        <p:txBody>
          <a:bodyPr wrap="square" anchor="ctr"/>
          <a:lstStyle/>
          <a:p>
            <a:r>
              <a:rPr lang="zh-CN" altLang="en-US"/>
              <a:t>软件缺陷普遍存在</a:t>
            </a:r>
          </a:p>
        </p:txBody>
      </p:sp>
      <p:sp>
        <p:nvSpPr>
          <p:cNvPr id="10242" name="内容占位符 2"/>
          <p:cNvSpPr>
            <a:spLocks noGrp="1"/>
          </p:cNvSpPr>
          <p:nvPr>
            <p:ph idx="1"/>
          </p:nvPr>
        </p:nvSpPr>
        <p:spPr>
          <a:xfrm>
            <a:off x="533400" y="1295400"/>
            <a:ext cx="4384675" cy="5105400"/>
          </a:xfrm>
          <a:ln/>
        </p:spPr>
        <p:txBody>
          <a:bodyPr wrap="square" anchor="t"/>
          <a:lstStyle/>
          <a:p>
            <a:r>
              <a:rPr lang="zh-CN" altLang="en-US" sz="2600" dirty="0"/>
              <a:t>千行代码缺陷数量</a:t>
            </a:r>
          </a:p>
          <a:p>
            <a:pPr lvl="1">
              <a:lnSpc>
                <a:spcPct val="110000"/>
              </a:lnSpc>
            </a:pPr>
            <a:r>
              <a:rPr lang="en-US" altLang="zh-CN" dirty="0"/>
              <a:t>普通软件公司：4～40</a:t>
            </a:r>
          </a:p>
          <a:p>
            <a:pPr lvl="1">
              <a:lnSpc>
                <a:spcPct val="110000"/>
              </a:lnSpc>
            </a:pPr>
            <a:r>
              <a:rPr lang="en-US" altLang="zh-CN" dirty="0"/>
              <a:t>高管理软件公司：2~4</a:t>
            </a:r>
          </a:p>
          <a:p>
            <a:pPr lvl="1">
              <a:lnSpc>
                <a:spcPct val="110000"/>
              </a:lnSpc>
            </a:pPr>
            <a:r>
              <a:rPr lang="en-US" altLang="zh-CN" dirty="0"/>
              <a:t>美国NASA软件：0.1</a:t>
            </a:r>
            <a:endParaRPr lang="en-US" altLang="zh-CN" dirty="0">
              <a:latin typeface="Times New Roman" panose="02020603050405020304" pitchFamily="2" charset="0"/>
              <a:ea typeface="宋体" panose="02010600030101010101" pitchFamily="2" charset="-122"/>
            </a:endParaRPr>
          </a:p>
          <a:p>
            <a:r>
              <a:rPr lang="zh-CN" altLang="en-US" dirty="0"/>
              <a:t>漏洞数量</a:t>
            </a:r>
          </a:p>
          <a:p>
            <a:pPr lvl="1"/>
            <a:r>
              <a:rPr lang="en-US" altLang="zh-CN" dirty="0"/>
              <a:t> </a:t>
            </a:r>
            <a:endParaRPr lang="zh-CN" altLang="en-US" dirty="0"/>
          </a:p>
        </p:txBody>
      </p:sp>
      <p:pic>
        <p:nvPicPr>
          <p:cNvPr id="10243" name="图片 8"/>
          <p:cNvPicPr>
            <a:picLocks noChangeAspect="1"/>
          </p:cNvPicPr>
          <p:nvPr/>
        </p:nvPicPr>
        <p:blipFill>
          <a:blip r:embed="rId2"/>
          <a:stretch>
            <a:fillRect/>
          </a:stretch>
        </p:blipFill>
        <p:spPr>
          <a:xfrm>
            <a:off x="5508104" y="1295400"/>
            <a:ext cx="3324225" cy="2224088"/>
          </a:xfrm>
          <a:prstGeom prst="rect">
            <a:avLst/>
          </a:prstGeom>
          <a:noFill/>
          <a:ln w="9525">
            <a:noFill/>
          </a:ln>
        </p:spPr>
      </p:pic>
      <p:sp>
        <p:nvSpPr>
          <p:cNvPr id="10245" name="文本框 11"/>
          <p:cNvSpPr txBox="1"/>
          <p:nvPr/>
        </p:nvSpPr>
        <p:spPr>
          <a:xfrm>
            <a:off x="3347864" y="6261091"/>
            <a:ext cx="2723823" cy="369332"/>
          </a:xfrm>
          <a:prstGeom prst="rect">
            <a:avLst/>
          </a:prstGeom>
          <a:noFill/>
          <a:ln w="9525">
            <a:noFill/>
          </a:ln>
        </p:spPr>
        <p:txBody>
          <a:bodyPr wrap="none" anchor="t">
            <a:spAutoFit/>
          </a:bodyPr>
          <a:lstStyle/>
          <a:p>
            <a:pPr lvl="0"/>
            <a:r>
              <a:rPr lang="zh-CN" altLang="en-US" dirty="0">
                <a:latin typeface="Arial" panose="020B0604020202020204" pitchFamily="34" charset="0"/>
                <a:ea typeface="宋体" panose="02010600030101010101" pitchFamily="2" charset="-122"/>
              </a:rPr>
              <a:t>国家漏洞库漏洞数量趋势</a:t>
            </a:r>
          </a:p>
        </p:txBody>
      </p:sp>
      <p:sp>
        <p:nvSpPr>
          <p:cNvPr id="10246"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11</a:t>
            </a:fld>
            <a:endParaRPr lang="zh-CN" altLang="en-US" sz="1000" dirty="0">
              <a:latin typeface="Arial" panose="020B0604020202020204" pitchFamily="34" charset="0"/>
              <a:ea typeface="宋体" panose="02010600030101010101" pitchFamily="2" charset="-122"/>
            </a:endParaRPr>
          </a:p>
        </p:txBody>
      </p:sp>
      <p:pic>
        <p:nvPicPr>
          <p:cNvPr id="8" name="图片 7"/>
          <p:cNvPicPr>
            <a:picLocks noChangeAspect="1"/>
          </p:cNvPicPr>
          <p:nvPr/>
        </p:nvPicPr>
        <p:blipFill>
          <a:blip r:embed="rId3"/>
          <a:stretch>
            <a:fillRect/>
          </a:stretch>
        </p:blipFill>
        <p:spPr>
          <a:xfrm>
            <a:off x="755577" y="3813176"/>
            <a:ext cx="8350324" cy="2433774"/>
          </a:xfrm>
          <a:prstGeom prst="rect">
            <a:avLst/>
          </a:prstGeom>
        </p:spPr>
      </p:pic>
    </p:spTree>
    <p:extLst>
      <p:ext uri="{BB962C8B-B14F-4D97-AF65-F5344CB8AC3E}">
        <p14:creationId xmlns:p14="http://schemas.microsoft.com/office/powerpoint/2010/main" val="5981439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a:ln/>
        </p:spPr>
        <p:txBody>
          <a:bodyPr wrap="square" anchor="ctr"/>
          <a:lstStyle/>
          <a:p>
            <a:r>
              <a:rPr lang="zh-CN" altLang="en-US"/>
              <a:t>软件安全问题产生</a:t>
            </a:r>
            <a:r>
              <a:rPr lang="en-US" altLang="zh-CN"/>
              <a:t>-</a:t>
            </a:r>
            <a:r>
              <a:rPr lang="zh-CN" altLang="en-US"/>
              <a:t>内因</a:t>
            </a:r>
          </a:p>
        </p:txBody>
      </p:sp>
      <p:sp>
        <p:nvSpPr>
          <p:cNvPr id="3" name="内容占位符 2"/>
          <p:cNvSpPr>
            <a:spLocks noGrp="1"/>
          </p:cNvSpPr>
          <p:nvPr>
            <p:ph idx="1"/>
          </p:nvPr>
        </p:nvSpPr>
        <p:spPr/>
        <p:txBody>
          <a:bodyPr/>
          <a:lstStyle/>
          <a:p>
            <a:r>
              <a:rPr lang="zh-CN" altLang="en-US" strike="noStrike" noProof="1">
                <a:sym typeface="+mn-ea"/>
              </a:rPr>
              <a:t>软件规模增大</a:t>
            </a:r>
            <a:r>
              <a:rPr lang="en-US" altLang="zh-CN" strike="noStrike" noProof="1">
                <a:sym typeface="+mn-ea"/>
              </a:rPr>
              <a:t>,</a:t>
            </a:r>
            <a:r>
              <a:rPr lang="zh-CN" altLang="en-US" strike="noStrike" noProof="1">
                <a:sym typeface="+mn-ea"/>
              </a:rPr>
              <a:t>功能越来越多</a:t>
            </a:r>
            <a:r>
              <a:rPr lang="en-US" altLang="zh-CN" strike="noStrike" noProof="1">
                <a:sym typeface="+mn-ea"/>
              </a:rPr>
              <a:t>,</a:t>
            </a:r>
            <a:r>
              <a:rPr lang="zh-CN" altLang="en-US" strike="noStrike" noProof="1">
                <a:sym typeface="+mn-ea"/>
              </a:rPr>
              <a:t>越来越复杂</a:t>
            </a:r>
          </a:p>
          <a:p>
            <a:r>
              <a:rPr lang="zh-CN" altLang="en-US" strike="noStrike" noProof="1">
                <a:sym typeface="+mn-ea"/>
              </a:rPr>
              <a:t>软件模块复用，导致安全漏洞延续</a:t>
            </a:r>
          </a:p>
          <a:p>
            <a:r>
              <a:rPr lang="zh-CN" altLang="en-US" strike="noStrike" noProof="1">
                <a:sym typeface="+mn-ea"/>
              </a:rPr>
              <a:t>软件扩展模块带来的安全问题</a:t>
            </a:r>
            <a:endParaRPr lang="zh-CN" altLang="en-US" strike="noStrike" noProof="1"/>
          </a:p>
          <a:p>
            <a:pPr marL="0" indent="0" fontAlgn="base">
              <a:buNone/>
            </a:pPr>
            <a:endParaRPr lang="zh-CN" altLang="en-US" strike="noStrike" noProof="1"/>
          </a:p>
        </p:txBody>
      </p:sp>
      <p:pic>
        <p:nvPicPr>
          <p:cNvPr id="11267" name="Picture 2"/>
          <p:cNvPicPr>
            <a:picLocks noChangeAspect="1"/>
          </p:cNvPicPr>
          <p:nvPr/>
        </p:nvPicPr>
        <p:blipFill>
          <a:blip r:embed="rId2"/>
          <a:stretch>
            <a:fillRect/>
          </a:stretch>
        </p:blipFill>
        <p:spPr>
          <a:xfrm>
            <a:off x="1604459" y="2925344"/>
            <a:ext cx="5955873" cy="3210344"/>
          </a:xfrm>
          <a:prstGeom prst="rect">
            <a:avLst/>
          </a:prstGeom>
          <a:noFill/>
          <a:ln w="9525">
            <a:noFill/>
          </a:ln>
        </p:spPr>
      </p:pic>
      <p:sp>
        <p:nvSpPr>
          <p:cNvPr id="11268" name="TextBox 7"/>
          <p:cNvSpPr txBox="1"/>
          <p:nvPr/>
        </p:nvSpPr>
        <p:spPr>
          <a:xfrm>
            <a:off x="2267744" y="6135688"/>
            <a:ext cx="4968552" cy="369887"/>
          </a:xfrm>
          <a:prstGeom prst="rect">
            <a:avLst/>
          </a:prstGeom>
          <a:noFill/>
          <a:ln w="9525">
            <a:noFill/>
          </a:ln>
        </p:spPr>
        <p:txBody>
          <a:bodyPr wrap="square" anchor="t">
            <a:spAutoFit/>
          </a:bodyPr>
          <a:lstStyle/>
          <a:p>
            <a:pPr lvl="0"/>
            <a:r>
              <a:rPr lang="en-US" altLang="zh-CN" dirty="0">
                <a:latin typeface="Arial" panose="020B0604020202020204" pitchFamily="34" charset="0"/>
                <a:ea typeface="宋体" panose="02010600030101010101" pitchFamily="2" charset="-122"/>
              </a:rPr>
              <a:t>Windows</a:t>
            </a:r>
            <a:r>
              <a:rPr lang="zh-CN" altLang="en-US" dirty="0">
                <a:latin typeface="Arial" panose="020B0604020202020204" pitchFamily="34" charset="0"/>
                <a:ea typeface="宋体" panose="02010600030101010101" pitchFamily="2" charset="-122"/>
              </a:rPr>
              <a:t>操作系统不同版本源代码数量</a:t>
            </a:r>
          </a:p>
        </p:txBody>
      </p:sp>
      <p:sp>
        <p:nvSpPr>
          <p:cNvPr id="11269"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12</a:t>
            </a:fld>
            <a:endParaRPr lang="zh-CN" altLang="en-US" sz="10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618821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ln/>
        </p:spPr>
        <p:txBody>
          <a:bodyPr wrap="square" anchor="ctr"/>
          <a:lstStyle/>
          <a:p>
            <a:r>
              <a:rPr lang="zh-CN" altLang="en-US" dirty="0"/>
              <a:t>软件安全问题产生</a:t>
            </a:r>
            <a:r>
              <a:rPr lang="en-US" altLang="zh-CN" dirty="0"/>
              <a:t>-</a:t>
            </a:r>
            <a:r>
              <a:rPr lang="zh-CN" altLang="en-US" dirty="0"/>
              <a:t>外因</a:t>
            </a:r>
          </a:p>
        </p:txBody>
      </p:sp>
      <p:sp>
        <p:nvSpPr>
          <p:cNvPr id="12290" name="内容占位符 2"/>
          <p:cNvSpPr>
            <a:spLocks noGrp="1"/>
          </p:cNvSpPr>
          <p:nvPr>
            <p:ph idx="1"/>
          </p:nvPr>
        </p:nvSpPr>
        <p:spPr>
          <a:ln/>
        </p:spPr>
        <p:txBody>
          <a:bodyPr wrap="square" lIns="91440" tIns="45720" rIns="91440" bIns="45720" anchor="t"/>
          <a:lstStyle/>
          <a:p>
            <a:r>
              <a:rPr lang="zh-CN" altLang="en-US" dirty="0"/>
              <a:t>互联网发展对软件安全的挑战</a:t>
            </a:r>
            <a:endParaRPr lang="en-US" altLang="zh-CN" dirty="0"/>
          </a:p>
          <a:p>
            <a:r>
              <a:rPr lang="zh-CN" altLang="en-US" dirty="0"/>
              <a:t>开发环境和开发人员对软件安全的挑战</a:t>
            </a:r>
            <a:endParaRPr lang="en-US" altLang="zh-CN" dirty="0"/>
          </a:p>
          <a:p>
            <a:pPr lvl="1"/>
            <a:r>
              <a:rPr lang="zh-CN" altLang="en-US" dirty="0"/>
              <a:t>开发者缺乏安全开发的动机</a:t>
            </a:r>
            <a:endParaRPr lang="en-US" altLang="zh-CN" dirty="0"/>
          </a:p>
          <a:p>
            <a:pPr lvl="2"/>
            <a:r>
              <a:rPr lang="zh-CN" altLang="en-US" dirty="0"/>
              <a:t>市场和业务要求将交付期和软件功能做主要因素</a:t>
            </a:r>
            <a:endParaRPr lang="en-US" altLang="zh-CN" dirty="0"/>
          </a:p>
          <a:p>
            <a:pPr lvl="2"/>
            <a:r>
              <a:rPr lang="zh-CN" altLang="en-US" dirty="0"/>
              <a:t>用户方没有提供安全方面的压力</a:t>
            </a:r>
            <a:endParaRPr lang="en-US" altLang="zh-CN" dirty="0"/>
          </a:p>
          <a:p>
            <a:pPr lvl="1"/>
            <a:r>
              <a:rPr lang="zh-CN" altLang="en-US" dirty="0"/>
              <a:t>开发者缺乏相关知识</a:t>
            </a:r>
            <a:endParaRPr lang="en-US" altLang="zh-CN" dirty="0"/>
          </a:p>
          <a:p>
            <a:pPr lvl="2"/>
            <a:r>
              <a:rPr lang="zh-CN" altLang="en-US" dirty="0"/>
              <a:t>软件复杂性加大，开发者需要学习更多东西</a:t>
            </a:r>
            <a:endParaRPr lang="en-US" altLang="zh-CN" dirty="0"/>
          </a:p>
          <a:p>
            <a:pPr lvl="2"/>
            <a:r>
              <a:rPr lang="zh-CN" altLang="en-US" dirty="0"/>
              <a:t>传统软件开发不进行安全教育</a:t>
            </a:r>
            <a:endParaRPr lang="en-US" altLang="zh-CN" dirty="0"/>
          </a:p>
          <a:p>
            <a:pPr lvl="1"/>
            <a:r>
              <a:rPr lang="zh-CN" altLang="en-US" dirty="0"/>
              <a:t>缺乏安全开发工具</a:t>
            </a:r>
            <a:endParaRPr lang="en-US" altLang="zh-CN" dirty="0"/>
          </a:p>
          <a:p>
            <a:pPr lvl="2"/>
            <a:r>
              <a:rPr lang="zh-CN" altLang="en-US" dirty="0"/>
              <a:t>缺乏安全开发配套管理、测试等工具</a:t>
            </a:r>
          </a:p>
        </p:txBody>
      </p:sp>
      <p:sp>
        <p:nvSpPr>
          <p:cNvPr id="12291"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13</a:t>
            </a:fld>
            <a:endParaRPr lang="zh-CN" altLang="en-US" sz="10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6458975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ln/>
        </p:spPr>
        <p:txBody>
          <a:bodyPr wrap="square" anchor="ctr"/>
          <a:lstStyle/>
          <a:p>
            <a:r>
              <a:rPr lang="zh-CN" altLang="en-US" dirty="0"/>
              <a:t>软件安全保障</a:t>
            </a:r>
          </a:p>
        </p:txBody>
      </p:sp>
      <p:sp>
        <p:nvSpPr>
          <p:cNvPr id="15362" name="内容占位符 2"/>
          <p:cNvSpPr>
            <a:spLocks noGrp="1"/>
          </p:cNvSpPr>
          <p:nvPr>
            <p:ph idx="1"/>
          </p:nvPr>
        </p:nvSpPr>
        <p:spPr>
          <a:ln/>
        </p:spPr>
        <p:txBody>
          <a:bodyPr wrap="square" lIns="91440" tIns="45720" rIns="91440" bIns="45720" anchor="t"/>
          <a:lstStyle/>
          <a:p>
            <a:r>
              <a:rPr lang="zh-CN" altLang="zh-CN" dirty="0"/>
              <a:t>贯彻风险管理的思想</a:t>
            </a:r>
            <a:endParaRPr lang="en-US" altLang="zh-CN" dirty="0"/>
          </a:p>
          <a:p>
            <a:pPr lvl="1">
              <a:lnSpc>
                <a:spcPct val="93000"/>
              </a:lnSpc>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a:t>安全不必是完美无缺的，但风险必须是可管理的</a:t>
            </a:r>
            <a:endParaRPr lang="en-US" altLang="zh-CN" dirty="0"/>
          </a:p>
          <a:p>
            <a:pPr lvl="1">
              <a:lnSpc>
                <a:spcPct val="93000"/>
              </a:lnSpc>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zh-CN" dirty="0"/>
              <a:t>树立对软件安全控制的信心，该信心是通过保障活动来获取的</a:t>
            </a:r>
            <a:endParaRPr lang="zh-CN" altLang="en-US" dirty="0"/>
          </a:p>
          <a:p>
            <a:r>
              <a:rPr lang="zh-CN" altLang="en-US" dirty="0"/>
              <a:t>通过在软件开发生命周期各阶段采取必要的、相适应的安全措施来避免绝大多数的安全漏洞</a:t>
            </a:r>
            <a:endParaRPr lang="en-US" altLang="zh-CN" dirty="0"/>
          </a:p>
          <a:p>
            <a:pPr lvl="1"/>
            <a:endParaRPr lang="zh-CN" altLang="en-US" dirty="0"/>
          </a:p>
          <a:p>
            <a:endParaRPr lang="zh-CN" altLang="en-US" dirty="0"/>
          </a:p>
        </p:txBody>
      </p:sp>
      <p:sp>
        <p:nvSpPr>
          <p:cNvPr id="5" name="爆炸形 2 4"/>
          <p:cNvSpPr/>
          <p:nvPr/>
        </p:nvSpPr>
        <p:spPr>
          <a:xfrm>
            <a:off x="977888" y="4077072"/>
            <a:ext cx="7747012" cy="27989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2400" strike="noStrike" noProof="1">
                <a:solidFill>
                  <a:schemeClr val="tx1"/>
                </a:solidFill>
                <a:sym typeface="+mn-ea"/>
              </a:rPr>
              <a:t>采取措施只能有效减少，但并不能完全杜绝所有的安全漏洞！</a:t>
            </a:r>
          </a:p>
        </p:txBody>
      </p:sp>
      <p:sp>
        <p:nvSpPr>
          <p:cNvPr id="15364"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14</a:t>
            </a:fld>
            <a:endParaRPr lang="zh-CN" altLang="en-US" sz="10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2371544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a:ln/>
        </p:spPr>
        <p:txBody>
          <a:bodyPr wrap="square" anchor="ctr"/>
          <a:lstStyle/>
          <a:p>
            <a:r>
              <a:rPr lang="zh-CN" altLang="en-US" dirty="0"/>
              <a:t>软件安全开发生命周期</a:t>
            </a:r>
          </a:p>
        </p:txBody>
      </p:sp>
      <p:sp>
        <p:nvSpPr>
          <p:cNvPr id="21506" name="内容占位符 2"/>
          <p:cNvSpPr>
            <a:spLocks noGrp="1"/>
          </p:cNvSpPr>
          <p:nvPr>
            <p:ph idx="1"/>
          </p:nvPr>
        </p:nvSpPr>
        <p:spPr>
          <a:ln/>
        </p:spPr>
        <p:txBody>
          <a:bodyPr wrap="square" anchor="t"/>
          <a:lstStyle/>
          <a:p>
            <a:r>
              <a:rPr lang="zh-CN" altLang="en-US" dirty="0">
                <a:latin typeface="Arial" panose="020B0604020202020204" pitchFamily="34" charset="0"/>
              </a:rPr>
              <a:t>软件安全开发覆盖软件整个生命周期</a:t>
            </a:r>
            <a:endParaRPr lang="zh-CN" altLang="en-US" dirty="0"/>
          </a:p>
          <a:p>
            <a:pPr lvl="1"/>
            <a:r>
              <a:rPr lang="en-US" altLang="zh-CN" dirty="0"/>
              <a:t>需求分析阶段考虑软件的安全需求</a:t>
            </a:r>
          </a:p>
          <a:p>
            <a:pPr lvl="1"/>
            <a:r>
              <a:rPr lang="en-US" altLang="zh-CN" dirty="0"/>
              <a:t>在设计阶段设计符合安全准则的功能</a:t>
            </a:r>
          </a:p>
          <a:p>
            <a:pPr lvl="1"/>
            <a:r>
              <a:rPr lang="en-US" altLang="zh-CN" dirty="0"/>
              <a:t>编码阶段保证开发的代码符合安全编码规范</a:t>
            </a:r>
          </a:p>
          <a:p>
            <a:pPr lvl="1"/>
            <a:r>
              <a:rPr lang="en-US" altLang="zh-CN" dirty="0"/>
              <a:t>安全测试和运行维护确保安全需求、安全设计、安全编码各个环节得以正确有效的实施</a:t>
            </a:r>
          </a:p>
          <a:p>
            <a:endParaRPr lang="zh-CN" altLang="en-US" dirty="0"/>
          </a:p>
        </p:txBody>
      </p:sp>
      <p:sp>
        <p:nvSpPr>
          <p:cNvPr id="5" name="爆炸形 2 4"/>
          <p:cNvSpPr/>
          <p:nvPr/>
        </p:nvSpPr>
        <p:spPr>
          <a:xfrm>
            <a:off x="1547813" y="4149081"/>
            <a:ext cx="6156535" cy="1872308"/>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2400" strike="noStrike" noProof="1">
                <a:solidFill>
                  <a:schemeClr val="tx1"/>
                </a:solidFill>
              </a:rPr>
              <a:t>在软件的各个阶段引入安全措施！</a:t>
            </a:r>
          </a:p>
        </p:txBody>
      </p:sp>
      <p:sp>
        <p:nvSpPr>
          <p:cNvPr id="21508"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15</a:t>
            </a:fld>
            <a:endParaRPr lang="zh-CN" altLang="en-US" sz="10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795960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a:ln/>
        </p:spPr>
        <p:txBody>
          <a:bodyPr wrap="square" anchor="ctr"/>
          <a:lstStyle/>
          <a:p>
            <a:r>
              <a:rPr lang="zh-CN" altLang="en-US"/>
              <a:t>软件安全问题越早解决成本越低</a:t>
            </a:r>
          </a:p>
        </p:txBody>
      </p:sp>
      <p:sp>
        <p:nvSpPr>
          <p:cNvPr id="23554" name="内容占位符 2"/>
          <p:cNvSpPr>
            <a:spLocks noGrp="1"/>
          </p:cNvSpPr>
          <p:nvPr>
            <p:ph idx="1"/>
          </p:nvPr>
        </p:nvSpPr>
        <p:spPr>
          <a:ln/>
        </p:spPr>
        <p:txBody>
          <a:bodyPr wrap="square" anchor="t"/>
          <a:lstStyle/>
          <a:p>
            <a:r>
              <a:rPr lang="zh-CN" altLang="en-US"/>
              <a:t>在软件开发生命周期中，后面的阶段改正错误开销比前面的阶段要高出数倍</a:t>
            </a:r>
          </a:p>
          <a:p>
            <a:r>
              <a:rPr lang="zh-CN" altLang="en-US"/>
              <a:t>NIST：在软件发布以后进行修复的代价是在软件设计和编码阶段即进行修复所花代价的30倍</a:t>
            </a:r>
          </a:p>
        </p:txBody>
      </p:sp>
      <p:pic>
        <p:nvPicPr>
          <p:cNvPr id="23555" name="Picture 2"/>
          <p:cNvPicPr>
            <a:picLocks noChangeAspect="1"/>
          </p:cNvPicPr>
          <p:nvPr/>
        </p:nvPicPr>
        <p:blipFill>
          <a:blip r:embed="rId3"/>
          <a:stretch>
            <a:fillRect/>
          </a:stretch>
        </p:blipFill>
        <p:spPr>
          <a:xfrm>
            <a:off x="1901781" y="3227275"/>
            <a:ext cx="5454737" cy="3278300"/>
          </a:xfrm>
          <a:prstGeom prst="rect">
            <a:avLst/>
          </a:prstGeom>
          <a:noFill/>
          <a:ln w="9525">
            <a:noFill/>
          </a:ln>
        </p:spPr>
      </p:pic>
      <p:sp>
        <p:nvSpPr>
          <p:cNvPr id="23556"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16</a:t>
            </a:fld>
            <a:endParaRPr lang="zh-CN" altLang="en-US" sz="10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229745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相关模型和研究</a:t>
            </a:r>
          </a:p>
        </p:txBody>
      </p:sp>
      <p:sp>
        <p:nvSpPr>
          <p:cNvPr id="3" name="内容占位符 2"/>
          <p:cNvSpPr>
            <a:spLocks noGrp="1"/>
          </p:cNvSpPr>
          <p:nvPr>
            <p:ph idx="1"/>
          </p:nvPr>
        </p:nvSpPr>
        <p:spPr/>
        <p:txBody>
          <a:bodyPr/>
          <a:lstStyle/>
          <a:p>
            <a:r>
              <a:rPr lang="zh-CN" altLang="en-US" dirty="0"/>
              <a:t>安全软件开发生命周期</a:t>
            </a:r>
            <a:endParaRPr lang="en-US" altLang="zh-CN" dirty="0"/>
          </a:p>
          <a:p>
            <a:pPr lvl="1"/>
            <a:r>
              <a:rPr lang="zh-CN" altLang="en-US" sz="2400" dirty="0"/>
              <a:t>安全设计原则</a:t>
            </a:r>
            <a:endParaRPr lang="en-US" altLang="zh-CN" sz="2400" dirty="0"/>
          </a:p>
          <a:p>
            <a:pPr lvl="1"/>
            <a:r>
              <a:rPr lang="zh-CN" altLang="en-US" sz="2400" dirty="0"/>
              <a:t>安全开发方法</a:t>
            </a:r>
            <a:endParaRPr lang="en-US" altLang="zh-CN" sz="2400" dirty="0"/>
          </a:p>
          <a:p>
            <a:pPr lvl="1"/>
            <a:r>
              <a:rPr lang="zh-CN" altLang="en-US" sz="2400" dirty="0"/>
              <a:t>最佳实践</a:t>
            </a:r>
            <a:endParaRPr lang="en-US" altLang="zh-CN" sz="2400" dirty="0"/>
          </a:p>
          <a:p>
            <a:pPr lvl="1"/>
            <a:r>
              <a:rPr lang="zh-CN" altLang="en-US" sz="2400" dirty="0"/>
              <a:t>安全专家经验</a:t>
            </a:r>
            <a:endParaRPr lang="en-US" altLang="zh-CN" sz="2400" dirty="0"/>
          </a:p>
          <a:p>
            <a:r>
              <a:rPr lang="zh-CN" altLang="en-US" dirty="0"/>
              <a:t>多种模型被提出和研究</a:t>
            </a:r>
          </a:p>
          <a:p>
            <a:pPr lvl="1"/>
            <a:r>
              <a:rPr lang="zh-CN" altLang="en-US" sz="2400" dirty="0"/>
              <a:t>可信计算安全开发生命周期（微软）</a:t>
            </a:r>
            <a:endParaRPr lang="en-US" altLang="zh-CN" sz="2400" dirty="0"/>
          </a:p>
          <a:p>
            <a:pPr lvl="1"/>
            <a:r>
              <a:rPr lang="en-US" altLang="zh-CN" sz="2400" dirty="0"/>
              <a:t>CLASP</a:t>
            </a:r>
            <a:r>
              <a:rPr lang="zh-CN" altLang="en-US" sz="2400" dirty="0"/>
              <a:t>（</a:t>
            </a:r>
            <a:r>
              <a:rPr lang="en-US" altLang="zh-CN" sz="2400" dirty="0"/>
              <a:t>OWASP</a:t>
            </a:r>
            <a:r>
              <a:rPr lang="zh-CN" altLang="en-US" sz="2400" dirty="0"/>
              <a:t>）综合的轻量应用安全过程</a:t>
            </a:r>
            <a:endParaRPr lang="en-US" altLang="zh-CN" sz="2400" dirty="0"/>
          </a:p>
          <a:p>
            <a:pPr lvl="1"/>
            <a:r>
              <a:rPr lang="en-US" altLang="zh-CN" sz="2400" dirty="0"/>
              <a:t>BSI</a:t>
            </a:r>
            <a:r>
              <a:rPr lang="zh-CN" altLang="en-US" sz="2400" dirty="0"/>
              <a:t>系列模型（</a:t>
            </a:r>
            <a:r>
              <a:rPr lang="en-US" altLang="zh-CN" sz="2400" dirty="0"/>
              <a:t>Gary McGraw</a:t>
            </a:r>
            <a:r>
              <a:rPr lang="zh-CN" altLang="en-US" sz="2400" dirty="0"/>
              <a:t>等）</a:t>
            </a:r>
            <a:endParaRPr lang="en-US" altLang="zh-CN" sz="2400" dirty="0"/>
          </a:p>
          <a:p>
            <a:pPr lvl="1"/>
            <a:r>
              <a:rPr lang="en-US" altLang="zh-CN" sz="2400" dirty="0" err="1"/>
              <a:t>SAMM</a:t>
            </a:r>
            <a:r>
              <a:rPr lang="zh-CN" altLang="en-US" sz="2400" dirty="0"/>
              <a:t>（</a:t>
            </a:r>
            <a:r>
              <a:rPr lang="en-US" altLang="zh-CN" sz="2400" dirty="0"/>
              <a:t>OWASP</a:t>
            </a:r>
            <a:r>
              <a:rPr lang="zh-CN" altLang="en-US" sz="2400" dirty="0"/>
              <a:t>）软件保证成熟度模型</a:t>
            </a:r>
            <a:endParaRPr lang="en-US" altLang="zh-CN" sz="2400" dirty="0"/>
          </a:p>
          <a:p>
            <a:endParaRPr lang="zh-CN" altLang="en-US" dirty="0"/>
          </a:p>
        </p:txBody>
      </p:sp>
      <p:sp>
        <p:nvSpPr>
          <p:cNvPr id="4" name="灯片编号占位符 3"/>
          <p:cNvSpPr>
            <a:spLocks noGrp="1"/>
          </p:cNvSpPr>
          <p:nvPr>
            <p:ph type="sldNum" sz="quarter" idx="10"/>
          </p:nvPr>
        </p:nvSpPr>
        <p:spPr/>
        <p:txBody>
          <a:bodyPr/>
          <a:lstStyle/>
          <a:p>
            <a:pPr>
              <a:defRPr/>
            </a:pPr>
            <a:fld id="{655A080B-5019-4254-B519-7842F631F6FA}" type="slidenum">
              <a:rPr lang="zh-CN" altLang="en-US" smtClean="0"/>
              <a:pPr>
                <a:defRPr/>
              </a:pPr>
              <a:t>17</a:t>
            </a:fld>
            <a:endParaRPr lang="en-US" altLang="zh-CN"/>
          </a:p>
        </p:txBody>
      </p:sp>
    </p:spTree>
    <p:extLst>
      <p:ext uri="{BB962C8B-B14F-4D97-AF65-F5344CB8AC3E}">
        <p14:creationId xmlns:p14="http://schemas.microsoft.com/office/powerpoint/2010/main" val="21631043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a:ln/>
        </p:spPr>
        <p:txBody>
          <a:bodyPr wrap="square" anchor="ctr"/>
          <a:lstStyle/>
          <a:p>
            <a:r>
              <a:rPr lang="en-US" altLang="zh-CN" dirty="0"/>
              <a:t>SDL</a:t>
            </a:r>
          </a:p>
        </p:txBody>
      </p:sp>
      <p:sp>
        <p:nvSpPr>
          <p:cNvPr id="26626" name="内容占位符 2"/>
          <p:cNvSpPr>
            <a:spLocks noGrp="1"/>
          </p:cNvSpPr>
          <p:nvPr>
            <p:ph idx="1"/>
          </p:nvPr>
        </p:nvSpPr>
        <p:spPr>
          <a:ln/>
        </p:spPr>
        <p:txBody>
          <a:bodyPr wrap="square" anchor="t"/>
          <a:lstStyle/>
          <a:p>
            <a:r>
              <a:rPr lang="zh-CN" altLang="en-US" dirty="0"/>
              <a:t>什么是</a:t>
            </a:r>
            <a:r>
              <a:rPr lang="en-US" altLang="zh-CN" dirty="0"/>
              <a:t>SDL</a:t>
            </a:r>
          </a:p>
          <a:p>
            <a:pPr lvl="1"/>
            <a:r>
              <a:rPr lang="zh-CN" altLang="en-US" dirty="0"/>
              <a:t>安全开发生命周期（Security Development Lifecycle，</a:t>
            </a:r>
            <a:r>
              <a:rPr lang="en-US" altLang="zh-CN" dirty="0"/>
              <a:t>SDL</a:t>
            </a:r>
            <a:r>
              <a:rPr lang="zh-CN" altLang="en-US" dirty="0"/>
              <a:t>）</a:t>
            </a:r>
          </a:p>
          <a:p>
            <a:r>
              <a:rPr lang="en-US" altLang="zh-CN" dirty="0"/>
              <a:t>SDL</a:t>
            </a:r>
            <a:r>
              <a:rPr lang="zh-CN" altLang="en-US" dirty="0"/>
              <a:t>发展</a:t>
            </a:r>
          </a:p>
          <a:p>
            <a:pPr lvl="1"/>
            <a:endParaRPr lang="zh-CN" altLang="en-US" dirty="0"/>
          </a:p>
        </p:txBody>
      </p:sp>
      <p:pic>
        <p:nvPicPr>
          <p:cNvPr id="11266" name="Picture 2"/>
          <p:cNvPicPr>
            <a:picLocks noChangeAspect="1"/>
          </p:cNvPicPr>
          <p:nvPr/>
        </p:nvPicPr>
        <p:blipFill>
          <a:blip r:embed="rId2"/>
          <a:stretch>
            <a:fillRect/>
          </a:stretch>
        </p:blipFill>
        <p:spPr>
          <a:xfrm>
            <a:off x="388143" y="3465004"/>
            <a:ext cx="8443913" cy="3054846"/>
          </a:xfrm>
          <a:prstGeom prst="rect">
            <a:avLst/>
          </a:prstGeom>
          <a:noFill/>
          <a:ln w="9525">
            <a:noFill/>
          </a:ln>
        </p:spPr>
      </p:pic>
      <p:sp>
        <p:nvSpPr>
          <p:cNvPr id="26628"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18</a:t>
            </a:fld>
            <a:endParaRPr lang="zh-CN" altLang="en-US" sz="10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435920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ipe(left)">
                                      <p:cBhvr>
                                        <p:cTn id="7" dur="20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ln/>
        </p:spPr>
        <p:txBody>
          <a:bodyPr wrap="square" anchor="ctr"/>
          <a:lstStyle/>
          <a:p>
            <a:r>
              <a:rPr lang="en-US" altLang="zh-CN" dirty="0" err="1"/>
              <a:t>SDL</a:t>
            </a:r>
            <a:r>
              <a:rPr lang="zh-CN" altLang="en-US" dirty="0"/>
              <a:t>的阶段和安全活动</a:t>
            </a:r>
          </a:p>
        </p:txBody>
      </p:sp>
      <p:sp>
        <p:nvSpPr>
          <p:cNvPr id="27650" name="内容占位符 2"/>
          <p:cNvSpPr>
            <a:spLocks noGrp="1"/>
          </p:cNvSpPr>
          <p:nvPr>
            <p:ph idx="1"/>
          </p:nvPr>
        </p:nvSpPr>
        <p:spPr>
          <a:xfrm>
            <a:off x="467544" y="1295399"/>
            <a:ext cx="8257356" cy="2244850"/>
          </a:xfrm>
          <a:ln/>
        </p:spPr>
        <p:txBody>
          <a:bodyPr wrap="square" anchor="t"/>
          <a:lstStyle/>
          <a:p>
            <a:r>
              <a:rPr lang="zh-CN" altLang="en-US" dirty="0"/>
              <a:t>七个阶段</a:t>
            </a:r>
            <a:endParaRPr lang="en-US" altLang="zh-CN" dirty="0"/>
          </a:p>
          <a:p>
            <a:r>
              <a:rPr lang="zh-CN" altLang="en-US" dirty="0"/>
              <a:t>十七</a:t>
            </a:r>
            <a:r>
              <a:rPr lang="zh-CN" altLang="zh-CN" dirty="0"/>
              <a:t>项必需的安全活动</a:t>
            </a:r>
            <a:endParaRPr lang="zh-CN" altLang="en-US" dirty="0"/>
          </a:p>
        </p:txBody>
      </p:sp>
      <p:sp>
        <p:nvSpPr>
          <p:cNvPr id="27652"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19</a:t>
            </a:fld>
            <a:endParaRPr lang="zh-CN" altLang="en-US" sz="1000" dirty="0">
              <a:latin typeface="Arial" panose="020B0604020202020204" pitchFamily="34" charset="0"/>
              <a:ea typeface="宋体" panose="02010600030101010101" pitchFamily="2" charset="-122"/>
            </a:endParaRPr>
          </a:p>
        </p:txBody>
      </p:sp>
      <p:sp>
        <p:nvSpPr>
          <p:cNvPr id="2" name="Rectangle 2"/>
          <p:cNvSpPr>
            <a:spLocks noChangeArrowheads="1"/>
          </p:cNvSpPr>
          <p:nvPr/>
        </p:nvSpPr>
        <p:spPr bwMode="auto">
          <a:xfrm>
            <a:off x="395536" y="3678803"/>
            <a:ext cx="75298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2400"/>
          </a:p>
        </p:txBody>
      </p:sp>
      <p:graphicFrame>
        <p:nvGraphicFramePr>
          <p:cNvPr id="3" name="对象 2"/>
          <p:cNvGraphicFramePr>
            <a:graphicFrameLocks noChangeAspect="1"/>
          </p:cNvGraphicFramePr>
          <p:nvPr>
            <p:extLst>
              <p:ext uri="{D42A27DB-BD31-4B8C-83A1-F6EECF244321}">
                <p14:modId xmlns:p14="http://schemas.microsoft.com/office/powerpoint/2010/main" val="2225671321"/>
              </p:ext>
            </p:extLst>
          </p:nvPr>
        </p:nvGraphicFramePr>
        <p:xfrm>
          <a:off x="395536" y="4083532"/>
          <a:ext cx="8598642" cy="2304640"/>
        </p:xfrm>
        <a:graphic>
          <a:graphicData uri="http://schemas.openxmlformats.org/presentationml/2006/ole">
            <mc:AlternateContent xmlns:mc="http://schemas.openxmlformats.org/markup-compatibility/2006">
              <mc:Choice xmlns:v="urn:schemas-microsoft-com:vml" Requires="v">
                <p:oleObj spid="_x0000_s5168" name="Visio" r:id="rId3" imgW="9696388" imgH="2567020" progId="Visio.Drawing.11">
                  <p:embed/>
                </p:oleObj>
              </mc:Choice>
              <mc:Fallback>
                <p:oleObj name="Visio" r:id="rId3" imgW="9696388" imgH="2567020" progId="Visio.Drawing.11">
                  <p:embed/>
                  <p:pic>
                    <p:nvPicPr>
                      <p:cNvPr id="0" name="Object 1"/>
                      <p:cNvPicPr>
                        <a:picLocks noChangeAspect="1" noChangeArrowheads="1"/>
                      </p:cNvPicPr>
                      <p:nvPr/>
                    </p:nvPicPr>
                    <p:blipFill>
                      <a:blip r:embed="rId4"/>
                      <a:srcRect/>
                      <a:stretch>
                        <a:fillRect/>
                      </a:stretch>
                    </p:blipFill>
                    <p:spPr bwMode="auto">
                      <a:xfrm>
                        <a:off x="395536" y="4083532"/>
                        <a:ext cx="8598642" cy="2304640"/>
                      </a:xfrm>
                      <a:prstGeom prst="rect">
                        <a:avLst/>
                      </a:prstGeom>
                      <a:noFill/>
                    </p:spPr>
                  </p:pic>
                </p:oleObj>
              </mc:Fallback>
            </mc:AlternateContent>
          </a:graphicData>
        </a:graphic>
      </p:graphicFrame>
    </p:spTree>
    <p:extLst>
      <p:ext uri="{BB962C8B-B14F-4D97-AF65-F5344CB8AC3E}">
        <p14:creationId xmlns:p14="http://schemas.microsoft.com/office/powerpoint/2010/main" val="22049189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课程内容</a:t>
            </a:r>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a:t>
            </a:fld>
            <a:endParaRPr lang="en-US" altLang="zh-CN"/>
          </a:p>
        </p:txBody>
      </p:sp>
      <p:sp>
        <p:nvSpPr>
          <p:cNvPr id="6" name="Rectangle 5"/>
          <p:cNvSpPr>
            <a:spLocks noChangeArrowheads="1"/>
          </p:cNvSpPr>
          <p:nvPr/>
        </p:nvSpPr>
        <p:spPr bwMode="auto">
          <a:xfrm>
            <a:off x="5017670" y="2717433"/>
            <a:ext cx="436339" cy="124705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zh-CN" sz="2000" b="1"/>
          </a:p>
        </p:txBody>
      </p:sp>
      <p:sp>
        <p:nvSpPr>
          <p:cNvPr id="14" name="Rectangle 13"/>
          <p:cNvSpPr>
            <a:spLocks noChangeArrowheads="1"/>
          </p:cNvSpPr>
          <p:nvPr/>
        </p:nvSpPr>
        <p:spPr bwMode="auto">
          <a:xfrm>
            <a:off x="5017670" y="3964485"/>
            <a:ext cx="436339" cy="124705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zh-CN" sz="2000" b="1"/>
          </a:p>
        </p:txBody>
      </p:sp>
      <p:sp>
        <p:nvSpPr>
          <p:cNvPr id="21" name="Rectangle 20"/>
          <p:cNvSpPr>
            <a:spLocks noChangeArrowheads="1"/>
          </p:cNvSpPr>
          <p:nvPr/>
        </p:nvSpPr>
        <p:spPr bwMode="auto">
          <a:xfrm rot="10800000">
            <a:off x="1259633" y="3501008"/>
            <a:ext cx="2384374"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软件安全开发</a:t>
            </a:r>
          </a:p>
        </p:txBody>
      </p:sp>
      <p:sp>
        <p:nvSpPr>
          <p:cNvPr id="38" name="Line 43"/>
          <p:cNvSpPr>
            <a:spLocks noChangeShapeType="1"/>
          </p:cNvSpPr>
          <p:nvPr/>
        </p:nvSpPr>
        <p:spPr bwMode="auto">
          <a:xfrm flipH="1">
            <a:off x="3888930" y="1880828"/>
            <a:ext cx="32742" cy="444234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43"/>
          <p:cNvSpPr>
            <a:spLocks noChangeShapeType="1"/>
          </p:cNvSpPr>
          <p:nvPr/>
        </p:nvSpPr>
        <p:spPr bwMode="auto">
          <a:xfrm flipH="1">
            <a:off x="8110084" y="1880828"/>
            <a:ext cx="35726" cy="451997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43"/>
          <p:cNvSpPr>
            <a:spLocks noChangeShapeType="1"/>
          </p:cNvSpPr>
          <p:nvPr/>
        </p:nvSpPr>
        <p:spPr bwMode="auto">
          <a:xfrm flipH="1">
            <a:off x="827584" y="1958458"/>
            <a:ext cx="72008" cy="444234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Rectangle 47"/>
          <p:cNvSpPr>
            <a:spLocks noChangeArrowheads="1"/>
          </p:cNvSpPr>
          <p:nvPr/>
        </p:nvSpPr>
        <p:spPr bwMode="auto">
          <a:xfrm>
            <a:off x="2059526" y="6048000"/>
            <a:ext cx="10920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B01302"/>
                </a:solidFill>
                <a:sym typeface="黑体" panose="02010609060101010101" pitchFamily="49" charset="-122"/>
              </a:rPr>
              <a:t>知识域</a:t>
            </a:r>
          </a:p>
        </p:txBody>
      </p:sp>
      <p:sp>
        <p:nvSpPr>
          <p:cNvPr id="42" name="Rectangle 51"/>
          <p:cNvSpPr>
            <a:spLocks noChangeArrowheads="1"/>
          </p:cNvSpPr>
          <p:nvPr/>
        </p:nvSpPr>
        <p:spPr bwMode="auto">
          <a:xfrm>
            <a:off x="5057688" y="6022399"/>
            <a:ext cx="17286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B01302"/>
                </a:solidFill>
                <a:sym typeface="黑体" panose="02010609060101010101" pitchFamily="49" charset="-122"/>
              </a:rPr>
              <a:t>知识子域</a:t>
            </a:r>
          </a:p>
        </p:txBody>
      </p:sp>
      <p:sp>
        <p:nvSpPr>
          <p:cNvPr id="15" name="Rectangle 20"/>
          <p:cNvSpPr>
            <a:spLocks noChangeArrowheads="1"/>
          </p:cNvSpPr>
          <p:nvPr/>
        </p:nvSpPr>
        <p:spPr bwMode="auto">
          <a:xfrm rot="10800000">
            <a:off x="4427978" y="1556789"/>
            <a:ext cx="3351640"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软件安全开发生命周期</a:t>
            </a:r>
          </a:p>
        </p:txBody>
      </p:sp>
      <p:sp>
        <p:nvSpPr>
          <p:cNvPr id="16" name="Rectangle 20"/>
          <p:cNvSpPr>
            <a:spLocks noChangeArrowheads="1"/>
          </p:cNvSpPr>
          <p:nvPr/>
        </p:nvSpPr>
        <p:spPr bwMode="auto">
          <a:xfrm rot="10800000">
            <a:off x="4427980" y="3492682"/>
            <a:ext cx="3357020"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软件安全实现</a:t>
            </a:r>
          </a:p>
        </p:txBody>
      </p:sp>
      <p:sp>
        <p:nvSpPr>
          <p:cNvPr id="17" name="Rectangle 20"/>
          <p:cNvSpPr>
            <a:spLocks noChangeArrowheads="1"/>
          </p:cNvSpPr>
          <p:nvPr/>
        </p:nvSpPr>
        <p:spPr bwMode="auto">
          <a:xfrm rot="10800000">
            <a:off x="4427982" y="4440624"/>
            <a:ext cx="3366078"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软件安全测试</a:t>
            </a:r>
          </a:p>
        </p:txBody>
      </p:sp>
      <p:sp>
        <p:nvSpPr>
          <p:cNvPr id="18" name="Rectangle 20"/>
          <p:cNvSpPr>
            <a:spLocks noChangeArrowheads="1"/>
          </p:cNvSpPr>
          <p:nvPr/>
        </p:nvSpPr>
        <p:spPr bwMode="auto">
          <a:xfrm rot="10800000">
            <a:off x="4427978" y="2487700"/>
            <a:ext cx="3351638"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软件安全需求及设计</a:t>
            </a:r>
          </a:p>
        </p:txBody>
      </p:sp>
      <p:cxnSp>
        <p:nvCxnSpPr>
          <p:cNvPr id="7" name="肘形连接符 6"/>
          <p:cNvCxnSpPr>
            <a:stCxn id="21" idx="1"/>
            <a:endCxn id="15" idx="3"/>
          </p:cNvCxnSpPr>
          <p:nvPr/>
        </p:nvCxnSpPr>
        <p:spPr>
          <a:xfrm flipV="1">
            <a:off x="3644007" y="1874285"/>
            <a:ext cx="783971" cy="1944219"/>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1" idx="1"/>
            <a:endCxn id="18" idx="3"/>
          </p:cNvCxnSpPr>
          <p:nvPr/>
        </p:nvCxnSpPr>
        <p:spPr>
          <a:xfrm flipV="1">
            <a:off x="3644007" y="2805196"/>
            <a:ext cx="783971" cy="1013308"/>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7" idx="3"/>
          </p:cNvCxnSpPr>
          <p:nvPr/>
        </p:nvCxnSpPr>
        <p:spPr>
          <a:xfrm>
            <a:off x="3644007" y="3818504"/>
            <a:ext cx="783975" cy="939616"/>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21" idx="1"/>
            <a:endCxn id="23" idx="3"/>
          </p:cNvCxnSpPr>
          <p:nvPr/>
        </p:nvCxnSpPr>
        <p:spPr>
          <a:xfrm>
            <a:off x="3644007" y="3818504"/>
            <a:ext cx="783976" cy="1811383"/>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3" name="Rectangle 20"/>
          <p:cNvSpPr>
            <a:spLocks noChangeArrowheads="1"/>
          </p:cNvSpPr>
          <p:nvPr/>
        </p:nvSpPr>
        <p:spPr bwMode="auto">
          <a:xfrm rot="10800000">
            <a:off x="4427983" y="5312391"/>
            <a:ext cx="3366075"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软件安全交付</a:t>
            </a:r>
          </a:p>
        </p:txBody>
      </p:sp>
      <p:cxnSp>
        <p:nvCxnSpPr>
          <p:cNvPr id="26" name="肘形连接符 25"/>
          <p:cNvCxnSpPr>
            <a:stCxn id="21" idx="1"/>
            <a:endCxn id="16" idx="3"/>
          </p:cNvCxnSpPr>
          <p:nvPr/>
        </p:nvCxnSpPr>
        <p:spPr>
          <a:xfrm flipV="1">
            <a:off x="3644007" y="3810178"/>
            <a:ext cx="783973" cy="8326"/>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31980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内容占位符 2"/>
          <p:cNvSpPr>
            <a:spLocks noGrp="1"/>
          </p:cNvSpPr>
          <p:nvPr>
            <p:ph idx="1"/>
          </p:nvPr>
        </p:nvSpPr>
        <p:spPr>
          <a:xfrm>
            <a:off x="503238" y="1233488"/>
            <a:ext cx="8191500" cy="5105400"/>
          </a:xfrm>
          <a:ln/>
        </p:spPr>
        <p:txBody>
          <a:bodyPr wrap="square" anchor="t"/>
          <a:lstStyle/>
          <a:p>
            <a:r>
              <a:rPr lang="zh-CN" altLang="en-US" dirty="0"/>
              <a:t>正式发布软件后</a:t>
            </a:r>
            <a:r>
              <a:rPr lang="en-US" altLang="zh-CN" dirty="0"/>
              <a:t>12</a:t>
            </a:r>
            <a:r>
              <a:rPr lang="zh-CN" altLang="en-US" dirty="0"/>
              <a:t>个月内的漏洞对比</a:t>
            </a:r>
            <a:endParaRPr lang="en-US" altLang="zh-CN" dirty="0"/>
          </a:p>
          <a:p>
            <a:pPr lvl="1"/>
            <a:r>
              <a:rPr lang="en-US" altLang="zh-CN" dirty="0"/>
              <a:t>IE</a:t>
            </a:r>
            <a:r>
              <a:rPr lang="zh-CN" altLang="en-US" dirty="0"/>
              <a:t>：漏洞总数下降</a:t>
            </a:r>
            <a:r>
              <a:rPr lang="en-US" altLang="zh-CN" dirty="0"/>
              <a:t>35%</a:t>
            </a:r>
            <a:r>
              <a:rPr lang="zh-CN" altLang="en-US" dirty="0"/>
              <a:t>，高危漏洞数下降</a:t>
            </a:r>
            <a:r>
              <a:rPr lang="en-US" altLang="zh-CN" dirty="0"/>
              <a:t>63%</a:t>
            </a:r>
          </a:p>
          <a:p>
            <a:pPr lvl="1"/>
            <a:endParaRPr lang="en-US" altLang="zh-CN" dirty="0"/>
          </a:p>
          <a:p>
            <a:pPr lvl="1"/>
            <a:endParaRPr lang="en-US" altLang="zh-CN" dirty="0"/>
          </a:p>
          <a:p>
            <a:pPr lvl="1"/>
            <a:endParaRPr lang="en-US" altLang="zh-CN" dirty="0"/>
          </a:p>
          <a:p>
            <a:pPr lvl="1"/>
            <a:endParaRPr lang="en-US" altLang="zh-CN" dirty="0"/>
          </a:p>
          <a:p>
            <a:pPr lvl="1"/>
            <a:r>
              <a:rPr lang="zh-CN" altLang="en-US" dirty="0"/>
              <a:t>操作系统：漏洞总数降低</a:t>
            </a:r>
            <a:r>
              <a:rPr lang="en-US" altLang="zh-CN" dirty="0"/>
              <a:t>45%</a:t>
            </a:r>
          </a:p>
          <a:p>
            <a:pPr lvl="1"/>
            <a:endParaRPr lang="en-US" altLang="zh-CN" dirty="0"/>
          </a:p>
        </p:txBody>
      </p:sp>
      <p:sp>
        <p:nvSpPr>
          <p:cNvPr id="10" name="Right Brace 18"/>
          <p:cNvSpPr/>
          <p:nvPr/>
        </p:nvSpPr>
        <p:spPr bwMode="auto">
          <a:xfrm rot="5400000">
            <a:off x="2975769" y="2361406"/>
            <a:ext cx="130175" cy="300831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defRPr/>
            </a:pPr>
            <a:endParaRPr lang="en-US" b="1" strike="noStrike" noProof="1">
              <a:effectLst>
                <a:outerShdw blurRad="38100" dist="38100" dir="2700000" algn="tl">
                  <a:srgbClr val="000000">
                    <a:alpha val="43137"/>
                  </a:srgbClr>
                </a:outerShdw>
              </a:effectLst>
              <a:latin typeface="Segoe UI" panose="020B0502040204020203" pitchFamily="2" charset="0"/>
              <a:cs typeface="Segoe UI" panose="020B0502040204020203" pitchFamily="2" charset="0"/>
            </a:endParaRPr>
          </a:p>
        </p:txBody>
      </p:sp>
      <p:sp>
        <p:nvSpPr>
          <p:cNvPr id="45059" name="标题 1"/>
          <p:cNvSpPr>
            <a:spLocks noGrp="1"/>
          </p:cNvSpPr>
          <p:nvPr>
            <p:ph type="title"/>
          </p:nvPr>
        </p:nvSpPr>
        <p:spPr>
          <a:ln/>
        </p:spPr>
        <p:txBody>
          <a:bodyPr wrap="square" anchor="ctr"/>
          <a:lstStyle/>
          <a:p>
            <a:r>
              <a:rPr lang="en-US" altLang="zh-CN" dirty="0"/>
              <a:t>SDL</a:t>
            </a:r>
            <a:r>
              <a:rPr lang="zh-CN" altLang="en-US" dirty="0"/>
              <a:t>实施效果</a:t>
            </a:r>
          </a:p>
        </p:txBody>
      </p:sp>
      <p:graphicFrame>
        <p:nvGraphicFramePr>
          <p:cNvPr id="45060" name="对象 35"/>
          <p:cNvGraphicFramePr/>
          <p:nvPr/>
        </p:nvGraphicFramePr>
        <p:xfrm>
          <a:off x="1116013" y="4581525"/>
          <a:ext cx="5699125" cy="2019300"/>
        </p:xfrm>
        <a:graphic>
          <a:graphicData uri="http://schemas.openxmlformats.org/presentationml/2006/ole">
            <mc:AlternateContent xmlns:mc="http://schemas.openxmlformats.org/markup-compatibility/2006">
              <mc:Choice xmlns:v="urn:schemas-microsoft-com:vml" Requires="v">
                <p:oleObj spid="_x0000_s4346" r:id="rId3" imgW="5695950" imgH="2019300" progId="excel.sheet.8">
                  <p:embed/>
                </p:oleObj>
              </mc:Choice>
              <mc:Fallback>
                <p:oleObj r:id="rId3" imgW="5695950" imgH="2019300" progId="excel.sheet.8">
                  <p:embed/>
                  <p:pic>
                    <p:nvPicPr>
                      <p:cNvPr id="45060" name="对象 35"/>
                      <p:cNvPicPr/>
                      <p:nvPr/>
                    </p:nvPicPr>
                    <p:blipFill>
                      <a:blip r:embed="rId4"/>
                      <a:stretch>
                        <a:fillRect/>
                      </a:stretch>
                    </p:blipFill>
                    <p:spPr>
                      <a:xfrm>
                        <a:off x="1116013" y="4581525"/>
                        <a:ext cx="5699125" cy="2019300"/>
                      </a:xfrm>
                      <a:prstGeom prst="rect">
                        <a:avLst/>
                      </a:prstGeom>
                      <a:noFill/>
                      <a:ln w="38100">
                        <a:noFill/>
                        <a:miter/>
                      </a:ln>
                    </p:spPr>
                  </p:pic>
                </p:oleObj>
              </mc:Fallback>
            </mc:AlternateContent>
          </a:graphicData>
        </a:graphic>
      </p:graphicFrame>
      <p:graphicFrame>
        <p:nvGraphicFramePr>
          <p:cNvPr id="45061" name="对象 4"/>
          <p:cNvGraphicFramePr/>
          <p:nvPr>
            <p:extLst>
              <p:ext uri="{D42A27DB-BD31-4B8C-83A1-F6EECF244321}">
                <p14:modId xmlns:p14="http://schemas.microsoft.com/office/powerpoint/2010/main" val="1182716505"/>
              </p:ext>
            </p:extLst>
          </p:nvPr>
        </p:nvGraphicFramePr>
        <p:xfrm>
          <a:off x="1082674" y="2330450"/>
          <a:ext cx="7161733" cy="1762125"/>
        </p:xfrm>
        <a:graphic>
          <a:graphicData uri="http://schemas.openxmlformats.org/presentationml/2006/ole">
            <mc:AlternateContent xmlns:mc="http://schemas.openxmlformats.org/markup-compatibility/2006">
              <mc:Choice xmlns:v="urn:schemas-microsoft-com:vml" Requires="v">
                <p:oleObj spid="_x0000_s4347" r:id="rId5" imgW="8467725" imgH="3886200" progId="Excel.Sheet.8">
                  <p:embed/>
                </p:oleObj>
              </mc:Choice>
              <mc:Fallback>
                <p:oleObj r:id="rId5" imgW="8467725" imgH="3886200" progId="Excel.Sheet.8">
                  <p:embed/>
                  <p:pic>
                    <p:nvPicPr>
                      <p:cNvPr id="45061" name="对象 4"/>
                      <p:cNvPicPr/>
                      <p:nvPr/>
                    </p:nvPicPr>
                    <p:blipFill>
                      <a:blip r:embed="rId6"/>
                      <a:stretch>
                        <a:fillRect/>
                      </a:stretch>
                    </p:blipFill>
                    <p:spPr>
                      <a:xfrm>
                        <a:off x="1082674" y="2330450"/>
                        <a:ext cx="7161733" cy="1762125"/>
                      </a:xfrm>
                      <a:prstGeom prst="rect">
                        <a:avLst/>
                      </a:prstGeom>
                      <a:noFill/>
                      <a:ln w="38100">
                        <a:noFill/>
                        <a:miter/>
                      </a:ln>
                    </p:spPr>
                  </p:pic>
                </p:oleObj>
              </mc:Fallback>
            </mc:AlternateContent>
          </a:graphicData>
        </a:graphic>
      </p:graphicFrame>
      <p:sp>
        <p:nvSpPr>
          <p:cNvPr id="45062"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20</a:t>
            </a:fld>
            <a:endParaRPr lang="zh-CN" altLang="en-US" sz="10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58561195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CLASP</a:t>
            </a:r>
            <a:endParaRPr lang="zh-CN" altLang="en-US" dirty="0"/>
          </a:p>
        </p:txBody>
      </p:sp>
      <p:sp>
        <p:nvSpPr>
          <p:cNvPr id="4" name="灯片编号占位符 3"/>
          <p:cNvSpPr>
            <a:spLocks noGrp="1"/>
          </p:cNvSpPr>
          <p:nvPr>
            <p:ph type="sldNum" sz="quarter" idx="10"/>
          </p:nvPr>
        </p:nvSpPr>
        <p:spPr/>
        <p:txBody>
          <a:bodyPr/>
          <a:lstStyle/>
          <a:p>
            <a:pPr>
              <a:defRPr/>
            </a:pPr>
            <a:fld id="{E8807DF8-65E2-4632-B1D9-CBB0AB68730F}" type="slidenum">
              <a:rPr lang="zh-CN" altLang="en-US" smtClean="0"/>
              <a:pPr>
                <a:defRPr/>
              </a:pPr>
              <a:t>21</a:t>
            </a:fld>
            <a:endParaRPr lang="en-US" altLang="zh-CN" dirty="0"/>
          </a:p>
        </p:txBody>
      </p:sp>
      <p:sp>
        <p:nvSpPr>
          <p:cNvPr id="7" name="内容占位符 6"/>
          <p:cNvSpPr>
            <a:spLocks noGrp="1"/>
          </p:cNvSpPr>
          <p:nvPr>
            <p:ph idx="1"/>
          </p:nvPr>
        </p:nvSpPr>
        <p:spPr>
          <a:xfrm>
            <a:off x="533399" y="1295400"/>
            <a:ext cx="8277225" cy="5105400"/>
          </a:xfrm>
        </p:spPr>
        <p:txBody>
          <a:bodyPr/>
          <a:lstStyle/>
          <a:p>
            <a:r>
              <a:rPr lang="zh-CN" altLang="en-US" dirty="0"/>
              <a:t>什么是</a:t>
            </a:r>
            <a:r>
              <a:rPr lang="en-US" altLang="zh-CN" dirty="0"/>
              <a:t>CLSAP</a:t>
            </a:r>
          </a:p>
          <a:p>
            <a:pPr lvl="1"/>
            <a:r>
              <a:rPr lang="zh-CN" altLang="en-US" dirty="0"/>
              <a:t>综合的轻量应用安全过程（</a:t>
            </a:r>
            <a:r>
              <a:rPr lang="en-US" altLang="zh-CN" dirty="0"/>
              <a:t>Comprehensive, Lightweight Application Security Process </a:t>
            </a:r>
            <a:r>
              <a:rPr lang="zh-CN" altLang="en-US" dirty="0"/>
              <a:t>，</a:t>
            </a:r>
            <a:r>
              <a:rPr lang="en-US" altLang="zh-CN" dirty="0"/>
              <a:t>CLASP</a:t>
            </a:r>
            <a:r>
              <a:rPr lang="zh-CN" altLang="en-US" dirty="0"/>
              <a:t>）</a:t>
            </a:r>
          </a:p>
          <a:p>
            <a:pPr lvl="1"/>
            <a:r>
              <a:rPr lang="zh-CN" altLang="zh-CN" dirty="0"/>
              <a:t>用于构建安全软件的轻量级过程</a:t>
            </a:r>
            <a:r>
              <a:rPr lang="zh-CN" altLang="en-US" dirty="0"/>
              <a:t>，</a:t>
            </a:r>
            <a:r>
              <a:rPr lang="zh-CN" altLang="zh-CN" dirty="0"/>
              <a:t>由</a:t>
            </a:r>
            <a:r>
              <a:rPr lang="en-US" altLang="zh-CN" dirty="0"/>
              <a:t>30</a:t>
            </a:r>
            <a:r>
              <a:rPr lang="zh-CN" altLang="zh-CN" dirty="0"/>
              <a:t>个特定的活动</a:t>
            </a:r>
            <a:r>
              <a:rPr lang="en-US" altLang="zh-CN" dirty="0"/>
              <a:t>(activities)</a:t>
            </a:r>
            <a:r>
              <a:rPr lang="zh-CN" altLang="zh-CN" dirty="0"/>
              <a:t>和辅助资源构成的集合</a:t>
            </a:r>
            <a:endParaRPr lang="en-US" altLang="zh-CN" dirty="0"/>
          </a:p>
          <a:p>
            <a:pPr lvl="1"/>
            <a:r>
              <a:rPr lang="zh-CN" altLang="en-US" dirty="0"/>
              <a:t>针对这些活动给出了相应的指南、导则和检查列表</a:t>
            </a:r>
            <a:endParaRPr lang="en-US" altLang="zh-CN" dirty="0"/>
          </a:p>
          <a:p>
            <a:r>
              <a:rPr lang="zh-CN" altLang="en-US" dirty="0"/>
              <a:t>特点</a:t>
            </a:r>
            <a:endParaRPr lang="en-US" altLang="zh-CN" dirty="0"/>
          </a:p>
          <a:p>
            <a:pPr lvl="1"/>
            <a:r>
              <a:rPr lang="zh-CN" altLang="en-US" dirty="0"/>
              <a:t>基于角色的安排</a:t>
            </a:r>
            <a:endParaRPr lang="en-US" altLang="zh-CN" dirty="0"/>
          </a:p>
        </p:txBody>
      </p:sp>
    </p:spTree>
    <p:extLst>
      <p:ext uri="{BB962C8B-B14F-4D97-AF65-F5344CB8AC3E}">
        <p14:creationId xmlns:p14="http://schemas.microsoft.com/office/powerpoint/2010/main" val="58018436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CMMI</a:t>
            </a:r>
            <a:endParaRPr lang="zh-CN" altLang="en-US" dirty="0"/>
          </a:p>
        </p:txBody>
      </p:sp>
      <p:sp>
        <p:nvSpPr>
          <p:cNvPr id="3" name="内容占位符 2"/>
          <p:cNvSpPr>
            <a:spLocks noGrp="1"/>
          </p:cNvSpPr>
          <p:nvPr>
            <p:ph idx="1"/>
          </p:nvPr>
        </p:nvSpPr>
        <p:spPr/>
        <p:txBody>
          <a:bodyPr/>
          <a:lstStyle/>
          <a:p>
            <a:r>
              <a:rPr lang="zh-CN" altLang="en-US" dirty="0"/>
              <a:t>什么是</a:t>
            </a:r>
            <a:r>
              <a:rPr lang="en-US" altLang="zh-CN" dirty="0"/>
              <a:t>CMMI</a:t>
            </a:r>
          </a:p>
          <a:p>
            <a:pPr lvl="1"/>
            <a:r>
              <a:rPr lang="zh-CN" altLang="en-US" dirty="0"/>
              <a:t>软件能力成熟度集成模型</a:t>
            </a:r>
            <a:r>
              <a:rPr lang="en-US" altLang="zh-CN" dirty="0"/>
              <a:t>(Capability Maturity Model Integration)</a:t>
            </a:r>
          </a:p>
          <a:p>
            <a:r>
              <a:rPr lang="zh-CN" altLang="en-US" dirty="0"/>
              <a:t>五级</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过程区域</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22</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644" y="3176972"/>
            <a:ext cx="5979090" cy="2556284"/>
          </a:xfrm>
          <a:prstGeom prst="rect">
            <a:avLst/>
          </a:prstGeom>
        </p:spPr>
      </p:pic>
    </p:spTree>
    <p:extLst>
      <p:ext uri="{BB962C8B-B14F-4D97-AF65-F5344CB8AC3E}">
        <p14:creationId xmlns:p14="http://schemas.microsoft.com/office/powerpoint/2010/main" val="81712587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SAMM</a:t>
            </a:r>
            <a:endParaRPr lang="zh-CN" altLang="en-US" dirty="0"/>
          </a:p>
        </p:txBody>
      </p:sp>
      <p:sp>
        <p:nvSpPr>
          <p:cNvPr id="3" name="内容占位符 2"/>
          <p:cNvSpPr>
            <a:spLocks noGrp="1"/>
          </p:cNvSpPr>
          <p:nvPr>
            <p:ph idx="1"/>
          </p:nvPr>
        </p:nvSpPr>
        <p:spPr/>
        <p:txBody>
          <a:bodyPr/>
          <a:lstStyle/>
          <a:p>
            <a:r>
              <a:rPr lang="zh-CN" altLang="en-US" dirty="0"/>
              <a:t>什么是</a:t>
            </a:r>
            <a:r>
              <a:rPr lang="en-US" altLang="zh-CN" dirty="0"/>
              <a:t>SAMM</a:t>
            </a:r>
          </a:p>
          <a:p>
            <a:pPr lvl="1"/>
            <a:r>
              <a:rPr lang="zh-CN" altLang="zh-CN" dirty="0"/>
              <a:t>软件保证成熟度模型（</a:t>
            </a:r>
            <a:r>
              <a:rPr lang="en-US" altLang="zh-CN" dirty="0"/>
              <a:t>Software Assurance Maturity Mode</a:t>
            </a:r>
            <a:r>
              <a:rPr lang="zh-CN" altLang="zh-CN" dirty="0"/>
              <a:t>，</a:t>
            </a:r>
            <a:r>
              <a:rPr lang="en-US" altLang="zh-CN" dirty="0"/>
              <a:t>SAMM</a:t>
            </a:r>
            <a:r>
              <a:rPr lang="zh-CN" altLang="zh-CN" dirty="0"/>
              <a:t>）</a:t>
            </a:r>
            <a:endParaRPr lang="en-US" altLang="zh-CN" dirty="0"/>
          </a:p>
          <a:p>
            <a:pPr lvl="1"/>
            <a:r>
              <a:rPr lang="zh-CN" altLang="zh-CN" dirty="0"/>
              <a:t>提供了一个开放的框架，用以帮助软件公司制定并实施所面临来自软件安全的特定风险的策略，</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23</a:t>
            </a:fld>
            <a:endParaRPr lang="en-US" altLang="zh-CN"/>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863588" y="3825044"/>
            <a:ext cx="7221659" cy="2575755"/>
          </a:xfrm>
          <a:prstGeom prst="rect">
            <a:avLst/>
          </a:prstGeom>
          <a:noFill/>
          <a:ln>
            <a:noFill/>
          </a:ln>
        </p:spPr>
      </p:pic>
    </p:spTree>
    <p:extLst>
      <p:ext uri="{BB962C8B-B14F-4D97-AF65-F5344CB8AC3E}">
        <p14:creationId xmlns:p14="http://schemas.microsoft.com/office/powerpoint/2010/main" val="315491494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a:ln/>
        </p:spPr>
        <p:txBody>
          <a:bodyPr wrap="square" anchor="ctr"/>
          <a:lstStyle/>
          <a:p>
            <a:r>
              <a:rPr lang="en-US" altLang="zh-CN" dirty="0"/>
              <a:t>BSI</a:t>
            </a:r>
            <a:r>
              <a:rPr lang="zh-CN" altLang="en-US" dirty="0"/>
              <a:t>系列模型</a:t>
            </a:r>
          </a:p>
        </p:txBody>
      </p:sp>
      <p:sp>
        <p:nvSpPr>
          <p:cNvPr id="46082" name="内容占位符 2"/>
          <p:cNvSpPr>
            <a:spLocks noGrp="1"/>
          </p:cNvSpPr>
          <p:nvPr>
            <p:ph idx="1"/>
          </p:nvPr>
        </p:nvSpPr>
        <p:spPr>
          <a:xfrm>
            <a:off x="503238" y="1231900"/>
            <a:ext cx="8142287" cy="5105400"/>
          </a:xfrm>
          <a:ln/>
        </p:spPr>
        <p:txBody>
          <a:bodyPr wrap="square" anchor="t"/>
          <a:lstStyle/>
          <a:p>
            <a:r>
              <a:rPr lang="en-US" altLang="zh-CN" dirty="0"/>
              <a:t>BSI(Building Security IN)</a:t>
            </a:r>
          </a:p>
          <a:p>
            <a:pPr lvl="1"/>
            <a:r>
              <a:rPr lang="zh-CN" altLang="en-US" dirty="0"/>
              <a:t>使安全成为软件开发必须的部分</a:t>
            </a:r>
            <a:endParaRPr lang="en-US" altLang="zh-CN" dirty="0"/>
          </a:p>
          <a:p>
            <a:pPr lvl="1"/>
            <a:r>
              <a:rPr lang="en-US" altLang="zh-CN" dirty="0"/>
              <a:t>强调应该使用工程化的方法来保证软件安全</a:t>
            </a:r>
          </a:p>
          <a:p>
            <a:r>
              <a:rPr lang="zh-CN" altLang="en-US" dirty="0"/>
              <a:t>软件安全的三根支柱</a:t>
            </a:r>
          </a:p>
          <a:p>
            <a:pPr lvl="1"/>
            <a:r>
              <a:rPr lang="zh-CN" altLang="en-US" dirty="0"/>
              <a:t>风险管理：策略性方法</a:t>
            </a:r>
          </a:p>
          <a:p>
            <a:pPr lvl="1"/>
            <a:r>
              <a:rPr lang="zh-CN" altLang="en-US" dirty="0"/>
              <a:t>接触点：一套轻量级最优工程化方法，攻击与防御综合考虑</a:t>
            </a:r>
          </a:p>
          <a:p>
            <a:pPr lvl="1"/>
            <a:r>
              <a:rPr lang="zh-CN" altLang="en-US" dirty="0"/>
              <a:t>安全知识：强调对安全经验和专业技术进行收集汇总，对软件开发人员进行培训，并通过安全接触点实际运用</a:t>
            </a:r>
          </a:p>
        </p:txBody>
      </p:sp>
      <p:pic>
        <p:nvPicPr>
          <p:cNvPr id="46083" name="Picture 2"/>
          <p:cNvPicPr>
            <a:picLocks noChangeAspect="1"/>
          </p:cNvPicPr>
          <p:nvPr/>
        </p:nvPicPr>
        <p:blipFill>
          <a:blip r:embed="rId3"/>
          <a:stretch>
            <a:fillRect/>
          </a:stretch>
        </p:blipFill>
        <p:spPr>
          <a:xfrm>
            <a:off x="5029200" y="5449888"/>
            <a:ext cx="4125913" cy="1317625"/>
          </a:xfrm>
          <a:prstGeom prst="rect">
            <a:avLst/>
          </a:prstGeom>
          <a:noFill/>
          <a:ln w="9525">
            <a:noFill/>
          </a:ln>
        </p:spPr>
      </p:pic>
      <p:sp>
        <p:nvSpPr>
          <p:cNvPr id="46084"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24</a:t>
            </a:fld>
            <a:endParaRPr lang="zh-CN" altLang="en-US" sz="10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12281053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a:ln/>
        </p:spPr>
        <p:txBody>
          <a:bodyPr wrap="square" anchor="ctr"/>
          <a:lstStyle/>
          <a:p>
            <a:r>
              <a:rPr lang="en-US" altLang="zh-CN" dirty="0" err="1"/>
              <a:t>BSIMM</a:t>
            </a:r>
            <a:endParaRPr lang="zh-CN" altLang="en-US" dirty="0"/>
          </a:p>
        </p:txBody>
      </p:sp>
      <p:sp>
        <p:nvSpPr>
          <p:cNvPr id="50178" name="内容占位符 2"/>
          <p:cNvSpPr>
            <a:spLocks noGrp="1"/>
          </p:cNvSpPr>
          <p:nvPr>
            <p:ph idx="1"/>
          </p:nvPr>
        </p:nvSpPr>
        <p:spPr>
          <a:ln/>
        </p:spPr>
        <p:txBody>
          <a:bodyPr wrap="square" anchor="t"/>
          <a:lstStyle/>
          <a:p>
            <a:r>
              <a:rPr lang="en-US" altLang="zh-CN" dirty="0"/>
              <a:t>BSI</a:t>
            </a:r>
            <a:r>
              <a:rPr lang="zh-CN" altLang="en-US" dirty="0"/>
              <a:t>成熟度模型</a:t>
            </a:r>
            <a:endParaRPr lang="en-US" altLang="zh-CN" dirty="0"/>
          </a:p>
          <a:p>
            <a:pPr lvl="1"/>
            <a:r>
              <a:rPr lang="zh-CN" altLang="en-US" dirty="0"/>
              <a:t>对真实的软件安全项目所开展的活动进行量化</a:t>
            </a:r>
            <a:endParaRPr lang="en-US" altLang="zh-CN" dirty="0"/>
          </a:p>
          <a:p>
            <a:pPr lvl="1"/>
            <a:r>
              <a:rPr lang="zh-CN" altLang="en-US" dirty="0"/>
              <a:t>构建和不断发展软件安全行动的指南</a:t>
            </a:r>
            <a:endParaRPr lang="en-US" altLang="zh-CN" dirty="0"/>
          </a:p>
          <a:p>
            <a:endParaRPr lang="zh-CN" altLang="en-US" dirty="0"/>
          </a:p>
        </p:txBody>
      </p:sp>
      <p:pic>
        <p:nvPicPr>
          <p:cNvPr id="50179" name="Picture 2"/>
          <p:cNvPicPr>
            <a:picLocks noChangeAspect="1"/>
          </p:cNvPicPr>
          <p:nvPr/>
        </p:nvPicPr>
        <p:blipFill>
          <a:blip r:embed="rId3"/>
          <a:stretch>
            <a:fillRect/>
          </a:stretch>
        </p:blipFill>
        <p:spPr>
          <a:xfrm>
            <a:off x="395288" y="3119438"/>
            <a:ext cx="8467725" cy="2873375"/>
          </a:xfrm>
          <a:prstGeom prst="rect">
            <a:avLst/>
          </a:prstGeom>
          <a:noFill/>
          <a:ln w="190500" cap="sq" cmpd="sng">
            <a:solidFill>
              <a:srgbClr val="C8C6BD"/>
            </a:solidFill>
            <a:prstDash val="solid"/>
            <a:miter/>
            <a:headEnd type="none" w="med" len="med"/>
            <a:tailEnd type="none" w="med" len="med"/>
          </a:ln>
        </p:spPr>
      </p:pic>
      <p:pic>
        <p:nvPicPr>
          <p:cNvPr id="32773" name="Picture 3"/>
          <p:cNvPicPr>
            <a:picLocks noChangeAspect="1"/>
          </p:cNvPicPr>
          <p:nvPr/>
        </p:nvPicPr>
        <p:blipFill>
          <a:blip r:embed="rId4"/>
          <a:stretch>
            <a:fillRect/>
          </a:stretch>
        </p:blipFill>
        <p:spPr>
          <a:xfrm>
            <a:off x="2555776" y="3136081"/>
            <a:ext cx="4370422" cy="2856732"/>
          </a:xfrm>
          <a:prstGeom prst="rect">
            <a:avLst/>
          </a:prstGeom>
          <a:noFill/>
          <a:ln w="190500" cap="rnd" cmpd="sng">
            <a:solidFill>
              <a:srgbClr val="C8C6BD"/>
            </a:solidFill>
            <a:prstDash val="solid"/>
            <a:bevel/>
            <a:headEnd type="none" w="med" len="med"/>
            <a:tailEnd type="none" w="med" len="med"/>
          </a:ln>
        </p:spPr>
      </p:pic>
      <p:sp>
        <p:nvSpPr>
          <p:cNvPr id="50181"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25</a:t>
            </a:fld>
            <a:endParaRPr lang="zh-CN" altLang="en-US" sz="10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603713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2773"/>
                                        </p:tgtEl>
                                        <p:attrNameLst>
                                          <p:attrName>style.visibility</p:attrName>
                                        </p:attrNameLst>
                                      </p:cBhvr>
                                      <p:to>
                                        <p:strVal val="visible"/>
                                      </p:to>
                                    </p:set>
                                    <p:animEffect filter="wheel(1)">
                                      <p:cBhvr>
                                        <p:cTn id="7" dur="2000"/>
                                        <p:tgtEl>
                                          <p:spTgt spid="3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各模型比较</a:t>
            </a:r>
          </a:p>
        </p:txBody>
      </p:sp>
      <p:graphicFrame>
        <p:nvGraphicFramePr>
          <p:cNvPr id="8" name="内容占位符 7"/>
          <p:cNvGraphicFramePr>
            <a:graphicFrameLocks noGrp="1"/>
          </p:cNvGraphicFramePr>
          <p:nvPr>
            <p:ph idx="1"/>
            <p:extLst>
              <p:ext uri="{D42A27DB-BD31-4B8C-83A1-F6EECF244321}">
                <p14:modId xmlns:p14="http://schemas.microsoft.com/office/powerpoint/2010/main" val="1615467347"/>
              </p:ext>
            </p:extLst>
          </p:nvPr>
        </p:nvGraphicFramePr>
        <p:xfrm>
          <a:off x="533400" y="1295400"/>
          <a:ext cx="81915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灯片编号占位符 3"/>
          <p:cNvSpPr>
            <a:spLocks noGrp="1"/>
          </p:cNvSpPr>
          <p:nvPr>
            <p:ph type="sldNum" sz="quarter" idx="10"/>
          </p:nvPr>
        </p:nvSpPr>
        <p:spPr/>
        <p:txBody>
          <a:bodyPr/>
          <a:lstStyle/>
          <a:p>
            <a:pPr>
              <a:defRPr/>
            </a:pPr>
            <a:fld id="{655A080B-5019-4254-B519-7842F631F6FA}" type="slidenum">
              <a:rPr lang="zh-CN" altLang="en-US" smtClean="0"/>
              <a:pPr>
                <a:defRPr/>
              </a:pPr>
              <a:t>26</a:t>
            </a:fld>
            <a:endParaRPr lang="en-US" altLang="zh-CN" dirty="0"/>
          </a:p>
        </p:txBody>
      </p:sp>
    </p:spTree>
    <p:extLst>
      <p:ext uri="{BB962C8B-B14F-4D97-AF65-F5344CB8AC3E}">
        <p14:creationId xmlns:p14="http://schemas.microsoft.com/office/powerpoint/2010/main" val="121114961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知识子域：软件安全需求及设计</a:t>
            </a:r>
          </a:p>
        </p:txBody>
      </p:sp>
      <p:sp>
        <p:nvSpPr>
          <p:cNvPr id="3" name="内容占位符 2"/>
          <p:cNvSpPr>
            <a:spLocks noGrp="1"/>
          </p:cNvSpPr>
          <p:nvPr>
            <p:ph idx="1"/>
          </p:nvPr>
        </p:nvSpPr>
        <p:spPr>
          <a:xfrm>
            <a:off x="533400" y="1295400"/>
            <a:ext cx="8610600" cy="5105400"/>
          </a:xfrm>
        </p:spPr>
        <p:txBody>
          <a:bodyPr/>
          <a:lstStyle/>
          <a:p>
            <a:r>
              <a:rPr lang="zh-CN" altLang="en-US" dirty="0"/>
              <a:t>威胁建模</a:t>
            </a:r>
          </a:p>
          <a:p>
            <a:pPr lvl="1"/>
            <a:r>
              <a:rPr lang="zh-CN" altLang="en-US" dirty="0"/>
              <a:t>理解威胁建模的作用及每个阶段的工作内容；</a:t>
            </a:r>
          </a:p>
          <a:p>
            <a:pPr lvl="1"/>
            <a:r>
              <a:rPr lang="zh-CN" altLang="en-US" dirty="0"/>
              <a:t>掌握</a:t>
            </a:r>
            <a:r>
              <a:rPr lang="en-US" altLang="zh-CN" dirty="0"/>
              <a:t>STRIDE</a:t>
            </a:r>
            <a:r>
              <a:rPr lang="zh-CN" altLang="en-US" dirty="0"/>
              <a:t>模型用于进行威胁建模实践。</a:t>
            </a:r>
          </a:p>
          <a:p>
            <a:r>
              <a:rPr lang="zh-CN" altLang="en-US" dirty="0"/>
              <a:t>软件安全需求分析 	</a:t>
            </a:r>
          </a:p>
          <a:p>
            <a:pPr lvl="1"/>
            <a:r>
              <a:rPr lang="zh-CN" altLang="en-US" dirty="0"/>
              <a:t>理解软件安全需求在软件安全开发过程中的重要性；</a:t>
            </a:r>
          </a:p>
          <a:p>
            <a:pPr lvl="1"/>
            <a:r>
              <a:rPr lang="zh-CN" altLang="en-US" dirty="0"/>
              <a:t>理解安全需求分析的方法和过程。</a:t>
            </a:r>
          </a:p>
          <a:p>
            <a:r>
              <a:rPr lang="zh-CN" altLang="en-US" dirty="0"/>
              <a:t>软件安全设计 	</a:t>
            </a:r>
          </a:p>
          <a:p>
            <a:pPr lvl="1"/>
            <a:r>
              <a:rPr lang="zh-CN" altLang="en-US" dirty="0"/>
              <a:t>理解软件安全设计的重要性及内容和主要活动；</a:t>
            </a:r>
          </a:p>
          <a:p>
            <a:pPr lvl="1"/>
            <a:r>
              <a:rPr lang="zh-CN" altLang="en-US" dirty="0"/>
              <a:t>理解最小特权、权限分离等安全设计的重要原则；</a:t>
            </a:r>
          </a:p>
          <a:p>
            <a:pPr lvl="1"/>
            <a:r>
              <a:rPr lang="zh-CN" altLang="en-US" dirty="0"/>
              <a:t>理解攻击面的概念并掌握降低攻击面的方式。</a:t>
            </a:r>
          </a:p>
          <a:p>
            <a:endParaRPr lang="en-US" altLang="zh-CN" dirty="0"/>
          </a:p>
        </p:txBody>
      </p:sp>
      <p:sp>
        <p:nvSpPr>
          <p:cNvPr id="4" name="灯片编号占位符 3"/>
          <p:cNvSpPr>
            <a:spLocks noGrp="1"/>
          </p:cNvSpPr>
          <p:nvPr>
            <p:ph type="sldNum" sz="quarter" idx="10"/>
          </p:nvPr>
        </p:nvSpPr>
        <p:spPr/>
        <p:txBody>
          <a:bodyPr/>
          <a:lstStyle/>
          <a:p>
            <a:pPr>
              <a:defRPr/>
            </a:pPr>
            <a:fld id="{655A080B-5019-4254-B519-7842F631F6FA}" type="slidenum">
              <a:rPr lang="zh-CN" altLang="en-US" smtClean="0"/>
              <a:pPr>
                <a:defRPr/>
              </a:pPr>
              <a:t>27</a:t>
            </a:fld>
            <a:endParaRPr lang="en-US" altLang="zh-CN"/>
          </a:p>
        </p:txBody>
      </p:sp>
    </p:spTree>
    <p:extLst>
      <p:ext uri="{BB962C8B-B14F-4D97-AF65-F5344CB8AC3E}">
        <p14:creationId xmlns:p14="http://schemas.microsoft.com/office/powerpoint/2010/main" val="392221733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p:cNvSpPr>
          <p:nvPr>
            <p:ph type="title"/>
          </p:nvPr>
        </p:nvSpPr>
        <p:spPr>
          <a:ln/>
        </p:spPr>
        <p:txBody>
          <a:bodyPr wrap="square" lIns="91440" tIns="45720" rIns="91440" bIns="45720" anchor="ctr"/>
          <a:lstStyle/>
          <a:p>
            <a:r>
              <a:rPr lang="zh-CN" altLang="en-US" dirty="0">
                <a:latin typeface="Times New Roman" panose="02020603050405020304" pitchFamily="2" charset="0"/>
              </a:rPr>
              <a:t>威胁建模</a:t>
            </a:r>
          </a:p>
        </p:txBody>
      </p:sp>
      <p:sp>
        <p:nvSpPr>
          <p:cNvPr id="75778" name="内容占位符 2"/>
          <p:cNvSpPr>
            <a:spLocks noGrp="1"/>
          </p:cNvSpPr>
          <p:nvPr>
            <p:ph idx="1"/>
          </p:nvPr>
        </p:nvSpPr>
        <p:spPr>
          <a:xfrm>
            <a:off x="533400" y="1295400"/>
            <a:ext cx="8191500" cy="4725988"/>
          </a:xfrm>
          <a:ln/>
        </p:spPr>
        <p:txBody>
          <a:bodyPr wrap="square" anchor="t"/>
          <a:lstStyle/>
          <a:p>
            <a:r>
              <a:rPr lang="zh-CN" altLang="en-US" dirty="0"/>
              <a:t>什么是威胁建模</a:t>
            </a:r>
            <a:endParaRPr lang="en-US" altLang="zh-CN" dirty="0"/>
          </a:p>
          <a:p>
            <a:pPr lvl="1"/>
            <a:r>
              <a:rPr lang="zh-CN" altLang="en-US" dirty="0"/>
              <a:t>威胁建模是了解系统面临的安全威胁，确定威胁风险并通过适当的缓解措施以降低风险，提高系统安全性的过程。</a:t>
            </a:r>
            <a:endParaRPr lang="en-US" altLang="zh-CN" dirty="0"/>
          </a:p>
          <a:p>
            <a:r>
              <a:rPr lang="zh-CN" altLang="en-US" dirty="0"/>
              <a:t>为什么要威胁建模</a:t>
            </a:r>
          </a:p>
          <a:p>
            <a:pPr lvl="1"/>
            <a:r>
              <a:rPr lang="zh-CN" altLang="en-US" dirty="0"/>
              <a:t>帮助在设计阶段充分了解各种安全威胁，并指导选择适当的应对措施</a:t>
            </a:r>
          </a:p>
          <a:p>
            <a:pPr lvl="1"/>
            <a:r>
              <a:rPr lang="zh-CN" altLang="en-US" dirty="0"/>
              <a:t>对可能的风险进行管理</a:t>
            </a:r>
            <a:endParaRPr lang="en-US" altLang="zh-CN" dirty="0"/>
          </a:p>
          <a:p>
            <a:pPr lvl="1"/>
            <a:r>
              <a:rPr lang="zh-CN" altLang="en-US" dirty="0"/>
              <a:t>可以重新验证其架构和设计</a:t>
            </a:r>
            <a:endParaRPr lang="en-US" altLang="zh-CN" dirty="0"/>
          </a:p>
          <a:p>
            <a:pPr lvl="1"/>
            <a:r>
              <a:rPr lang="zh-CN" altLang="en-US" dirty="0"/>
              <a:t>有助于软件的受攻击面降低</a:t>
            </a:r>
            <a:endParaRPr lang="en-US" altLang="zh-CN" dirty="0"/>
          </a:p>
          <a:p>
            <a:endParaRPr lang="zh-CN" altLang="en-US" dirty="0"/>
          </a:p>
        </p:txBody>
      </p:sp>
      <p:pic>
        <p:nvPicPr>
          <p:cNvPr id="75779" name="Picture 2"/>
          <p:cNvPicPr>
            <a:picLocks noChangeAspect="1"/>
          </p:cNvPicPr>
          <p:nvPr/>
        </p:nvPicPr>
        <p:blipFill>
          <a:blip r:embed="rId2"/>
          <a:stretch>
            <a:fillRect/>
          </a:stretch>
        </p:blipFill>
        <p:spPr>
          <a:xfrm>
            <a:off x="5797550" y="4371975"/>
            <a:ext cx="2927350" cy="1368425"/>
          </a:xfrm>
          <a:prstGeom prst="rect">
            <a:avLst/>
          </a:prstGeom>
          <a:noFill/>
          <a:ln w="9525">
            <a:noFill/>
          </a:ln>
        </p:spPr>
      </p:pic>
      <p:sp>
        <p:nvSpPr>
          <p:cNvPr id="75780"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28</a:t>
            </a:fld>
            <a:endParaRPr lang="zh-CN" altLang="en-US" sz="10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0314271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p:cNvSpPr>
          <p:nvPr>
            <p:ph type="title"/>
          </p:nvPr>
        </p:nvSpPr>
        <p:spPr>
          <a:ln/>
        </p:spPr>
        <p:txBody>
          <a:bodyPr wrap="square" anchor="ctr"/>
          <a:lstStyle/>
          <a:p>
            <a:r>
              <a:rPr lang="zh-CN" altLang="en-US" dirty="0"/>
              <a:t>威胁建模流程</a:t>
            </a:r>
          </a:p>
        </p:txBody>
      </p:sp>
      <p:sp>
        <p:nvSpPr>
          <p:cNvPr id="76802" name="内容占位符 2"/>
          <p:cNvSpPr>
            <a:spLocks noGrp="1"/>
          </p:cNvSpPr>
          <p:nvPr>
            <p:ph idx="1"/>
          </p:nvPr>
        </p:nvSpPr>
        <p:spPr>
          <a:ln/>
        </p:spPr>
        <p:txBody>
          <a:bodyPr wrap="square" anchor="t"/>
          <a:lstStyle/>
          <a:p>
            <a:r>
              <a:rPr lang="zh-CN" altLang="en-US" dirty="0"/>
              <a:t>确定对象</a:t>
            </a:r>
          </a:p>
          <a:p>
            <a:r>
              <a:rPr lang="zh-CN" altLang="en-US" dirty="0"/>
              <a:t>识别威胁</a:t>
            </a:r>
            <a:endParaRPr lang="en-US" altLang="zh-CN" dirty="0"/>
          </a:p>
          <a:p>
            <a:r>
              <a:rPr lang="zh-CN" altLang="en-US" dirty="0"/>
              <a:t>评估威胁</a:t>
            </a:r>
            <a:endParaRPr lang="en-US" altLang="zh-CN" dirty="0"/>
          </a:p>
          <a:p>
            <a:r>
              <a:rPr lang="zh-CN" altLang="en-US" dirty="0"/>
              <a:t>消减威胁</a:t>
            </a:r>
            <a:endParaRPr lang="en-US" altLang="zh-CN" dirty="0"/>
          </a:p>
        </p:txBody>
      </p:sp>
      <p:grpSp>
        <p:nvGrpSpPr>
          <p:cNvPr id="76803" name="组合 4"/>
          <p:cNvGrpSpPr/>
          <p:nvPr/>
        </p:nvGrpSpPr>
        <p:grpSpPr>
          <a:xfrm>
            <a:off x="4097338" y="1193800"/>
            <a:ext cx="4775200" cy="2185988"/>
            <a:chOff x="5272" y="2394"/>
            <a:chExt cx="8680" cy="4483"/>
          </a:xfrm>
        </p:grpSpPr>
        <p:sp>
          <p:nvSpPr>
            <p:cNvPr id="6" name="Rounded Rectangle 25"/>
            <p:cNvSpPr/>
            <p:nvPr/>
          </p:nvSpPr>
          <p:spPr>
            <a:xfrm>
              <a:off x="5272" y="2395"/>
              <a:ext cx="8681" cy="4483"/>
            </a:xfrm>
            <a:prstGeom prst="roundRect">
              <a:avLst>
                <a:gd name="adj" fmla="val 4957"/>
              </a:avLst>
            </a:prstGeom>
            <a:scene3d>
              <a:camera prst="orthographicFront">
                <a:rot lat="0" lon="0" rev="0"/>
              </a:camera>
              <a:lightRig rig="threePt" dir="t">
                <a:rot lat="0" lon="0" rev="1200000"/>
              </a:lightRig>
            </a:scene3d>
            <a:sp3d prstMaterial="clear">
              <a:bevelT w="63500" h="25400"/>
            </a:sp3d>
          </p:spPr>
          <p:style>
            <a:lnRef idx="0">
              <a:schemeClr val="accent6"/>
            </a:lnRef>
            <a:fillRef idx="3">
              <a:schemeClr val="accent6"/>
            </a:fillRef>
            <a:effectRef idx="3">
              <a:schemeClr val="accent6"/>
            </a:effectRef>
            <a:fontRef idx="minor">
              <a:schemeClr val="lt1"/>
            </a:fontRef>
          </p:style>
          <p:txBody>
            <a:bodyPr anchor="ctr"/>
            <a:lstStyle/>
            <a:p>
              <a:pPr algn="ctr" eaLnBrk="0" fontAlgn="base" hangingPunct="0">
                <a:defRPr/>
              </a:pPr>
              <a:endParaRPr lang="en-US" altLang="zh-CN" strike="noStrike" noProof="1">
                <a:solidFill>
                  <a:srgbClr val="FFFFFF"/>
                </a:solidFill>
                <a:latin typeface="Segoe UI" panose="020B0502040204020203" pitchFamily="2" charset="0"/>
                <a:cs typeface="Segoe UI" panose="020B0502040204020203" pitchFamily="2" charset="0"/>
              </a:endParaRPr>
            </a:p>
          </p:txBody>
        </p:sp>
        <p:pic>
          <p:nvPicPr>
            <p:cNvPr id="76805" name="Picture 11" descr="Firewall"/>
            <p:cNvPicPr>
              <a:picLocks noChangeAspect="1"/>
            </p:cNvPicPr>
            <p:nvPr/>
          </p:nvPicPr>
          <p:blipFill>
            <a:blip r:embed="rId2"/>
            <a:stretch>
              <a:fillRect/>
            </a:stretch>
          </p:blipFill>
          <p:spPr>
            <a:xfrm>
              <a:off x="10065" y="3600"/>
              <a:ext cx="857" cy="1232"/>
            </a:xfrm>
            <a:prstGeom prst="rect">
              <a:avLst/>
            </a:prstGeom>
            <a:noFill/>
            <a:ln w="9525">
              <a:noFill/>
            </a:ln>
          </p:spPr>
        </p:pic>
        <p:pic>
          <p:nvPicPr>
            <p:cNvPr id="76806" name="Picture 12" descr="Firewall"/>
            <p:cNvPicPr>
              <a:picLocks noChangeAspect="1"/>
            </p:cNvPicPr>
            <p:nvPr/>
          </p:nvPicPr>
          <p:blipFill>
            <a:blip r:embed="rId2"/>
            <a:stretch>
              <a:fillRect/>
            </a:stretch>
          </p:blipFill>
          <p:spPr>
            <a:xfrm>
              <a:off x="10065" y="2905"/>
              <a:ext cx="857" cy="1235"/>
            </a:xfrm>
            <a:prstGeom prst="rect">
              <a:avLst/>
            </a:prstGeom>
            <a:noFill/>
            <a:ln w="9525">
              <a:noFill/>
            </a:ln>
          </p:spPr>
        </p:pic>
        <p:pic>
          <p:nvPicPr>
            <p:cNvPr id="76807" name="Picture 13" descr="Binary Code"/>
            <p:cNvPicPr>
              <a:picLocks noChangeAspect="1"/>
            </p:cNvPicPr>
            <p:nvPr/>
          </p:nvPicPr>
          <p:blipFill>
            <a:blip r:embed="rId3"/>
            <a:stretch>
              <a:fillRect/>
            </a:stretch>
          </p:blipFill>
          <p:spPr>
            <a:xfrm>
              <a:off x="11232" y="2810"/>
              <a:ext cx="1727" cy="3702"/>
            </a:xfrm>
            <a:prstGeom prst="rect">
              <a:avLst/>
            </a:prstGeom>
            <a:noFill/>
            <a:ln w="9525">
              <a:noFill/>
            </a:ln>
          </p:spPr>
        </p:pic>
        <p:sp>
          <p:nvSpPr>
            <p:cNvPr id="10" name="AutoShape 20"/>
            <p:cNvSpPr>
              <a:spLocks noChangeArrowheads="1"/>
            </p:cNvSpPr>
            <p:nvPr/>
          </p:nvSpPr>
          <p:spPr bwMode="auto">
            <a:xfrm>
              <a:off x="7190" y="3640"/>
              <a:ext cx="2935" cy="540"/>
            </a:xfrm>
            <a:custGeom>
              <a:avLst/>
              <a:gdLst>
                <a:gd name="G0" fmla="+- 16603 0 0"/>
                <a:gd name="G1" fmla="+- 4950 0 0"/>
                <a:gd name="G2" fmla="+- 21600 0 4950"/>
                <a:gd name="G3" fmla="+- 10800 0 4950"/>
                <a:gd name="G4" fmla="+- 21600 0 16603"/>
                <a:gd name="G5" fmla="*/ G4 G3 10800"/>
                <a:gd name="G6" fmla="+- 21600 0 G5"/>
                <a:gd name="T0" fmla="*/ 16603 w 21600"/>
                <a:gd name="T1" fmla="*/ 0 h 21600"/>
                <a:gd name="T2" fmla="*/ 0 w 21600"/>
                <a:gd name="T3" fmla="*/ 10800 h 21600"/>
                <a:gd name="T4" fmla="*/ 16603 w 21600"/>
                <a:gd name="T5" fmla="*/ 21600 h 21600"/>
                <a:gd name="T6" fmla="*/ 21600 w 21600"/>
                <a:gd name="T7" fmla="*/ 10800 h 21600"/>
                <a:gd name="T8" fmla="*/ 17694720 1 256"/>
                <a:gd name="T9" fmla="*/ 11796480 1 256"/>
                <a:gd name="T10" fmla="*/ 5898240 1 256"/>
                <a:gd name="T11" fmla="*/ 0 1 25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603" y="0"/>
                  </a:moveTo>
                  <a:lnTo>
                    <a:pt x="16603" y="4950"/>
                  </a:lnTo>
                  <a:lnTo>
                    <a:pt x="3375" y="4950"/>
                  </a:lnTo>
                  <a:lnTo>
                    <a:pt x="3375" y="16650"/>
                  </a:lnTo>
                  <a:lnTo>
                    <a:pt x="16603" y="16650"/>
                  </a:lnTo>
                  <a:lnTo>
                    <a:pt x="16603" y="21600"/>
                  </a:lnTo>
                  <a:lnTo>
                    <a:pt x="21600" y="10800"/>
                  </a:lnTo>
                  <a:close/>
                </a:path>
                <a:path w="21600" h="21600">
                  <a:moveTo>
                    <a:pt x="1350" y="4950"/>
                  </a:moveTo>
                  <a:lnTo>
                    <a:pt x="1350" y="16650"/>
                  </a:lnTo>
                  <a:lnTo>
                    <a:pt x="2700" y="16650"/>
                  </a:lnTo>
                  <a:lnTo>
                    <a:pt x="2700" y="4950"/>
                  </a:lnTo>
                  <a:close/>
                </a:path>
                <a:path w="21600" h="21600">
                  <a:moveTo>
                    <a:pt x="0" y="4950"/>
                  </a:moveTo>
                  <a:lnTo>
                    <a:pt x="0" y="16650"/>
                  </a:lnTo>
                  <a:lnTo>
                    <a:pt x="675" y="16650"/>
                  </a:lnTo>
                  <a:lnTo>
                    <a:pt x="675" y="4950"/>
                  </a:lnTo>
                  <a:close/>
                </a:path>
              </a:pathLst>
            </a:cu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pPr algn="ctr" eaLnBrk="0" fontAlgn="base" hangingPunct="0">
                <a:defRPr/>
              </a:pPr>
              <a:endParaRPr lang="en-US" altLang="zh-CN" strike="noStrike" noProof="1">
                <a:solidFill>
                  <a:srgbClr val="FFFFFF"/>
                </a:solidFill>
                <a:effectLst>
                  <a:outerShdw blurRad="38100" dist="38100" dir="2700000" algn="tl">
                    <a:srgbClr val="000000"/>
                  </a:outerShdw>
                </a:effectLst>
                <a:latin typeface="Segoe UI" panose="020B0502040204020203" pitchFamily="2" charset="0"/>
                <a:cs typeface="Segoe UI" panose="020B0502040204020203" pitchFamily="2" charset="0"/>
              </a:endParaRPr>
            </a:p>
          </p:txBody>
        </p:sp>
        <p:pic>
          <p:nvPicPr>
            <p:cNvPr id="76809" name="Picture 19" descr="j0183406[1]"/>
            <p:cNvPicPr>
              <a:picLocks noChangeAspect="1"/>
            </p:cNvPicPr>
            <p:nvPr/>
          </p:nvPicPr>
          <p:blipFill>
            <a:blip r:embed="rId4"/>
            <a:stretch>
              <a:fillRect/>
            </a:stretch>
          </p:blipFill>
          <p:spPr>
            <a:xfrm>
              <a:off x="8040" y="3405"/>
              <a:ext cx="1082" cy="1032"/>
            </a:xfrm>
            <a:prstGeom prst="rect">
              <a:avLst/>
            </a:prstGeom>
            <a:noFill/>
            <a:ln w="9525">
              <a:noFill/>
            </a:ln>
          </p:spPr>
        </p:pic>
        <p:sp>
          <p:nvSpPr>
            <p:cNvPr id="12" name="AutoShape 21"/>
            <p:cNvSpPr>
              <a:spLocks noChangeArrowheads="1"/>
            </p:cNvSpPr>
            <p:nvPr/>
          </p:nvSpPr>
          <p:spPr bwMode="auto">
            <a:xfrm>
              <a:off x="7285" y="5293"/>
              <a:ext cx="4162" cy="540"/>
            </a:xfrm>
            <a:custGeom>
              <a:avLst/>
              <a:gdLst>
                <a:gd name="G0" fmla="+- 17900 0 0"/>
                <a:gd name="G1" fmla="+- 4564 0 0"/>
                <a:gd name="G2" fmla="+- 21600 0 4564"/>
                <a:gd name="G3" fmla="+- 10800 0 4564"/>
                <a:gd name="G4" fmla="+- 21600 0 17900"/>
                <a:gd name="G5" fmla="*/ G4 G3 10800"/>
                <a:gd name="G6" fmla="+- 21600 0 G5"/>
                <a:gd name="T0" fmla="*/ 17900 w 21600"/>
                <a:gd name="T1" fmla="*/ 0 h 21600"/>
                <a:gd name="T2" fmla="*/ 0 w 21600"/>
                <a:gd name="T3" fmla="*/ 10800 h 21600"/>
                <a:gd name="T4" fmla="*/ 17900 w 21600"/>
                <a:gd name="T5" fmla="*/ 21600 h 21600"/>
                <a:gd name="T6" fmla="*/ 21600 w 21600"/>
                <a:gd name="T7" fmla="*/ 10800 h 21600"/>
                <a:gd name="T8" fmla="*/ 17694720 1 256"/>
                <a:gd name="T9" fmla="*/ 11796480 1 256"/>
                <a:gd name="T10" fmla="*/ 5898240 1 256"/>
                <a:gd name="T11" fmla="*/ 0 1 25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7900" y="0"/>
                  </a:moveTo>
                  <a:lnTo>
                    <a:pt x="17900" y="4564"/>
                  </a:lnTo>
                  <a:lnTo>
                    <a:pt x="3375" y="4564"/>
                  </a:lnTo>
                  <a:lnTo>
                    <a:pt x="3375" y="17036"/>
                  </a:lnTo>
                  <a:lnTo>
                    <a:pt x="17900" y="17036"/>
                  </a:lnTo>
                  <a:lnTo>
                    <a:pt x="17900" y="21600"/>
                  </a:lnTo>
                  <a:lnTo>
                    <a:pt x="21600" y="10800"/>
                  </a:lnTo>
                  <a:close/>
                </a:path>
                <a:path w="21600" h="21600">
                  <a:moveTo>
                    <a:pt x="1350" y="4564"/>
                  </a:moveTo>
                  <a:lnTo>
                    <a:pt x="1350" y="17036"/>
                  </a:lnTo>
                  <a:lnTo>
                    <a:pt x="2700" y="17036"/>
                  </a:lnTo>
                  <a:lnTo>
                    <a:pt x="2700" y="4564"/>
                  </a:lnTo>
                  <a:close/>
                </a:path>
                <a:path w="21600" h="21600">
                  <a:moveTo>
                    <a:pt x="0" y="4564"/>
                  </a:moveTo>
                  <a:lnTo>
                    <a:pt x="0" y="17036"/>
                  </a:lnTo>
                  <a:lnTo>
                    <a:pt x="675" y="17036"/>
                  </a:lnTo>
                  <a:lnTo>
                    <a:pt x="675" y="4564"/>
                  </a:lnTo>
                  <a:close/>
                </a:path>
              </a:pathLst>
            </a:cu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wrap="none" anchor="ctr"/>
            <a:lstStyle/>
            <a:p>
              <a:pPr algn="ctr" eaLnBrk="0" fontAlgn="base" hangingPunct="0">
                <a:defRPr/>
              </a:pPr>
              <a:endParaRPr lang="en-US" altLang="zh-CN" strike="noStrike" noProof="1">
                <a:solidFill>
                  <a:srgbClr val="FFFFFF"/>
                </a:solidFill>
                <a:effectLst>
                  <a:outerShdw blurRad="38100" dist="38100" dir="2700000" algn="tl">
                    <a:srgbClr val="000000"/>
                  </a:outerShdw>
                </a:effectLst>
                <a:latin typeface="Segoe UI" panose="020B0502040204020203" pitchFamily="2" charset="0"/>
                <a:cs typeface="Segoe UI" panose="020B0502040204020203" pitchFamily="2" charset="0"/>
              </a:endParaRPr>
            </a:p>
          </p:txBody>
        </p:sp>
        <p:sp>
          <p:nvSpPr>
            <p:cNvPr id="13" name="Text Box 37"/>
            <p:cNvSpPr txBox="1">
              <a:spLocks noChangeArrowheads="1"/>
            </p:cNvSpPr>
            <p:nvPr/>
          </p:nvSpPr>
          <p:spPr bwMode="auto">
            <a:xfrm>
              <a:off x="8379" y="4878"/>
              <a:ext cx="1337" cy="750"/>
            </a:xfrm>
            <a:prstGeom prst="rect">
              <a:avLst/>
            </a:prstGeom>
            <a:noFill/>
            <a:ln w="12700">
              <a:noFill/>
              <a:miter lim="800000"/>
              <a:headEnd type="none" w="sm" len="sm"/>
              <a:tailEnd type="none" w="sm" len="sm"/>
            </a:ln>
            <a:effectLst/>
          </p:spPr>
          <p:txBody>
            <a:bodyPr wrap="square">
              <a:spAutoFit/>
            </a:bodyPr>
            <a:lstStyle/>
            <a:p>
              <a:pPr eaLnBrk="0" fontAlgn="base" hangingPunct="0">
                <a:defRPr/>
              </a:pPr>
              <a:r>
                <a:rPr lang="zh-CN" altLang="en-US" strike="noStrike" noProof="1">
                  <a:solidFill>
                    <a:schemeClr val="bg1"/>
                  </a:solidFill>
                  <a:effectLst>
                    <a:outerShdw blurRad="38100" dist="38100" dir="2700000" algn="tl">
                      <a:srgbClr val="000000">
                        <a:alpha val="43137"/>
                      </a:srgbClr>
                    </a:outerShdw>
                  </a:effectLst>
                  <a:latin typeface="Segoe UI" panose="020B0502040204020203" pitchFamily="2" charset="0"/>
                  <a:ea typeface="+mn-ea"/>
                  <a:cs typeface="Segoe UI" panose="020B0502040204020203" pitchFamily="2" charset="0"/>
                </a:rPr>
                <a:t>威胁</a:t>
              </a:r>
              <a:endParaRPr lang="en-US" strike="noStrike" noProof="1">
                <a:solidFill>
                  <a:schemeClr val="bg1"/>
                </a:solidFill>
                <a:effectLst>
                  <a:outerShdw blurRad="38100" dist="38100" dir="2700000" algn="tl">
                    <a:srgbClr val="000000">
                      <a:alpha val="43137"/>
                    </a:srgbClr>
                  </a:outerShdw>
                </a:effectLst>
                <a:latin typeface="Segoe UI" panose="020B0502040204020203" pitchFamily="2" charset="0"/>
                <a:ea typeface="+mn-ea"/>
                <a:cs typeface="Segoe UI" panose="020B0502040204020203" pitchFamily="2" charset="0"/>
              </a:endParaRPr>
            </a:p>
          </p:txBody>
        </p:sp>
        <p:sp>
          <p:nvSpPr>
            <p:cNvPr id="14" name="Text Box 39"/>
            <p:cNvSpPr txBox="1">
              <a:spLocks noChangeArrowheads="1"/>
            </p:cNvSpPr>
            <p:nvPr/>
          </p:nvSpPr>
          <p:spPr bwMode="auto">
            <a:xfrm>
              <a:off x="7446" y="2811"/>
              <a:ext cx="2270" cy="750"/>
            </a:xfrm>
            <a:prstGeom prst="rect">
              <a:avLst/>
            </a:prstGeom>
            <a:noFill/>
            <a:ln w="12700">
              <a:noFill/>
              <a:miter lim="800000"/>
              <a:headEnd type="none" w="sm" len="sm"/>
              <a:tailEnd type="none" w="sm" len="sm"/>
            </a:ln>
            <a:effectLst/>
          </p:spPr>
          <p:txBody>
            <a:bodyPr wrap="square">
              <a:spAutoFit/>
            </a:bodyPr>
            <a:lstStyle/>
            <a:p>
              <a:pPr eaLnBrk="0" fontAlgn="base" hangingPunct="0">
                <a:defRPr/>
              </a:pPr>
              <a:r>
                <a:rPr lang="zh-CN" altLang="en-US" strike="noStrike" noProof="1">
                  <a:solidFill>
                    <a:schemeClr val="bg1"/>
                  </a:solidFill>
                  <a:effectLst>
                    <a:outerShdw blurRad="38100" dist="38100" dir="2700000" algn="tl">
                      <a:srgbClr val="000000">
                        <a:alpha val="43137"/>
                      </a:srgbClr>
                    </a:outerShdw>
                  </a:effectLst>
                  <a:latin typeface="Segoe UI" panose="020B0502040204020203" pitchFamily="2" charset="0"/>
                  <a:ea typeface="+mn-ea"/>
                  <a:cs typeface="Segoe UI" panose="020B0502040204020203" pitchFamily="2" charset="0"/>
                </a:rPr>
                <a:t>降低威胁</a:t>
              </a:r>
              <a:endParaRPr lang="en-US" strike="noStrike" noProof="1">
                <a:solidFill>
                  <a:schemeClr val="bg1"/>
                </a:solidFill>
                <a:effectLst>
                  <a:outerShdw blurRad="38100" dist="38100" dir="2700000" algn="tl">
                    <a:srgbClr val="000000">
                      <a:alpha val="43137"/>
                    </a:srgbClr>
                  </a:outerShdw>
                </a:effectLst>
                <a:latin typeface="Segoe UI" panose="020B0502040204020203" pitchFamily="2" charset="0"/>
                <a:ea typeface="+mn-ea"/>
                <a:cs typeface="Segoe UI" panose="020B0502040204020203" pitchFamily="2" charset="0"/>
              </a:endParaRPr>
            </a:p>
          </p:txBody>
        </p:sp>
        <p:sp>
          <p:nvSpPr>
            <p:cNvPr id="15" name="AutoShape 41"/>
            <p:cNvSpPr>
              <a:spLocks noChangeArrowheads="1"/>
            </p:cNvSpPr>
            <p:nvPr/>
          </p:nvSpPr>
          <p:spPr bwMode="auto">
            <a:xfrm>
              <a:off x="11067" y="5460"/>
              <a:ext cx="755" cy="840"/>
            </a:xfrm>
            <a:prstGeom prst="irregularSeal1">
              <a:avLst/>
            </a:prstGeom>
            <a:gradFill rotWithShape="1">
              <a:gsLst>
                <a:gs pos="0">
                  <a:srgbClr val="FF0000"/>
                </a:gs>
                <a:gs pos="100000">
                  <a:srgbClr val="993300"/>
                </a:gs>
              </a:gsLst>
              <a:path path="shape">
                <a:fillToRect l="50000" t="50000" r="50000" b="50000"/>
              </a:path>
            </a:gradFill>
            <a:ln w="12700">
              <a:noFill/>
              <a:miter lim="800000"/>
              <a:headEnd type="none" w="sm" len="sm"/>
              <a:tailEnd type="none" w="sm" len="sm"/>
            </a:ln>
            <a:effectLst/>
          </p:spPr>
          <p:txBody>
            <a:bodyPr wrap="none" anchor="ctr"/>
            <a:lstStyle/>
            <a:p>
              <a:pPr algn="ctr" eaLnBrk="0" fontAlgn="base" hangingPunct="0">
                <a:defRPr/>
              </a:pPr>
              <a:endParaRPr lang="en-US" altLang="zh-CN" strike="noStrike" noProof="1">
                <a:effectLst>
                  <a:outerShdw blurRad="38100" dist="38100" dir="2700000" algn="tl">
                    <a:srgbClr val="FFFFFF"/>
                  </a:outerShdw>
                </a:effectLst>
                <a:latin typeface="Segoe UI" panose="020B0502040204020203" pitchFamily="2" charset="0"/>
                <a:cs typeface="Segoe UI" panose="020B0502040204020203" pitchFamily="2" charset="0"/>
              </a:endParaRPr>
            </a:p>
          </p:txBody>
        </p:sp>
        <p:sp>
          <p:nvSpPr>
            <p:cNvPr id="16" name="Text Box 42"/>
            <p:cNvSpPr txBox="1">
              <a:spLocks noChangeArrowheads="1"/>
            </p:cNvSpPr>
            <p:nvPr/>
          </p:nvSpPr>
          <p:spPr bwMode="auto">
            <a:xfrm>
              <a:off x="10968" y="5933"/>
              <a:ext cx="1341" cy="750"/>
            </a:xfrm>
            <a:prstGeom prst="rect">
              <a:avLst/>
            </a:prstGeom>
            <a:noFill/>
            <a:ln w="12700">
              <a:noFill/>
              <a:miter lim="800000"/>
              <a:headEnd type="none" w="sm" len="sm"/>
              <a:tailEnd type="none" w="sm" len="sm"/>
            </a:ln>
            <a:effectLst/>
          </p:spPr>
          <p:txBody>
            <a:bodyPr wrap="square">
              <a:spAutoFit/>
            </a:bodyPr>
            <a:lstStyle/>
            <a:p>
              <a:pPr eaLnBrk="0" fontAlgn="base" hangingPunct="0">
                <a:defRPr/>
              </a:pPr>
              <a:r>
                <a:rPr lang="zh-CN" altLang="en-US" strike="noStrike" noProof="1">
                  <a:solidFill>
                    <a:schemeClr val="bg1"/>
                  </a:solidFill>
                  <a:effectLst>
                    <a:outerShdw blurRad="38100" dist="38100" dir="2700000" algn="tl">
                      <a:srgbClr val="000000">
                        <a:alpha val="43137"/>
                      </a:srgbClr>
                    </a:outerShdw>
                  </a:effectLst>
                  <a:latin typeface="Segoe UI" panose="020B0502040204020203" pitchFamily="2" charset="0"/>
                  <a:ea typeface="+mn-ea"/>
                  <a:cs typeface="Segoe UI" panose="020B0502040204020203" pitchFamily="2" charset="0"/>
                </a:rPr>
                <a:t>漏洞</a:t>
              </a:r>
              <a:endParaRPr lang="en-US" strike="noStrike" noProof="1">
                <a:solidFill>
                  <a:schemeClr val="bg1"/>
                </a:solidFill>
                <a:effectLst>
                  <a:outerShdw blurRad="38100" dist="38100" dir="2700000" algn="tl">
                    <a:srgbClr val="000000">
                      <a:alpha val="43137"/>
                    </a:srgbClr>
                  </a:outerShdw>
                </a:effectLst>
                <a:latin typeface="Segoe UI" panose="020B0502040204020203" pitchFamily="2" charset="0"/>
                <a:ea typeface="+mn-ea"/>
                <a:cs typeface="Segoe UI" panose="020B0502040204020203" pitchFamily="2" charset="0"/>
              </a:endParaRPr>
            </a:p>
          </p:txBody>
        </p:sp>
        <p:sp>
          <p:nvSpPr>
            <p:cNvPr id="17" name="Text Box 37"/>
            <p:cNvSpPr txBox="1">
              <a:spLocks noChangeArrowheads="1"/>
            </p:cNvSpPr>
            <p:nvPr/>
          </p:nvSpPr>
          <p:spPr bwMode="auto">
            <a:xfrm>
              <a:off x="5431" y="3500"/>
              <a:ext cx="1601" cy="750"/>
            </a:xfrm>
            <a:prstGeom prst="rect">
              <a:avLst/>
            </a:prstGeom>
            <a:noFill/>
            <a:ln w="12700">
              <a:noFill/>
              <a:miter lim="800000"/>
              <a:headEnd type="none" w="sm" len="sm"/>
              <a:tailEnd type="none" w="sm" len="sm"/>
            </a:ln>
            <a:effectLst/>
          </p:spPr>
          <p:txBody>
            <a:bodyPr wrap="square">
              <a:spAutoFit/>
            </a:bodyPr>
            <a:lstStyle/>
            <a:p>
              <a:pPr eaLnBrk="0" fontAlgn="base" hangingPunct="0">
                <a:defRPr/>
              </a:pPr>
              <a:r>
                <a:rPr lang="zh-CN" altLang="en-US" strike="noStrike" noProof="1">
                  <a:solidFill>
                    <a:schemeClr val="bg1"/>
                  </a:solidFill>
                  <a:effectLst>
                    <a:outerShdw blurRad="38100" dist="38100" dir="2700000" algn="tl">
                      <a:srgbClr val="000000">
                        <a:alpha val="43137"/>
                      </a:srgbClr>
                    </a:outerShdw>
                  </a:effectLst>
                  <a:latin typeface="Segoe UI" panose="020B0502040204020203" pitchFamily="2" charset="0"/>
                  <a:ea typeface="+mn-ea"/>
                  <a:cs typeface="Segoe UI" panose="020B0502040204020203" pitchFamily="2" charset="0"/>
                </a:rPr>
                <a:t>攻击者</a:t>
              </a:r>
              <a:endParaRPr lang="en-US" strike="noStrike" noProof="1">
                <a:solidFill>
                  <a:schemeClr val="bg1"/>
                </a:solidFill>
                <a:effectLst>
                  <a:outerShdw blurRad="38100" dist="38100" dir="2700000" algn="tl">
                    <a:srgbClr val="000000">
                      <a:alpha val="43137"/>
                    </a:srgbClr>
                  </a:outerShdw>
                </a:effectLst>
                <a:latin typeface="Segoe UI" panose="020B0502040204020203" pitchFamily="2" charset="0"/>
                <a:ea typeface="+mn-ea"/>
                <a:cs typeface="Segoe UI" panose="020B0502040204020203" pitchFamily="2" charset="0"/>
              </a:endParaRPr>
            </a:p>
          </p:txBody>
        </p:sp>
        <p:pic>
          <p:nvPicPr>
            <p:cNvPr id="76816" name="Picture 38" descr="Funny Guy2"/>
            <p:cNvPicPr>
              <a:picLocks noChangeAspect="1"/>
            </p:cNvPicPr>
            <p:nvPr/>
          </p:nvPicPr>
          <p:blipFill>
            <a:blip r:embed="rId5">
              <a:clrChange>
                <a:clrFrom>
                  <a:srgbClr val="FFFFFF"/>
                </a:clrFrom>
                <a:clrTo>
                  <a:srgbClr val="FFFFFF">
                    <a:alpha val="0"/>
                  </a:srgbClr>
                </a:clrTo>
              </a:clrChange>
            </a:blip>
            <a:stretch>
              <a:fillRect/>
            </a:stretch>
          </p:blipFill>
          <p:spPr>
            <a:xfrm>
              <a:off x="5590" y="4250"/>
              <a:ext cx="1440" cy="1440"/>
            </a:xfrm>
            <a:prstGeom prst="rect">
              <a:avLst/>
            </a:prstGeom>
            <a:noFill/>
            <a:ln w="9525">
              <a:noFill/>
            </a:ln>
          </p:spPr>
        </p:pic>
      </p:grpSp>
      <p:sp>
        <p:nvSpPr>
          <p:cNvPr id="76817"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29</a:t>
            </a:fld>
            <a:endParaRPr lang="zh-CN" altLang="en-US" sz="10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0769578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知识子域：软件安全开发生命周期</a:t>
            </a:r>
          </a:p>
        </p:txBody>
      </p:sp>
      <p:sp>
        <p:nvSpPr>
          <p:cNvPr id="3" name="内容占位符 2"/>
          <p:cNvSpPr>
            <a:spLocks noGrp="1"/>
          </p:cNvSpPr>
          <p:nvPr>
            <p:ph idx="1"/>
          </p:nvPr>
        </p:nvSpPr>
        <p:spPr/>
        <p:txBody>
          <a:bodyPr/>
          <a:lstStyle/>
          <a:p>
            <a:r>
              <a:rPr lang="zh-CN" altLang="en-US" dirty="0"/>
              <a:t>软件生命周期模型</a:t>
            </a:r>
          </a:p>
          <a:p>
            <a:pPr lvl="1"/>
            <a:r>
              <a:rPr lang="zh-CN" altLang="en-US" dirty="0"/>
              <a:t>了解软件生命周期的概念及瀑布模型、迭代模型、增量模型、快速原型模型、螺旋模型、净室模型等典型软件开发生命周期模型。</a:t>
            </a:r>
          </a:p>
          <a:p>
            <a:r>
              <a:rPr lang="zh-CN" altLang="en-US" dirty="0"/>
              <a:t>软件危机与安全问题</a:t>
            </a:r>
          </a:p>
          <a:p>
            <a:pPr lvl="1"/>
            <a:r>
              <a:rPr lang="zh-CN" altLang="en-US" dirty="0"/>
              <a:t>了解三次软件危机产生的原因、特点和解决方案；</a:t>
            </a:r>
          </a:p>
          <a:p>
            <a:pPr lvl="1"/>
            <a:r>
              <a:rPr lang="zh-CN" altLang="en-US" dirty="0"/>
              <a:t>了解软件安全和软件安全保障的基本概念。</a:t>
            </a:r>
          </a:p>
          <a:p>
            <a:r>
              <a:rPr lang="zh-CN" altLang="en-US" dirty="0"/>
              <a:t>软件安全生命周期模型</a:t>
            </a:r>
          </a:p>
          <a:p>
            <a:pPr lvl="1"/>
            <a:r>
              <a:rPr lang="zh-CN" altLang="en-US" dirty="0"/>
              <a:t>了解</a:t>
            </a:r>
            <a:r>
              <a:rPr lang="en-US" altLang="zh-CN" dirty="0"/>
              <a:t>SDL</a:t>
            </a:r>
            <a:r>
              <a:rPr lang="zh-CN" altLang="en-US" dirty="0"/>
              <a:t>、</a:t>
            </a:r>
            <a:r>
              <a:rPr lang="en-US" altLang="zh-CN" dirty="0"/>
              <a:t>CLASP</a:t>
            </a:r>
            <a:r>
              <a:rPr lang="zh-CN" altLang="en-US" dirty="0"/>
              <a:t>、</a:t>
            </a:r>
            <a:r>
              <a:rPr lang="en-US" altLang="zh-CN" dirty="0"/>
              <a:t>CMMI</a:t>
            </a:r>
            <a:r>
              <a:rPr lang="zh-CN" altLang="en-US" dirty="0"/>
              <a:t>、</a:t>
            </a:r>
            <a:r>
              <a:rPr lang="en-US" altLang="zh-CN" dirty="0"/>
              <a:t>SAMM</a:t>
            </a:r>
            <a:r>
              <a:rPr lang="zh-CN" altLang="en-US" dirty="0"/>
              <a:t>、</a:t>
            </a:r>
            <a:r>
              <a:rPr lang="en-US" altLang="zh-CN" dirty="0"/>
              <a:t>BSIMM</a:t>
            </a:r>
            <a:r>
              <a:rPr lang="zh-CN" altLang="en-US" dirty="0"/>
              <a:t>等典型的软件安全开发生命周期模型。</a:t>
            </a:r>
          </a:p>
          <a:p>
            <a:pPr lvl="1"/>
            <a:endParaRPr lang="zh-CN" altLang="zh-CN" dirty="0"/>
          </a:p>
        </p:txBody>
      </p:sp>
      <p:sp>
        <p:nvSpPr>
          <p:cNvPr id="4" name="灯片编号占位符 3"/>
          <p:cNvSpPr>
            <a:spLocks noGrp="1"/>
          </p:cNvSpPr>
          <p:nvPr>
            <p:ph type="sldNum" sz="quarter" idx="10"/>
          </p:nvPr>
        </p:nvSpPr>
        <p:spPr/>
        <p:txBody>
          <a:bodyPr/>
          <a:lstStyle/>
          <a:p>
            <a:pPr>
              <a:defRPr/>
            </a:pPr>
            <a:fld id="{655A080B-5019-4254-B519-7842F631F6FA}" type="slidenum">
              <a:rPr lang="zh-CN" altLang="en-US" smtClean="0"/>
              <a:pPr>
                <a:defRPr/>
              </a:pPr>
              <a:t>3</a:t>
            </a:fld>
            <a:endParaRPr lang="en-US" altLang="zh-CN"/>
          </a:p>
        </p:txBody>
      </p:sp>
    </p:spTree>
    <p:extLst>
      <p:ext uri="{BB962C8B-B14F-4D97-AF65-F5344CB8AC3E}">
        <p14:creationId xmlns:p14="http://schemas.microsoft.com/office/powerpoint/2010/main" val="162679530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p:cNvSpPr>
          <p:nvPr>
            <p:ph type="title"/>
          </p:nvPr>
        </p:nvSpPr>
        <p:spPr>
          <a:ln/>
        </p:spPr>
        <p:txBody>
          <a:bodyPr wrap="square" anchor="ctr"/>
          <a:lstStyle/>
          <a:p>
            <a:r>
              <a:rPr lang="zh-CN" altLang="en-US"/>
              <a:t>威胁建模</a:t>
            </a:r>
            <a:r>
              <a:rPr lang="en-US" altLang="zh-CN"/>
              <a:t>-</a:t>
            </a:r>
            <a:r>
              <a:rPr lang="zh-CN" altLang="en-US"/>
              <a:t>确定对象</a:t>
            </a:r>
          </a:p>
        </p:txBody>
      </p:sp>
      <p:sp>
        <p:nvSpPr>
          <p:cNvPr id="3" name="内容占位符 2"/>
          <p:cNvSpPr>
            <a:spLocks noGrp="1"/>
          </p:cNvSpPr>
          <p:nvPr>
            <p:ph idx="1"/>
          </p:nvPr>
        </p:nvSpPr>
        <p:spPr/>
        <p:txBody>
          <a:bodyPr/>
          <a:lstStyle/>
          <a:p>
            <a:pPr fontAlgn="base"/>
            <a:r>
              <a:rPr lang="zh-CN" altLang="en-US" strike="noStrike" noProof="1"/>
              <a:t>确定要保护和评估的目标（资产）</a:t>
            </a:r>
          </a:p>
          <a:p>
            <a:pPr fontAlgn="base"/>
            <a:r>
              <a:rPr lang="zh-CN" altLang="en-US" strike="noStrike" kern="0" noProof="1">
                <a:sym typeface="+mn-ea"/>
              </a:rPr>
              <a:t>在使用实例和应用场景中分析</a:t>
            </a:r>
          </a:p>
          <a:p>
            <a:pPr lvl="1" fontAlgn="base"/>
            <a:r>
              <a:rPr lang="zh-CN" altLang="en-US" sz="2800" strike="noStrike" noProof="1">
                <a:sym typeface="+mn-ea"/>
              </a:rPr>
              <a:t>明确应用或系统的关键威胁场景</a:t>
            </a:r>
            <a:endParaRPr lang="en-US" altLang="zh-CN" sz="2800" strike="noStrike" noProof="1"/>
          </a:p>
          <a:p>
            <a:pPr lvl="2" fontAlgn="base"/>
            <a:r>
              <a:rPr lang="zh-CN" altLang="en-US" sz="2580" strike="noStrike" noProof="1">
                <a:sym typeface="+mn-ea"/>
              </a:rPr>
              <a:t>部署方式、配置信息、用户使用方式等</a:t>
            </a:r>
          </a:p>
          <a:p>
            <a:pPr lvl="1" fontAlgn="base"/>
            <a:r>
              <a:rPr lang="zh-CN" altLang="en-US" sz="2600" strike="noStrike" noProof="1">
                <a:sym typeface="+mn-ea"/>
              </a:rPr>
              <a:t>典型场景</a:t>
            </a:r>
            <a:endParaRPr lang="en-US" altLang="zh-CN" sz="2600" strike="noStrike" noProof="1"/>
          </a:p>
          <a:p>
            <a:pPr lvl="2" fontAlgn="base"/>
            <a:r>
              <a:rPr lang="zh-CN" altLang="en-US" sz="2580" strike="noStrike" noProof="1">
                <a:sym typeface="+mn-ea"/>
              </a:rPr>
              <a:t>移动或小型设备物理失窃场景</a:t>
            </a:r>
            <a:endParaRPr lang="zh-CN" altLang="en-US" sz="2580" strike="noStrike" noProof="1"/>
          </a:p>
          <a:p>
            <a:pPr lvl="2" fontAlgn="base"/>
            <a:r>
              <a:rPr lang="zh-CN" altLang="en-US" sz="2580" strike="noStrike" noProof="1">
                <a:sym typeface="+mn-ea"/>
              </a:rPr>
              <a:t>Web应用匿名用户场景</a:t>
            </a:r>
            <a:endParaRPr lang="zh-CN" altLang="en-US" sz="2330" strike="noStrike" noProof="1"/>
          </a:p>
          <a:p>
            <a:pPr fontAlgn="base"/>
            <a:endParaRPr lang="zh-CN" altLang="en-US" strike="noStrike" noProof="1"/>
          </a:p>
        </p:txBody>
      </p:sp>
      <p:sp>
        <p:nvSpPr>
          <p:cNvPr id="77827"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30</a:t>
            </a:fld>
            <a:endParaRPr lang="zh-CN" altLang="en-US" sz="10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8211887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title"/>
          </p:nvPr>
        </p:nvSpPr>
        <p:spPr>
          <a:ln/>
        </p:spPr>
        <p:txBody>
          <a:bodyPr wrap="square" anchor="ctr"/>
          <a:lstStyle/>
          <a:p>
            <a:r>
              <a:rPr lang="zh-CN" altLang="en-US"/>
              <a:t>威胁建模</a:t>
            </a:r>
            <a:r>
              <a:rPr lang="en-US" altLang="zh-CN"/>
              <a:t>-</a:t>
            </a:r>
            <a:r>
              <a:rPr lang="zh-CN" altLang="en-US"/>
              <a:t>识别威胁</a:t>
            </a:r>
          </a:p>
        </p:txBody>
      </p:sp>
      <p:sp>
        <p:nvSpPr>
          <p:cNvPr id="78850" name="内容占位符 2"/>
          <p:cNvSpPr>
            <a:spLocks noGrp="1"/>
          </p:cNvSpPr>
          <p:nvPr>
            <p:ph idx="1"/>
          </p:nvPr>
        </p:nvSpPr>
        <p:spPr>
          <a:ln/>
        </p:spPr>
        <p:txBody>
          <a:bodyPr wrap="square" anchor="t"/>
          <a:lstStyle/>
          <a:p>
            <a:r>
              <a:rPr lang="zh-CN" altLang="en-US" dirty="0"/>
              <a:t>识别每一个可能面临的威胁</a:t>
            </a:r>
          </a:p>
          <a:p>
            <a:pPr lvl="1"/>
            <a:r>
              <a:rPr lang="zh-CN" altLang="en-US"/>
              <a:t>理解软件可能面临的威胁是安全开发的前提</a:t>
            </a:r>
          </a:p>
          <a:p>
            <a:pPr lvl="1"/>
            <a:r>
              <a:rPr lang="zh-CN" altLang="en-US"/>
              <a:t>威胁不等于漏洞</a:t>
            </a:r>
          </a:p>
          <a:p>
            <a:pPr lvl="1"/>
            <a:r>
              <a:rPr lang="zh-CN" altLang="en-US"/>
              <a:t>威胁永远存在</a:t>
            </a:r>
          </a:p>
          <a:p>
            <a:pPr lvl="1"/>
            <a:endParaRPr lang="zh-CN" altLang="en-US"/>
          </a:p>
        </p:txBody>
      </p:sp>
      <p:graphicFrame>
        <p:nvGraphicFramePr>
          <p:cNvPr id="6" name="表格 5"/>
          <p:cNvGraphicFramePr>
            <a:graphicFrameLocks noGrp="1"/>
          </p:cNvGraphicFramePr>
          <p:nvPr/>
        </p:nvGraphicFramePr>
        <p:xfrm>
          <a:off x="738188" y="3333750"/>
          <a:ext cx="7668852" cy="2743200"/>
        </p:xfrm>
        <a:graphic>
          <a:graphicData uri="http://schemas.openxmlformats.org/drawingml/2006/table">
            <a:tbl>
              <a:tblPr firstRow="1" bandRow="1">
                <a:tableStyleId>{E8B1032C-EA38-4F05-BA0D-38AFFFC7BED3}</a:tableStyleId>
              </a:tblPr>
              <a:tblGrid>
                <a:gridCol w="864095">
                  <a:extLst>
                    <a:ext uri="{9D8B030D-6E8A-4147-A177-3AD203B41FA5}">
                      <a16:colId xmlns:a16="http://schemas.microsoft.com/office/drawing/2014/main" val="20000"/>
                    </a:ext>
                  </a:extLst>
                </a:gridCol>
                <a:gridCol w="3888433">
                  <a:extLst>
                    <a:ext uri="{9D8B030D-6E8A-4147-A177-3AD203B41FA5}">
                      <a16:colId xmlns:a16="http://schemas.microsoft.com/office/drawing/2014/main" val="20001"/>
                    </a:ext>
                  </a:extLst>
                </a:gridCol>
                <a:gridCol w="2916324">
                  <a:extLst>
                    <a:ext uri="{9D8B030D-6E8A-4147-A177-3AD203B41FA5}">
                      <a16:colId xmlns:a16="http://schemas.microsoft.com/office/drawing/2014/main" val="20002"/>
                    </a:ext>
                  </a:extLst>
                </a:gridCol>
              </a:tblGrid>
              <a:tr h="370840">
                <a:tc>
                  <a:txBody>
                    <a:bodyPr/>
                    <a:lstStyle/>
                    <a:p>
                      <a:pPr algn="ctr"/>
                      <a:r>
                        <a:rPr lang="en-US" altLang="zh-CN" sz="2400" b="0" baseline="0" dirty="0">
                          <a:latin typeface="Verdana" panose="020B0604030504040204" pitchFamily="2" charset="0"/>
                          <a:ea typeface="Verdana" panose="020B0604030504040204" pitchFamily="2" charset="0"/>
                          <a:cs typeface="Verdana" panose="020B0604030504040204" pitchFamily="2" charset="0"/>
                        </a:rPr>
                        <a:t>S</a:t>
                      </a:r>
                      <a:endParaRPr lang="zh-CN" altLang="en-US" sz="2400" b="0" baseline="0" dirty="0">
                        <a:latin typeface="Verdana" panose="020B0604030504040204" pitchFamily="2" charset="0"/>
                        <a:cs typeface="Verdana" panose="020B0604030504040204" pitchFamily="2" charset="0"/>
                      </a:endParaRPr>
                    </a:p>
                  </a:txBody>
                  <a:tcPr/>
                </a:tc>
                <a:tc>
                  <a:txBody>
                    <a:bodyPr/>
                    <a:lstStyle/>
                    <a:p>
                      <a:r>
                        <a:rPr lang="en-US" altLang="zh-CN" sz="2400" b="0" baseline="0" dirty="0" err="1">
                          <a:latin typeface="Verdana" panose="020B0604030504040204" pitchFamily="2" charset="0"/>
                          <a:ea typeface="Verdana" panose="020B0604030504040204" pitchFamily="2" charset="0"/>
                          <a:cs typeface="Verdana" panose="020B0604030504040204" pitchFamily="2" charset="0"/>
                        </a:rPr>
                        <a:t>Spoolfing</a:t>
                      </a:r>
                      <a:r>
                        <a:rPr lang="en-US" altLang="zh-CN" sz="2400" b="0" baseline="0" dirty="0">
                          <a:latin typeface="Verdana" panose="020B0604030504040204" pitchFamily="2" charset="0"/>
                          <a:ea typeface="Verdana" panose="020B0604030504040204" pitchFamily="2" charset="0"/>
                          <a:cs typeface="Verdana" panose="020B0604030504040204" pitchFamily="2" charset="0"/>
                        </a:rPr>
                        <a:t> Identity</a:t>
                      </a:r>
                      <a:endParaRPr lang="zh-CN" altLang="en-US" sz="2400" b="0" baseline="0" dirty="0">
                        <a:latin typeface="Verdana" panose="020B0604030504040204" pitchFamily="2" charset="0"/>
                        <a:cs typeface="Verdana" panose="020B0604030504040204" pitchFamily="2" charset="0"/>
                      </a:endParaRPr>
                    </a:p>
                  </a:txBody>
                  <a:tcPr/>
                </a:tc>
                <a:tc>
                  <a:txBody>
                    <a:bodyPr/>
                    <a:lstStyle/>
                    <a:p>
                      <a:r>
                        <a:rPr lang="zh-CN" altLang="en-US" sz="2400" b="0" baseline="0" dirty="0">
                          <a:latin typeface="微软雅黑" panose="020B0503020204020204" pitchFamily="2" charset="-122"/>
                        </a:rPr>
                        <a:t>假冒身份</a:t>
                      </a:r>
                      <a:r>
                        <a:rPr lang="en-US" altLang="zh-CN" sz="2400" b="0" baseline="0" dirty="0">
                          <a:latin typeface="微软雅黑" panose="020B0503020204020204" pitchFamily="2" charset="-122"/>
                          <a:ea typeface="Tahoma" panose="020B0604030504040204" pitchFamily="2" charset="0"/>
                        </a:rPr>
                        <a:t>/</a:t>
                      </a:r>
                      <a:r>
                        <a:rPr lang="zh-CN" altLang="en-US" sz="2400" b="0" baseline="0" dirty="0">
                          <a:latin typeface="微软雅黑" panose="020B0503020204020204" pitchFamily="2" charset="-122"/>
                        </a:rPr>
                        <a:t>欺骗标识</a:t>
                      </a:r>
                    </a:p>
                  </a:txBody>
                  <a:tcPr/>
                </a:tc>
                <a:extLst>
                  <a:ext uri="{0D108BD9-81ED-4DB2-BD59-A6C34878D82A}">
                    <a16:rowId xmlns:a16="http://schemas.microsoft.com/office/drawing/2014/main" val="10000"/>
                  </a:ext>
                </a:extLst>
              </a:tr>
              <a:tr h="370840">
                <a:tc>
                  <a:txBody>
                    <a:bodyPr/>
                    <a:lstStyle/>
                    <a:p>
                      <a:pPr algn="ctr"/>
                      <a:r>
                        <a:rPr lang="en-US" altLang="zh-CN" sz="2400" b="0" baseline="0" dirty="0">
                          <a:latin typeface="Verdana" panose="020B0604030504040204" pitchFamily="2" charset="0"/>
                          <a:ea typeface="Verdana" panose="020B0604030504040204" pitchFamily="2" charset="0"/>
                          <a:cs typeface="Verdana" panose="020B0604030504040204" pitchFamily="2" charset="0"/>
                        </a:rPr>
                        <a:t>T</a:t>
                      </a:r>
                      <a:endParaRPr lang="zh-CN" altLang="en-US" sz="2400" b="0" baseline="0" dirty="0">
                        <a:latin typeface="Verdana" panose="020B0604030504040204" pitchFamily="2" charset="0"/>
                        <a:cs typeface="Verdana" panose="020B0604030504040204" pitchFamily="2" charset="0"/>
                      </a:endParaRPr>
                    </a:p>
                  </a:txBody>
                  <a:tcPr/>
                </a:tc>
                <a:tc>
                  <a:txBody>
                    <a:bodyPr/>
                    <a:lstStyle/>
                    <a:p>
                      <a:r>
                        <a:rPr lang="en-US" altLang="zh-CN" sz="2400" b="0" baseline="0" dirty="0">
                          <a:latin typeface="Verdana" panose="020B0604030504040204" pitchFamily="2" charset="0"/>
                          <a:ea typeface="Verdana" panose="020B0604030504040204" pitchFamily="2" charset="0"/>
                          <a:cs typeface="Verdana" panose="020B0604030504040204" pitchFamily="2" charset="0"/>
                        </a:rPr>
                        <a:t>Tampering with data</a:t>
                      </a:r>
                      <a:endParaRPr lang="zh-CN" altLang="en-US" sz="2400" b="0" baseline="0" dirty="0">
                        <a:latin typeface="Verdana" panose="020B0604030504040204" pitchFamily="2" charset="0"/>
                        <a:cs typeface="Verdana" panose="020B0604030504040204" pitchFamily="2" charset="0"/>
                      </a:endParaRPr>
                    </a:p>
                  </a:txBody>
                  <a:tcPr/>
                </a:tc>
                <a:tc>
                  <a:txBody>
                    <a:bodyPr/>
                    <a:lstStyle/>
                    <a:p>
                      <a:r>
                        <a:rPr lang="zh-CN" altLang="en-US" sz="2400" b="0" baseline="0" dirty="0">
                          <a:latin typeface="微软雅黑" panose="020B0503020204020204" pitchFamily="2" charset="-122"/>
                        </a:rPr>
                        <a:t>篡改数据</a:t>
                      </a:r>
                    </a:p>
                  </a:txBody>
                  <a:tcPr/>
                </a:tc>
                <a:extLst>
                  <a:ext uri="{0D108BD9-81ED-4DB2-BD59-A6C34878D82A}">
                    <a16:rowId xmlns:a16="http://schemas.microsoft.com/office/drawing/2014/main" val="10001"/>
                  </a:ext>
                </a:extLst>
              </a:tr>
              <a:tr h="370840">
                <a:tc>
                  <a:txBody>
                    <a:bodyPr/>
                    <a:lstStyle/>
                    <a:p>
                      <a:pPr algn="ctr"/>
                      <a:r>
                        <a:rPr lang="en-US" altLang="zh-CN" sz="2400" b="0" baseline="0" dirty="0">
                          <a:latin typeface="Verdana" panose="020B0604030504040204" pitchFamily="2" charset="0"/>
                          <a:ea typeface="Verdana" panose="020B0604030504040204" pitchFamily="2" charset="0"/>
                          <a:cs typeface="Verdana" panose="020B0604030504040204" pitchFamily="2" charset="0"/>
                        </a:rPr>
                        <a:t>R</a:t>
                      </a:r>
                      <a:endParaRPr lang="zh-CN" altLang="en-US" sz="2400" b="0" baseline="0" dirty="0">
                        <a:latin typeface="Verdana" panose="020B0604030504040204" pitchFamily="2" charset="0"/>
                        <a:cs typeface="Verdana" panose="020B0604030504040204" pitchFamily="2" charset="0"/>
                      </a:endParaRPr>
                    </a:p>
                  </a:txBody>
                  <a:tcPr/>
                </a:tc>
                <a:tc>
                  <a:txBody>
                    <a:bodyPr/>
                    <a:lstStyle/>
                    <a:p>
                      <a:r>
                        <a:rPr lang="en-US" altLang="zh-CN" sz="2400" b="0" baseline="0" dirty="0">
                          <a:latin typeface="Verdana" panose="020B0604030504040204" pitchFamily="2" charset="0"/>
                          <a:ea typeface="Verdana" panose="020B0604030504040204" pitchFamily="2" charset="0"/>
                          <a:cs typeface="Verdana" panose="020B0604030504040204" pitchFamily="2" charset="0"/>
                        </a:rPr>
                        <a:t>Repudiation</a:t>
                      </a:r>
                      <a:endParaRPr lang="zh-CN" altLang="en-US" sz="2400" b="0" baseline="0" dirty="0">
                        <a:latin typeface="Verdana" panose="020B0604030504040204" pitchFamily="2" charset="0"/>
                        <a:cs typeface="Verdana" panose="020B0604030504040204" pitchFamily="2" charset="0"/>
                      </a:endParaRPr>
                    </a:p>
                  </a:txBody>
                  <a:tcPr/>
                </a:tc>
                <a:tc>
                  <a:txBody>
                    <a:bodyPr/>
                    <a:lstStyle/>
                    <a:p>
                      <a:r>
                        <a:rPr lang="zh-CN" altLang="en-US" sz="2400" b="0" baseline="0" dirty="0">
                          <a:latin typeface="微软雅黑" panose="020B0503020204020204" pitchFamily="2" charset="-122"/>
                        </a:rPr>
                        <a:t>抵赖</a:t>
                      </a:r>
                    </a:p>
                  </a:txBody>
                  <a:tcPr/>
                </a:tc>
                <a:extLst>
                  <a:ext uri="{0D108BD9-81ED-4DB2-BD59-A6C34878D82A}">
                    <a16:rowId xmlns:a16="http://schemas.microsoft.com/office/drawing/2014/main" val="10002"/>
                  </a:ext>
                </a:extLst>
              </a:tr>
              <a:tr h="370840">
                <a:tc>
                  <a:txBody>
                    <a:bodyPr/>
                    <a:lstStyle/>
                    <a:p>
                      <a:pPr algn="ctr"/>
                      <a:r>
                        <a:rPr lang="en-US" altLang="zh-CN" sz="2400" b="0" baseline="0" dirty="0">
                          <a:latin typeface="Verdana" panose="020B0604030504040204" pitchFamily="2" charset="0"/>
                          <a:ea typeface="Verdana" panose="020B0604030504040204" pitchFamily="2" charset="0"/>
                          <a:cs typeface="Verdana" panose="020B0604030504040204" pitchFamily="2" charset="0"/>
                        </a:rPr>
                        <a:t>I</a:t>
                      </a:r>
                      <a:endParaRPr lang="zh-CN" altLang="en-US" sz="2400" b="0" baseline="0" dirty="0">
                        <a:latin typeface="Verdana" panose="020B0604030504040204" pitchFamily="2" charset="0"/>
                        <a:cs typeface="Verdana" panose="020B0604030504040204" pitchFamily="2" charset="0"/>
                      </a:endParaRPr>
                    </a:p>
                  </a:txBody>
                  <a:tcPr/>
                </a:tc>
                <a:tc>
                  <a:txBody>
                    <a:bodyPr/>
                    <a:lstStyle/>
                    <a:p>
                      <a:r>
                        <a:rPr lang="en-US" altLang="zh-CN" sz="2400" b="0" baseline="0" dirty="0">
                          <a:latin typeface="Verdana" panose="020B0604030504040204" pitchFamily="2" charset="0"/>
                          <a:ea typeface="Verdana" panose="020B0604030504040204" pitchFamily="2" charset="0"/>
                          <a:cs typeface="Verdana" panose="020B0604030504040204" pitchFamily="2" charset="0"/>
                        </a:rPr>
                        <a:t>Information Disclosure</a:t>
                      </a:r>
                      <a:endParaRPr lang="zh-CN" altLang="en-US" sz="2400" b="0" baseline="0" dirty="0">
                        <a:latin typeface="Verdana" panose="020B0604030504040204" pitchFamily="2" charset="0"/>
                        <a:cs typeface="Verdana" panose="020B0604030504040204" pitchFamily="2" charset="0"/>
                      </a:endParaRPr>
                    </a:p>
                  </a:txBody>
                  <a:tcPr/>
                </a:tc>
                <a:tc>
                  <a:txBody>
                    <a:bodyPr/>
                    <a:lstStyle/>
                    <a:p>
                      <a:r>
                        <a:rPr lang="zh-CN" altLang="en-US" sz="2400" b="0" baseline="0" dirty="0">
                          <a:latin typeface="微软雅黑" panose="020B0503020204020204" pitchFamily="2" charset="-122"/>
                        </a:rPr>
                        <a:t>信息泄漏</a:t>
                      </a:r>
                    </a:p>
                  </a:txBody>
                  <a:tcPr/>
                </a:tc>
                <a:extLst>
                  <a:ext uri="{0D108BD9-81ED-4DB2-BD59-A6C34878D82A}">
                    <a16:rowId xmlns:a16="http://schemas.microsoft.com/office/drawing/2014/main" val="10003"/>
                  </a:ext>
                </a:extLst>
              </a:tr>
              <a:tr h="370840">
                <a:tc>
                  <a:txBody>
                    <a:bodyPr/>
                    <a:lstStyle/>
                    <a:p>
                      <a:pPr algn="ctr"/>
                      <a:r>
                        <a:rPr lang="en-US" altLang="zh-CN" sz="2400" b="0" baseline="0" dirty="0">
                          <a:latin typeface="Verdana" panose="020B0604030504040204" pitchFamily="2" charset="0"/>
                          <a:ea typeface="Verdana" panose="020B0604030504040204" pitchFamily="2" charset="0"/>
                          <a:cs typeface="Verdana" panose="020B0604030504040204" pitchFamily="2" charset="0"/>
                        </a:rPr>
                        <a:t>D</a:t>
                      </a:r>
                      <a:endParaRPr lang="zh-CN" altLang="en-US" sz="2400" b="0" baseline="0" dirty="0">
                        <a:latin typeface="Verdana" panose="020B0604030504040204" pitchFamily="2" charset="0"/>
                        <a:cs typeface="Verdana" panose="020B0604030504040204" pitchFamily="2" charset="0"/>
                      </a:endParaRPr>
                    </a:p>
                  </a:txBody>
                  <a:tcPr/>
                </a:tc>
                <a:tc>
                  <a:txBody>
                    <a:bodyPr/>
                    <a:lstStyle/>
                    <a:p>
                      <a:r>
                        <a:rPr lang="en-US" altLang="zh-CN" sz="2400" b="0" baseline="0" dirty="0">
                          <a:latin typeface="Verdana" panose="020B0604030504040204" pitchFamily="2" charset="0"/>
                          <a:ea typeface="Verdana" panose="020B0604030504040204" pitchFamily="2" charset="0"/>
                          <a:cs typeface="Verdana" panose="020B0604030504040204" pitchFamily="2" charset="0"/>
                        </a:rPr>
                        <a:t>Denial of Service</a:t>
                      </a:r>
                      <a:endParaRPr lang="zh-CN" altLang="en-US" sz="2400" b="0" baseline="0" dirty="0">
                        <a:latin typeface="Verdana" panose="020B0604030504040204" pitchFamily="2" charset="0"/>
                        <a:cs typeface="Verdana" panose="020B0604030504040204" pitchFamily="2" charset="0"/>
                      </a:endParaRPr>
                    </a:p>
                  </a:txBody>
                  <a:tcPr/>
                </a:tc>
                <a:tc>
                  <a:txBody>
                    <a:bodyPr/>
                    <a:lstStyle/>
                    <a:p>
                      <a:r>
                        <a:rPr lang="zh-CN" altLang="en-US" sz="2400" b="0" baseline="0" dirty="0">
                          <a:latin typeface="微软雅黑" panose="020B0503020204020204" pitchFamily="2" charset="-122"/>
                        </a:rPr>
                        <a:t>拒绝服务</a:t>
                      </a:r>
                    </a:p>
                  </a:txBody>
                  <a:tcPr/>
                </a:tc>
                <a:extLst>
                  <a:ext uri="{0D108BD9-81ED-4DB2-BD59-A6C34878D82A}">
                    <a16:rowId xmlns:a16="http://schemas.microsoft.com/office/drawing/2014/main" val="10004"/>
                  </a:ext>
                </a:extLst>
              </a:tr>
              <a:tr h="370840">
                <a:tc>
                  <a:txBody>
                    <a:bodyPr/>
                    <a:lstStyle/>
                    <a:p>
                      <a:pPr algn="ctr"/>
                      <a:r>
                        <a:rPr lang="en-US" altLang="zh-CN" sz="2400" b="0" baseline="0" dirty="0">
                          <a:latin typeface="Verdana" panose="020B0604030504040204" pitchFamily="2" charset="0"/>
                          <a:ea typeface="Verdana" panose="020B0604030504040204" pitchFamily="2" charset="0"/>
                          <a:cs typeface="Verdana" panose="020B0604030504040204" pitchFamily="2" charset="0"/>
                        </a:rPr>
                        <a:t>E</a:t>
                      </a:r>
                      <a:endParaRPr lang="zh-CN" altLang="en-US" sz="2400" b="0" baseline="0" dirty="0">
                        <a:latin typeface="Verdana" panose="020B0604030504040204" pitchFamily="2" charset="0"/>
                        <a:cs typeface="Verdana" panose="020B0604030504040204" pitchFamily="2" charset="0"/>
                      </a:endParaRPr>
                    </a:p>
                  </a:txBody>
                  <a:tcPr/>
                </a:tc>
                <a:tc>
                  <a:txBody>
                    <a:bodyPr/>
                    <a:lstStyle/>
                    <a:p>
                      <a:r>
                        <a:rPr lang="en-US" altLang="zh-CN" sz="2400" b="0" baseline="0" dirty="0">
                          <a:latin typeface="Verdana" panose="020B0604030504040204" pitchFamily="2" charset="0"/>
                          <a:ea typeface="Verdana" panose="020B0604030504040204" pitchFamily="2" charset="0"/>
                          <a:cs typeface="Verdana" panose="020B0604030504040204" pitchFamily="2" charset="0"/>
                        </a:rPr>
                        <a:t>Elevation of Privilege</a:t>
                      </a:r>
                      <a:endParaRPr lang="zh-CN" altLang="en-US" sz="2400" b="0" baseline="0" dirty="0">
                        <a:latin typeface="Verdana" panose="020B0604030504040204" pitchFamily="2" charset="0"/>
                        <a:cs typeface="Verdana" panose="020B0604030504040204" pitchFamily="2" charset="0"/>
                      </a:endParaRPr>
                    </a:p>
                  </a:txBody>
                  <a:tcPr/>
                </a:tc>
                <a:tc>
                  <a:txBody>
                    <a:bodyPr/>
                    <a:lstStyle/>
                    <a:p>
                      <a:r>
                        <a:rPr lang="zh-CN" altLang="en-US" sz="2400" b="0" baseline="0" dirty="0">
                          <a:latin typeface="微软雅黑" panose="020B0503020204020204" pitchFamily="2" charset="-122"/>
                        </a:rPr>
                        <a:t>权限提升</a:t>
                      </a:r>
                    </a:p>
                  </a:txBody>
                  <a:tcPr/>
                </a:tc>
                <a:extLst>
                  <a:ext uri="{0D108BD9-81ED-4DB2-BD59-A6C34878D82A}">
                    <a16:rowId xmlns:a16="http://schemas.microsoft.com/office/drawing/2014/main" val="10005"/>
                  </a:ext>
                </a:extLst>
              </a:tr>
            </a:tbl>
          </a:graphicData>
        </a:graphic>
      </p:graphicFrame>
      <p:sp>
        <p:nvSpPr>
          <p:cNvPr id="78881"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31</a:t>
            </a:fld>
            <a:endParaRPr lang="zh-CN" altLang="en-US" sz="10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885443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2" charset="0"/>
              </a:rPr>
              <a:t>理解</a:t>
            </a:r>
            <a:r>
              <a:rPr lang="en-US" altLang="en-US" dirty="0">
                <a:latin typeface="Times New Roman" panose="02020603050405020304" pitchFamily="2" charset="0"/>
              </a:rPr>
              <a:t>STRIDE</a:t>
            </a:r>
            <a:r>
              <a:rPr lang="zh-CN" altLang="en-US" dirty="0">
                <a:latin typeface="Times New Roman" panose="02020603050405020304" pitchFamily="2" charset="0"/>
              </a:rPr>
              <a:t>六类威胁</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32</a:t>
            </a:fld>
            <a:endParaRPr lang="en-US" altLang="zh-CN"/>
          </a:p>
        </p:txBody>
      </p:sp>
      <p:graphicFrame>
        <p:nvGraphicFramePr>
          <p:cNvPr id="5" name="Table 3"/>
          <p:cNvGraphicFramePr>
            <a:graphicFrameLocks noGrp="1"/>
          </p:cNvGraphicFramePr>
          <p:nvPr/>
        </p:nvGraphicFramePr>
        <p:xfrm>
          <a:off x="152400" y="1206500"/>
          <a:ext cx="8686800" cy="5065569"/>
        </p:xfrm>
        <a:graphic>
          <a:graphicData uri="http://schemas.openxmlformats.org/drawingml/2006/table">
            <a:tbl>
              <a:tblPr/>
              <a:tblGrid>
                <a:gridCol w="2126776">
                  <a:extLst>
                    <a:ext uri="{9D8B030D-6E8A-4147-A177-3AD203B41FA5}">
                      <a16:colId xmlns:a16="http://schemas.microsoft.com/office/drawing/2014/main" val="20000"/>
                    </a:ext>
                  </a:extLst>
                </a:gridCol>
                <a:gridCol w="1323833">
                  <a:extLst>
                    <a:ext uri="{9D8B030D-6E8A-4147-A177-3AD203B41FA5}">
                      <a16:colId xmlns:a16="http://schemas.microsoft.com/office/drawing/2014/main" val="20001"/>
                    </a:ext>
                  </a:extLst>
                </a:gridCol>
                <a:gridCol w="1323833">
                  <a:extLst>
                    <a:ext uri="{9D8B030D-6E8A-4147-A177-3AD203B41FA5}">
                      <a16:colId xmlns:a16="http://schemas.microsoft.com/office/drawing/2014/main" val="20002"/>
                    </a:ext>
                  </a:extLst>
                </a:gridCol>
                <a:gridCol w="3912358">
                  <a:extLst>
                    <a:ext uri="{9D8B030D-6E8A-4147-A177-3AD203B41FA5}">
                      <a16:colId xmlns:a16="http://schemas.microsoft.com/office/drawing/2014/main" val="20003"/>
                    </a:ext>
                  </a:extLst>
                </a:gridCol>
              </a:tblGrid>
              <a:tr h="49915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威胁</a:t>
                      </a:r>
                      <a:endParaRPr kumimoji="0" lang="en-US" altLang="zh-CN" sz="20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安全属性</a:t>
                      </a:r>
                      <a:endParaRPr kumimoji="0" lang="en-US" altLang="zh-CN" sz="20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定义</a:t>
                      </a:r>
                      <a:endParaRPr kumimoji="0" lang="en-US" altLang="zh-CN" sz="20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举例</a:t>
                      </a:r>
                      <a:endParaRPr kumimoji="0" lang="en-US" altLang="zh-CN" sz="20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15000"/>
                        </a:lnSpc>
                        <a:spcBef>
                          <a:spcPts val="100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Spoofing</a:t>
                      </a: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（哄骗）</a:t>
                      </a:r>
                      <a:endPar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15000"/>
                        </a:lnSpc>
                        <a:spcBef>
                          <a:spcPts val="1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可鉴别性</a:t>
                      </a:r>
                      <a:endPar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15000"/>
                        </a:lnSpc>
                        <a:spcBef>
                          <a:spcPts val="1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模仿其他人或实体</a:t>
                      </a:r>
                      <a:endPar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15000"/>
                        </a:lnSpc>
                        <a:spcBef>
                          <a:spcPts val="1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伪装成</a:t>
                      </a:r>
                      <a:r>
                        <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microsoft.com</a:t>
                      </a: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或</a:t>
                      </a:r>
                      <a:r>
                        <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ntdll.dll</a:t>
                      </a: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a:t>
                      </a:r>
                      <a:endPar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27408">
                <a:tc>
                  <a:txBody>
                    <a:bodyPr/>
                    <a:lstStyle/>
                    <a:p>
                      <a:pPr marL="0" marR="0" lvl="0" indent="0" algn="l" defTabSz="914400" rtl="0" eaLnBrk="1" fontAlgn="base" latinLnBrk="0" hangingPunct="1">
                        <a:lnSpc>
                          <a:spcPct val="115000"/>
                        </a:lnSpc>
                        <a:spcBef>
                          <a:spcPts val="100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T</a:t>
                      </a:r>
                      <a:r>
                        <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ampering</a:t>
                      </a: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（篡改）</a:t>
                      </a:r>
                      <a:endPar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15000"/>
                        </a:lnSpc>
                        <a:spcBef>
                          <a:spcPts val="1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完整性</a:t>
                      </a:r>
                      <a:endPar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15000"/>
                        </a:lnSpc>
                        <a:spcBef>
                          <a:spcPts val="1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修改数据或代码</a:t>
                      </a:r>
                      <a:endPar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15000"/>
                        </a:lnSpc>
                        <a:spcBef>
                          <a:spcPts val="1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修改硬盘、</a:t>
                      </a:r>
                      <a:r>
                        <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DVD</a:t>
                      </a: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或网络数据包中的</a:t>
                      </a:r>
                      <a:r>
                        <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DLL</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662719">
                <a:tc>
                  <a:txBody>
                    <a:bodyPr/>
                    <a:lstStyle/>
                    <a:p>
                      <a:pPr marL="0" marR="0" lvl="0" indent="0" algn="l" defTabSz="914400" rtl="0" eaLnBrk="1" fontAlgn="base" latinLnBrk="0" hangingPunct="1">
                        <a:lnSpc>
                          <a:spcPct val="115000"/>
                        </a:lnSpc>
                        <a:spcBef>
                          <a:spcPts val="100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R</a:t>
                      </a:r>
                      <a:r>
                        <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epudiation</a:t>
                      </a: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（抵赖）</a:t>
                      </a:r>
                      <a:endPar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15000"/>
                        </a:lnSpc>
                        <a:spcBef>
                          <a:spcPts val="1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不可抵赖性</a:t>
                      </a:r>
                      <a:endPar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15000"/>
                        </a:lnSpc>
                        <a:spcBef>
                          <a:spcPts val="1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声称没有执行某个动作</a:t>
                      </a:r>
                      <a:endPar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15000"/>
                        </a:lnSpc>
                        <a:spcBef>
                          <a:spcPts val="1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“我没有发送过那封电子邮件”，“我没有修改过那个文件”，“亲爱的，我确实没有访问过那个网站！”</a:t>
                      </a:r>
                      <a:endPar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501009">
                <a:tc>
                  <a:txBody>
                    <a:bodyPr/>
                    <a:lstStyle/>
                    <a:p>
                      <a:pPr marL="0" marR="0" lvl="0" indent="0" algn="l" defTabSz="914400" rtl="0" eaLnBrk="1" fontAlgn="base" latinLnBrk="0" hangingPunct="1">
                        <a:lnSpc>
                          <a:spcPct val="115000"/>
                        </a:lnSpc>
                        <a:spcBef>
                          <a:spcPts val="100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I</a:t>
                      </a:r>
                      <a:r>
                        <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nformation Disclosure</a:t>
                      </a: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（信息泄露）</a:t>
                      </a:r>
                      <a:endPar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15000"/>
                        </a:lnSpc>
                        <a:spcBef>
                          <a:spcPts val="1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机密性</a:t>
                      </a:r>
                      <a:endPar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15000"/>
                        </a:lnSpc>
                        <a:spcBef>
                          <a:spcPts val="1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把信息披露给那些无权知道的人</a:t>
                      </a:r>
                      <a:endPar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15000"/>
                        </a:lnSpc>
                        <a:spcBef>
                          <a:spcPts val="1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允许某人阅读</a:t>
                      </a:r>
                      <a:r>
                        <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Windows</a:t>
                      </a: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源代码；公布某个</a:t>
                      </a:r>
                      <a:r>
                        <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Web</a:t>
                      </a: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网站的用户清单。</a:t>
                      </a:r>
                      <a:endPar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501009">
                <a:tc>
                  <a:txBody>
                    <a:bodyPr/>
                    <a:lstStyle/>
                    <a:p>
                      <a:pPr marL="0" marR="0" lvl="0" indent="0" algn="l" defTabSz="914400" rtl="0" eaLnBrk="1" fontAlgn="base" latinLnBrk="0" hangingPunct="1">
                        <a:lnSpc>
                          <a:spcPct val="115000"/>
                        </a:lnSpc>
                        <a:spcBef>
                          <a:spcPts val="100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D</a:t>
                      </a:r>
                      <a:r>
                        <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enial of Service</a:t>
                      </a: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（拒绝服务）</a:t>
                      </a:r>
                      <a:endPar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15000"/>
                        </a:lnSpc>
                        <a:spcBef>
                          <a:spcPts val="1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可用性</a:t>
                      </a:r>
                      <a:endPar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15000"/>
                        </a:lnSpc>
                        <a:spcBef>
                          <a:spcPts val="1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拒绝为用户提供服务</a:t>
                      </a:r>
                      <a:endPar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15000"/>
                        </a:lnSpc>
                        <a:spcBef>
                          <a:spcPts val="1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使得</a:t>
                      </a:r>
                      <a:r>
                        <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Windows</a:t>
                      </a: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或</a:t>
                      </a:r>
                      <a:r>
                        <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Web</a:t>
                      </a: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网站崩溃，发送数据包并耗尽</a:t>
                      </a:r>
                      <a:r>
                        <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CPU</a:t>
                      </a: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时间，将数据包路由到某黑洞中。</a:t>
                      </a:r>
                      <a:endPar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501009">
                <a:tc>
                  <a:txBody>
                    <a:bodyPr/>
                    <a:lstStyle/>
                    <a:p>
                      <a:pPr marL="0" marR="0" lvl="0" indent="0" algn="l" defTabSz="914400" rtl="0" eaLnBrk="1" fontAlgn="base" latinLnBrk="0" hangingPunct="1">
                        <a:lnSpc>
                          <a:spcPct val="115000"/>
                        </a:lnSpc>
                        <a:spcBef>
                          <a:spcPts val="100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E</a:t>
                      </a:r>
                      <a:r>
                        <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levation of Privilege</a:t>
                      </a: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（权限提升）</a:t>
                      </a:r>
                      <a:endPar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15000"/>
                        </a:lnSpc>
                        <a:spcBef>
                          <a:spcPts val="1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授权</a:t>
                      </a:r>
                      <a:endPar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15000"/>
                        </a:lnSpc>
                        <a:spcBef>
                          <a:spcPts val="1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获得非授权访问权</a:t>
                      </a:r>
                      <a:endPar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15000"/>
                        </a:lnSpc>
                        <a:spcBef>
                          <a:spcPts val="100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rPr>
                        <a:t>允许远程因特网用户执行命令，让受限用户获得管理员权限。</a:t>
                      </a:r>
                      <a:endParaRPr kumimoji="0" lang="en-US" altLang="zh-CN" sz="1800" b="0" i="0" u="none" strike="noStrike" cap="none" normalizeH="0" baseline="0"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4288636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p:nvPr>
        </p:nvSpPr>
        <p:spPr>
          <a:ln/>
        </p:spPr>
        <p:txBody>
          <a:bodyPr wrap="square" anchor="ctr"/>
          <a:lstStyle/>
          <a:p>
            <a:r>
              <a:rPr lang="zh-CN" altLang="en-US"/>
              <a:t>威胁建模</a:t>
            </a:r>
            <a:r>
              <a:rPr lang="en-US" altLang="zh-CN"/>
              <a:t>-</a:t>
            </a:r>
            <a:r>
              <a:rPr lang="zh-CN" altLang="en-US"/>
              <a:t>评估威胁</a:t>
            </a:r>
          </a:p>
        </p:txBody>
      </p:sp>
      <p:sp>
        <p:nvSpPr>
          <p:cNvPr id="80898" name="内容占位符 2"/>
          <p:cNvSpPr>
            <a:spLocks noGrp="1"/>
          </p:cNvSpPr>
          <p:nvPr>
            <p:ph idx="1"/>
          </p:nvPr>
        </p:nvSpPr>
        <p:spPr>
          <a:ln/>
        </p:spPr>
        <p:txBody>
          <a:bodyPr wrap="square" anchor="t"/>
          <a:lstStyle/>
          <a:p>
            <a:r>
              <a:rPr lang="zh-CN" altLang="en-US" dirty="0"/>
              <a:t>评估威胁风险值</a:t>
            </a:r>
          </a:p>
          <a:p>
            <a:r>
              <a:rPr lang="zh-CN" altLang="en-US" dirty="0"/>
              <a:t>评估被利用和攻击发生的概率</a:t>
            </a:r>
          </a:p>
          <a:p>
            <a:r>
              <a:rPr lang="zh-CN" altLang="en-US" dirty="0"/>
              <a:t>评估攻击后资产的受损后果，并计算风险</a:t>
            </a:r>
          </a:p>
          <a:p>
            <a:endParaRPr lang="en-US" altLang="zh-CN" dirty="0"/>
          </a:p>
          <a:p>
            <a:endParaRPr lang="zh-CN" altLang="en-US"/>
          </a:p>
        </p:txBody>
      </p:sp>
      <p:sp>
        <p:nvSpPr>
          <p:cNvPr id="4" name="爆炸形 2 3"/>
          <p:cNvSpPr/>
          <p:nvPr/>
        </p:nvSpPr>
        <p:spPr>
          <a:xfrm>
            <a:off x="1331913" y="3286125"/>
            <a:ext cx="7200900" cy="2771775"/>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2800" strike="noStrike" noProof="1">
                <a:solidFill>
                  <a:schemeClr val="tx1"/>
                </a:solidFill>
              </a:rPr>
              <a:t>参考风险管理、安全工程中相关内容</a:t>
            </a:r>
            <a:r>
              <a:rPr lang="en-US" altLang="zh-CN" sz="2800" strike="noStrike" noProof="1">
                <a:solidFill>
                  <a:schemeClr val="tx1"/>
                </a:solidFill>
              </a:rPr>
              <a:t>!</a:t>
            </a:r>
          </a:p>
        </p:txBody>
      </p:sp>
      <p:sp>
        <p:nvSpPr>
          <p:cNvPr id="80900"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33</a:t>
            </a:fld>
            <a:endParaRPr lang="zh-CN" altLang="en-US" sz="10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5205192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a:ln/>
        </p:spPr>
        <p:txBody>
          <a:bodyPr wrap="square" anchor="ctr"/>
          <a:lstStyle/>
          <a:p>
            <a:r>
              <a:rPr lang="zh-CN" altLang="en-US"/>
              <a:t>威胁建模</a:t>
            </a:r>
            <a:r>
              <a:rPr lang="en-US" altLang="zh-CN"/>
              <a:t>-</a:t>
            </a:r>
            <a:r>
              <a:rPr lang="zh-CN" altLang="en-US"/>
              <a:t>消减威胁</a:t>
            </a:r>
          </a:p>
        </p:txBody>
      </p:sp>
      <p:sp>
        <p:nvSpPr>
          <p:cNvPr id="81922" name="内容占位符 2"/>
          <p:cNvSpPr>
            <a:spLocks noGrp="1"/>
          </p:cNvSpPr>
          <p:nvPr>
            <p:ph idx="1"/>
          </p:nvPr>
        </p:nvSpPr>
        <p:spPr>
          <a:ln/>
        </p:spPr>
        <p:txBody>
          <a:bodyPr wrap="square" anchor="t"/>
          <a:lstStyle/>
          <a:p>
            <a:r>
              <a:rPr lang="zh-CN" altLang="en-US"/>
              <a:t>重新设计并排除这个威胁</a:t>
            </a:r>
          </a:p>
          <a:p>
            <a:r>
              <a:rPr lang="zh-CN" altLang="en-US"/>
              <a:t>使用标准的威胁消减技术</a:t>
            </a:r>
          </a:p>
          <a:p>
            <a:r>
              <a:rPr lang="zh-CN" altLang="en-US"/>
              <a:t>发明新的消减方法</a:t>
            </a:r>
          </a:p>
          <a:p>
            <a:r>
              <a:rPr lang="zh-CN" altLang="en-US"/>
              <a:t>根据安全Bug标准来确定是否可接受风险</a:t>
            </a:r>
          </a:p>
          <a:p>
            <a:r>
              <a:rPr lang="zh-CN" altLang="en-US"/>
              <a:t>把威胁作为漏洞记录下来，以后再想办法消减</a:t>
            </a:r>
          </a:p>
        </p:txBody>
      </p:sp>
      <p:sp>
        <p:nvSpPr>
          <p:cNvPr id="4" name="爆炸形 2 3"/>
          <p:cNvSpPr/>
          <p:nvPr/>
        </p:nvSpPr>
        <p:spPr>
          <a:xfrm>
            <a:off x="1768475" y="4359275"/>
            <a:ext cx="6407150" cy="2041525"/>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2800" b="1" strike="noStrike" noProof="1">
                <a:solidFill>
                  <a:schemeClr val="tx1"/>
                </a:solidFill>
                <a:sym typeface="+mn-ea"/>
              </a:rPr>
              <a:t>要想办法消减每个威胁！</a:t>
            </a:r>
          </a:p>
        </p:txBody>
      </p:sp>
      <p:sp>
        <p:nvSpPr>
          <p:cNvPr id="81924"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34</a:t>
            </a:fld>
            <a:endParaRPr lang="zh-CN" altLang="en-US" sz="10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3812721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a:ln/>
        </p:spPr>
        <p:txBody>
          <a:bodyPr wrap="square" anchor="ctr"/>
          <a:lstStyle/>
          <a:p>
            <a:r>
              <a:rPr lang="zh-CN" altLang="en-US" dirty="0"/>
              <a:t>软件安全需求及安全设计的重要性</a:t>
            </a:r>
          </a:p>
        </p:txBody>
      </p:sp>
      <p:sp>
        <p:nvSpPr>
          <p:cNvPr id="58370" name="内容占位符 2"/>
          <p:cNvSpPr>
            <a:spLocks noGrp="1"/>
          </p:cNvSpPr>
          <p:nvPr>
            <p:ph idx="1"/>
          </p:nvPr>
        </p:nvSpPr>
        <p:spPr>
          <a:ln/>
        </p:spPr>
        <p:txBody>
          <a:bodyPr wrap="square" anchor="t"/>
          <a:lstStyle/>
          <a:p>
            <a:r>
              <a:rPr lang="zh-CN" altLang="en-US" dirty="0"/>
              <a:t>软件安全需求和设计是开发安全软件的基础</a:t>
            </a:r>
            <a:endParaRPr lang="en-US" altLang="zh-CN" dirty="0"/>
          </a:p>
          <a:p>
            <a:r>
              <a:rPr lang="zh-CN" altLang="en-US" dirty="0"/>
              <a:t>软件安全需求分析</a:t>
            </a:r>
            <a:endParaRPr lang="en-US" altLang="zh-CN" dirty="0"/>
          </a:p>
          <a:p>
            <a:pPr lvl="1"/>
            <a:r>
              <a:rPr lang="zh-CN" altLang="zh-CN" dirty="0"/>
              <a:t>以风险管理为基础，建立“威胁”分析计划</a:t>
            </a:r>
            <a:endParaRPr lang="en-US" altLang="zh-CN" dirty="0"/>
          </a:p>
          <a:p>
            <a:pPr lvl="1"/>
            <a:r>
              <a:rPr lang="zh-CN" altLang="en-US" dirty="0"/>
              <a:t>建立软件安全需求定义，确保软件安全需求定义正确</a:t>
            </a:r>
            <a:endParaRPr lang="en-US" altLang="zh-CN" dirty="0"/>
          </a:p>
          <a:p>
            <a:pPr lvl="1"/>
            <a:r>
              <a:rPr lang="zh-CN" altLang="en-US" dirty="0"/>
              <a:t>安全需求应文档化</a:t>
            </a:r>
            <a:endParaRPr lang="en-US" altLang="zh-CN" dirty="0"/>
          </a:p>
          <a:p>
            <a:r>
              <a:rPr lang="zh-CN" altLang="en-US" dirty="0"/>
              <a:t>软件安全设计</a:t>
            </a:r>
            <a:endParaRPr lang="en-US" altLang="zh-CN" dirty="0"/>
          </a:p>
          <a:p>
            <a:pPr lvl="1"/>
            <a:r>
              <a:rPr lang="zh-CN" altLang="zh-CN" dirty="0"/>
              <a:t>软件系统的每一项需求，都应该在软件安全设计阶段认真考虑</a:t>
            </a:r>
            <a:endParaRPr lang="en-US" altLang="zh-CN" dirty="0"/>
          </a:p>
          <a:p>
            <a:pPr lvl="1"/>
            <a:endParaRPr lang="en-US" altLang="zh-CN" dirty="0"/>
          </a:p>
        </p:txBody>
      </p:sp>
      <p:sp>
        <p:nvSpPr>
          <p:cNvPr id="58371"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35</a:t>
            </a:fld>
            <a:endParaRPr lang="zh-CN" altLang="en-US" sz="10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6557849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安全需求分析</a:t>
            </a:r>
          </a:p>
        </p:txBody>
      </p:sp>
      <p:sp>
        <p:nvSpPr>
          <p:cNvPr id="3" name="内容占位符 2"/>
          <p:cNvSpPr>
            <a:spLocks noGrp="1"/>
          </p:cNvSpPr>
          <p:nvPr>
            <p:ph idx="1"/>
          </p:nvPr>
        </p:nvSpPr>
        <p:spPr/>
        <p:txBody>
          <a:bodyPr/>
          <a:lstStyle/>
          <a:p>
            <a:r>
              <a:rPr kumimoji="1" lang="zh-CN" altLang="en-US" dirty="0"/>
              <a:t>安全需求分类</a:t>
            </a:r>
            <a:endParaRPr kumimoji="1" lang="en-US" altLang="zh-CN" dirty="0"/>
          </a:p>
          <a:p>
            <a:pPr lvl="1"/>
            <a:r>
              <a:rPr kumimoji="1" lang="zh-CN" altLang="en-US" dirty="0"/>
              <a:t>安全功能需求</a:t>
            </a:r>
            <a:endParaRPr kumimoji="1" lang="en-US" altLang="zh-CN" dirty="0"/>
          </a:p>
          <a:p>
            <a:pPr lvl="1"/>
            <a:r>
              <a:rPr kumimoji="1" lang="zh-CN" altLang="en-US" dirty="0"/>
              <a:t>安全保障需求</a:t>
            </a:r>
            <a:endParaRPr kumimoji="1" lang="en-US" altLang="zh-CN" dirty="0"/>
          </a:p>
          <a:p>
            <a:r>
              <a:rPr kumimoji="1" lang="zh-CN" altLang="en-US" dirty="0"/>
              <a:t>需求分析的要点</a:t>
            </a:r>
            <a:endParaRPr kumimoji="1" lang="en-US" altLang="zh-CN" dirty="0"/>
          </a:p>
          <a:p>
            <a:pPr lvl="1"/>
            <a:r>
              <a:rPr kumimoji="1" lang="zh-CN" altLang="en-US" dirty="0"/>
              <a:t>安全需求进行有效定义</a:t>
            </a:r>
            <a:endParaRPr kumimoji="1" lang="en-US" altLang="zh-CN" dirty="0"/>
          </a:p>
          <a:p>
            <a:pPr lvl="1"/>
            <a:r>
              <a:rPr kumimoji="1" lang="zh-CN" altLang="en-US" dirty="0"/>
              <a:t>不仅考虑系统功能，还要考虑系统不应该做什么</a:t>
            </a:r>
            <a:endParaRPr kumimoji="1" lang="en-US" altLang="zh-CN" dirty="0"/>
          </a:p>
          <a:p>
            <a:pPr lvl="1"/>
            <a:r>
              <a:rPr kumimoji="1" lang="zh-CN" altLang="en-US" dirty="0"/>
              <a:t>功能需求、安全需求、安全目标要达到平衡</a:t>
            </a:r>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pPr>
              <a:defRPr/>
            </a:pPr>
            <a:fld id="{F5E0E65E-9137-4309-8D78-B392A1917D52}" type="slidenum">
              <a:rPr lang="zh-CN" altLang="en-US" smtClean="0"/>
              <a:pPr>
                <a:defRPr/>
              </a:pPr>
              <a:t>36</a:t>
            </a:fld>
            <a:endParaRPr lang="en-US" altLang="zh-CN"/>
          </a:p>
        </p:txBody>
      </p:sp>
      <p:sp>
        <p:nvSpPr>
          <p:cNvPr id="6" name="圆角矩形 5"/>
          <p:cNvSpPr/>
          <p:nvPr/>
        </p:nvSpPr>
        <p:spPr>
          <a:xfrm>
            <a:off x="919690" y="4941168"/>
            <a:ext cx="7380820" cy="13123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a:solidFill>
                  <a:srgbClr val="FF0000"/>
                </a:solidFill>
              </a:rPr>
              <a:t>需求工程师不要仅仅从用户的角度出发考虑系统的功能，还应从攻击者的角度出发考虑系统的漏洞。</a:t>
            </a:r>
            <a:endParaRPr lang="zh-CN" altLang="en-US" sz="2800" dirty="0"/>
          </a:p>
        </p:txBody>
      </p:sp>
    </p:spTree>
    <p:extLst>
      <p:ext uri="{BB962C8B-B14F-4D97-AF65-F5344CB8AC3E}">
        <p14:creationId xmlns:p14="http://schemas.microsoft.com/office/powerpoint/2010/main" val="361821543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需求分析过程</a:t>
            </a:r>
          </a:p>
        </p:txBody>
      </p:sp>
      <p:sp>
        <p:nvSpPr>
          <p:cNvPr id="3" name="内容占位符 2"/>
          <p:cNvSpPr>
            <a:spLocks noGrp="1"/>
          </p:cNvSpPr>
          <p:nvPr>
            <p:ph idx="1"/>
          </p:nvPr>
        </p:nvSpPr>
        <p:spPr/>
        <p:txBody>
          <a:bodyPr/>
          <a:lstStyle/>
          <a:p>
            <a:r>
              <a:rPr kumimoji="1" lang="zh-CN" altLang="en-US" dirty="0"/>
              <a:t>系统调查</a:t>
            </a:r>
            <a:endParaRPr kumimoji="1" lang="en-US" altLang="zh-CN" dirty="0"/>
          </a:p>
          <a:p>
            <a:r>
              <a:rPr kumimoji="1" lang="zh-CN" altLang="en-US" dirty="0"/>
              <a:t>定性分析系统的脆弱点和可能遭受的安全威胁</a:t>
            </a:r>
            <a:endParaRPr kumimoji="1" lang="en-US" altLang="zh-CN" dirty="0"/>
          </a:p>
          <a:p>
            <a:r>
              <a:rPr kumimoji="1" lang="zh-CN" altLang="en-US" dirty="0"/>
              <a:t>脆弱点和安全威胁的定量分析</a:t>
            </a:r>
            <a:endParaRPr kumimoji="1" lang="en-US" altLang="zh-CN" dirty="0"/>
          </a:p>
          <a:p>
            <a:r>
              <a:rPr kumimoji="1" lang="zh-CN" altLang="en-US" dirty="0"/>
              <a:t>需求的确定</a:t>
            </a:r>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pPr>
              <a:defRPr/>
            </a:pPr>
            <a:fld id="{F5E0E65E-9137-4309-8D78-B392A1917D52}" type="slidenum">
              <a:rPr lang="zh-CN" altLang="en-US" smtClean="0"/>
              <a:pPr>
                <a:defRPr/>
              </a:pPr>
              <a:t>37</a:t>
            </a:fld>
            <a:endParaRPr lang="en-US" altLang="zh-CN"/>
          </a:p>
        </p:txBody>
      </p:sp>
      <p:sp>
        <p:nvSpPr>
          <p:cNvPr id="5" name="AutoShape 4"/>
          <p:cNvSpPr>
            <a:spLocks noChangeArrowheads="1"/>
          </p:cNvSpPr>
          <p:nvPr/>
        </p:nvSpPr>
        <p:spPr bwMode="auto">
          <a:xfrm>
            <a:off x="1187623" y="4689140"/>
            <a:ext cx="5840777" cy="1152128"/>
          </a:xfrm>
          <a:prstGeom prst="roundRect">
            <a:avLst>
              <a:gd name="adj" fmla="val 4167"/>
            </a:avLst>
          </a:prstGeom>
          <a:solidFill>
            <a:srgbClr val="BBCDE3"/>
          </a:solidFill>
          <a:ln w="9525">
            <a:solidFill>
              <a:srgbClr val="4D4D4D"/>
            </a:solidFill>
            <a:bevel/>
            <a:headEnd/>
            <a:tailEnd/>
          </a:ln>
        </p:spPr>
        <p:txBody>
          <a:bodyPr lIns="88329" tIns="44165" rIns="88329" bIns="44165"/>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99000"/>
              </a:lnSpc>
              <a:buSzPct val="45000"/>
              <a:buFont typeface="Wingdings" panose="05000000000000000000" pitchFamily="2" charset="2"/>
              <a:buNone/>
            </a:pPr>
            <a:r>
              <a:rPr lang="zh-CN" altLang="en-US" sz="3200" dirty="0">
                <a:solidFill>
                  <a:srgbClr val="0000CC"/>
                </a:solidFill>
              </a:rPr>
              <a:t>建立在风险分析的基础上！</a:t>
            </a:r>
            <a:endParaRPr lang="en-US" sz="3200" dirty="0">
              <a:solidFill>
                <a:srgbClr val="0000CC"/>
              </a:solidFill>
            </a:endParaRPr>
          </a:p>
        </p:txBody>
      </p:sp>
      <p:grpSp>
        <p:nvGrpSpPr>
          <p:cNvPr id="6" name="Group 5"/>
          <p:cNvGrpSpPr>
            <a:grpSpLocks/>
          </p:cNvGrpSpPr>
          <p:nvPr/>
        </p:nvGrpSpPr>
        <p:grpSpPr bwMode="auto">
          <a:xfrm>
            <a:off x="7185946" y="4675851"/>
            <a:ext cx="1591469" cy="1265897"/>
            <a:chOff x="0" y="0"/>
            <a:chExt cx="1384" cy="917"/>
          </a:xfrm>
        </p:grpSpPr>
        <p:sp>
          <p:nvSpPr>
            <p:cNvPr id="7" name="Freeform 6"/>
            <p:cNvSpPr>
              <a:spLocks noChangeArrowheads="1"/>
            </p:cNvSpPr>
            <p:nvPr/>
          </p:nvSpPr>
          <p:spPr bwMode="auto">
            <a:xfrm>
              <a:off x="558" y="437"/>
              <a:ext cx="825" cy="480"/>
            </a:xfrm>
            <a:custGeom>
              <a:avLst/>
              <a:gdLst>
                <a:gd name="T0" fmla="*/ 295 w 825"/>
                <a:gd name="T1" fmla="*/ 397 h 480"/>
                <a:gd name="T2" fmla="*/ 241 w 825"/>
                <a:gd name="T3" fmla="*/ 350 h 480"/>
                <a:gd name="T4" fmla="*/ 161 w 825"/>
                <a:gd name="T5" fmla="*/ 271 h 480"/>
                <a:gd name="T6" fmla="*/ 41 w 825"/>
                <a:gd name="T7" fmla="*/ 146 h 480"/>
                <a:gd name="T8" fmla="*/ 15 w 825"/>
                <a:gd name="T9" fmla="*/ 122 h 480"/>
                <a:gd name="T10" fmla="*/ 2 w 825"/>
                <a:gd name="T11" fmla="*/ 107 h 480"/>
                <a:gd name="T12" fmla="*/ 0 w 825"/>
                <a:gd name="T13" fmla="*/ 95 h 480"/>
                <a:gd name="T14" fmla="*/ 8 w 825"/>
                <a:gd name="T15" fmla="*/ 70 h 480"/>
                <a:gd name="T16" fmla="*/ 21 w 825"/>
                <a:gd name="T17" fmla="*/ 48 h 480"/>
                <a:gd name="T18" fmla="*/ 57 w 825"/>
                <a:gd name="T19" fmla="*/ 35 h 480"/>
                <a:gd name="T20" fmla="*/ 107 w 825"/>
                <a:gd name="T21" fmla="*/ 24 h 480"/>
                <a:gd name="T22" fmla="*/ 198 w 825"/>
                <a:gd name="T23" fmla="*/ 11 h 480"/>
                <a:gd name="T24" fmla="*/ 250 w 825"/>
                <a:gd name="T25" fmla="*/ 2 h 480"/>
                <a:gd name="T26" fmla="*/ 278 w 825"/>
                <a:gd name="T27" fmla="*/ 0 h 480"/>
                <a:gd name="T28" fmla="*/ 290 w 825"/>
                <a:gd name="T29" fmla="*/ 0 h 480"/>
                <a:gd name="T30" fmla="*/ 303 w 825"/>
                <a:gd name="T31" fmla="*/ 2 h 480"/>
                <a:gd name="T32" fmla="*/ 425 w 825"/>
                <a:gd name="T33" fmla="*/ 57 h 480"/>
                <a:gd name="T34" fmla="*/ 508 w 825"/>
                <a:gd name="T35" fmla="*/ 110 h 480"/>
                <a:gd name="T36" fmla="*/ 542 w 825"/>
                <a:gd name="T37" fmla="*/ 139 h 480"/>
                <a:gd name="T38" fmla="*/ 576 w 825"/>
                <a:gd name="T39" fmla="*/ 169 h 480"/>
                <a:gd name="T40" fmla="*/ 653 w 825"/>
                <a:gd name="T41" fmla="*/ 209 h 480"/>
                <a:gd name="T42" fmla="*/ 683 w 825"/>
                <a:gd name="T43" fmla="*/ 213 h 480"/>
                <a:gd name="T44" fmla="*/ 697 w 825"/>
                <a:gd name="T45" fmla="*/ 213 h 480"/>
                <a:gd name="T46" fmla="*/ 706 w 825"/>
                <a:gd name="T47" fmla="*/ 213 h 480"/>
                <a:gd name="T48" fmla="*/ 715 w 825"/>
                <a:gd name="T49" fmla="*/ 212 h 480"/>
                <a:gd name="T50" fmla="*/ 744 w 825"/>
                <a:gd name="T51" fmla="*/ 213 h 480"/>
                <a:gd name="T52" fmla="*/ 780 w 825"/>
                <a:gd name="T53" fmla="*/ 210 h 480"/>
                <a:gd name="T54" fmla="*/ 821 w 825"/>
                <a:gd name="T55" fmla="*/ 206 h 480"/>
                <a:gd name="T56" fmla="*/ 824 w 825"/>
                <a:gd name="T57" fmla="*/ 206 h 480"/>
                <a:gd name="T58" fmla="*/ 824 w 825"/>
                <a:gd name="T59" fmla="*/ 479 h 480"/>
                <a:gd name="T60" fmla="*/ 824 w 825"/>
                <a:gd name="T61" fmla="*/ 476 h 480"/>
                <a:gd name="T62" fmla="*/ 617 w 825"/>
                <a:gd name="T63" fmla="*/ 451 h 480"/>
                <a:gd name="T64" fmla="*/ 602 w 825"/>
                <a:gd name="T65" fmla="*/ 450 h 480"/>
                <a:gd name="T66" fmla="*/ 595 w 825"/>
                <a:gd name="T67" fmla="*/ 451 h 480"/>
                <a:gd name="T68" fmla="*/ 586 w 825"/>
                <a:gd name="T69" fmla="*/ 452 h 480"/>
                <a:gd name="T70" fmla="*/ 548 w 825"/>
                <a:gd name="T71" fmla="*/ 460 h 480"/>
                <a:gd name="T72" fmla="*/ 502 w 825"/>
                <a:gd name="T73" fmla="*/ 468 h 480"/>
                <a:gd name="T74" fmla="*/ 489 w 825"/>
                <a:gd name="T75" fmla="*/ 468 h 480"/>
                <a:gd name="T76" fmla="*/ 480 w 825"/>
                <a:gd name="T77" fmla="*/ 468 h 480"/>
                <a:gd name="T78" fmla="*/ 471 w 825"/>
                <a:gd name="T79" fmla="*/ 467 h 480"/>
                <a:gd name="T80" fmla="*/ 425 w 825"/>
                <a:gd name="T81" fmla="*/ 454 h 480"/>
                <a:gd name="T82" fmla="*/ 358 w 825"/>
                <a:gd name="T83" fmla="*/ 431 h 480"/>
                <a:gd name="T84" fmla="*/ 294 w 825"/>
                <a:gd name="T85" fmla="*/ 401 h 480"/>
                <a:gd name="T86" fmla="*/ 295 w 825"/>
                <a:gd name="T87" fmla="*/ 397 h 4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25"/>
                <a:gd name="T133" fmla="*/ 0 h 480"/>
                <a:gd name="T134" fmla="*/ 825 w 825"/>
                <a:gd name="T135" fmla="*/ 480 h 4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25" h="480">
                  <a:moveTo>
                    <a:pt x="295" y="397"/>
                  </a:moveTo>
                  <a:lnTo>
                    <a:pt x="241" y="350"/>
                  </a:lnTo>
                  <a:lnTo>
                    <a:pt x="161" y="271"/>
                  </a:lnTo>
                  <a:lnTo>
                    <a:pt x="41" y="146"/>
                  </a:lnTo>
                  <a:lnTo>
                    <a:pt x="15" y="122"/>
                  </a:lnTo>
                  <a:lnTo>
                    <a:pt x="2" y="107"/>
                  </a:lnTo>
                  <a:lnTo>
                    <a:pt x="0" y="95"/>
                  </a:lnTo>
                  <a:lnTo>
                    <a:pt x="8" y="70"/>
                  </a:lnTo>
                  <a:lnTo>
                    <a:pt x="21" y="48"/>
                  </a:lnTo>
                  <a:lnTo>
                    <a:pt x="57" y="35"/>
                  </a:lnTo>
                  <a:lnTo>
                    <a:pt x="107" y="24"/>
                  </a:lnTo>
                  <a:lnTo>
                    <a:pt x="198" y="11"/>
                  </a:lnTo>
                  <a:lnTo>
                    <a:pt x="250" y="2"/>
                  </a:lnTo>
                  <a:lnTo>
                    <a:pt x="278" y="0"/>
                  </a:lnTo>
                  <a:lnTo>
                    <a:pt x="290" y="0"/>
                  </a:lnTo>
                  <a:lnTo>
                    <a:pt x="303" y="2"/>
                  </a:lnTo>
                  <a:lnTo>
                    <a:pt x="425" y="57"/>
                  </a:lnTo>
                  <a:lnTo>
                    <a:pt x="508" y="110"/>
                  </a:lnTo>
                  <a:lnTo>
                    <a:pt x="542" y="139"/>
                  </a:lnTo>
                  <a:lnTo>
                    <a:pt x="576" y="169"/>
                  </a:lnTo>
                  <a:lnTo>
                    <a:pt x="653" y="209"/>
                  </a:lnTo>
                  <a:lnTo>
                    <a:pt x="683" y="213"/>
                  </a:lnTo>
                  <a:lnTo>
                    <a:pt x="697" y="213"/>
                  </a:lnTo>
                  <a:lnTo>
                    <a:pt x="706" y="213"/>
                  </a:lnTo>
                  <a:lnTo>
                    <a:pt x="715" y="212"/>
                  </a:lnTo>
                  <a:lnTo>
                    <a:pt x="744" y="213"/>
                  </a:lnTo>
                  <a:lnTo>
                    <a:pt x="780" y="210"/>
                  </a:lnTo>
                  <a:lnTo>
                    <a:pt x="821" y="206"/>
                  </a:lnTo>
                  <a:lnTo>
                    <a:pt x="824" y="206"/>
                  </a:lnTo>
                  <a:lnTo>
                    <a:pt x="824" y="479"/>
                  </a:lnTo>
                  <a:lnTo>
                    <a:pt x="824" y="476"/>
                  </a:lnTo>
                  <a:lnTo>
                    <a:pt x="617" y="451"/>
                  </a:lnTo>
                  <a:lnTo>
                    <a:pt x="602" y="450"/>
                  </a:lnTo>
                  <a:lnTo>
                    <a:pt x="595" y="451"/>
                  </a:lnTo>
                  <a:lnTo>
                    <a:pt x="586" y="452"/>
                  </a:lnTo>
                  <a:lnTo>
                    <a:pt x="548" y="460"/>
                  </a:lnTo>
                  <a:lnTo>
                    <a:pt x="502" y="468"/>
                  </a:lnTo>
                  <a:lnTo>
                    <a:pt x="489" y="468"/>
                  </a:lnTo>
                  <a:lnTo>
                    <a:pt x="480" y="468"/>
                  </a:lnTo>
                  <a:lnTo>
                    <a:pt x="471" y="467"/>
                  </a:lnTo>
                  <a:lnTo>
                    <a:pt x="425" y="454"/>
                  </a:lnTo>
                  <a:lnTo>
                    <a:pt x="358" y="431"/>
                  </a:lnTo>
                  <a:lnTo>
                    <a:pt x="294" y="401"/>
                  </a:lnTo>
                  <a:lnTo>
                    <a:pt x="295" y="397"/>
                  </a:lnTo>
                </a:path>
              </a:pathLst>
            </a:custGeom>
            <a:solidFill>
              <a:srgbClr val="E26200"/>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endParaRPr lang="zh-CN" altLang="en-US"/>
            </a:p>
          </p:txBody>
        </p:sp>
        <p:sp>
          <p:nvSpPr>
            <p:cNvPr id="8" name="Freeform 7"/>
            <p:cNvSpPr>
              <a:spLocks noChangeArrowheads="1"/>
            </p:cNvSpPr>
            <p:nvPr/>
          </p:nvSpPr>
          <p:spPr bwMode="auto">
            <a:xfrm>
              <a:off x="690" y="449"/>
              <a:ext cx="192" cy="37"/>
            </a:xfrm>
            <a:custGeom>
              <a:avLst/>
              <a:gdLst>
                <a:gd name="T0" fmla="*/ 173 w 192"/>
                <a:gd name="T1" fmla="*/ 19 h 37"/>
                <a:gd name="T2" fmla="*/ 191 w 192"/>
                <a:gd name="T3" fmla="*/ 19 h 37"/>
                <a:gd name="T4" fmla="*/ 143 w 192"/>
                <a:gd name="T5" fmla="*/ 0 h 37"/>
                <a:gd name="T6" fmla="*/ 135 w 192"/>
                <a:gd name="T7" fmla="*/ 0 h 37"/>
                <a:gd name="T8" fmla="*/ 125 w 192"/>
                <a:gd name="T9" fmla="*/ 0 h 37"/>
                <a:gd name="T10" fmla="*/ 102 w 192"/>
                <a:gd name="T11" fmla="*/ 3 h 37"/>
                <a:gd name="T12" fmla="*/ 61 w 192"/>
                <a:gd name="T13" fmla="*/ 9 h 37"/>
                <a:gd name="T14" fmla="*/ 27 w 192"/>
                <a:gd name="T15" fmla="*/ 11 h 37"/>
                <a:gd name="T16" fmla="*/ 0 w 192"/>
                <a:gd name="T17" fmla="*/ 19 h 37"/>
                <a:gd name="T18" fmla="*/ 18 w 192"/>
                <a:gd name="T19" fmla="*/ 30 h 37"/>
                <a:gd name="T20" fmla="*/ 60 w 192"/>
                <a:gd name="T21" fmla="*/ 36 h 37"/>
                <a:gd name="T22" fmla="*/ 84 w 192"/>
                <a:gd name="T23" fmla="*/ 36 h 37"/>
                <a:gd name="T24" fmla="*/ 104 w 192"/>
                <a:gd name="T25" fmla="*/ 35 h 37"/>
                <a:gd name="T26" fmla="*/ 172 w 192"/>
                <a:gd name="T27" fmla="*/ 23 h 37"/>
                <a:gd name="T28" fmla="*/ 173 w 192"/>
                <a:gd name="T29" fmla="*/ 19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37"/>
                <a:gd name="T47" fmla="*/ 192 w 192"/>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37">
                  <a:moveTo>
                    <a:pt x="173" y="19"/>
                  </a:moveTo>
                  <a:lnTo>
                    <a:pt x="191" y="19"/>
                  </a:lnTo>
                  <a:lnTo>
                    <a:pt x="143" y="0"/>
                  </a:lnTo>
                  <a:lnTo>
                    <a:pt x="135" y="0"/>
                  </a:lnTo>
                  <a:lnTo>
                    <a:pt x="125" y="0"/>
                  </a:lnTo>
                  <a:lnTo>
                    <a:pt x="102" y="3"/>
                  </a:lnTo>
                  <a:lnTo>
                    <a:pt x="61" y="9"/>
                  </a:lnTo>
                  <a:lnTo>
                    <a:pt x="27" y="11"/>
                  </a:lnTo>
                  <a:lnTo>
                    <a:pt x="0" y="19"/>
                  </a:lnTo>
                  <a:lnTo>
                    <a:pt x="18" y="30"/>
                  </a:lnTo>
                  <a:lnTo>
                    <a:pt x="60" y="36"/>
                  </a:lnTo>
                  <a:lnTo>
                    <a:pt x="84" y="36"/>
                  </a:lnTo>
                  <a:lnTo>
                    <a:pt x="104" y="35"/>
                  </a:lnTo>
                  <a:lnTo>
                    <a:pt x="172" y="23"/>
                  </a:lnTo>
                  <a:lnTo>
                    <a:pt x="173" y="19"/>
                  </a:lnTo>
                </a:path>
              </a:pathLst>
            </a:custGeom>
            <a:solidFill>
              <a:srgbClr val="FF8141"/>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endParaRPr lang="zh-CN" altLang="en-US"/>
            </a:p>
          </p:txBody>
        </p:sp>
        <p:sp>
          <p:nvSpPr>
            <p:cNvPr id="9" name="Freeform 8"/>
            <p:cNvSpPr>
              <a:spLocks noChangeArrowheads="1"/>
            </p:cNvSpPr>
            <p:nvPr/>
          </p:nvSpPr>
          <p:spPr bwMode="auto">
            <a:xfrm>
              <a:off x="629" y="469"/>
              <a:ext cx="414" cy="340"/>
            </a:xfrm>
            <a:custGeom>
              <a:avLst/>
              <a:gdLst>
                <a:gd name="T0" fmla="*/ 413 w 414"/>
                <a:gd name="T1" fmla="*/ 247 h 340"/>
                <a:gd name="T2" fmla="*/ 409 w 414"/>
                <a:gd name="T3" fmla="*/ 265 h 340"/>
                <a:gd name="T4" fmla="*/ 397 w 414"/>
                <a:gd name="T5" fmla="*/ 291 h 340"/>
                <a:gd name="T6" fmla="*/ 381 w 414"/>
                <a:gd name="T7" fmla="*/ 314 h 340"/>
                <a:gd name="T8" fmla="*/ 366 w 414"/>
                <a:gd name="T9" fmla="*/ 324 h 340"/>
                <a:gd name="T10" fmla="*/ 350 w 414"/>
                <a:gd name="T11" fmla="*/ 324 h 340"/>
                <a:gd name="T12" fmla="*/ 333 w 414"/>
                <a:gd name="T13" fmla="*/ 326 h 340"/>
                <a:gd name="T14" fmla="*/ 318 w 414"/>
                <a:gd name="T15" fmla="*/ 333 h 340"/>
                <a:gd name="T16" fmla="*/ 302 w 414"/>
                <a:gd name="T17" fmla="*/ 339 h 340"/>
                <a:gd name="T18" fmla="*/ 288 w 414"/>
                <a:gd name="T19" fmla="*/ 331 h 340"/>
                <a:gd name="T20" fmla="*/ 273 w 414"/>
                <a:gd name="T21" fmla="*/ 316 h 340"/>
                <a:gd name="T22" fmla="*/ 244 w 414"/>
                <a:gd name="T23" fmla="*/ 287 h 340"/>
                <a:gd name="T24" fmla="*/ 157 w 414"/>
                <a:gd name="T25" fmla="*/ 234 h 340"/>
                <a:gd name="T26" fmla="*/ 109 w 414"/>
                <a:gd name="T27" fmla="*/ 205 h 340"/>
                <a:gd name="T28" fmla="*/ 72 w 414"/>
                <a:gd name="T29" fmla="*/ 175 h 340"/>
                <a:gd name="T30" fmla="*/ 23 w 414"/>
                <a:gd name="T31" fmla="*/ 107 h 340"/>
                <a:gd name="T32" fmla="*/ 4 w 414"/>
                <a:gd name="T33" fmla="*/ 67 h 340"/>
                <a:gd name="T34" fmla="*/ 0 w 414"/>
                <a:gd name="T35" fmla="*/ 49 h 340"/>
                <a:gd name="T36" fmla="*/ 0 w 414"/>
                <a:gd name="T37" fmla="*/ 41 h 340"/>
                <a:gd name="T38" fmla="*/ 2 w 414"/>
                <a:gd name="T39" fmla="*/ 32 h 340"/>
                <a:gd name="T40" fmla="*/ 17 w 414"/>
                <a:gd name="T41" fmla="*/ 20 h 340"/>
                <a:gd name="T42" fmla="*/ 37 w 414"/>
                <a:gd name="T43" fmla="*/ 14 h 340"/>
                <a:gd name="T44" fmla="*/ 113 w 414"/>
                <a:gd name="T45" fmla="*/ 4 h 340"/>
                <a:gd name="T46" fmla="*/ 142 w 414"/>
                <a:gd name="T47" fmla="*/ 6 h 340"/>
                <a:gd name="T48" fmla="*/ 173 w 414"/>
                <a:gd name="T49" fmla="*/ 8 h 340"/>
                <a:gd name="T50" fmla="*/ 218 w 414"/>
                <a:gd name="T51" fmla="*/ 0 h 340"/>
                <a:gd name="T52" fmla="*/ 225 w 414"/>
                <a:gd name="T53" fmla="*/ 0 h 340"/>
                <a:gd name="T54" fmla="*/ 234 w 414"/>
                <a:gd name="T55" fmla="*/ 0 h 340"/>
                <a:gd name="T56" fmla="*/ 251 w 414"/>
                <a:gd name="T57" fmla="*/ 4 h 340"/>
                <a:gd name="T58" fmla="*/ 282 w 414"/>
                <a:gd name="T59" fmla="*/ 20 h 340"/>
                <a:gd name="T60" fmla="*/ 307 w 414"/>
                <a:gd name="T61" fmla="*/ 42 h 340"/>
                <a:gd name="T62" fmla="*/ 330 w 414"/>
                <a:gd name="T63" fmla="*/ 71 h 340"/>
                <a:gd name="T64" fmla="*/ 370 w 414"/>
                <a:gd name="T65" fmla="*/ 141 h 340"/>
                <a:gd name="T66" fmla="*/ 413 w 414"/>
                <a:gd name="T67" fmla="*/ 247 h 3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4"/>
                <a:gd name="T103" fmla="*/ 0 h 340"/>
                <a:gd name="T104" fmla="*/ 414 w 414"/>
                <a:gd name="T105" fmla="*/ 340 h 34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4" h="340">
                  <a:moveTo>
                    <a:pt x="413" y="247"/>
                  </a:moveTo>
                  <a:lnTo>
                    <a:pt x="409" y="265"/>
                  </a:lnTo>
                  <a:lnTo>
                    <a:pt x="397" y="291"/>
                  </a:lnTo>
                  <a:lnTo>
                    <a:pt x="381" y="314"/>
                  </a:lnTo>
                  <a:lnTo>
                    <a:pt x="366" y="324"/>
                  </a:lnTo>
                  <a:lnTo>
                    <a:pt x="350" y="324"/>
                  </a:lnTo>
                  <a:lnTo>
                    <a:pt x="333" y="326"/>
                  </a:lnTo>
                  <a:lnTo>
                    <a:pt x="318" y="333"/>
                  </a:lnTo>
                  <a:lnTo>
                    <a:pt x="302" y="339"/>
                  </a:lnTo>
                  <a:lnTo>
                    <a:pt x="288" y="331"/>
                  </a:lnTo>
                  <a:lnTo>
                    <a:pt x="273" y="316"/>
                  </a:lnTo>
                  <a:lnTo>
                    <a:pt x="244" y="287"/>
                  </a:lnTo>
                  <a:lnTo>
                    <a:pt x="157" y="234"/>
                  </a:lnTo>
                  <a:lnTo>
                    <a:pt x="109" y="205"/>
                  </a:lnTo>
                  <a:lnTo>
                    <a:pt x="72" y="175"/>
                  </a:lnTo>
                  <a:lnTo>
                    <a:pt x="23" y="107"/>
                  </a:lnTo>
                  <a:lnTo>
                    <a:pt x="4" y="67"/>
                  </a:lnTo>
                  <a:lnTo>
                    <a:pt x="0" y="49"/>
                  </a:lnTo>
                  <a:lnTo>
                    <a:pt x="0" y="41"/>
                  </a:lnTo>
                  <a:lnTo>
                    <a:pt x="2" y="32"/>
                  </a:lnTo>
                  <a:lnTo>
                    <a:pt x="17" y="20"/>
                  </a:lnTo>
                  <a:lnTo>
                    <a:pt x="37" y="14"/>
                  </a:lnTo>
                  <a:lnTo>
                    <a:pt x="113" y="4"/>
                  </a:lnTo>
                  <a:lnTo>
                    <a:pt x="142" y="6"/>
                  </a:lnTo>
                  <a:lnTo>
                    <a:pt x="173" y="8"/>
                  </a:lnTo>
                  <a:lnTo>
                    <a:pt x="218" y="0"/>
                  </a:lnTo>
                  <a:lnTo>
                    <a:pt x="225" y="0"/>
                  </a:lnTo>
                  <a:lnTo>
                    <a:pt x="234" y="0"/>
                  </a:lnTo>
                  <a:lnTo>
                    <a:pt x="251" y="4"/>
                  </a:lnTo>
                  <a:lnTo>
                    <a:pt x="282" y="20"/>
                  </a:lnTo>
                  <a:lnTo>
                    <a:pt x="307" y="42"/>
                  </a:lnTo>
                  <a:lnTo>
                    <a:pt x="330" y="71"/>
                  </a:lnTo>
                  <a:lnTo>
                    <a:pt x="370" y="141"/>
                  </a:lnTo>
                  <a:lnTo>
                    <a:pt x="413" y="247"/>
                  </a:lnTo>
                </a:path>
              </a:pathLst>
            </a:custGeom>
            <a:solidFill>
              <a:srgbClr val="622100"/>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endParaRPr lang="zh-CN" altLang="en-US"/>
            </a:p>
          </p:txBody>
        </p:sp>
        <p:sp>
          <p:nvSpPr>
            <p:cNvPr id="10" name="Freeform 9"/>
            <p:cNvSpPr>
              <a:spLocks noChangeArrowheads="1"/>
            </p:cNvSpPr>
            <p:nvPr/>
          </p:nvSpPr>
          <p:spPr bwMode="auto">
            <a:xfrm>
              <a:off x="702" y="750"/>
              <a:ext cx="234" cy="115"/>
            </a:xfrm>
            <a:custGeom>
              <a:avLst/>
              <a:gdLst>
                <a:gd name="T0" fmla="*/ 12 w 234"/>
                <a:gd name="T1" fmla="*/ 33 h 115"/>
                <a:gd name="T2" fmla="*/ 0 w 234"/>
                <a:gd name="T3" fmla="*/ 51 h 115"/>
                <a:gd name="T4" fmla="*/ 9 w 234"/>
                <a:gd name="T5" fmla="*/ 84 h 115"/>
                <a:gd name="T6" fmla="*/ 43 w 234"/>
                <a:gd name="T7" fmla="*/ 101 h 115"/>
                <a:gd name="T8" fmla="*/ 69 w 234"/>
                <a:gd name="T9" fmla="*/ 110 h 115"/>
                <a:gd name="T10" fmla="*/ 81 w 234"/>
                <a:gd name="T11" fmla="*/ 113 h 115"/>
                <a:gd name="T12" fmla="*/ 91 w 234"/>
                <a:gd name="T13" fmla="*/ 114 h 115"/>
                <a:gd name="T14" fmla="*/ 140 w 234"/>
                <a:gd name="T15" fmla="*/ 97 h 115"/>
                <a:gd name="T16" fmla="*/ 187 w 234"/>
                <a:gd name="T17" fmla="*/ 72 h 115"/>
                <a:gd name="T18" fmla="*/ 214 w 234"/>
                <a:gd name="T19" fmla="*/ 58 h 115"/>
                <a:gd name="T20" fmla="*/ 226 w 234"/>
                <a:gd name="T21" fmla="*/ 48 h 115"/>
                <a:gd name="T22" fmla="*/ 233 w 234"/>
                <a:gd name="T23" fmla="*/ 37 h 115"/>
                <a:gd name="T24" fmla="*/ 233 w 234"/>
                <a:gd name="T25" fmla="*/ 30 h 115"/>
                <a:gd name="T26" fmla="*/ 231 w 234"/>
                <a:gd name="T27" fmla="*/ 24 h 115"/>
                <a:gd name="T28" fmla="*/ 217 w 234"/>
                <a:gd name="T29" fmla="*/ 10 h 115"/>
                <a:gd name="T30" fmla="*/ 199 w 234"/>
                <a:gd name="T31" fmla="*/ 1 h 115"/>
                <a:gd name="T32" fmla="*/ 189 w 234"/>
                <a:gd name="T33" fmla="*/ 0 h 115"/>
                <a:gd name="T34" fmla="*/ 177 w 234"/>
                <a:gd name="T35" fmla="*/ 1 h 115"/>
                <a:gd name="T36" fmla="*/ 160 w 234"/>
                <a:gd name="T37" fmla="*/ 1 h 115"/>
                <a:gd name="T38" fmla="*/ 139 w 234"/>
                <a:gd name="T39" fmla="*/ 3 h 115"/>
                <a:gd name="T40" fmla="*/ 92 w 234"/>
                <a:gd name="T41" fmla="*/ 8 h 115"/>
                <a:gd name="T42" fmla="*/ 47 w 234"/>
                <a:gd name="T43" fmla="*/ 18 h 115"/>
                <a:gd name="T44" fmla="*/ 12 w 234"/>
                <a:gd name="T45" fmla="*/ 33 h 1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4"/>
                <a:gd name="T70" fmla="*/ 0 h 115"/>
                <a:gd name="T71" fmla="*/ 234 w 234"/>
                <a:gd name="T72" fmla="*/ 115 h 1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4" h="115">
                  <a:moveTo>
                    <a:pt x="12" y="33"/>
                  </a:moveTo>
                  <a:lnTo>
                    <a:pt x="0" y="51"/>
                  </a:lnTo>
                  <a:lnTo>
                    <a:pt x="9" y="84"/>
                  </a:lnTo>
                  <a:lnTo>
                    <a:pt x="43" y="101"/>
                  </a:lnTo>
                  <a:lnTo>
                    <a:pt x="69" y="110"/>
                  </a:lnTo>
                  <a:lnTo>
                    <a:pt x="81" y="113"/>
                  </a:lnTo>
                  <a:lnTo>
                    <a:pt x="91" y="114"/>
                  </a:lnTo>
                  <a:lnTo>
                    <a:pt x="140" y="97"/>
                  </a:lnTo>
                  <a:lnTo>
                    <a:pt x="187" y="72"/>
                  </a:lnTo>
                  <a:lnTo>
                    <a:pt x="214" y="58"/>
                  </a:lnTo>
                  <a:lnTo>
                    <a:pt x="226" y="48"/>
                  </a:lnTo>
                  <a:lnTo>
                    <a:pt x="233" y="37"/>
                  </a:lnTo>
                  <a:lnTo>
                    <a:pt x="233" y="30"/>
                  </a:lnTo>
                  <a:lnTo>
                    <a:pt x="231" y="24"/>
                  </a:lnTo>
                  <a:lnTo>
                    <a:pt x="217" y="10"/>
                  </a:lnTo>
                  <a:lnTo>
                    <a:pt x="199" y="1"/>
                  </a:lnTo>
                  <a:lnTo>
                    <a:pt x="189" y="0"/>
                  </a:lnTo>
                  <a:lnTo>
                    <a:pt x="177" y="1"/>
                  </a:lnTo>
                  <a:lnTo>
                    <a:pt x="160" y="1"/>
                  </a:lnTo>
                  <a:lnTo>
                    <a:pt x="139" y="3"/>
                  </a:lnTo>
                  <a:lnTo>
                    <a:pt x="92" y="8"/>
                  </a:lnTo>
                  <a:lnTo>
                    <a:pt x="47" y="18"/>
                  </a:lnTo>
                  <a:lnTo>
                    <a:pt x="12" y="33"/>
                  </a:lnTo>
                </a:path>
              </a:pathLst>
            </a:custGeom>
            <a:solidFill>
              <a:srgbClr val="FF8141"/>
            </a:solidFill>
            <a:ln w="12700" cap="rnd" cmpd="sng">
              <a:solidFill>
                <a:srgbClr val="400000"/>
              </a:solidFill>
              <a:bevel/>
              <a:headEnd/>
              <a:tailEnd/>
            </a:ln>
          </p:spPr>
          <p:txBody>
            <a:bodyPr/>
            <a:lstStyle/>
            <a:p>
              <a:endParaRPr lang="zh-CN" altLang="en-US"/>
            </a:p>
          </p:txBody>
        </p:sp>
        <p:sp>
          <p:nvSpPr>
            <p:cNvPr id="11" name="Freeform 10"/>
            <p:cNvSpPr>
              <a:spLocks noChangeArrowheads="1"/>
            </p:cNvSpPr>
            <p:nvPr/>
          </p:nvSpPr>
          <p:spPr bwMode="auto">
            <a:xfrm>
              <a:off x="634" y="674"/>
              <a:ext cx="272" cy="118"/>
            </a:xfrm>
            <a:custGeom>
              <a:avLst/>
              <a:gdLst>
                <a:gd name="T0" fmla="*/ 11 w 272"/>
                <a:gd name="T1" fmla="*/ 11 h 118"/>
                <a:gd name="T2" fmla="*/ 0 w 272"/>
                <a:gd name="T3" fmla="*/ 46 h 118"/>
                <a:gd name="T4" fmla="*/ 8 w 272"/>
                <a:gd name="T5" fmla="*/ 80 h 118"/>
                <a:gd name="T6" fmla="*/ 55 w 272"/>
                <a:gd name="T7" fmla="*/ 101 h 118"/>
                <a:gd name="T8" fmla="*/ 90 w 272"/>
                <a:gd name="T9" fmla="*/ 111 h 118"/>
                <a:gd name="T10" fmla="*/ 104 w 272"/>
                <a:gd name="T11" fmla="*/ 116 h 118"/>
                <a:gd name="T12" fmla="*/ 116 w 272"/>
                <a:gd name="T13" fmla="*/ 117 h 118"/>
                <a:gd name="T14" fmla="*/ 164 w 272"/>
                <a:gd name="T15" fmla="*/ 107 h 118"/>
                <a:gd name="T16" fmla="*/ 212 w 272"/>
                <a:gd name="T17" fmla="*/ 90 h 118"/>
                <a:gd name="T18" fmla="*/ 245 w 272"/>
                <a:gd name="T19" fmla="*/ 78 h 118"/>
                <a:gd name="T20" fmla="*/ 262 w 272"/>
                <a:gd name="T21" fmla="*/ 72 h 118"/>
                <a:gd name="T22" fmla="*/ 271 w 272"/>
                <a:gd name="T23" fmla="*/ 61 h 118"/>
                <a:gd name="T24" fmla="*/ 267 w 272"/>
                <a:gd name="T25" fmla="*/ 52 h 118"/>
                <a:gd name="T26" fmla="*/ 255 w 272"/>
                <a:gd name="T27" fmla="*/ 38 h 118"/>
                <a:gd name="T28" fmla="*/ 229 w 272"/>
                <a:gd name="T29" fmla="*/ 20 h 118"/>
                <a:gd name="T30" fmla="*/ 212 w 272"/>
                <a:gd name="T31" fmla="*/ 13 h 118"/>
                <a:gd name="T32" fmla="*/ 203 w 272"/>
                <a:gd name="T33" fmla="*/ 11 h 118"/>
                <a:gd name="T34" fmla="*/ 193 w 272"/>
                <a:gd name="T35" fmla="*/ 11 h 118"/>
                <a:gd name="T36" fmla="*/ 99 w 272"/>
                <a:gd name="T37" fmla="*/ 1 h 118"/>
                <a:gd name="T38" fmla="*/ 73 w 272"/>
                <a:gd name="T39" fmla="*/ 0 h 118"/>
                <a:gd name="T40" fmla="*/ 61 w 272"/>
                <a:gd name="T41" fmla="*/ 0 h 118"/>
                <a:gd name="T42" fmla="*/ 49 w 272"/>
                <a:gd name="T43" fmla="*/ 0 h 118"/>
                <a:gd name="T44" fmla="*/ 11 w 272"/>
                <a:gd name="T45" fmla="*/ 11 h 11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2"/>
                <a:gd name="T70" fmla="*/ 0 h 118"/>
                <a:gd name="T71" fmla="*/ 272 w 272"/>
                <a:gd name="T72" fmla="*/ 118 h 11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2" h="118">
                  <a:moveTo>
                    <a:pt x="11" y="11"/>
                  </a:moveTo>
                  <a:lnTo>
                    <a:pt x="0" y="46"/>
                  </a:lnTo>
                  <a:lnTo>
                    <a:pt x="8" y="80"/>
                  </a:lnTo>
                  <a:lnTo>
                    <a:pt x="55" y="101"/>
                  </a:lnTo>
                  <a:lnTo>
                    <a:pt x="90" y="111"/>
                  </a:lnTo>
                  <a:lnTo>
                    <a:pt x="104" y="116"/>
                  </a:lnTo>
                  <a:lnTo>
                    <a:pt x="116" y="117"/>
                  </a:lnTo>
                  <a:lnTo>
                    <a:pt x="164" y="107"/>
                  </a:lnTo>
                  <a:lnTo>
                    <a:pt x="212" y="90"/>
                  </a:lnTo>
                  <a:lnTo>
                    <a:pt x="245" y="78"/>
                  </a:lnTo>
                  <a:lnTo>
                    <a:pt x="262" y="72"/>
                  </a:lnTo>
                  <a:lnTo>
                    <a:pt x="271" y="61"/>
                  </a:lnTo>
                  <a:lnTo>
                    <a:pt x="267" y="52"/>
                  </a:lnTo>
                  <a:lnTo>
                    <a:pt x="255" y="38"/>
                  </a:lnTo>
                  <a:lnTo>
                    <a:pt x="229" y="20"/>
                  </a:lnTo>
                  <a:lnTo>
                    <a:pt x="212" y="13"/>
                  </a:lnTo>
                  <a:lnTo>
                    <a:pt x="203" y="11"/>
                  </a:lnTo>
                  <a:lnTo>
                    <a:pt x="193" y="11"/>
                  </a:lnTo>
                  <a:lnTo>
                    <a:pt x="99" y="1"/>
                  </a:lnTo>
                  <a:lnTo>
                    <a:pt x="73" y="0"/>
                  </a:lnTo>
                  <a:lnTo>
                    <a:pt x="61" y="0"/>
                  </a:lnTo>
                  <a:lnTo>
                    <a:pt x="49" y="0"/>
                  </a:lnTo>
                  <a:lnTo>
                    <a:pt x="11" y="11"/>
                  </a:lnTo>
                </a:path>
              </a:pathLst>
            </a:custGeom>
            <a:solidFill>
              <a:srgbClr val="FF8141"/>
            </a:solidFill>
            <a:ln w="12700" cap="rnd" cmpd="sng">
              <a:solidFill>
                <a:srgbClr val="400000"/>
              </a:solidFill>
              <a:bevel/>
              <a:headEnd/>
              <a:tailEnd/>
            </a:ln>
          </p:spPr>
          <p:txBody>
            <a:bodyPr/>
            <a:lstStyle/>
            <a:p>
              <a:endParaRPr lang="zh-CN" altLang="en-US"/>
            </a:p>
          </p:txBody>
        </p:sp>
        <p:sp>
          <p:nvSpPr>
            <p:cNvPr id="12" name="Freeform 11"/>
            <p:cNvSpPr>
              <a:spLocks noChangeArrowheads="1"/>
            </p:cNvSpPr>
            <p:nvPr/>
          </p:nvSpPr>
          <p:spPr bwMode="auto">
            <a:xfrm>
              <a:off x="589" y="588"/>
              <a:ext cx="278" cy="136"/>
            </a:xfrm>
            <a:custGeom>
              <a:avLst/>
              <a:gdLst>
                <a:gd name="T0" fmla="*/ 16 w 278"/>
                <a:gd name="T1" fmla="*/ 1 h 136"/>
                <a:gd name="T2" fmla="*/ 0 w 278"/>
                <a:gd name="T3" fmla="*/ 21 h 136"/>
                <a:gd name="T4" fmla="*/ 4 w 278"/>
                <a:gd name="T5" fmla="*/ 53 h 136"/>
                <a:gd name="T6" fmla="*/ 49 w 278"/>
                <a:gd name="T7" fmla="*/ 96 h 136"/>
                <a:gd name="T8" fmla="*/ 84 w 278"/>
                <a:gd name="T9" fmla="*/ 122 h 136"/>
                <a:gd name="T10" fmla="*/ 111 w 278"/>
                <a:gd name="T11" fmla="*/ 135 h 136"/>
                <a:gd name="T12" fmla="*/ 122 w 278"/>
                <a:gd name="T13" fmla="*/ 135 h 136"/>
                <a:gd name="T14" fmla="*/ 134 w 278"/>
                <a:gd name="T15" fmla="*/ 135 h 136"/>
                <a:gd name="T16" fmla="*/ 162 w 278"/>
                <a:gd name="T17" fmla="*/ 128 h 136"/>
                <a:gd name="T18" fmla="*/ 213 w 278"/>
                <a:gd name="T19" fmla="*/ 113 h 136"/>
                <a:gd name="T20" fmla="*/ 248 w 278"/>
                <a:gd name="T21" fmla="*/ 102 h 136"/>
                <a:gd name="T22" fmla="*/ 277 w 278"/>
                <a:gd name="T23" fmla="*/ 84 h 136"/>
                <a:gd name="T24" fmla="*/ 274 w 278"/>
                <a:gd name="T25" fmla="*/ 75 h 136"/>
                <a:gd name="T26" fmla="*/ 265 w 278"/>
                <a:gd name="T27" fmla="*/ 63 h 136"/>
                <a:gd name="T28" fmla="*/ 243 w 278"/>
                <a:gd name="T29" fmla="*/ 44 h 136"/>
                <a:gd name="T30" fmla="*/ 222 w 278"/>
                <a:gd name="T31" fmla="*/ 36 h 136"/>
                <a:gd name="T32" fmla="*/ 196 w 278"/>
                <a:gd name="T33" fmla="*/ 32 h 136"/>
                <a:gd name="T34" fmla="*/ 184 w 278"/>
                <a:gd name="T35" fmla="*/ 32 h 136"/>
                <a:gd name="T36" fmla="*/ 171 w 278"/>
                <a:gd name="T37" fmla="*/ 33 h 136"/>
                <a:gd name="T38" fmla="*/ 148 w 278"/>
                <a:gd name="T39" fmla="*/ 39 h 136"/>
                <a:gd name="T40" fmla="*/ 131 w 278"/>
                <a:gd name="T41" fmla="*/ 37 h 136"/>
                <a:gd name="T42" fmla="*/ 73 w 278"/>
                <a:gd name="T43" fmla="*/ 14 h 136"/>
                <a:gd name="T44" fmla="*/ 43 w 278"/>
                <a:gd name="T45" fmla="*/ 2 h 136"/>
                <a:gd name="T46" fmla="*/ 29 w 278"/>
                <a:gd name="T47" fmla="*/ 0 h 136"/>
                <a:gd name="T48" fmla="*/ 16 w 278"/>
                <a:gd name="T49" fmla="*/ 1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8"/>
                <a:gd name="T76" fmla="*/ 0 h 136"/>
                <a:gd name="T77" fmla="*/ 278 w 27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8" h="136">
                  <a:moveTo>
                    <a:pt x="16" y="1"/>
                  </a:moveTo>
                  <a:lnTo>
                    <a:pt x="0" y="21"/>
                  </a:lnTo>
                  <a:lnTo>
                    <a:pt x="4" y="53"/>
                  </a:lnTo>
                  <a:lnTo>
                    <a:pt x="49" y="96"/>
                  </a:lnTo>
                  <a:lnTo>
                    <a:pt x="84" y="122"/>
                  </a:lnTo>
                  <a:lnTo>
                    <a:pt x="111" y="135"/>
                  </a:lnTo>
                  <a:lnTo>
                    <a:pt x="122" y="135"/>
                  </a:lnTo>
                  <a:lnTo>
                    <a:pt x="134" y="135"/>
                  </a:lnTo>
                  <a:lnTo>
                    <a:pt x="162" y="128"/>
                  </a:lnTo>
                  <a:lnTo>
                    <a:pt x="213" y="113"/>
                  </a:lnTo>
                  <a:lnTo>
                    <a:pt x="248" y="102"/>
                  </a:lnTo>
                  <a:lnTo>
                    <a:pt x="277" y="84"/>
                  </a:lnTo>
                  <a:lnTo>
                    <a:pt x="274" y="75"/>
                  </a:lnTo>
                  <a:lnTo>
                    <a:pt x="265" y="63"/>
                  </a:lnTo>
                  <a:lnTo>
                    <a:pt x="243" y="44"/>
                  </a:lnTo>
                  <a:lnTo>
                    <a:pt x="222" y="36"/>
                  </a:lnTo>
                  <a:lnTo>
                    <a:pt x="196" y="32"/>
                  </a:lnTo>
                  <a:lnTo>
                    <a:pt x="184" y="32"/>
                  </a:lnTo>
                  <a:lnTo>
                    <a:pt x="171" y="33"/>
                  </a:lnTo>
                  <a:lnTo>
                    <a:pt x="148" y="39"/>
                  </a:lnTo>
                  <a:lnTo>
                    <a:pt x="131" y="37"/>
                  </a:lnTo>
                  <a:lnTo>
                    <a:pt x="73" y="14"/>
                  </a:lnTo>
                  <a:lnTo>
                    <a:pt x="43" y="2"/>
                  </a:lnTo>
                  <a:lnTo>
                    <a:pt x="29" y="0"/>
                  </a:lnTo>
                  <a:lnTo>
                    <a:pt x="16" y="1"/>
                  </a:lnTo>
                </a:path>
              </a:pathLst>
            </a:custGeom>
            <a:solidFill>
              <a:srgbClr val="FF8141"/>
            </a:solidFill>
            <a:ln w="12700" cap="rnd" cmpd="sng">
              <a:solidFill>
                <a:srgbClr val="400000"/>
              </a:solidFill>
              <a:bevel/>
              <a:headEnd/>
              <a:tailEnd/>
            </a:ln>
          </p:spPr>
          <p:txBody>
            <a:bodyPr/>
            <a:lstStyle/>
            <a:p>
              <a:endParaRPr lang="zh-CN" altLang="en-US"/>
            </a:p>
          </p:txBody>
        </p:sp>
        <p:sp>
          <p:nvSpPr>
            <p:cNvPr id="13" name="Freeform 12"/>
            <p:cNvSpPr>
              <a:spLocks noChangeArrowheads="1"/>
            </p:cNvSpPr>
            <p:nvPr/>
          </p:nvSpPr>
          <p:spPr bwMode="auto">
            <a:xfrm>
              <a:off x="562" y="481"/>
              <a:ext cx="169" cy="167"/>
            </a:xfrm>
            <a:custGeom>
              <a:avLst/>
              <a:gdLst>
                <a:gd name="T0" fmla="*/ 144 w 169"/>
                <a:gd name="T1" fmla="*/ 81 h 167"/>
                <a:gd name="T2" fmla="*/ 156 w 169"/>
                <a:gd name="T3" fmla="*/ 96 h 167"/>
                <a:gd name="T4" fmla="*/ 168 w 169"/>
                <a:gd name="T5" fmla="*/ 118 h 167"/>
                <a:gd name="T6" fmla="*/ 166 w 169"/>
                <a:gd name="T7" fmla="*/ 131 h 167"/>
                <a:gd name="T8" fmla="*/ 160 w 169"/>
                <a:gd name="T9" fmla="*/ 143 h 167"/>
                <a:gd name="T10" fmla="*/ 148 w 169"/>
                <a:gd name="T11" fmla="*/ 156 h 167"/>
                <a:gd name="T12" fmla="*/ 139 w 169"/>
                <a:gd name="T13" fmla="*/ 166 h 167"/>
                <a:gd name="T14" fmla="*/ 88 w 169"/>
                <a:gd name="T15" fmla="*/ 144 h 167"/>
                <a:gd name="T16" fmla="*/ 41 w 169"/>
                <a:gd name="T17" fmla="*/ 104 h 167"/>
                <a:gd name="T18" fmla="*/ 15 w 169"/>
                <a:gd name="T19" fmla="*/ 81 h 167"/>
                <a:gd name="T20" fmla="*/ 2 w 169"/>
                <a:gd name="T21" fmla="*/ 66 h 167"/>
                <a:gd name="T22" fmla="*/ 0 w 169"/>
                <a:gd name="T23" fmla="*/ 54 h 167"/>
                <a:gd name="T24" fmla="*/ 7 w 169"/>
                <a:gd name="T25" fmla="*/ 26 h 167"/>
                <a:gd name="T26" fmla="*/ 20 w 169"/>
                <a:gd name="T27" fmla="*/ 0 h 167"/>
                <a:gd name="T28" fmla="*/ 26 w 169"/>
                <a:gd name="T29" fmla="*/ 0 h 167"/>
                <a:gd name="T30" fmla="*/ 34 w 169"/>
                <a:gd name="T31" fmla="*/ 0 h 167"/>
                <a:gd name="T32" fmla="*/ 50 w 169"/>
                <a:gd name="T33" fmla="*/ 5 h 167"/>
                <a:gd name="T34" fmla="*/ 85 w 169"/>
                <a:gd name="T35" fmla="*/ 27 h 167"/>
                <a:gd name="T36" fmla="*/ 144 w 169"/>
                <a:gd name="T37" fmla="*/ 81 h 1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9"/>
                <a:gd name="T58" fmla="*/ 0 h 167"/>
                <a:gd name="T59" fmla="*/ 169 w 169"/>
                <a:gd name="T60" fmla="*/ 167 h 1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9" h="167">
                  <a:moveTo>
                    <a:pt x="144" y="81"/>
                  </a:moveTo>
                  <a:lnTo>
                    <a:pt x="156" y="96"/>
                  </a:lnTo>
                  <a:lnTo>
                    <a:pt x="168" y="118"/>
                  </a:lnTo>
                  <a:lnTo>
                    <a:pt x="166" y="131"/>
                  </a:lnTo>
                  <a:lnTo>
                    <a:pt x="160" y="143"/>
                  </a:lnTo>
                  <a:lnTo>
                    <a:pt x="148" y="156"/>
                  </a:lnTo>
                  <a:lnTo>
                    <a:pt x="139" y="166"/>
                  </a:lnTo>
                  <a:lnTo>
                    <a:pt x="88" y="144"/>
                  </a:lnTo>
                  <a:lnTo>
                    <a:pt x="41" y="104"/>
                  </a:lnTo>
                  <a:lnTo>
                    <a:pt x="15" y="81"/>
                  </a:lnTo>
                  <a:lnTo>
                    <a:pt x="2" y="66"/>
                  </a:lnTo>
                  <a:lnTo>
                    <a:pt x="0" y="54"/>
                  </a:lnTo>
                  <a:lnTo>
                    <a:pt x="7" y="26"/>
                  </a:lnTo>
                  <a:lnTo>
                    <a:pt x="20" y="0"/>
                  </a:lnTo>
                  <a:lnTo>
                    <a:pt x="26" y="0"/>
                  </a:lnTo>
                  <a:lnTo>
                    <a:pt x="34" y="0"/>
                  </a:lnTo>
                  <a:lnTo>
                    <a:pt x="50" y="5"/>
                  </a:lnTo>
                  <a:lnTo>
                    <a:pt x="85" y="27"/>
                  </a:lnTo>
                  <a:lnTo>
                    <a:pt x="144" y="81"/>
                  </a:lnTo>
                </a:path>
              </a:pathLst>
            </a:custGeom>
            <a:solidFill>
              <a:srgbClr val="FF8141"/>
            </a:solidFill>
            <a:ln w="12700" cap="rnd" cmpd="sng">
              <a:solidFill>
                <a:srgbClr val="400000"/>
              </a:solidFill>
              <a:bevel/>
              <a:headEnd/>
              <a:tailEnd/>
            </a:ln>
          </p:spPr>
          <p:txBody>
            <a:bodyPr/>
            <a:lstStyle/>
            <a:p>
              <a:endParaRPr lang="zh-CN" altLang="en-US"/>
            </a:p>
          </p:txBody>
        </p:sp>
        <p:sp>
          <p:nvSpPr>
            <p:cNvPr id="14" name="Freeform 13"/>
            <p:cNvSpPr>
              <a:spLocks noChangeArrowheads="1"/>
            </p:cNvSpPr>
            <p:nvPr/>
          </p:nvSpPr>
          <p:spPr bwMode="auto">
            <a:xfrm>
              <a:off x="4" y="7"/>
              <a:ext cx="646" cy="516"/>
            </a:xfrm>
            <a:custGeom>
              <a:avLst/>
              <a:gdLst>
                <a:gd name="T0" fmla="*/ 618 w 646"/>
                <a:gd name="T1" fmla="*/ 449 h 516"/>
                <a:gd name="T2" fmla="*/ 12 w 646"/>
                <a:gd name="T3" fmla="*/ 0 h 516"/>
                <a:gd name="T4" fmla="*/ 0 w 646"/>
                <a:gd name="T5" fmla="*/ 2 h 516"/>
                <a:gd name="T6" fmla="*/ 3 w 646"/>
                <a:gd name="T7" fmla="*/ 15 h 516"/>
                <a:gd name="T8" fmla="*/ 641 w 646"/>
                <a:gd name="T9" fmla="*/ 515 h 516"/>
                <a:gd name="T10" fmla="*/ 645 w 646"/>
                <a:gd name="T11" fmla="*/ 477 h 516"/>
                <a:gd name="T12" fmla="*/ 618 w 646"/>
                <a:gd name="T13" fmla="*/ 449 h 516"/>
                <a:gd name="T14" fmla="*/ 0 60000 65536"/>
                <a:gd name="T15" fmla="*/ 0 60000 65536"/>
                <a:gd name="T16" fmla="*/ 0 60000 65536"/>
                <a:gd name="T17" fmla="*/ 0 60000 65536"/>
                <a:gd name="T18" fmla="*/ 0 60000 65536"/>
                <a:gd name="T19" fmla="*/ 0 60000 65536"/>
                <a:gd name="T20" fmla="*/ 0 60000 65536"/>
                <a:gd name="T21" fmla="*/ 0 w 646"/>
                <a:gd name="T22" fmla="*/ 0 h 516"/>
                <a:gd name="T23" fmla="*/ 646 w 646"/>
                <a:gd name="T24" fmla="*/ 516 h 5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6" h="516">
                  <a:moveTo>
                    <a:pt x="618" y="449"/>
                  </a:moveTo>
                  <a:lnTo>
                    <a:pt x="12" y="0"/>
                  </a:lnTo>
                  <a:lnTo>
                    <a:pt x="0" y="2"/>
                  </a:lnTo>
                  <a:lnTo>
                    <a:pt x="3" y="15"/>
                  </a:lnTo>
                  <a:lnTo>
                    <a:pt x="641" y="515"/>
                  </a:lnTo>
                  <a:lnTo>
                    <a:pt x="645" y="477"/>
                  </a:lnTo>
                  <a:lnTo>
                    <a:pt x="618" y="449"/>
                  </a:lnTo>
                </a:path>
              </a:pathLst>
            </a:custGeom>
            <a:solidFill>
              <a:srgbClr val="C0C0C0"/>
            </a:solidFill>
            <a:ln w="12700" cap="rnd" cmpd="sng">
              <a:solidFill>
                <a:srgbClr val="5F5F5F"/>
              </a:solidFill>
              <a:bevel/>
              <a:headEnd/>
              <a:tailEnd/>
            </a:ln>
          </p:spPr>
          <p:txBody>
            <a:bodyPr/>
            <a:lstStyle/>
            <a:p>
              <a:endParaRPr lang="zh-CN" altLang="en-US"/>
            </a:p>
          </p:txBody>
        </p:sp>
        <p:sp>
          <p:nvSpPr>
            <p:cNvPr id="15" name="Freeform 14"/>
            <p:cNvSpPr>
              <a:spLocks noChangeArrowheads="1"/>
            </p:cNvSpPr>
            <p:nvPr/>
          </p:nvSpPr>
          <p:spPr bwMode="auto">
            <a:xfrm>
              <a:off x="612" y="457"/>
              <a:ext cx="417" cy="336"/>
            </a:xfrm>
            <a:custGeom>
              <a:avLst/>
              <a:gdLst>
                <a:gd name="T0" fmla="*/ 2 w 417"/>
                <a:gd name="T1" fmla="*/ 0 h 336"/>
                <a:gd name="T2" fmla="*/ 0 w 417"/>
                <a:gd name="T3" fmla="*/ 2 h 336"/>
                <a:gd name="T4" fmla="*/ 0 w 417"/>
                <a:gd name="T5" fmla="*/ 14 h 336"/>
                <a:gd name="T6" fmla="*/ 1 w 417"/>
                <a:gd name="T7" fmla="*/ 33 h 336"/>
                <a:gd name="T8" fmla="*/ 8 w 417"/>
                <a:gd name="T9" fmla="*/ 52 h 336"/>
                <a:gd name="T10" fmla="*/ 18 w 417"/>
                <a:gd name="T11" fmla="*/ 67 h 336"/>
                <a:gd name="T12" fmla="*/ 37 w 417"/>
                <a:gd name="T13" fmla="*/ 84 h 336"/>
                <a:gd name="T14" fmla="*/ 83 w 417"/>
                <a:gd name="T15" fmla="*/ 108 h 336"/>
                <a:gd name="T16" fmla="*/ 90 w 417"/>
                <a:gd name="T17" fmla="*/ 109 h 336"/>
                <a:gd name="T18" fmla="*/ 96 w 417"/>
                <a:gd name="T19" fmla="*/ 109 h 336"/>
                <a:gd name="T20" fmla="*/ 108 w 417"/>
                <a:gd name="T21" fmla="*/ 117 h 336"/>
                <a:gd name="T22" fmla="*/ 123 w 417"/>
                <a:gd name="T23" fmla="*/ 123 h 336"/>
                <a:gd name="T24" fmla="*/ 146 w 417"/>
                <a:gd name="T25" fmla="*/ 128 h 336"/>
                <a:gd name="T26" fmla="*/ 188 w 417"/>
                <a:gd name="T27" fmla="*/ 132 h 336"/>
                <a:gd name="T28" fmla="*/ 195 w 417"/>
                <a:gd name="T29" fmla="*/ 133 h 336"/>
                <a:gd name="T30" fmla="*/ 195 w 417"/>
                <a:gd name="T31" fmla="*/ 138 h 336"/>
                <a:gd name="T32" fmla="*/ 194 w 417"/>
                <a:gd name="T33" fmla="*/ 144 h 336"/>
                <a:gd name="T34" fmla="*/ 199 w 417"/>
                <a:gd name="T35" fmla="*/ 152 h 336"/>
                <a:gd name="T36" fmla="*/ 236 w 417"/>
                <a:gd name="T37" fmla="*/ 185 h 336"/>
                <a:gd name="T38" fmla="*/ 267 w 417"/>
                <a:gd name="T39" fmla="*/ 226 h 336"/>
                <a:gd name="T40" fmla="*/ 289 w 417"/>
                <a:gd name="T41" fmla="*/ 264 h 336"/>
                <a:gd name="T42" fmla="*/ 316 w 417"/>
                <a:gd name="T43" fmla="*/ 297 h 336"/>
                <a:gd name="T44" fmla="*/ 360 w 417"/>
                <a:gd name="T45" fmla="*/ 321 h 336"/>
                <a:gd name="T46" fmla="*/ 410 w 417"/>
                <a:gd name="T47" fmla="*/ 335 h 336"/>
                <a:gd name="T48" fmla="*/ 416 w 417"/>
                <a:gd name="T49" fmla="*/ 329 h 336"/>
                <a:gd name="T50" fmla="*/ 411 w 417"/>
                <a:gd name="T51" fmla="*/ 307 h 336"/>
                <a:gd name="T52" fmla="*/ 393 w 417"/>
                <a:gd name="T53" fmla="*/ 273 h 336"/>
                <a:gd name="T54" fmla="*/ 357 w 417"/>
                <a:gd name="T55" fmla="*/ 227 h 336"/>
                <a:gd name="T56" fmla="*/ 302 w 417"/>
                <a:gd name="T57" fmla="*/ 175 h 336"/>
                <a:gd name="T58" fmla="*/ 227 w 417"/>
                <a:gd name="T59" fmla="*/ 117 h 336"/>
                <a:gd name="T60" fmla="*/ 128 w 417"/>
                <a:gd name="T61" fmla="*/ 59 h 336"/>
                <a:gd name="T62" fmla="*/ 2 w 417"/>
                <a:gd name="T63" fmla="*/ 0 h 3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17"/>
                <a:gd name="T97" fmla="*/ 0 h 336"/>
                <a:gd name="T98" fmla="*/ 417 w 417"/>
                <a:gd name="T99" fmla="*/ 336 h 3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17" h="336">
                  <a:moveTo>
                    <a:pt x="2" y="0"/>
                  </a:moveTo>
                  <a:lnTo>
                    <a:pt x="0" y="2"/>
                  </a:lnTo>
                  <a:lnTo>
                    <a:pt x="0" y="14"/>
                  </a:lnTo>
                  <a:lnTo>
                    <a:pt x="1" y="33"/>
                  </a:lnTo>
                  <a:lnTo>
                    <a:pt x="8" y="52"/>
                  </a:lnTo>
                  <a:lnTo>
                    <a:pt x="18" y="67"/>
                  </a:lnTo>
                  <a:lnTo>
                    <a:pt x="37" y="84"/>
                  </a:lnTo>
                  <a:lnTo>
                    <a:pt x="83" y="108"/>
                  </a:lnTo>
                  <a:lnTo>
                    <a:pt x="90" y="109"/>
                  </a:lnTo>
                  <a:lnTo>
                    <a:pt x="96" y="109"/>
                  </a:lnTo>
                  <a:lnTo>
                    <a:pt x="108" y="117"/>
                  </a:lnTo>
                  <a:lnTo>
                    <a:pt x="123" y="123"/>
                  </a:lnTo>
                  <a:lnTo>
                    <a:pt x="146" y="128"/>
                  </a:lnTo>
                  <a:lnTo>
                    <a:pt x="188" y="132"/>
                  </a:lnTo>
                  <a:lnTo>
                    <a:pt x="195" y="133"/>
                  </a:lnTo>
                  <a:lnTo>
                    <a:pt x="195" y="138"/>
                  </a:lnTo>
                  <a:lnTo>
                    <a:pt x="194" y="144"/>
                  </a:lnTo>
                  <a:lnTo>
                    <a:pt x="199" y="152"/>
                  </a:lnTo>
                  <a:lnTo>
                    <a:pt x="236" y="185"/>
                  </a:lnTo>
                  <a:lnTo>
                    <a:pt x="267" y="226"/>
                  </a:lnTo>
                  <a:lnTo>
                    <a:pt x="289" y="264"/>
                  </a:lnTo>
                  <a:lnTo>
                    <a:pt x="316" y="297"/>
                  </a:lnTo>
                  <a:lnTo>
                    <a:pt x="360" y="321"/>
                  </a:lnTo>
                  <a:lnTo>
                    <a:pt x="410" y="335"/>
                  </a:lnTo>
                  <a:lnTo>
                    <a:pt x="416" y="329"/>
                  </a:lnTo>
                  <a:lnTo>
                    <a:pt x="411" y="307"/>
                  </a:lnTo>
                  <a:lnTo>
                    <a:pt x="393" y="273"/>
                  </a:lnTo>
                  <a:lnTo>
                    <a:pt x="357" y="227"/>
                  </a:lnTo>
                  <a:lnTo>
                    <a:pt x="302" y="175"/>
                  </a:lnTo>
                  <a:lnTo>
                    <a:pt x="227" y="117"/>
                  </a:lnTo>
                  <a:lnTo>
                    <a:pt x="128" y="59"/>
                  </a:lnTo>
                  <a:lnTo>
                    <a:pt x="2" y="0"/>
                  </a:lnTo>
                </a:path>
              </a:pathLst>
            </a:custGeom>
            <a:solidFill>
              <a:srgbClr val="A13F00"/>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endParaRPr lang="zh-CN" altLang="en-US"/>
            </a:p>
          </p:txBody>
        </p:sp>
        <p:sp>
          <p:nvSpPr>
            <p:cNvPr id="16" name="Freeform 15"/>
            <p:cNvSpPr>
              <a:spLocks noChangeArrowheads="1"/>
            </p:cNvSpPr>
            <p:nvPr/>
          </p:nvSpPr>
          <p:spPr bwMode="auto">
            <a:xfrm>
              <a:off x="618" y="457"/>
              <a:ext cx="508" cy="338"/>
            </a:xfrm>
            <a:custGeom>
              <a:avLst/>
              <a:gdLst>
                <a:gd name="T0" fmla="*/ 322 w 508"/>
                <a:gd name="T1" fmla="*/ 33 h 338"/>
                <a:gd name="T2" fmla="*/ 257 w 508"/>
                <a:gd name="T3" fmla="*/ 22 h 338"/>
                <a:gd name="T4" fmla="*/ 237 w 508"/>
                <a:gd name="T5" fmla="*/ 20 h 338"/>
                <a:gd name="T6" fmla="*/ 227 w 508"/>
                <a:gd name="T7" fmla="*/ 20 h 338"/>
                <a:gd name="T8" fmla="*/ 216 w 508"/>
                <a:gd name="T9" fmla="*/ 22 h 338"/>
                <a:gd name="T10" fmla="*/ 193 w 508"/>
                <a:gd name="T11" fmla="*/ 26 h 338"/>
                <a:gd name="T12" fmla="*/ 184 w 508"/>
                <a:gd name="T13" fmla="*/ 27 h 338"/>
                <a:gd name="T14" fmla="*/ 174 w 508"/>
                <a:gd name="T15" fmla="*/ 28 h 338"/>
                <a:gd name="T16" fmla="*/ 70 w 508"/>
                <a:gd name="T17" fmla="*/ 15 h 338"/>
                <a:gd name="T18" fmla="*/ 4 w 508"/>
                <a:gd name="T19" fmla="*/ 0 h 338"/>
                <a:gd name="T20" fmla="*/ 1 w 508"/>
                <a:gd name="T21" fmla="*/ 2 h 338"/>
                <a:gd name="T22" fmla="*/ 1 w 508"/>
                <a:gd name="T23" fmla="*/ 14 h 338"/>
                <a:gd name="T24" fmla="*/ 0 w 508"/>
                <a:gd name="T25" fmla="*/ 30 h 338"/>
                <a:gd name="T26" fmla="*/ 2 w 508"/>
                <a:gd name="T27" fmla="*/ 47 h 338"/>
                <a:gd name="T28" fmla="*/ 14 w 508"/>
                <a:gd name="T29" fmla="*/ 62 h 338"/>
                <a:gd name="T30" fmla="*/ 38 w 508"/>
                <a:gd name="T31" fmla="*/ 79 h 338"/>
                <a:gd name="T32" fmla="*/ 93 w 508"/>
                <a:gd name="T33" fmla="*/ 103 h 338"/>
                <a:gd name="T34" fmla="*/ 170 w 508"/>
                <a:gd name="T35" fmla="*/ 122 h 338"/>
                <a:gd name="T36" fmla="*/ 185 w 508"/>
                <a:gd name="T37" fmla="*/ 118 h 338"/>
                <a:gd name="T38" fmla="*/ 200 w 508"/>
                <a:gd name="T39" fmla="*/ 112 h 338"/>
                <a:gd name="T40" fmla="*/ 205 w 508"/>
                <a:gd name="T41" fmla="*/ 126 h 338"/>
                <a:gd name="T42" fmla="*/ 209 w 508"/>
                <a:gd name="T43" fmla="*/ 143 h 338"/>
                <a:gd name="T44" fmla="*/ 248 w 508"/>
                <a:gd name="T45" fmla="*/ 181 h 338"/>
                <a:gd name="T46" fmla="*/ 281 w 508"/>
                <a:gd name="T47" fmla="*/ 228 h 338"/>
                <a:gd name="T48" fmla="*/ 298 w 508"/>
                <a:gd name="T49" fmla="*/ 261 h 338"/>
                <a:gd name="T50" fmla="*/ 322 w 508"/>
                <a:gd name="T51" fmla="*/ 289 h 338"/>
                <a:gd name="T52" fmla="*/ 371 w 508"/>
                <a:gd name="T53" fmla="*/ 317 h 338"/>
                <a:gd name="T54" fmla="*/ 424 w 508"/>
                <a:gd name="T55" fmla="*/ 335 h 338"/>
                <a:gd name="T56" fmla="*/ 449 w 508"/>
                <a:gd name="T57" fmla="*/ 337 h 338"/>
                <a:gd name="T58" fmla="*/ 474 w 508"/>
                <a:gd name="T59" fmla="*/ 333 h 338"/>
                <a:gd name="T60" fmla="*/ 501 w 508"/>
                <a:gd name="T61" fmla="*/ 325 h 338"/>
                <a:gd name="T62" fmla="*/ 505 w 508"/>
                <a:gd name="T63" fmla="*/ 311 h 338"/>
                <a:gd name="T64" fmla="*/ 506 w 508"/>
                <a:gd name="T65" fmla="*/ 304 h 338"/>
                <a:gd name="T66" fmla="*/ 507 w 508"/>
                <a:gd name="T67" fmla="*/ 295 h 338"/>
                <a:gd name="T68" fmla="*/ 498 w 508"/>
                <a:gd name="T69" fmla="*/ 258 h 338"/>
                <a:gd name="T70" fmla="*/ 479 w 508"/>
                <a:gd name="T71" fmla="*/ 216 h 338"/>
                <a:gd name="T72" fmla="*/ 451 w 508"/>
                <a:gd name="T73" fmla="*/ 172 h 338"/>
                <a:gd name="T74" fmla="*/ 385 w 508"/>
                <a:gd name="T75" fmla="*/ 90 h 338"/>
                <a:gd name="T76" fmla="*/ 322 w 508"/>
                <a:gd name="T77" fmla="*/ 33 h 3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08"/>
                <a:gd name="T118" fmla="*/ 0 h 338"/>
                <a:gd name="T119" fmla="*/ 508 w 508"/>
                <a:gd name="T120" fmla="*/ 338 h 3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08" h="338">
                  <a:moveTo>
                    <a:pt x="322" y="33"/>
                  </a:moveTo>
                  <a:lnTo>
                    <a:pt x="257" y="22"/>
                  </a:lnTo>
                  <a:lnTo>
                    <a:pt x="237" y="20"/>
                  </a:lnTo>
                  <a:lnTo>
                    <a:pt x="227" y="20"/>
                  </a:lnTo>
                  <a:lnTo>
                    <a:pt x="216" y="22"/>
                  </a:lnTo>
                  <a:lnTo>
                    <a:pt x="193" y="26"/>
                  </a:lnTo>
                  <a:lnTo>
                    <a:pt x="184" y="27"/>
                  </a:lnTo>
                  <a:lnTo>
                    <a:pt x="174" y="28"/>
                  </a:lnTo>
                  <a:lnTo>
                    <a:pt x="70" y="15"/>
                  </a:lnTo>
                  <a:lnTo>
                    <a:pt x="4" y="0"/>
                  </a:lnTo>
                  <a:lnTo>
                    <a:pt x="1" y="2"/>
                  </a:lnTo>
                  <a:lnTo>
                    <a:pt x="1" y="14"/>
                  </a:lnTo>
                  <a:lnTo>
                    <a:pt x="0" y="30"/>
                  </a:lnTo>
                  <a:lnTo>
                    <a:pt x="2" y="47"/>
                  </a:lnTo>
                  <a:lnTo>
                    <a:pt x="14" y="62"/>
                  </a:lnTo>
                  <a:lnTo>
                    <a:pt x="38" y="79"/>
                  </a:lnTo>
                  <a:lnTo>
                    <a:pt x="93" y="103"/>
                  </a:lnTo>
                  <a:lnTo>
                    <a:pt x="170" y="122"/>
                  </a:lnTo>
                  <a:lnTo>
                    <a:pt x="185" y="118"/>
                  </a:lnTo>
                  <a:lnTo>
                    <a:pt x="200" y="112"/>
                  </a:lnTo>
                  <a:lnTo>
                    <a:pt x="205" y="126"/>
                  </a:lnTo>
                  <a:lnTo>
                    <a:pt x="209" y="143"/>
                  </a:lnTo>
                  <a:lnTo>
                    <a:pt x="248" y="181"/>
                  </a:lnTo>
                  <a:lnTo>
                    <a:pt x="281" y="228"/>
                  </a:lnTo>
                  <a:lnTo>
                    <a:pt x="298" y="261"/>
                  </a:lnTo>
                  <a:lnTo>
                    <a:pt x="322" y="289"/>
                  </a:lnTo>
                  <a:lnTo>
                    <a:pt x="371" y="317"/>
                  </a:lnTo>
                  <a:lnTo>
                    <a:pt x="424" y="335"/>
                  </a:lnTo>
                  <a:lnTo>
                    <a:pt x="449" y="337"/>
                  </a:lnTo>
                  <a:lnTo>
                    <a:pt x="474" y="333"/>
                  </a:lnTo>
                  <a:lnTo>
                    <a:pt x="501" y="325"/>
                  </a:lnTo>
                  <a:lnTo>
                    <a:pt x="505" y="311"/>
                  </a:lnTo>
                  <a:lnTo>
                    <a:pt x="506" y="304"/>
                  </a:lnTo>
                  <a:lnTo>
                    <a:pt x="507" y="295"/>
                  </a:lnTo>
                  <a:lnTo>
                    <a:pt x="498" y="258"/>
                  </a:lnTo>
                  <a:lnTo>
                    <a:pt x="479" y="216"/>
                  </a:lnTo>
                  <a:lnTo>
                    <a:pt x="451" y="172"/>
                  </a:lnTo>
                  <a:lnTo>
                    <a:pt x="385" y="90"/>
                  </a:lnTo>
                  <a:lnTo>
                    <a:pt x="322" y="33"/>
                  </a:lnTo>
                </a:path>
              </a:pathLst>
            </a:custGeom>
            <a:solidFill>
              <a:srgbClr val="E26200"/>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endParaRPr lang="zh-CN" altLang="en-US"/>
            </a:p>
          </p:txBody>
        </p:sp>
        <p:sp>
          <p:nvSpPr>
            <p:cNvPr id="17" name="Freeform 16"/>
            <p:cNvSpPr>
              <a:spLocks noChangeArrowheads="1"/>
            </p:cNvSpPr>
            <p:nvPr/>
          </p:nvSpPr>
          <p:spPr bwMode="auto">
            <a:xfrm>
              <a:off x="633" y="479"/>
              <a:ext cx="574" cy="291"/>
            </a:xfrm>
            <a:custGeom>
              <a:avLst/>
              <a:gdLst>
                <a:gd name="T0" fmla="*/ 460 w 574"/>
                <a:gd name="T1" fmla="*/ 131 h 291"/>
                <a:gd name="T2" fmla="*/ 498 w 574"/>
                <a:gd name="T3" fmla="*/ 159 h 291"/>
                <a:gd name="T4" fmla="*/ 511 w 574"/>
                <a:gd name="T5" fmla="*/ 168 h 291"/>
                <a:gd name="T6" fmla="*/ 537 w 574"/>
                <a:gd name="T7" fmla="*/ 178 h 291"/>
                <a:gd name="T8" fmla="*/ 561 w 574"/>
                <a:gd name="T9" fmla="*/ 187 h 291"/>
                <a:gd name="T10" fmla="*/ 573 w 574"/>
                <a:gd name="T11" fmla="*/ 199 h 291"/>
                <a:gd name="T12" fmla="*/ 561 w 574"/>
                <a:gd name="T13" fmla="*/ 215 h 291"/>
                <a:gd name="T14" fmla="*/ 532 w 574"/>
                <a:gd name="T15" fmla="*/ 243 h 291"/>
                <a:gd name="T16" fmla="*/ 486 w 574"/>
                <a:gd name="T17" fmla="*/ 285 h 291"/>
                <a:gd name="T18" fmla="*/ 467 w 574"/>
                <a:gd name="T19" fmla="*/ 290 h 291"/>
                <a:gd name="T20" fmla="*/ 439 w 574"/>
                <a:gd name="T21" fmla="*/ 286 h 291"/>
                <a:gd name="T22" fmla="*/ 388 w 574"/>
                <a:gd name="T23" fmla="*/ 271 h 291"/>
                <a:gd name="T24" fmla="*/ 349 w 574"/>
                <a:gd name="T25" fmla="*/ 258 h 291"/>
                <a:gd name="T26" fmla="*/ 316 w 574"/>
                <a:gd name="T27" fmla="*/ 236 h 291"/>
                <a:gd name="T28" fmla="*/ 298 w 574"/>
                <a:gd name="T29" fmla="*/ 207 h 291"/>
                <a:gd name="T30" fmla="*/ 278 w 574"/>
                <a:gd name="T31" fmla="*/ 179 h 291"/>
                <a:gd name="T32" fmla="*/ 232 w 574"/>
                <a:gd name="T33" fmla="*/ 132 h 291"/>
                <a:gd name="T34" fmla="*/ 210 w 574"/>
                <a:gd name="T35" fmla="*/ 93 h 291"/>
                <a:gd name="T36" fmla="*/ 208 w 574"/>
                <a:gd name="T37" fmla="*/ 75 h 291"/>
                <a:gd name="T38" fmla="*/ 207 w 574"/>
                <a:gd name="T39" fmla="*/ 65 h 291"/>
                <a:gd name="T40" fmla="*/ 204 w 574"/>
                <a:gd name="T41" fmla="*/ 60 h 291"/>
                <a:gd name="T42" fmla="*/ 187 w 574"/>
                <a:gd name="T43" fmla="*/ 70 h 291"/>
                <a:gd name="T44" fmla="*/ 171 w 574"/>
                <a:gd name="T45" fmla="*/ 82 h 291"/>
                <a:gd name="T46" fmla="*/ 163 w 574"/>
                <a:gd name="T47" fmla="*/ 84 h 291"/>
                <a:gd name="T48" fmla="*/ 154 w 574"/>
                <a:gd name="T49" fmla="*/ 82 h 291"/>
                <a:gd name="T50" fmla="*/ 136 w 574"/>
                <a:gd name="T51" fmla="*/ 78 h 291"/>
                <a:gd name="T52" fmla="*/ 78 w 574"/>
                <a:gd name="T53" fmla="*/ 65 h 291"/>
                <a:gd name="T54" fmla="*/ 17 w 574"/>
                <a:gd name="T55" fmla="*/ 36 h 291"/>
                <a:gd name="T56" fmla="*/ 5 w 574"/>
                <a:gd name="T57" fmla="*/ 22 h 291"/>
                <a:gd name="T58" fmla="*/ 0 w 574"/>
                <a:gd name="T59" fmla="*/ 5 h 291"/>
                <a:gd name="T60" fmla="*/ 19 w 574"/>
                <a:gd name="T61" fmla="*/ 0 h 291"/>
                <a:gd name="T62" fmla="*/ 32 w 574"/>
                <a:gd name="T63" fmla="*/ 2 h 291"/>
                <a:gd name="T64" fmla="*/ 49 w 574"/>
                <a:gd name="T65" fmla="*/ 9 h 291"/>
                <a:gd name="T66" fmla="*/ 79 w 574"/>
                <a:gd name="T67" fmla="*/ 23 h 291"/>
                <a:gd name="T68" fmla="*/ 136 w 574"/>
                <a:gd name="T69" fmla="*/ 33 h 291"/>
                <a:gd name="T70" fmla="*/ 150 w 574"/>
                <a:gd name="T71" fmla="*/ 32 h 291"/>
                <a:gd name="T72" fmla="*/ 167 w 574"/>
                <a:gd name="T73" fmla="*/ 28 h 291"/>
                <a:gd name="T74" fmla="*/ 207 w 574"/>
                <a:gd name="T75" fmla="*/ 14 h 291"/>
                <a:gd name="T76" fmla="*/ 245 w 574"/>
                <a:gd name="T77" fmla="*/ 4 h 291"/>
                <a:gd name="T78" fmla="*/ 262 w 574"/>
                <a:gd name="T79" fmla="*/ 1 h 291"/>
                <a:gd name="T80" fmla="*/ 269 w 574"/>
                <a:gd name="T81" fmla="*/ 1 h 291"/>
                <a:gd name="T82" fmla="*/ 277 w 574"/>
                <a:gd name="T83" fmla="*/ 2 h 291"/>
                <a:gd name="T84" fmla="*/ 319 w 574"/>
                <a:gd name="T85" fmla="*/ 20 h 291"/>
                <a:gd name="T86" fmla="*/ 369 w 574"/>
                <a:gd name="T87" fmla="*/ 49 h 291"/>
                <a:gd name="T88" fmla="*/ 428 w 574"/>
                <a:gd name="T89" fmla="*/ 88 h 291"/>
                <a:gd name="T90" fmla="*/ 460 w 574"/>
                <a:gd name="T91" fmla="*/ 131 h 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4"/>
                <a:gd name="T139" fmla="*/ 0 h 291"/>
                <a:gd name="T140" fmla="*/ 574 w 574"/>
                <a:gd name="T141" fmla="*/ 291 h 29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4" h="291">
                  <a:moveTo>
                    <a:pt x="460" y="131"/>
                  </a:moveTo>
                  <a:lnTo>
                    <a:pt x="498" y="159"/>
                  </a:lnTo>
                  <a:lnTo>
                    <a:pt x="511" y="168"/>
                  </a:lnTo>
                  <a:lnTo>
                    <a:pt x="537" y="178"/>
                  </a:lnTo>
                  <a:lnTo>
                    <a:pt x="561" y="187"/>
                  </a:lnTo>
                  <a:lnTo>
                    <a:pt x="573" y="199"/>
                  </a:lnTo>
                  <a:lnTo>
                    <a:pt x="561" y="215"/>
                  </a:lnTo>
                  <a:lnTo>
                    <a:pt x="532" y="243"/>
                  </a:lnTo>
                  <a:lnTo>
                    <a:pt x="486" y="285"/>
                  </a:lnTo>
                  <a:lnTo>
                    <a:pt x="467" y="290"/>
                  </a:lnTo>
                  <a:lnTo>
                    <a:pt x="439" y="286"/>
                  </a:lnTo>
                  <a:lnTo>
                    <a:pt x="388" y="271"/>
                  </a:lnTo>
                  <a:lnTo>
                    <a:pt x="349" y="258"/>
                  </a:lnTo>
                  <a:lnTo>
                    <a:pt x="316" y="236"/>
                  </a:lnTo>
                  <a:lnTo>
                    <a:pt x="298" y="207"/>
                  </a:lnTo>
                  <a:lnTo>
                    <a:pt x="278" y="179"/>
                  </a:lnTo>
                  <a:lnTo>
                    <a:pt x="232" y="132"/>
                  </a:lnTo>
                  <a:lnTo>
                    <a:pt x="210" y="93"/>
                  </a:lnTo>
                  <a:lnTo>
                    <a:pt x="208" y="75"/>
                  </a:lnTo>
                  <a:lnTo>
                    <a:pt x="207" y="65"/>
                  </a:lnTo>
                  <a:lnTo>
                    <a:pt x="204" y="60"/>
                  </a:lnTo>
                  <a:lnTo>
                    <a:pt x="187" y="70"/>
                  </a:lnTo>
                  <a:lnTo>
                    <a:pt x="171" y="82"/>
                  </a:lnTo>
                  <a:lnTo>
                    <a:pt x="163" y="84"/>
                  </a:lnTo>
                  <a:lnTo>
                    <a:pt x="154" y="82"/>
                  </a:lnTo>
                  <a:lnTo>
                    <a:pt x="136" y="78"/>
                  </a:lnTo>
                  <a:lnTo>
                    <a:pt x="78" y="65"/>
                  </a:lnTo>
                  <a:lnTo>
                    <a:pt x="17" y="36"/>
                  </a:lnTo>
                  <a:lnTo>
                    <a:pt x="5" y="22"/>
                  </a:lnTo>
                  <a:lnTo>
                    <a:pt x="0" y="5"/>
                  </a:lnTo>
                  <a:lnTo>
                    <a:pt x="19" y="0"/>
                  </a:lnTo>
                  <a:lnTo>
                    <a:pt x="32" y="2"/>
                  </a:lnTo>
                  <a:lnTo>
                    <a:pt x="49" y="9"/>
                  </a:lnTo>
                  <a:lnTo>
                    <a:pt x="79" y="23"/>
                  </a:lnTo>
                  <a:lnTo>
                    <a:pt x="136" y="33"/>
                  </a:lnTo>
                  <a:lnTo>
                    <a:pt x="150" y="32"/>
                  </a:lnTo>
                  <a:lnTo>
                    <a:pt x="167" y="28"/>
                  </a:lnTo>
                  <a:lnTo>
                    <a:pt x="207" y="14"/>
                  </a:lnTo>
                  <a:lnTo>
                    <a:pt x="245" y="4"/>
                  </a:lnTo>
                  <a:lnTo>
                    <a:pt x="262" y="1"/>
                  </a:lnTo>
                  <a:lnTo>
                    <a:pt x="269" y="1"/>
                  </a:lnTo>
                  <a:lnTo>
                    <a:pt x="277" y="2"/>
                  </a:lnTo>
                  <a:lnTo>
                    <a:pt x="319" y="20"/>
                  </a:lnTo>
                  <a:lnTo>
                    <a:pt x="369" y="49"/>
                  </a:lnTo>
                  <a:lnTo>
                    <a:pt x="428" y="88"/>
                  </a:lnTo>
                  <a:lnTo>
                    <a:pt x="460" y="131"/>
                  </a:lnTo>
                </a:path>
              </a:pathLst>
            </a:custGeom>
            <a:solidFill>
              <a:srgbClr val="FF8141"/>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endParaRPr lang="zh-CN" altLang="en-US"/>
            </a:p>
          </p:txBody>
        </p:sp>
        <p:sp>
          <p:nvSpPr>
            <p:cNvPr id="18" name="Freeform 17"/>
            <p:cNvSpPr>
              <a:spLocks noChangeArrowheads="1"/>
            </p:cNvSpPr>
            <p:nvPr/>
          </p:nvSpPr>
          <p:spPr bwMode="auto">
            <a:xfrm>
              <a:off x="688" y="481"/>
              <a:ext cx="397" cy="216"/>
            </a:xfrm>
            <a:custGeom>
              <a:avLst/>
              <a:gdLst>
                <a:gd name="T0" fmla="*/ 155 w 397"/>
                <a:gd name="T1" fmla="*/ 1 h 216"/>
                <a:gd name="T2" fmla="*/ 114 w 397"/>
                <a:gd name="T3" fmla="*/ 9 h 216"/>
                <a:gd name="T4" fmla="*/ 98 w 397"/>
                <a:gd name="T5" fmla="*/ 9 h 216"/>
                <a:gd name="T6" fmla="*/ 90 w 397"/>
                <a:gd name="T7" fmla="*/ 9 h 216"/>
                <a:gd name="T8" fmla="*/ 82 w 397"/>
                <a:gd name="T9" fmla="*/ 10 h 216"/>
                <a:gd name="T10" fmla="*/ 66 w 397"/>
                <a:gd name="T11" fmla="*/ 10 h 216"/>
                <a:gd name="T12" fmla="*/ 58 w 397"/>
                <a:gd name="T13" fmla="*/ 10 h 216"/>
                <a:gd name="T14" fmla="*/ 49 w 397"/>
                <a:gd name="T15" fmla="*/ 9 h 216"/>
                <a:gd name="T16" fmla="*/ 28 w 397"/>
                <a:gd name="T17" fmla="*/ 5 h 216"/>
                <a:gd name="T18" fmla="*/ 18 w 397"/>
                <a:gd name="T19" fmla="*/ 4 h 216"/>
                <a:gd name="T20" fmla="*/ 6 w 397"/>
                <a:gd name="T21" fmla="*/ 3 h 216"/>
                <a:gd name="T22" fmla="*/ 0 w 397"/>
                <a:gd name="T23" fmla="*/ 8 h 216"/>
                <a:gd name="T24" fmla="*/ 0 w 397"/>
                <a:gd name="T25" fmla="*/ 20 h 216"/>
                <a:gd name="T26" fmla="*/ 10 w 397"/>
                <a:gd name="T27" fmla="*/ 37 h 216"/>
                <a:gd name="T28" fmla="*/ 31 w 397"/>
                <a:gd name="T29" fmla="*/ 49 h 216"/>
                <a:gd name="T30" fmla="*/ 107 w 397"/>
                <a:gd name="T31" fmla="*/ 58 h 216"/>
                <a:gd name="T32" fmla="*/ 117 w 397"/>
                <a:gd name="T33" fmla="*/ 55 h 216"/>
                <a:gd name="T34" fmla="*/ 132 w 397"/>
                <a:gd name="T35" fmla="*/ 46 h 216"/>
                <a:gd name="T36" fmla="*/ 157 w 397"/>
                <a:gd name="T37" fmla="*/ 34 h 216"/>
                <a:gd name="T38" fmla="*/ 166 w 397"/>
                <a:gd name="T39" fmla="*/ 46 h 216"/>
                <a:gd name="T40" fmla="*/ 170 w 397"/>
                <a:gd name="T41" fmla="*/ 62 h 216"/>
                <a:gd name="T42" fmla="*/ 184 w 397"/>
                <a:gd name="T43" fmla="*/ 92 h 216"/>
                <a:gd name="T44" fmla="*/ 260 w 397"/>
                <a:gd name="T45" fmla="*/ 176 h 216"/>
                <a:gd name="T46" fmla="*/ 296 w 397"/>
                <a:gd name="T47" fmla="*/ 200 h 216"/>
                <a:gd name="T48" fmla="*/ 336 w 397"/>
                <a:gd name="T49" fmla="*/ 215 h 216"/>
                <a:gd name="T50" fmla="*/ 349 w 397"/>
                <a:gd name="T51" fmla="*/ 214 h 216"/>
                <a:gd name="T52" fmla="*/ 366 w 397"/>
                <a:gd name="T53" fmla="*/ 210 h 216"/>
                <a:gd name="T54" fmla="*/ 392 w 397"/>
                <a:gd name="T55" fmla="*/ 196 h 216"/>
                <a:gd name="T56" fmla="*/ 396 w 397"/>
                <a:gd name="T57" fmla="*/ 185 h 216"/>
                <a:gd name="T58" fmla="*/ 396 w 397"/>
                <a:gd name="T59" fmla="*/ 177 h 216"/>
                <a:gd name="T60" fmla="*/ 395 w 397"/>
                <a:gd name="T61" fmla="*/ 169 h 216"/>
                <a:gd name="T62" fmla="*/ 384 w 397"/>
                <a:gd name="T63" fmla="*/ 142 h 216"/>
                <a:gd name="T64" fmla="*/ 372 w 397"/>
                <a:gd name="T65" fmla="*/ 117 h 216"/>
                <a:gd name="T66" fmla="*/ 355 w 397"/>
                <a:gd name="T67" fmla="*/ 93 h 216"/>
                <a:gd name="T68" fmla="*/ 267 w 397"/>
                <a:gd name="T69" fmla="*/ 39 h 216"/>
                <a:gd name="T70" fmla="*/ 219 w 397"/>
                <a:gd name="T71" fmla="*/ 14 h 216"/>
                <a:gd name="T72" fmla="*/ 178 w 397"/>
                <a:gd name="T73" fmla="*/ 0 h 216"/>
                <a:gd name="T74" fmla="*/ 155 w 397"/>
                <a:gd name="T75" fmla="*/ 1 h 2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97"/>
                <a:gd name="T115" fmla="*/ 0 h 216"/>
                <a:gd name="T116" fmla="*/ 397 w 397"/>
                <a:gd name="T117" fmla="*/ 216 h 21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97" h="216">
                  <a:moveTo>
                    <a:pt x="155" y="1"/>
                  </a:moveTo>
                  <a:lnTo>
                    <a:pt x="114" y="9"/>
                  </a:lnTo>
                  <a:lnTo>
                    <a:pt x="98" y="9"/>
                  </a:lnTo>
                  <a:lnTo>
                    <a:pt x="90" y="9"/>
                  </a:lnTo>
                  <a:lnTo>
                    <a:pt x="82" y="10"/>
                  </a:lnTo>
                  <a:lnTo>
                    <a:pt x="66" y="10"/>
                  </a:lnTo>
                  <a:lnTo>
                    <a:pt x="58" y="10"/>
                  </a:lnTo>
                  <a:lnTo>
                    <a:pt x="49" y="9"/>
                  </a:lnTo>
                  <a:lnTo>
                    <a:pt x="28" y="5"/>
                  </a:lnTo>
                  <a:lnTo>
                    <a:pt x="18" y="4"/>
                  </a:lnTo>
                  <a:lnTo>
                    <a:pt x="6" y="3"/>
                  </a:lnTo>
                  <a:lnTo>
                    <a:pt x="0" y="8"/>
                  </a:lnTo>
                  <a:lnTo>
                    <a:pt x="0" y="20"/>
                  </a:lnTo>
                  <a:lnTo>
                    <a:pt x="10" y="37"/>
                  </a:lnTo>
                  <a:lnTo>
                    <a:pt x="31" y="49"/>
                  </a:lnTo>
                  <a:lnTo>
                    <a:pt x="107" y="58"/>
                  </a:lnTo>
                  <a:lnTo>
                    <a:pt x="117" y="55"/>
                  </a:lnTo>
                  <a:lnTo>
                    <a:pt x="132" y="46"/>
                  </a:lnTo>
                  <a:lnTo>
                    <a:pt x="157" y="34"/>
                  </a:lnTo>
                  <a:lnTo>
                    <a:pt x="166" y="46"/>
                  </a:lnTo>
                  <a:lnTo>
                    <a:pt x="170" y="62"/>
                  </a:lnTo>
                  <a:lnTo>
                    <a:pt x="184" y="92"/>
                  </a:lnTo>
                  <a:lnTo>
                    <a:pt x="260" y="176"/>
                  </a:lnTo>
                  <a:lnTo>
                    <a:pt x="296" y="200"/>
                  </a:lnTo>
                  <a:lnTo>
                    <a:pt x="336" y="215"/>
                  </a:lnTo>
                  <a:lnTo>
                    <a:pt x="349" y="214"/>
                  </a:lnTo>
                  <a:lnTo>
                    <a:pt x="366" y="210"/>
                  </a:lnTo>
                  <a:lnTo>
                    <a:pt x="392" y="196"/>
                  </a:lnTo>
                  <a:lnTo>
                    <a:pt x="396" y="185"/>
                  </a:lnTo>
                  <a:lnTo>
                    <a:pt x="396" y="177"/>
                  </a:lnTo>
                  <a:lnTo>
                    <a:pt x="395" y="169"/>
                  </a:lnTo>
                  <a:lnTo>
                    <a:pt x="384" y="142"/>
                  </a:lnTo>
                  <a:lnTo>
                    <a:pt x="372" y="117"/>
                  </a:lnTo>
                  <a:lnTo>
                    <a:pt x="355" y="93"/>
                  </a:lnTo>
                  <a:lnTo>
                    <a:pt x="267" y="39"/>
                  </a:lnTo>
                  <a:lnTo>
                    <a:pt x="219" y="14"/>
                  </a:lnTo>
                  <a:lnTo>
                    <a:pt x="178" y="0"/>
                  </a:lnTo>
                  <a:lnTo>
                    <a:pt x="155" y="1"/>
                  </a:lnTo>
                </a:path>
              </a:pathLst>
            </a:custGeom>
            <a:solidFill>
              <a:srgbClr val="FF9F71"/>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endParaRPr lang="zh-CN" altLang="en-US"/>
            </a:p>
          </p:txBody>
        </p:sp>
        <p:sp>
          <p:nvSpPr>
            <p:cNvPr id="19" name="Freeform 18"/>
            <p:cNvSpPr>
              <a:spLocks noChangeArrowheads="1"/>
            </p:cNvSpPr>
            <p:nvPr/>
          </p:nvSpPr>
          <p:spPr bwMode="auto">
            <a:xfrm>
              <a:off x="617" y="452"/>
              <a:ext cx="80" cy="44"/>
            </a:xfrm>
            <a:custGeom>
              <a:avLst/>
              <a:gdLst>
                <a:gd name="T0" fmla="*/ 61 w 80"/>
                <a:gd name="T1" fmla="*/ 16 h 44"/>
                <a:gd name="T2" fmla="*/ 43 w 80"/>
                <a:gd name="T3" fmla="*/ 8 h 44"/>
                <a:gd name="T4" fmla="*/ 30 w 80"/>
                <a:gd name="T5" fmla="*/ 3 h 44"/>
                <a:gd name="T6" fmla="*/ 16 w 80"/>
                <a:gd name="T7" fmla="*/ 0 h 44"/>
                <a:gd name="T8" fmla="*/ 0 w 80"/>
                <a:gd name="T9" fmla="*/ 6 h 44"/>
                <a:gd name="T10" fmla="*/ 11 w 80"/>
                <a:gd name="T11" fmla="*/ 27 h 44"/>
                <a:gd name="T12" fmla="*/ 40 w 80"/>
                <a:gd name="T13" fmla="*/ 43 h 44"/>
                <a:gd name="T14" fmla="*/ 46 w 80"/>
                <a:gd name="T15" fmla="*/ 43 h 44"/>
                <a:gd name="T16" fmla="*/ 57 w 80"/>
                <a:gd name="T17" fmla="*/ 43 h 44"/>
                <a:gd name="T18" fmla="*/ 73 w 80"/>
                <a:gd name="T19" fmla="*/ 38 h 44"/>
                <a:gd name="T20" fmla="*/ 79 w 80"/>
                <a:gd name="T21" fmla="*/ 25 h 44"/>
                <a:gd name="T22" fmla="*/ 60 w 80"/>
                <a:gd name="T23" fmla="*/ 18 h 44"/>
                <a:gd name="T24" fmla="*/ 61 w 80"/>
                <a:gd name="T25" fmla="*/ 16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44"/>
                <a:gd name="T41" fmla="*/ 80 w 80"/>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44">
                  <a:moveTo>
                    <a:pt x="61" y="16"/>
                  </a:moveTo>
                  <a:lnTo>
                    <a:pt x="43" y="8"/>
                  </a:lnTo>
                  <a:lnTo>
                    <a:pt x="30" y="3"/>
                  </a:lnTo>
                  <a:lnTo>
                    <a:pt x="16" y="0"/>
                  </a:lnTo>
                  <a:lnTo>
                    <a:pt x="0" y="6"/>
                  </a:lnTo>
                  <a:lnTo>
                    <a:pt x="11" y="27"/>
                  </a:lnTo>
                  <a:lnTo>
                    <a:pt x="40" y="43"/>
                  </a:lnTo>
                  <a:lnTo>
                    <a:pt x="46" y="43"/>
                  </a:lnTo>
                  <a:lnTo>
                    <a:pt x="57" y="43"/>
                  </a:lnTo>
                  <a:lnTo>
                    <a:pt x="73" y="38"/>
                  </a:lnTo>
                  <a:lnTo>
                    <a:pt x="79" y="25"/>
                  </a:lnTo>
                  <a:lnTo>
                    <a:pt x="60" y="18"/>
                  </a:lnTo>
                  <a:lnTo>
                    <a:pt x="61" y="16"/>
                  </a:lnTo>
                </a:path>
              </a:pathLst>
            </a:custGeom>
            <a:solidFill>
              <a:srgbClr val="FFE1DC"/>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endParaRPr lang="zh-CN" altLang="en-US"/>
            </a:p>
          </p:txBody>
        </p:sp>
        <p:sp>
          <p:nvSpPr>
            <p:cNvPr id="20" name="Freeform 19"/>
            <p:cNvSpPr>
              <a:spLocks noChangeArrowheads="1"/>
            </p:cNvSpPr>
            <p:nvPr/>
          </p:nvSpPr>
          <p:spPr bwMode="auto">
            <a:xfrm>
              <a:off x="1135" y="670"/>
              <a:ext cx="249" cy="105"/>
            </a:xfrm>
            <a:custGeom>
              <a:avLst/>
              <a:gdLst>
                <a:gd name="T0" fmla="*/ 204 w 249"/>
                <a:gd name="T1" fmla="*/ 2 h 105"/>
                <a:gd name="T2" fmla="*/ 97 w 249"/>
                <a:gd name="T3" fmla="*/ 8 h 105"/>
                <a:gd name="T4" fmla="*/ 78 w 249"/>
                <a:gd name="T5" fmla="*/ 8 h 105"/>
                <a:gd name="T6" fmla="*/ 50 w 249"/>
                <a:gd name="T7" fmla="*/ 5 h 105"/>
                <a:gd name="T8" fmla="*/ 24 w 249"/>
                <a:gd name="T9" fmla="*/ 2 h 105"/>
                <a:gd name="T10" fmla="*/ 14 w 249"/>
                <a:gd name="T11" fmla="*/ 2 h 105"/>
                <a:gd name="T12" fmla="*/ 8 w 249"/>
                <a:gd name="T13" fmla="*/ 5 h 105"/>
                <a:gd name="T14" fmla="*/ 0 w 249"/>
                <a:gd name="T15" fmla="*/ 50 h 105"/>
                <a:gd name="T16" fmla="*/ 0 w 249"/>
                <a:gd name="T17" fmla="*/ 79 h 105"/>
                <a:gd name="T18" fmla="*/ 8 w 249"/>
                <a:gd name="T19" fmla="*/ 95 h 105"/>
                <a:gd name="T20" fmla="*/ 40 w 249"/>
                <a:gd name="T21" fmla="*/ 104 h 105"/>
                <a:gd name="T22" fmla="*/ 64 w 249"/>
                <a:gd name="T23" fmla="*/ 103 h 105"/>
                <a:gd name="T24" fmla="*/ 90 w 249"/>
                <a:gd name="T25" fmla="*/ 100 h 105"/>
                <a:gd name="T26" fmla="*/ 141 w 249"/>
                <a:gd name="T27" fmla="*/ 92 h 105"/>
                <a:gd name="T28" fmla="*/ 164 w 249"/>
                <a:gd name="T29" fmla="*/ 89 h 105"/>
                <a:gd name="T30" fmla="*/ 173 w 249"/>
                <a:gd name="T31" fmla="*/ 89 h 105"/>
                <a:gd name="T32" fmla="*/ 182 w 249"/>
                <a:gd name="T33" fmla="*/ 88 h 105"/>
                <a:gd name="T34" fmla="*/ 246 w 249"/>
                <a:gd name="T35" fmla="*/ 92 h 105"/>
                <a:gd name="T36" fmla="*/ 248 w 249"/>
                <a:gd name="T37" fmla="*/ 0 h 105"/>
                <a:gd name="T38" fmla="*/ 236 w 249"/>
                <a:gd name="T39" fmla="*/ 0 h 105"/>
                <a:gd name="T40" fmla="*/ 229 w 249"/>
                <a:gd name="T41" fmla="*/ 0 h 105"/>
                <a:gd name="T42" fmla="*/ 221 w 249"/>
                <a:gd name="T43" fmla="*/ 0 h 105"/>
                <a:gd name="T44" fmla="*/ 204 w 249"/>
                <a:gd name="T45" fmla="*/ 2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9"/>
                <a:gd name="T70" fmla="*/ 0 h 105"/>
                <a:gd name="T71" fmla="*/ 249 w 249"/>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9" h="105">
                  <a:moveTo>
                    <a:pt x="204" y="2"/>
                  </a:moveTo>
                  <a:lnTo>
                    <a:pt x="97" y="8"/>
                  </a:lnTo>
                  <a:lnTo>
                    <a:pt x="78" y="8"/>
                  </a:lnTo>
                  <a:lnTo>
                    <a:pt x="50" y="5"/>
                  </a:lnTo>
                  <a:lnTo>
                    <a:pt x="24" y="2"/>
                  </a:lnTo>
                  <a:lnTo>
                    <a:pt x="14" y="2"/>
                  </a:lnTo>
                  <a:lnTo>
                    <a:pt x="8" y="5"/>
                  </a:lnTo>
                  <a:lnTo>
                    <a:pt x="0" y="50"/>
                  </a:lnTo>
                  <a:lnTo>
                    <a:pt x="0" y="79"/>
                  </a:lnTo>
                  <a:lnTo>
                    <a:pt x="8" y="95"/>
                  </a:lnTo>
                  <a:lnTo>
                    <a:pt x="40" y="104"/>
                  </a:lnTo>
                  <a:lnTo>
                    <a:pt x="64" y="103"/>
                  </a:lnTo>
                  <a:lnTo>
                    <a:pt x="90" y="100"/>
                  </a:lnTo>
                  <a:lnTo>
                    <a:pt x="141" y="92"/>
                  </a:lnTo>
                  <a:lnTo>
                    <a:pt x="164" y="89"/>
                  </a:lnTo>
                  <a:lnTo>
                    <a:pt x="173" y="89"/>
                  </a:lnTo>
                  <a:lnTo>
                    <a:pt x="182" y="88"/>
                  </a:lnTo>
                  <a:lnTo>
                    <a:pt x="246" y="92"/>
                  </a:lnTo>
                  <a:lnTo>
                    <a:pt x="248" y="0"/>
                  </a:lnTo>
                  <a:lnTo>
                    <a:pt x="236" y="0"/>
                  </a:lnTo>
                  <a:lnTo>
                    <a:pt x="229" y="0"/>
                  </a:lnTo>
                  <a:lnTo>
                    <a:pt x="221" y="0"/>
                  </a:lnTo>
                  <a:lnTo>
                    <a:pt x="204" y="2"/>
                  </a:lnTo>
                </a:path>
              </a:pathLst>
            </a:custGeom>
            <a:solidFill>
              <a:srgbClr val="FF8141"/>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endParaRPr lang="zh-CN" altLang="en-US"/>
            </a:p>
          </p:txBody>
        </p:sp>
        <p:sp>
          <p:nvSpPr>
            <p:cNvPr id="21" name="Freeform 20"/>
            <p:cNvSpPr>
              <a:spLocks noChangeArrowheads="1"/>
            </p:cNvSpPr>
            <p:nvPr/>
          </p:nvSpPr>
          <p:spPr bwMode="auto">
            <a:xfrm>
              <a:off x="585" y="507"/>
              <a:ext cx="123" cy="110"/>
            </a:xfrm>
            <a:custGeom>
              <a:avLst/>
              <a:gdLst>
                <a:gd name="T0" fmla="*/ 109 w 123"/>
                <a:gd name="T1" fmla="*/ 65 h 110"/>
                <a:gd name="T2" fmla="*/ 122 w 123"/>
                <a:gd name="T3" fmla="*/ 90 h 110"/>
                <a:gd name="T4" fmla="*/ 112 w 123"/>
                <a:gd name="T5" fmla="*/ 109 h 110"/>
                <a:gd name="T6" fmla="*/ 101 w 123"/>
                <a:gd name="T7" fmla="*/ 106 h 110"/>
                <a:gd name="T8" fmla="*/ 86 w 123"/>
                <a:gd name="T9" fmla="*/ 96 h 110"/>
                <a:gd name="T10" fmla="*/ 60 w 123"/>
                <a:gd name="T11" fmla="*/ 76 h 110"/>
                <a:gd name="T12" fmla="*/ 5 w 123"/>
                <a:gd name="T13" fmla="*/ 33 h 110"/>
                <a:gd name="T14" fmla="*/ 0 w 123"/>
                <a:gd name="T15" fmla="*/ 17 h 110"/>
                <a:gd name="T16" fmla="*/ 0 w 123"/>
                <a:gd name="T17" fmla="*/ 8 h 110"/>
                <a:gd name="T18" fmla="*/ 0 w 123"/>
                <a:gd name="T19" fmla="*/ 0 h 110"/>
                <a:gd name="T20" fmla="*/ 9 w 123"/>
                <a:gd name="T21" fmla="*/ 0 h 110"/>
                <a:gd name="T22" fmla="*/ 24 w 123"/>
                <a:gd name="T23" fmla="*/ 6 h 110"/>
                <a:gd name="T24" fmla="*/ 36 w 123"/>
                <a:gd name="T25" fmla="*/ 17 h 110"/>
                <a:gd name="T26" fmla="*/ 48 w 123"/>
                <a:gd name="T27" fmla="*/ 32 h 110"/>
                <a:gd name="T28" fmla="*/ 90 w 123"/>
                <a:gd name="T29" fmla="*/ 58 h 110"/>
                <a:gd name="T30" fmla="*/ 107 w 123"/>
                <a:gd name="T31" fmla="*/ 65 h 110"/>
                <a:gd name="T32" fmla="*/ 109 w 123"/>
                <a:gd name="T33" fmla="*/ 65 h 1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3"/>
                <a:gd name="T52" fmla="*/ 0 h 110"/>
                <a:gd name="T53" fmla="*/ 123 w 123"/>
                <a:gd name="T54" fmla="*/ 110 h 1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3" h="110">
                  <a:moveTo>
                    <a:pt x="109" y="65"/>
                  </a:moveTo>
                  <a:lnTo>
                    <a:pt x="122" y="90"/>
                  </a:lnTo>
                  <a:lnTo>
                    <a:pt x="112" y="109"/>
                  </a:lnTo>
                  <a:lnTo>
                    <a:pt x="101" y="106"/>
                  </a:lnTo>
                  <a:lnTo>
                    <a:pt x="86" y="96"/>
                  </a:lnTo>
                  <a:lnTo>
                    <a:pt x="60" y="76"/>
                  </a:lnTo>
                  <a:lnTo>
                    <a:pt x="5" y="33"/>
                  </a:lnTo>
                  <a:lnTo>
                    <a:pt x="0" y="17"/>
                  </a:lnTo>
                  <a:lnTo>
                    <a:pt x="0" y="8"/>
                  </a:lnTo>
                  <a:lnTo>
                    <a:pt x="0" y="0"/>
                  </a:lnTo>
                  <a:lnTo>
                    <a:pt x="9" y="0"/>
                  </a:lnTo>
                  <a:lnTo>
                    <a:pt x="24" y="6"/>
                  </a:lnTo>
                  <a:lnTo>
                    <a:pt x="36" y="17"/>
                  </a:lnTo>
                  <a:lnTo>
                    <a:pt x="48" y="32"/>
                  </a:lnTo>
                  <a:lnTo>
                    <a:pt x="90" y="58"/>
                  </a:lnTo>
                  <a:lnTo>
                    <a:pt x="107" y="65"/>
                  </a:lnTo>
                  <a:lnTo>
                    <a:pt x="109" y="65"/>
                  </a:lnTo>
                </a:path>
              </a:pathLst>
            </a:custGeom>
            <a:solidFill>
              <a:srgbClr val="FF9F71"/>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endParaRPr lang="zh-CN" altLang="en-US"/>
            </a:p>
          </p:txBody>
        </p:sp>
        <p:sp>
          <p:nvSpPr>
            <p:cNvPr id="22" name="Freeform 21"/>
            <p:cNvSpPr>
              <a:spLocks noChangeArrowheads="1"/>
            </p:cNvSpPr>
            <p:nvPr/>
          </p:nvSpPr>
          <p:spPr bwMode="auto">
            <a:xfrm>
              <a:off x="662" y="598"/>
              <a:ext cx="50" cy="39"/>
            </a:xfrm>
            <a:custGeom>
              <a:avLst/>
              <a:gdLst>
                <a:gd name="T0" fmla="*/ 45 w 50"/>
                <a:gd name="T1" fmla="*/ 38 h 39"/>
                <a:gd name="T2" fmla="*/ 49 w 50"/>
                <a:gd name="T3" fmla="*/ 14 h 39"/>
                <a:gd name="T4" fmla="*/ 26 w 50"/>
                <a:gd name="T5" fmla="*/ 0 h 39"/>
                <a:gd name="T6" fmla="*/ 4 w 50"/>
                <a:gd name="T7" fmla="*/ 8 h 39"/>
                <a:gd name="T8" fmla="*/ 0 w 50"/>
                <a:gd name="T9" fmla="*/ 22 h 39"/>
                <a:gd name="T10" fmla="*/ 27 w 50"/>
                <a:gd name="T11" fmla="*/ 32 h 39"/>
                <a:gd name="T12" fmla="*/ 45 w 50"/>
                <a:gd name="T13" fmla="*/ 38 h 39"/>
                <a:gd name="T14" fmla="*/ 0 60000 65536"/>
                <a:gd name="T15" fmla="*/ 0 60000 65536"/>
                <a:gd name="T16" fmla="*/ 0 60000 65536"/>
                <a:gd name="T17" fmla="*/ 0 60000 65536"/>
                <a:gd name="T18" fmla="*/ 0 60000 65536"/>
                <a:gd name="T19" fmla="*/ 0 60000 65536"/>
                <a:gd name="T20" fmla="*/ 0 60000 65536"/>
                <a:gd name="T21" fmla="*/ 0 w 50"/>
                <a:gd name="T22" fmla="*/ 0 h 39"/>
                <a:gd name="T23" fmla="*/ 50 w 5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39">
                  <a:moveTo>
                    <a:pt x="45" y="38"/>
                  </a:moveTo>
                  <a:lnTo>
                    <a:pt x="49" y="14"/>
                  </a:lnTo>
                  <a:lnTo>
                    <a:pt x="26" y="0"/>
                  </a:lnTo>
                  <a:lnTo>
                    <a:pt x="4" y="8"/>
                  </a:lnTo>
                  <a:lnTo>
                    <a:pt x="0" y="22"/>
                  </a:lnTo>
                  <a:lnTo>
                    <a:pt x="27" y="32"/>
                  </a:lnTo>
                  <a:lnTo>
                    <a:pt x="45" y="38"/>
                  </a:lnTo>
                </a:path>
              </a:pathLst>
            </a:custGeom>
            <a:solidFill>
              <a:srgbClr val="FFC0B6"/>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endParaRPr lang="zh-CN" altLang="en-US"/>
            </a:p>
          </p:txBody>
        </p:sp>
        <p:sp>
          <p:nvSpPr>
            <p:cNvPr id="23" name="Freeform 22"/>
            <p:cNvSpPr>
              <a:spLocks noChangeArrowheads="1"/>
            </p:cNvSpPr>
            <p:nvPr/>
          </p:nvSpPr>
          <p:spPr bwMode="auto">
            <a:xfrm>
              <a:off x="601" y="615"/>
              <a:ext cx="232" cy="91"/>
            </a:xfrm>
            <a:custGeom>
              <a:avLst/>
              <a:gdLst>
                <a:gd name="T0" fmla="*/ 227 w 232"/>
                <a:gd name="T1" fmla="*/ 41 h 91"/>
                <a:gd name="T2" fmla="*/ 221 w 232"/>
                <a:gd name="T3" fmla="*/ 22 h 91"/>
                <a:gd name="T4" fmla="*/ 195 w 232"/>
                <a:gd name="T5" fmla="*/ 18 h 91"/>
                <a:gd name="T6" fmla="*/ 181 w 232"/>
                <a:gd name="T7" fmla="*/ 18 h 91"/>
                <a:gd name="T8" fmla="*/ 169 w 232"/>
                <a:gd name="T9" fmla="*/ 18 h 91"/>
                <a:gd name="T10" fmla="*/ 115 w 232"/>
                <a:gd name="T11" fmla="*/ 38 h 91"/>
                <a:gd name="T12" fmla="*/ 94 w 232"/>
                <a:gd name="T13" fmla="*/ 39 h 91"/>
                <a:gd name="T14" fmla="*/ 73 w 232"/>
                <a:gd name="T15" fmla="*/ 35 h 91"/>
                <a:gd name="T16" fmla="*/ 40 w 232"/>
                <a:gd name="T17" fmla="*/ 14 h 91"/>
                <a:gd name="T18" fmla="*/ 20 w 232"/>
                <a:gd name="T19" fmla="*/ 3 h 91"/>
                <a:gd name="T20" fmla="*/ 5 w 232"/>
                <a:gd name="T21" fmla="*/ 0 h 91"/>
                <a:gd name="T22" fmla="*/ 0 w 232"/>
                <a:gd name="T23" fmla="*/ 8 h 91"/>
                <a:gd name="T24" fmla="*/ 0 w 232"/>
                <a:gd name="T25" fmla="*/ 15 h 91"/>
                <a:gd name="T26" fmla="*/ 1 w 232"/>
                <a:gd name="T27" fmla="*/ 22 h 91"/>
                <a:gd name="T28" fmla="*/ 18 w 232"/>
                <a:gd name="T29" fmla="*/ 40 h 91"/>
                <a:gd name="T30" fmla="*/ 41 w 232"/>
                <a:gd name="T31" fmla="*/ 55 h 91"/>
                <a:gd name="T32" fmla="*/ 70 w 232"/>
                <a:gd name="T33" fmla="*/ 76 h 91"/>
                <a:gd name="T34" fmla="*/ 88 w 232"/>
                <a:gd name="T35" fmla="*/ 87 h 91"/>
                <a:gd name="T36" fmla="*/ 102 w 232"/>
                <a:gd name="T37" fmla="*/ 90 h 91"/>
                <a:gd name="T38" fmla="*/ 106 w 232"/>
                <a:gd name="T39" fmla="*/ 85 h 91"/>
                <a:gd name="T40" fmla="*/ 108 w 232"/>
                <a:gd name="T41" fmla="*/ 77 h 91"/>
                <a:gd name="T42" fmla="*/ 114 w 232"/>
                <a:gd name="T43" fmla="*/ 62 h 91"/>
                <a:gd name="T44" fmla="*/ 168 w 232"/>
                <a:gd name="T45" fmla="*/ 49 h 91"/>
                <a:gd name="T46" fmla="*/ 231 w 232"/>
                <a:gd name="T47" fmla="*/ 43 h 91"/>
                <a:gd name="T48" fmla="*/ 227 w 232"/>
                <a:gd name="T49" fmla="*/ 41 h 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2"/>
                <a:gd name="T76" fmla="*/ 0 h 91"/>
                <a:gd name="T77" fmla="*/ 232 w 232"/>
                <a:gd name="T78" fmla="*/ 91 h 9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2" h="91">
                  <a:moveTo>
                    <a:pt x="227" y="41"/>
                  </a:moveTo>
                  <a:lnTo>
                    <a:pt x="221" y="22"/>
                  </a:lnTo>
                  <a:lnTo>
                    <a:pt x="195" y="18"/>
                  </a:lnTo>
                  <a:lnTo>
                    <a:pt x="181" y="18"/>
                  </a:lnTo>
                  <a:lnTo>
                    <a:pt x="169" y="18"/>
                  </a:lnTo>
                  <a:lnTo>
                    <a:pt x="115" y="38"/>
                  </a:lnTo>
                  <a:lnTo>
                    <a:pt x="94" y="39"/>
                  </a:lnTo>
                  <a:lnTo>
                    <a:pt x="73" y="35"/>
                  </a:lnTo>
                  <a:lnTo>
                    <a:pt x="40" y="14"/>
                  </a:lnTo>
                  <a:lnTo>
                    <a:pt x="20" y="3"/>
                  </a:lnTo>
                  <a:lnTo>
                    <a:pt x="5" y="0"/>
                  </a:lnTo>
                  <a:lnTo>
                    <a:pt x="0" y="8"/>
                  </a:lnTo>
                  <a:lnTo>
                    <a:pt x="0" y="15"/>
                  </a:lnTo>
                  <a:lnTo>
                    <a:pt x="1" y="22"/>
                  </a:lnTo>
                  <a:lnTo>
                    <a:pt x="18" y="40"/>
                  </a:lnTo>
                  <a:lnTo>
                    <a:pt x="41" y="55"/>
                  </a:lnTo>
                  <a:lnTo>
                    <a:pt x="70" y="76"/>
                  </a:lnTo>
                  <a:lnTo>
                    <a:pt x="88" y="87"/>
                  </a:lnTo>
                  <a:lnTo>
                    <a:pt x="102" y="90"/>
                  </a:lnTo>
                  <a:lnTo>
                    <a:pt x="106" y="85"/>
                  </a:lnTo>
                  <a:lnTo>
                    <a:pt x="108" y="77"/>
                  </a:lnTo>
                  <a:lnTo>
                    <a:pt x="114" y="62"/>
                  </a:lnTo>
                  <a:lnTo>
                    <a:pt x="168" y="49"/>
                  </a:lnTo>
                  <a:lnTo>
                    <a:pt x="231" y="43"/>
                  </a:lnTo>
                  <a:lnTo>
                    <a:pt x="227" y="41"/>
                  </a:lnTo>
                </a:path>
              </a:pathLst>
            </a:custGeom>
            <a:solidFill>
              <a:srgbClr val="FF9F71"/>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endParaRPr lang="zh-CN" altLang="en-US"/>
            </a:p>
          </p:txBody>
        </p:sp>
        <p:sp>
          <p:nvSpPr>
            <p:cNvPr id="24" name="Freeform 23"/>
            <p:cNvSpPr>
              <a:spLocks noChangeArrowheads="1"/>
            </p:cNvSpPr>
            <p:nvPr/>
          </p:nvSpPr>
          <p:spPr bwMode="auto">
            <a:xfrm>
              <a:off x="646" y="702"/>
              <a:ext cx="227" cy="74"/>
            </a:xfrm>
            <a:custGeom>
              <a:avLst/>
              <a:gdLst>
                <a:gd name="T0" fmla="*/ 226 w 227"/>
                <a:gd name="T1" fmla="*/ 10 h 74"/>
                <a:gd name="T2" fmla="*/ 211 w 227"/>
                <a:gd name="T3" fmla="*/ 1 h 74"/>
                <a:gd name="T4" fmla="*/ 206 w 227"/>
                <a:gd name="T5" fmla="*/ 0 h 74"/>
                <a:gd name="T6" fmla="*/ 199 w 227"/>
                <a:gd name="T7" fmla="*/ 0 h 74"/>
                <a:gd name="T8" fmla="*/ 182 w 227"/>
                <a:gd name="T9" fmla="*/ 4 h 74"/>
                <a:gd name="T10" fmla="*/ 152 w 227"/>
                <a:gd name="T11" fmla="*/ 14 h 74"/>
                <a:gd name="T12" fmla="*/ 140 w 227"/>
                <a:gd name="T13" fmla="*/ 15 h 74"/>
                <a:gd name="T14" fmla="*/ 124 w 227"/>
                <a:gd name="T15" fmla="*/ 20 h 74"/>
                <a:gd name="T16" fmla="*/ 96 w 227"/>
                <a:gd name="T17" fmla="*/ 29 h 74"/>
                <a:gd name="T18" fmla="*/ 78 w 227"/>
                <a:gd name="T19" fmla="*/ 36 h 74"/>
                <a:gd name="T20" fmla="*/ 69 w 227"/>
                <a:gd name="T21" fmla="*/ 39 h 74"/>
                <a:gd name="T22" fmla="*/ 60 w 227"/>
                <a:gd name="T23" fmla="*/ 39 h 74"/>
                <a:gd name="T24" fmla="*/ 32 w 227"/>
                <a:gd name="T25" fmla="*/ 21 h 74"/>
                <a:gd name="T26" fmla="*/ 18 w 227"/>
                <a:gd name="T27" fmla="*/ 11 h 74"/>
                <a:gd name="T28" fmla="*/ 4 w 227"/>
                <a:gd name="T29" fmla="*/ 8 h 74"/>
                <a:gd name="T30" fmla="*/ 0 w 227"/>
                <a:gd name="T31" fmla="*/ 17 h 74"/>
                <a:gd name="T32" fmla="*/ 1 w 227"/>
                <a:gd name="T33" fmla="*/ 31 h 74"/>
                <a:gd name="T34" fmla="*/ 5 w 227"/>
                <a:gd name="T35" fmla="*/ 37 h 74"/>
                <a:gd name="T36" fmla="*/ 14 w 227"/>
                <a:gd name="T37" fmla="*/ 43 h 74"/>
                <a:gd name="T38" fmla="*/ 35 w 227"/>
                <a:gd name="T39" fmla="*/ 52 h 74"/>
                <a:gd name="T40" fmla="*/ 65 w 227"/>
                <a:gd name="T41" fmla="*/ 67 h 74"/>
                <a:gd name="T42" fmla="*/ 82 w 227"/>
                <a:gd name="T43" fmla="*/ 72 h 74"/>
                <a:gd name="T44" fmla="*/ 90 w 227"/>
                <a:gd name="T45" fmla="*/ 73 h 74"/>
                <a:gd name="T46" fmla="*/ 98 w 227"/>
                <a:gd name="T47" fmla="*/ 73 h 74"/>
                <a:gd name="T48" fmla="*/ 101 w 227"/>
                <a:gd name="T49" fmla="*/ 69 h 74"/>
                <a:gd name="T50" fmla="*/ 101 w 227"/>
                <a:gd name="T51" fmla="*/ 60 h 74"/>
                <a:gd name="T52" fmla="*/ 100 w 227"/>
                <a:gd name="T53" fmla="*/ 52 h 74"/>
                <a:gd name="T54" fmla="*/ 104 w 227"/>
                <a:gd name="T55" fmla="*/ 46 h 74"/>
                <a:gd name="T56" fmla="*/ 149 w 227"/>
                <a:gd name="T57" fmla="*/ 40 h 74"/>
                <a:gd name="T58" fmla="*/ 193 w 227"/>
                <a:gd name="T59" fmla="*/ 25 h 74"/>
                <a:gd name="T60" fmla="*/ 226 w 227"/>
                <a:gd name="T61" fmla="*/ 10 h 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7"/>
                <a:gd name="T94" fmla="*/ 0 h 74"/>
                <a:gd name="T95" fmla="*/ 227 w 227"/>
                <a:gd name="T96" fmla="*/ 74 h 7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7" h="74">
                  <a:moveTo>
                    <a:pt x="226" y="10"/>
                  </a:moveTo>
                  <a:lnTo>
                    <a:pt x="211" y="1"/>
                  </a:lnTo>
                  <a:lnTo>
                    <a:pt x="206" y="0"/>
                  </a:lnTo>
                  <a:lnTo>
                    <a:pt x="199" y="0"/>
                  </a:lnTo>
                  <a:lnTo>
                    <a:pt x="182" y="4"/>
                  </a:lnTo>
                  <a:lnTo>
                    <a:pt x="152" y="14"/>
                  </a:lnTo>
                  <a:lnTo>
                    <a:pt x="140" y="15"/>
                  </a:lnTo>
                  <a:lnTo>
                    <a:pt x="124" y="20"/>
                  </a:lnTo>
                  <a:lnTo>
                    <a:pt x="96" y="29"/>
                  </a:lnTo>
                  <a:lnTo>
                    <a:pt x="78" y="36"/>
                  </a:lnTo>
                  <a:lnTo>
                    <a:pt x="69" y="39"/>
                  </a:lnTo>
                  <a:lnTo>
                    <a:pt x="60" y="39"/>
                  </a:lnTo>
                  <a:lnTo>
                    <a:pt x="32" y="21"/>
                  </a:lnTo>
                  <a:lnTo>
                    <a:pt x="18" y="11"/>
                  </a:lnTo>
                  <a:lnTo>
                    <a:pt x="4" y="8"/>
                  </a:lnTo>
                  <a:lnTo>
                    <a:pt x="0" y="17"/>
                  </a:lnTo>
                  <a:lnTo>
                    <a:pt x="1" y="31"/>
                  </a:lnTo>
                  <a:lnTo>
                    <a:pt x="5" y="37"/>
                  </a:lnTo>
                  <a:lnTo>
                    <a:pt x="14" y="43"/>
                  </a:lnTo>
                  <a:lnTo>
                    <a:pt x="35" y="52"/>
                  </a:lnTo>
                  <a:lnTo>
                    <a:pt x="65" y="67"/>
                  </a:lnTo>
                  <a:lnTo>
                    <a:pt x="82" y="72"/>
                  </a:lnTo>
                  <a:lnTo>
                    <a:pt x="90" y="73"/>
                  </a:lnTo>
                  <a:lnTo>
                    <a:pt x="98" y="73"/>
                  </a:lnTo>
                  <a:lnTo>
                    <a:pt x="101" y="69"/>
                  </a:lnTo>
                  <a:lnTo>
                    <a:pt x="101" y="60"/>
                  </a:lnTo>
                  <a:lnTo>
                    <a:pt x="100" y="52"/>
                  </a:lnTo>
                  <a:lnTo>
                    <a:pt x="104" y="46"/>
                  </a:lnTo>
                  <a:lnTo>
                    <a:pt x="149" y="40"/>
                  </a:lnTo>
                  <a:lnTo>
                    <a:pt x="193" y="25"/>
                  </a:lnTo>
                  <a:lnTo>
                    <a:pt x="226" y="10"/>
                  </a:lnTo>
                </a:path>
              </a:pathLst>
            </a:custGeom>
            <a:solidFill>
              <a:srgbClr val="FF9F71"/>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endParaRPr lang="zh-CN" altLang="en-US"/>
            </a:p>
          </p:txBody>
        </p:sp>
        <p:sp>
          <p:nvSpPr>
            <p:cNvPr id="25" name="Freeform 24"/>
            <p:cNvSpPr>
              <a:spLocks noChangeArrowheads="1"/>
            </p:cNvSpPr>
            <p:nvPr/>
          </p:nvSpPr>
          <p:spPr bwMode="auto">
            <a:xfrm>
              <a:off x="717" y="765"/>
              <a:ext cx="193" cy="78"/>
            </a:xfrm>
            <a:custGeom>
              <a:avLst/>
              <a:gdLst>
                <a:gd name="T0" fmla="*/ 192 w 193"/>
                <a:gd name="T1" fmla="*/ 9 h 78"/>
                <a:gd name="T2" fmla="*/ 167 w 193"/>
                <a:gd name="T3" fmla="*/ 1 h 78"/>
                <a:gd name="T4" fmla="*/ 160 w 193"/>
                <a:gd name="T5" fmla="*/ 0 h 78"/>
                <a:gd name="T6" fmla="*/ 149 w 193"/>
                <a:gd name="T7" fmla="*/ 1 h 78"/>
                <a:gd name="T8" fmla="*/ 131 w 193"/>
                <a:gd name="T9" fmla="*/ 9 h 78"/>
                <a:gd name="T10" fmla="*/ 80 w 193"/>
                <a:gd name="T11" fmla="*/ 29 h 78"/>
                <a:gd name="T12" fmla="*/ 68 w 193"/>
                <a:gd name="T13" fmla="*/ 38 h 78"/>
                <a:gd name="T14" fmla="*/ 64 w 193"/>
                <a:gd name="T15" fmla="*/ 42 h 78"/>
                <a:gd name="T16" fmla="*/ 57 w 193"/>
                <a:gd name="T17" fmla="*/ 43 h 78"/>
                <a:gd name="T18" fmla="*/ 30 w 193"/>
                <a:gd name="T19" fmla="*/ 34 h 78"/>
                <a:gd name="T20" fmla="*/ 17 w 193"/>
                <a:gd name="T21" fmla="*/ 31 h 78"/>
                <a:gd name="T22" fmla="*/ 10 w 193"/>
                <a:gd name="T23" fmla="*/ 30 h 78"/>
                <a:gd name="T24" fmla="*/ 2 w 193"/>
                <a:gd name="T25" fmla="*/ 30 h 78"/>
                <a:gd name="T26" fmla="*/ 0 w 193"/>
                <a:gd name="T27" fmla="*/ 36 h 78"/>
                <a:gd name="T28" fmla="*/ 2 w 193"/>
                <a:gd name="T29" fmla="*/ 48 h 78"/>
                <a:gd name="T30" fmla="*/ 12 w 193"/>
                <a:gd name="T31" fmla="*/ 59 h 78"/>
                <a:gd name="T32" fmla="*/ 29 w 193"/>
                <a:gd name="T33" fmla="*/ 67 h 78"/>
                <a:gd name="T34" fmla="*/ 46 w 193"/>
                <a:gd name="T35" fmla="*/ 76 h 78"/>
                <a:gd name="T36" fmla="*/ 55 w 193"/>
                <a:gd name="T37" fmla="*/ 77 h 78"/>
                <a:gd name="T38" fmla="*/ 66 w 193"/>
                <a:gd name="T39" fmla="*/ 75 h 78"/>
                <a:gd name="T40" fmla="*/ 71 w 193"/>
                <a:gd name="T41" fmla="*/ 72 h 78"/>
                <a:gd name="T42" fmla="*/ 71 w 193"/>
                <a:gd name="T43" fmla="*/ 67 h 78"/>
                <a:gd name="T44" fmla="*/ 71 w 193"/>
                <a:gd name="T45" fmla="*/ 62 h 78"/>
                <a:gd name="T46" fmla="*/ 75 w 193"/>
                <a:gd name="T47" fmla="*/ 56 h 78"/>
                <a:gd name="T48" fmla="*/ 136 w 193"/>
                <a:gd name="T49" fmla="*/ 33 h 78"/>
                <a:gd name="T50" fmla="*/ 170 w 193"/>
                <a:gd name="T51" fmla="*/ 22 h 78"/>
                <a:gd name="T52" fmla="*/ 192 w 193"/>
                <a:gd name="T53" fmla="*/ 9 h 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3"/>
                <a:gd name="T82" fmla="*/ 0 h 78"/>
                <a:gd name="T83" fmla="*/ 193 w 193"/>
                <a:gd name="T84" fmla="*/ 78 h 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3" h="78">
                  <a:moveTo>
                    <a:pt x="192" y="9"/>
                  </a:moveTo>
                  <a:lnTo>
                    <a:pt x="167" y="1"/>
                  </a:lnTo>
                  <a:lnTo>
                    <a:pt x="160" y="0"/>
                  </a:lnTo>
                  <a:lnTo>
                    <a:pt x="149" y="1"/>
                  </a:lnTo>
                  <a:lnTo>
                    <a:pt x="131" y="9"/>
                  </a:lnTo>
                  <a:lnTo>
                    <a:pt x="80" y="29"/>
                  </a:lnTo>
                  <a:lnTo>
                    <a:pt x="68" y="38"/>
                  </a:lnTo>
                  <a:lnTo>
                    <a:pt x="64" y="42"/>
                  </a:lnTo>
                  <a:lnTo>
                    <a:pt x="57" y="43"/>
                  </a:lnTo>
                  <a:lnTo>
                    <a:pt x="30" y="34"/>
                  </a:lnTo>
                  <a:lnTo>
                    <a:pt x="17" y="31"/>
                  </a:lnTo>
                  <a:lnTo>
                    <a:pt x="10" y="30"/>
                  </a:lnTo>
                  <a:lnTo>
                    <a:pt x="2" y="30"/>
                  </a:lnTo>
                  <a:lnTo>
                    <a:pt x="0" y="36"/>
                  </a:lnTo>
                  <a:lnTo>
                    <a:pt x="2" y="48"/>
                  </a:lnTo>
                  <a:lnTo>
                    <a:pt x="12" y="59"/>
                  </a:lnTo>
                  <a:lnTo>
                    <a:pt x="29" y="67"/>
                  </a:lnTo>
                  <a:lnTo>
                    <a:pt x="46" y="76"/>
                  </a:lnTo>
                  <a:lnTo>
                    <a:pt x="55" y="77"/>
                  </a:lnTo>
                  <a:lnTo>
                    <a:pt x="66" y="75"/>
                  </a:lnTo>
                  <a:lnTo>
                    <a:pt x="71" y="72"/>
                  </a:lnTo>
                  <a:lnTo>
                    <a:pt x="71" y="67"/>
                  </a:lnTo>
                  <a:lnTo>
                    <a:pt x="71" y="62"/>
                  </a:lnTo>
                  <a:lnTo>
                    <a:pt x="75" y="56"/>
                  </a:lnTo>
                  <a:lnTo>
                    <a:pt x="136" y="33"/>
                  </a:lnTo>
                  <a:lnTo>
                    <a:pt x="170" y="22"/>
                  </a:lnTo>
                  <a:lnTo>
                    <a:pt x="192" y="9"/>
                  </a:lnTo>
                </a:path>
              </a:pathLst>
            </a:custGeom>
            <a:solidFill>
              <a:srgbClr val="FF9F71"/>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endParaRPr lang="zh-CN" altLang="en-US"/>
            </a:p>
          </p:txBody>
        </p:sp>
        <p:sp>
          <p:nvSpPr>
            <p:cNvPr id="26" name="Freeform 25"/>
            <p:cNvSpPr>
              <a:spLocks noChangeArrowheads="1"/>
            </p:cNvSpPr>
            <p:nvPr/>
          </p:nvSpPr>
          <p:spPr bwMode="auto">
            <a:xfrm>
              <a:off x="1196" y="692"/>
              <a:ext cx="187" cy="36"/>
            </a:xfrm>
            <a:custGeom>
              <a:avLst/>
              <a:gdLst>
                <a:gd name="T0" fmla="*/ 148 w 187"/>
                <a:gd name="T1" fmla="*/ 0 h 36"/>
                <a:gd name="T2" fmla="*/ 110 w 187"/>
                <a:gd name="T3" fmla="*/ 0 h 36"/>
                <a:gd name="T4" fmla="*/ 80 w 187"/>
                <a:gd name="T5" fmla="*/ 0 h 36"/>
                <a:gd name="T6" fmla="*/ 66 w 187"/>
                <a:gd name="T7" fmla="*/ 0 h 36"/>
                <a:gd name="T8" fmla="*/ 55 w 187"/>
                <a:gd name="T9" fmla="*/ 0 h 36"/>
                <a:gd name="T10" fmla="*/ 6 w 187"/>
                <a:gd name="T11" fmla="*/ 7 h 36"/>
                <a:gd name="T12" fmla="*/ 0 w 187"/>
                <a:gd name="T13" fmla="*/ 17 h 36"/>
                <a:gd name="T14" fmla="*/ 0 w 187"/>
                <a:gd name="T15" fmla="*/ 25 h 36"/>
                <a:gd name="T16" fmla="*/ 5 w 187"/>
                <a:gd name="T17" fmla="*/ 30 h 36"/>
                <a:gd name="T18" fmla="*/ 29 w 187"/>
                <a:gd name="T19" fmla="*/ 34 h 36"/>
                <a:gd name="T20" fmla="*/ 45 w 187"/>
                <a:gd name="T21" fmla="*/ 34 h 36"/>
                <a:gd name="T22" fmla="*/ 54 w 187"/>
                <a:gd name="T23" fmla="*/ 34 h 36"/>
                <a:gd name="T24" fmla="*/ 64 w 187"/>
                <a:gd name="T25" fmla="*/ 35 h 36"/>
                <a:gd name="T26" fmla="*/ 102 w 187"/>
                <a:gd name="T27" fmla="*/ 34 h 36"/>
                <a:gd name="T28" fmla="*/ 119 w 187"/>
                <a:gd name="T29" fmla="*/ 33 h 36"/>
                <a:gd name="T30" fmla="*/ 133 w 187"/>
                <a:gd name="T31" fmla="*/ 32 h 36"/>
                <a:gd name="T32" fmla="*/ 147 w 187"/>
                <a:gd name="T33" fmla="*/ 32 h 36"/>
                <a:gd name="T34" fmla="*/ 156 w 187"/>
                <a:gd name="T35" fmla="*/ 32 h 36"/>
                <a:gd name="T36" fmla="*/ 165 w 187"/>
                <a:gd name="T37" fmla="*/ 33 h 36"/>
                <a:gd name="T38" fmla="*/ 186 w 187"/>
                <a:gd name="T39" fmla="*/ 34 h 36"/>
                <a:gd name="T40" fmla="*/ 186 w 187"/>
                <a:gd name="T41" fmla="*/ 20 h 36"/>
                <a:gd name="T42" fmla="*/ 186 w 187"/>
                <a:gd name="T43" fmla="*/ 10 h 36"/>
                <a:gd name="T44" fmla="*/ 186 w 187"/>
                <a:gd name="T45" fmla="*/ 0 h 36"/>
                <a:gd name="T46" fmla="*/ 150 w 187"/>
                <a:gd name="T47" fmla="*/ 0 h 36"/>
                <a:gd name="T48" fmla="*/ 148 w 187"/>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7"/>
                <a:gd name="T76" fmla="*/ 0 h 36"/>
                <a:gd name="T77" fmla="*/ 187 w 187"/>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7" h="36">
                  <a:moveTo>
                    <a:pt x="148" y="0"/>
                  </a:moveTo>
                  <a:lnTo>
                    <a:pt x="110" y="0"/>
                  </a:lnTo>
                  <a:lnTo>
                    <a:pt x="80" y="0"/>
                  </a:lnTo>
                  <a:lnTo>
                    <a:pt x="66" y="0"/>
                  </a:lnTo>
                  <a:lnTo>
                    <a:pt x="55" y="0"/>
                  </a:lnTo>
                  <a:lnTo>
                    <a:pt x="6" y="7"/>
                  </a:lnTo>
                  <a:lnTo>
                    <a:pt x="0" y="17"/>
                  </a:lnTo>
                  <a:lnTo>
                    <a:pt x="0" y="25"/>
                  </a:lnTo>
                  <a:lnTo>
                    <a:pt x="5" y="30"/>
                  </a:lnTo>
                  <a:lnTo>
                    <a:pt x="29" y="34"/>
                  </a:lnTo>
                  <a:lnTo>
                    <a:pt x="45" y="34"/>
                  </a:lnTo>
                  <a:lnTo>
                    <a:pt x="54" y="34"/>
                  </a:lnTo>
                  <a:lnTo>
                    <a:pt x="64" y="35"/>
                  </a:lnTo>
                  <a:lnTo>
                    <a:pt x="102" y="34"/>
                  </a:lnTo>
                  <a:lnTo>
                    <a:pt x="119" y="33"/>
                  </a:lnTo>
                  <a:lnTo>
                    <a:pt x="133" y="32"/>
                  </a:lnTo>
                  <a:lnTo>
                    <a:pt x="147" y="32"/>
                  </a:lnTo>
                  <a:lnTo>
                    <a:pt x="156" y="32"/>
                  </a:lnTo>
                  <a:lnTo>
                    <a:pt x="165" y="33"/>
                  </a:lnTo>
                  <a:lnTo>
                    <a:pt x="186" y="34"/>
                  </a:lnTo>
                  <a:lnTo>
                    <a:pt x="186" y="20"/>
                  </a:lnTo>
                  <a:lnTo>
                    <a:pt x="186" y="10"/>
                  </a:lnTo>
                  <a:lnTo>
                    <a:pt x="186" y="0"/>
                  </a:lnTo>
                  <a:lnTo>
                    <a:pt x="150" y="0"/>
                  </a:lnTo>
                  <a:lnTo>
                    <a:pt x="148" y="0"/>
                  </a:lnTo>
                </a:path>
              </a:pathLst>
            </a:custGeom>
            <a:solidFill>
              <a:srgbClr val="FF9F71"/>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endParaRPr lang="zh-CN" altLang="en-US"/>
            </a:p>
          </p:txBody>
        </p:sp>
        <p:sp>
          <p:nvSpPr>
            <p:cNvPr id="27" name="Freeform 26"/>
            <p:cNvSpPr>
              <a:spLocks noChangeArrowheads="1"/>
            </p:cNvSpPr>
            <p:nvPr/>
          </p:nvSpPr>
          <p:spPr bwMode="auto">
            <a:xfrm>
              <a:off x="803" y="649"/>
              <a:ext cx="59" cy="41"/>
            </a:xfrm>
            <a:custGeom>
              <a:avLst/>
              <a:gdLst>
                <a:gd name="T0" fmla="*/ 2 w 59"/>
                <a:gd name="T1" fmla="*/ 40 h 41"/>
                <a:gd name="T2" fmla="*/ 0 w 59"/>
                <a:gd name="T3" fmla="*/ 18 h 41"/>
                <a:gd name="T4" fmla="*/ 9 w 59"/>
                <a:gd name="T5" fmla="*/ 6 h 41"/>
                <a:gd name="T6" fmla="*/ 24 w 59"/>
                <a:gd name="T7" fmla="*/ 0 h 41"/>
                <a:gd name="T8" fmla="*/ 40 w 59"/>
                <a:gd name="T9" fmla="*/ 3 h 41"/>
                <a:gd name="T10" fmla="*/ 55 w 59"/>
                <a:gd name="T11" fmla="*/ 11 h 41"/>
                <a:gd name="T12" fmla="*/ 58 w 59"/>
                <a:gd name="T13" fmla="*/ 21 h 41"/>
                <a:gd name="T14" fmla="*/ 36 w 59"/>
                <a:gd name="T15" fmla="*/ 31 h 41"/>
                <a:gd name="T16" fmla="*/ 2 w 59"/>
                <a:gd name="T17" fmla="*/ 4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41"/>
                <a:gd name="T29" fmla="*/ 59 w 59"/>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41">
                  <a:moveTo>
                    <a:pt x="2" y="40"/>
                  </a:moveTo>
                  <a:lnTo>
                    <a:pt x="0" y="18"/>
                  </a:lnTo>
                  <a:lnTo>
                    <a:pt x="9" y="6"/>
                  </a:lnTo>
                  <a:lnTo>
                    <a:pt x="24" y="0"/>
                  </a:lnTo>
                  <a:lnTo>
                    <a:pt x="40" y="3"/>
                  </a:lnTo>
                  <a:lnTo>
                    <a:pt x="55" y="11"/>
                  </a:lnTo>
                  <a:lnTo>
                    <a:pt x="58" y="21"/>
                  </a:lnTo>
                  <a:lnTo>
                    <a:pt x="36" y="31"/>
                  </a:lnTo>
                  <a:lnTo>
                    <a:pt x="2" y="40"/>
                  </a:lnTo>
                </a:path>
              </a:pathLst>
            </a:custGeom>
            <a:solidFill>
              <a:srgbClr val="FFC0B6"/>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endParaRPr lang="zh-CN" altLang="en-US"/>
            </a:p>
          </p:txBody>
        </p:sp>
        <p:sp>
          <p:nvSpPr>
            <p:cNvPr id="28" name="Freeform 27"/>
            <p:cNvSpPr>
              <a:spLocks noChangeArrowheads="1"/>
            </p:cNvSpPr>
            <p:nvPr/>
          </p:nvSpPr>
          <p:spPr bwMode="auto">
            <a:xfrm>
              <a:off x="849" y="711"/>
              <a:ext cx="52" cy="37"/>
            </a:xfrm>
            <a:custGeom>
              <a:avLst/>
              <a:gdLst>
                <a:gd name="T0" fmla="*/ 0 w 52"/>
                <a:gd name="T1" fmla="*/ 31 h 37"/>
                <a:gd name="T2" fmla="*/ 0 w 52"/>
                <a:gd name="T3" fmla="*/ 17 h 37"/>
                <a:gd name="T4" fmla="*/ 8 w 52"/>
                <a:gd name="T5" fmla="*/ 6 h 37"/>
                <a:gd name="T6" fmla="*/ 21 w 52"/>
                <a:gd name="T7" fmla="*/ 0 h 37"/>
                <a:gd name="T8" fmla="*/ 35 w 52"/>
                <a:gd name="T9" fmla="*/ 3 h 37"/>
                <a:gd name="T10" fmla="*/ 48 w 52"/>
                <a:gd name="T11" fmla="*/ 11 h 37"/>
                <a:gd name="T12" fmla="*/ 51 w 52"/>
                <a:gd name="T13" fmla="*/ 20 h 37"/>
                <a:gd name="T14" fmla="*/ 31 w 52"/>
                <a:gd name="T15" fmla="*/ 29 h 37"/>
                <a:gd name="T16" fmla="*/ 17 w 52"/>
                <a:gd name="T17" fmla="*/ 33 h 37"/>
                <a:gd name="T18" fmla="*/ 11 w 52"/>
                <a:gd name="T19" fmla="*/ 36 h 37"/>
                <a:gd name="T20" fmla="*/ 0 w 52"/>
                <a:gd name="T21" fmla="*/ 31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37"/>
                <a:gd name="T35" fmla="*/ 52 w 52"/>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37">
                  <a:moveTo>
                    <a:pt x="0" y="31"/>
                  </a:moveTo>
                  <a:lnTo>
                    <a:pt x="0" y="17"/>
                  </a:lnTo>
                  <a:lnTo>
                    <a:pt x="8" y="6"/>
                  </a:lnTo>
                  <a:lnTo>
                    <a:pt x="21" y="0"/>
                  </a:lnTo>
                  <a:lnTo>
                    <a:pt x="35" y="3"/>
                  </a:lnTo>
                  <a:lnTo>
                    <a:pt x="48" y="11"/>
                  </a:lnTo>
                  <a:lnTo>
                    <a:pt x="51" y="20"/>
                  </a:lnTo>
                  <a:lnTo>
                    <a:pt x="31" y="29"/>
                  </a:lnTo>
                  <a:lnTo>
                    <a:pt x="17" y="33"/>
                  </a:lnTo>
                  <a:lnTo>
                    <a:pt x="11" y="36"/>
                  </a:lnTo>
                  <a:lnTo>
                    <a:pt x="0" y="31"/>
                  </a:lnTo>
                </a:path>
              </a:pathLst>
            </a:custGeom>
            <a:solidFill>
              <a:srgbClr val="FFC0B6"/>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endParaRPr lang="zh-CN" altLang="en-US"/>
            </a:p>
          </p:txBody>
        </p:sp>
        <p:sp>
          <p:nvSpPr>
            <p:cNvPr id="29" name="Freeform 28"/>
            <p:cNvSpPr>
              <a:spLocks noChangeArrowheads="1"/>
            </p:cNvSpPr>
            <p:nvPr/>
          </p:nvSpPr>
          <p:spPr bwMode="auto">
            <a:xfrm>
              <a:off x="890" y="768"/>
              <a:ext cx="43" cy="39"/>
            </a:xfrm>
            <a:custGeom>
              <a:avLst/>
              <a:gdLst>
                <a:gd name="T0" fmla="*/ 9 w 43"/>
                <a:gd name="T1" fmla="*/ 38 h 39"/>
                <a:gd name="T2" fmla="*/ 0 w 43"/>
                <a:gd name="T3" fmla="*/ 30 h 39"/>
                <a:gd name="T4" fmla="*/ 0 w 43"/>
                <a:gd name="T5" fmla="*/ 14 h 39"/>
                <a:gd name="T6" fmla="*/ 5 w 43"/>
                <a:gd name="T7" fmla="*/ 0 h 39"/>
                <a:gd name="T8" fmla="*/ 20 w 43"/>
                <a:gd name="T9" fmla="*/ 0 h 39"/>
                <a:gd name="T10" fmla="*/ 35 w 43"/>
                <a:gd name="T11" fmla="*/ 3 h 39"/>
                <a:gd name="T12" fmla="*/ 42 w 43"/>
                <a:gd name="T13" fmla="*/ 12 h 39"/>
                <a:gd name="T14" fmla="*/ 28 w 43"/>
                <a:gd name="T15" fmla="*/ 26 h 39"/>
                <a:gd name="T16" fmla="*/ 16 w 43"/>
                <a:gd name="T17" fmla="*/ 34 h 39"/>
                <a:gd name="T18" fmla="*/ 9 w 43"/>
                <a:gd name="T19" fmla="*/ 38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39"/>
                <a:gd name="T32" fmla="*/ 43 w 43"/>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39">
                  <a:moveTo>
                    <a:pt x="9" y="38"/>
                  </a:moveTo>
                  <a:lnTo>
                    <a:pt x="0" y="30"/>
                  </a:lnTo>
                  <a:lnTo>
                    <a:pt x="0" y="14"/>
                  </a:lnTo>
                  <a:lnTo>
                    <a:pt x="5" y="0"/>
                  </a:lnTo>
                  <a:lnTo>
                    <a:pt x="20" y="0"/>
                  </a:lnTo>
                  <a:lnTo>
                    <a:pt x="35" y="3"/>
                  </a:lnTo>
                  <a:lnTo>
                    <a:pt x="42" y="12"/>
                  </a:lnTo>
                  <a:lnTo>
                    <a:pt x="28" y="26"/>
                  </a:lnTo>
                  <a:lnTo>
                    <a:pt x="16" y="34"/>
                  </a:lnTo>
                  <a:lnTo>
                    <a:pt x="9" y="38"/>
                  </a:lnTo>
                </a:path>
              </a:pathLst>
            </a:custGeom>
            <a:solidFill>
              <a:srgbClr val="FFC0B6"/>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endParaRPr lang="zh-CN" altLang="en-US"/>
            </a:p>
          </p:txBody>
        </p:sp>
        <p:sp>
          <p:nvSpPr>
            <p:cNvPr id="30" name="Line 29"/>
            <p:cNvSpPr>
              <a:spLocks noChangeShapeType="1"/>
            </p:cNvSpPr>
            <p:nvPr/>
          </p:nvSpPr>
          <p:spPr bwMode="auto">
            <a:xfrm flipH="1" flipV="1">
              <a:off x="6" y="0"/>
              <a:ext cx="614" cy="471"/>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30"/>
            <p:cNvSpPr>
              <a:spLocks noChangeShapeType="1"/>
            </p:cNvSpPr>
            <p:nvPr/>
          </p:nvSpPr>
          <p:spPr bwMode="auto">
            <a:xfrm flipH="1" flipV="1">
              <a:off x="0" y="6"/>
              <a:ext cx="628" cy="493"/>
            </a:xfrm>
            <a:prstGeom prst="line">
              <a:avLst/>
            </a:prstGeom>
            <a:noFill/>
            <a:ln w="12700">
              <a:solidFill>
                <a:srgbClr val="4F4F4F"/>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Freeform 31"/>
            <p:cNvSpPr>
              <a:spLocks noChangeArrowheads="1"/>
            </p:cNvSpPr>
            <p:nvPr/>
          </p:nvSpPr>
          <p:spPr bwMode="auto">
            <a:xfrm>
              <a:off x="857" y="821"/>
              <a:ext cx="526" cy="83"/>
            </a:xfrm>
            <a:custGeom>
              <a:avLst/>
              <a:gdLst>
                <a:gd name="T0" fmla="*/ 525 w 526"/>
                <a:gd name="T1" fmla="*/ 26 h 83"/>
                <a:gd name="T2" fmla="*/ 525 w 526"/>
                <a:gd name="T3" fmla="*/ 81 h 83"/>
                <a:gd name="T4" fmla="*/ 367 w 526"/>
                <a:gd name="T5" fmla="*/ 56 h 83"/>
                <a:gd name="T6" fmla="*/ 334 w 526"/>
                <a:gd name="T7" fmla="*/ 53 h 83"/>
                <a:gd name="T8" fmla="*/ 316 w 526"/>
                <a:gd name="T9" fmla="*/ 53 h 83"/>
                <a:gd name="T10" fmla="*/ 309 w 526"/>
                <a:gd name="T11" fmla="*/ 53 h 83"/>
                <a:gd name="T12" fmla="*/ 300 w 526"/>
                <a:gd name="T13" fmla="*/ 53 h 83"/>
                <a:gd name="T14" fmla="*/ 239 w 526"/>
                <a:gd name="T15" fmla="*/ 76 h 83"/>
                <a:gd name="T16" fmla="*/ 214 w 526"/>
                <a:gd name="T17" fmla="*/ 80 h 83"/>
                <a:gd name="T18" fmla="*/ 200 w 526"/>
                <a:gd name="T19" fmla="*/ 82 h 83"/>
                <a:gd name="T20" fmla="*/ 188 w 526"/>
                <a:gd name="T21" fmla="*/ 82 h 83"/>
                <a:gd name="T22" fmla="*/ 95 w 526"/>
                <a:gd name="T23" fmla="*/ 59 h 83"/>
                <a:gd name="T24" fmla="*/ 28 w 526"/>
                <a:gd name="T25" fmla="*/ 36 h 83"/>
                <a:gd name="T26" fmla="*/ 0 w 526"/>
                <a:gd name="T27" fmla="*/ 20 h 83"/>
                <a:gd name="T28" fmla="*/ 39 w 526"/>
                <a:gd name="T29" fmla="*/ 0 h 83"/>
                <a:gd name="T30" fmla="*/ 47 w 526"/>
                <a:gd name="T31" fmla="*/ 17 h 83"/>
                <a:gd name="T32" fmla="*/ 61 w 526"/>
                <a:gd name="T33" fmla="*/ 31 h 83"/>
                <a:gd name="T34" fmla="*/ 120 w 526"/>
                <a:gd name="T35" fmla="*/ 50 h 83"/>
                <a:gd name="T36" fmla="*/ 156 w 526"/>
                <a:gd name="T37" fmla="*/ 57 h 83"/>
                <a:gd name="T38" fmla="*/ 171 w 526"/>
                <a:gd name="T39" fmla="*/ 59 h 83"/>
                <a:gd name="T40" fmla="*/ 183 w 526"/>
                <a:gd name="T41" fmla="*/ 59 h 83"/>
                <a:gd name="T42" fmla="*/ 248 w 526"/>
                <a:gd name="T43" fmla="*/ 43 h 83"/>
                <a:gd name="T44" fmla="*/ 261 w 526"/>
                <a:gd name="T45" fmla="*/ 36 h 83"/>
                <a:gd name="T46" fmla="*/ 271 w 526"/>
                <a:gd name="T47" fmla="*/ 23 h 83"/>
                <a:gd name="T48" fmla="*/ 280 w 526"/>
                <a:gd name="T49" fmla="*/ 12 h 83"/>
                <a:gd name="T50" fmla="*/ 286 w 526"/>
                <a:gd name="T51" fmla="*/ 9 h 83"/>
                <a:gd name="T52" fmla="*/ 294 w 526"/>
                <a:gd name="T53" fmla="*/ 8 h 83"/>
                <a:gd name="T54" fmla="*/ 378 w 526"/>
                <a:gd name="T55" fmla="*/ 26 h 83"/>
                <a:gd name="T56" fmla="*/ 419 w 526"/>
                <a:gd name="T57" fmla="*/ 28 h 83"/>
                <a:gd name="T58" fmla="*/ 461 w 526"/>
                <a:gd name="T59" fmla="*/ 22 h 83"/>
                <a:gd name="T60" fmla="*/ 477 w 526"/>
                <a:gd name="T61" fmla="*/ 19 h 83"/>
                <a:gd name="T62" fmla="*/ 488 w 526"/>
                <a:gd name="T63" fmla="*/ 19 h 83"/>
                <a:gd name="T64" fmla="*/ 499 w 526"/>
                <a:gd name="T65" fmla="*/ 21 h 83"/>
                <a:gd name="T66" fmla="*/ 525 w 526"/>
                <a:gd name="T67" fmla="*/ 26 h 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26"/>
                <a:gd name="T103" fmla="*/ 0 h 83"/>
                <a:gd name="T104" fmla="*/ 526 w 526"/>
                <a:gd name="T105" fmla="*/ 83 h 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26" h="83">
                  <a:moveTo>
                    <a:pt x="525" y="26"/>
                  </a:moveTo>
                  <a:lnTo>
                    <a:pt x="525" y="81"/>
                  </a:lnTo>
                  <a:lnTo>
                    <a:pt x="367" y="56"/>
                  </a:lnTo>
                  <a:lnTo>
                    <a:pt x="334" y="53"/>
                  </a:lnTo>
                  <a:lnTo>
                    <a:pt x="316" y="53"/>
                  </a:lnTo>
                  <a:lnTo>
                    <a:pt x="309" y="53"/>
                  </a:lnTo>
                  <a:lnTo>
                    <a:pt x="300" y="53"/>
                  </a:lnTo>
                  <a:lnTo>
                    <a:pt x="239" y="76"/>
                  </a:lnTo>
                  <a:lnTo>
                    <a:pt x="214" y="80"/>
                  </a:lnTo>
                  <a:lnTo>
                    <a:pt x="200" y="82"/>
                  </a:lnTo>
                  <a:lnTo>
                    <a:pt x="188" y="82"/>
                  </a:lnTo>
                  <a:lnTo>
                    <a:pt x="95" y="59"/>
                  </a:lnTo>
                  <a:lnTo>
                    <a:pt x="28" y="36"/>
                  </a:lnTo>
                  <a:lnTo>
                    <a:pt x="0" y="20"/>
                  </a:lnTo>
                  <a:lnTo>
                    <a:pt x="39" y="0"/>
                  </a:lnTo>
                  <a:lnTo>
                    <a:pt x="47" y="17"/>
                  </a:lnTo>
                  <a:lnTo>
                    <a:pt x="61" y="31"/>
                  </a:lnTo>
                  <a:lnTo>
                    <a:pt x="120" y="50"/>
                  </a:lnTo>
                  <a:lnTo>
                    <a:pt x="156" y="57"/>
                  </a:lnTo>
                  <a:lnTo>
                    <a:pt x="171" y="59"/>
                  </a:lnTo>
                  <a:lnTo>
                    <a:pt x="183" y="59"/>
                  </a:lnTo>
                  <a:lnTo>
                    <a:pt x="248" y="43"/>
                  </a:lnTo>
                  <a:lnTo>
                    <a:pt x="261" y="36"/>
                  </a:lnTo>
                  <a:lnTo>
                    <a:pt x="271" y="23"/>
                  </a:lnTo>
                  <a:lnTo>
                    <a:pt x="280" y="12"/>
                  </a:lnTo>
                  <a:lnTo>
                    <a:pt x="286" y="9"/>
                  </a:lnTo>
                  <a:lnTo>
                    <a:pt x="294" y="8"/>
                  </a:lnTo>
                  <a:lnTo>
                    <a:pt x="378" y="26"/>
                  </a:lnTo>
                  <a:lnTo>
                    <a:pt x="419" y="28"/>
                  </a:lnTo>
                  <a:lnTo>
                    <a:pt x="461" y="22"/>
                  </a:lnTo>
                  <a:lnTo>
                    <a:pt x="477" y="19"/>
                  </a:lnTo>
                  <a:lnTo>
                    <a:pt x="488" y="19"/>
                  </a:lnTo>
                  <a:lnTo>
                    <a:pt x="499" y="21"/>
                  </a:lnTo>
                  <a:lnTo>
                    <a:pt x="525" y="26"/>
                  </a:lnTo>
                </a:path>
              </a:pathLst>
            </a:custGeom>
            <a:solidFill>
              <a:srgbClr val="A13F00"/>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endParaRPr lang="zh-CN" altLang="en-US"/>
            </a:p>
          </p:txBody>
        </p:sp>
        <p:sp>
          <p:nvSpPr>
            <p:cNvPr id="33" name="Freeform 32"/>
            <p:cNvSpPr>
              <a:spLocks noChangeArrowheads="1"/>
            </p:cNvSpPr>
            <p:nvPr/>
          </p:nvSpPr>
          <p:spPr bwMode="auto">
            <a:xfrm>
              <a:off x="655" y="684"/>
              <a:ext cx="160" cy="40"/>
            </a:xfrm>
            <a:custGeom>
              <a:avLst/>
              <a:gdLst>
                <a:gd name="T0" fmla="*/ 159 w 160"/>
                <a:gd name="T1" fmla="*/ 12 h 40"/>
                <a:gd name="T2" fmla="*/ 152 w 160"/>
                <a:gd name="T3" fmla="*/ 6 h 40"/>
                <a:gd name="T4" fmla="*/ 134 w 160"/>
                <a:gd name="T5" fmla="*/ 0 h 40"/>
                <a:gd name="T6" fmla="*/ 124 w 160"/>
                <a:gd name="T7" fmla="*/ 0 h 40"/>
                <a:gd name="T8" fmla="*/ 114 w 160"/>
                <a:gd name="T9" fmla="*/ 3 h 40"/>
                <a:gd name="T10" fmla="*/ 63 w 160"/>
                <a:gd name="T11" fmla="*/ 10 h 40"/>
                <a:gd name="T12" fmla="*/ 56 w 160"/>
                <a:gd name="T13" fmla="*/ 27 h 40"/>
                <a:gd name="T14" fmla="*/ 37 w 160"/>
                <a:gd name="T15" fmla="*/ 23 h 40"/>
                <a:gd name="T16" fmla="*/ 17 w 160"/>
                <a:gd name="T17" fmla="*/ 15 h 40"/>
                <a:gd name="T18" fmla="*/ 0 w 160"/>
                <a:gd name="T19" fmla="*/ 9 h 40"/>
                <a:gd name="T20" fmla="*/ 39 w 160"/>
                <a:gd name="T21" fmla="*/ 37 h 40"/>
                <a:gd name="T22" fmla="*/ 56 w 160"/>
                <a:gd name="T23" fmla="*/ 39 h 40"/>
                <a:gd name="T24" fmla="*/ 76 w 160"/>
                <a:gd name="T25" fmla="*/ 37 h 40"/>
                <a:gd name="T26" fmla="*/ 159 w 160"/>
                <a:gd name="T27" fmla="*/ 12 h 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0"/>
                <a:gd name="T43" fmla="*/ 0 h 40"/>
                <a:gd name="T44" fmla="*/ 160 w 160"/>
                <a:gd name="T45" fmla="*/ 40 h 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0" h="40">
                  <a:moveTo>
                    <a:pt x="159" y="12"/>
                  </a:moveTo>
                  <a:lnTo>
                    <a:pt x="152" y="6"/>
                  </a:lnTo>
                  <a:lnTo>
                    <a:pt x="134" y="0"/>
                  </a:lnTo>
                  <a:lnTo>
                    <a:pt x="124" y="0"/>
                  </a:lnTo>
                  <a:lnTo>
                    <a:pt x="114" y="3"/>
                  </a:lnTo>
                  <a:lnTo>
                    <a:pt x="63" y="10"/>
                  </a:lnTo>
                  <a:lnTo>
                    <a:pt x="56" y="27"/>
                  </a:lnTo>
                  <a:lnTo>
                    <a:pt x="37" y="23"/>
                  </a:lnTo>
                  <a:lnTo>
                    <a:pt x="17" y="15"/>
                  </a:lnTo>
                  <a:lnTo>
                    <a:pt x="0" y="9"/>
                  </a:lnTo>
                  <a:lnTo>
                    <a:pt x="39" y="37"/>
                  </a:lnTo>
                  <a:lnTo>
                    <a:pt x="56" y="39"/>
                  </a:lnTo>
                  <a:lnTo>
                    <a:pt x="76" y="37"/>
                  </a:lnTo>
                  <a:lnTo>
                    <a:pt x="159" y="12"/>
                  </a:lnTo>
                </a:path>
              </a:pathLst>
            </a:custGeom>
            <a:solidFill>
              <a:srgbClr val="BF4100"/>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endParaRPr lang="zh-CN" altLang="en-US"/>
            </a:p>
          </p:txBody>
        </p:sp>
        <p:sp>
          <p:nvSpPr>
            <p:cNvPr id="34" name="Freeform 33"/>
            <p:cNvSpPr>
              <a:spLocks noChangeArrowheads="1"/>
            </p:cNvSpPr>
            <p:nvPr/>
          </p:nvSpPr>
          <p:spPr bwMode="auto">
            <a:xfrm>
              <a:off x="691" y="753"/>
              <a:ext cx="172" cy="39"/>
            </a:xfrm>
            <a:custGeom>
              <a:avLst/>
              <a:gdLst>
                <a:gd name="T0" fmla="*/ 171 w 172"/>
                <a:gd name="T1" fmla="*/ 4 h 39"/>
                <a:gd name="T2" fmla="*/ 159 w 172"/>
                <a:gd name="T3" fmla="*/ 0 h 39"/>
                <a:gd name="T4" fmla="*/ 135 w 172"/>
                <a:gd name="T5" fmla="*/ 1 h 39"/>
                <a:gd name="T6" fmla="*/ 128 w 172"/>
                <a:gd name="T7" fmla="*/ 6 h 39"/>
                <a:gd name="T8" fmla="*/ 119 w 172"/>
                <a:gd name="T9" fmla="*/ 12 h 39"/>
                <a:gd name="T10" fmla="*/ 99 w 172"/>
                <a:gd name="T11" fmla="*/ 12 h 39"/>
                <a:gd name="T12" fmla="*/ 85 w 172"/>
                <a:gd name="T13" fmla="*/ 12 h 39"/>
                <a:gd name="T14" fmla="*/ 75 w 172"/>
                <a:gd name="T15" fmla="*/ 13 h 39"/>
                <a:gd name="T16" fmla="*/ 57 w 172"/>
                <a:gd name="T17" fmla="*/ 25 h 39"/>
                <a:gd name="T18" fmla="*/ 48 w 172"/>
                <a:gd name="T19" fmla="*/ 25 h 39"/>
                <a:gd name="T20" fmla="*/ 35 w 172"/>
                <a:gd name="T21" fmla="*/ 25 h 39"/>
                <a:gd name="T22" fmla="*/ 12 w 172"/>
                <a:gd name="T23" fmla="*/ 19 h 39"/>
                <a:gd name="T24" fmla="*/ 4 w 172"/>
                <a:gd name="T25" fmla="*/ 19 h 39"/>
                <a:gd name="T26" fmla="*/ 0 w 172"/>
                <a:gd name="T27" fmla="*/ 21 h 39"/>
                <a:gd name="T28" fmla="*/ 44 w 172"/>
                <a:gd name="T29" fmla="*/ 36 h 39"/>
                <a:gd name="T30" fmla="*/ 61 w 172"/>
                <a:gd name="T31" fmla="*/ 38 h 39"/>
                <a:gd name="T32" fmla="*/ 82 w 172"/>
                <a:gd name="T33" fmla="*/ 34 h 39"/>
                <a:gd name="T34" fmla="*/ 171 w 172"/>
                <a:gd name="T35" fmla="*/ 4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2"/>
                <a:gd name="T55" fmla="*/ 0 h 39"/>
                <a:gd name="T56" fmla="*/ 172 w 172"/>
                <a:gd name="T57" fmla="*/ 39 h 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2" h="39">
                  <a:moveTo>
                    <a:pt x="171" y="4"/>
                  </a:moveTo>
                  <a:lnTo>
                    <a:pt x="159" y="0"/>
                  </a:lnTo>
                  <a:lnTo>
                    <a:pt x="135" y="1"/>
                  </a:lnTo>
                  <a:lnTo>
                    <a:pt x="128" y="6"/>
                  </a:lnTo>
                  <a:lnTo>
                    <a:pt x="119" y="12"/>
                  </a:lnTo>
                  <a:lnTo>
                    <a:pt x="99" y="12"/>
                  </a:lnTo>
                  <a:lnTo>
                    <a:pt x="85" y="12"/>
                  </a:lnTo>
                  <a:lnTo>
                    <a:pt x="75" y="13"/>
                  </a:lnTo>
                  <a:lnTo>
                    <a:pt x="57" y="25"/>
                  </a:lnTo>
                  <a:lnTo>
                    <a:pt x="48" y="25"/>
                  </a:lnTo>
                  <a:lnTo>
                    <a:pt x="35" y="25"/>
                  </a:lnTo>
                  <a:lnTo>
                    <a:pt x="12" y="19"/>
                  </a:lnTo>
                  <a:lnTo>
                    <a:pt x="4" y="19"/>
                  </a:lnTo>
                  <a:lnTo>
                    <a:pt x="0" y="21"/>
                  </a:lnTo>
                  <a:lnTo>
                    <a:pt x="44" y="36"/>
                  </a:lnTo>
                  <a:lnTo>
                    <a:pt x="61" y="38"/>
                  </a:lnTo>
                  <a:lnTo>
                    <a:pt x="82" y="34"/>
                  </a:lnTo>
                  <a:lnTo>
                    <a:pt x="171" y="4"/>
                  </a:lnTo>
                </a:path>
              </a:pathLst>
            </a:custGeom>
            <a:solidFill>
              <a:srgbClr val="BF4100"/>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endParaRPr lang="zh-CN" altLang="en-US"/>
            </a:p>
          </p:txBody>
        </p:sp>
        <p:sp>
          <p:nvSpPr>
            <p:cNvPr id="35" name="Freeform 34"/>
            <p:cNvSpPr>
              <a:spLocks noChangeArrowheads="1"/>
            </p:cNvSpPr>
            <p:nvPr/>
          </p:nvSpPr>
          <p:spPr bwMode="auto">
            <a:xfrm>
              <a:off x="756" y="809"/>
              <a:ext cx="157" cy="54"/>
            </a:xfrm>
            <a:custGeom>
              <a:avLst/>
              <a:gdLst>
                <a:gd name="T0" fmla="*/ 156 w 157"/>
                <a:gd name="T1" fmla="*/ 0 h 54"/>
                <a:gd name="T2" fmla="*/ 136 w 157"/>
                <a:gd name="T3" fmla="*/ 3 h 54"/>
                <a:gd name="T4" fmla="*/ 111 w 157"/>
                <a:gd name="T5" fmla="*/ 7 h 54"/>
                <a:gd name="T6" fmla="*/ 94 w 157"/>
                <a:gd name="T7" fmla="*/ 17 h 54"/>
                <a:gd name="T8" fmla="*/ 77 w 157"/>
                <a:gd name="T9" fmla="*/ 29 h 54"/>
                <a:gd name="T10" fmla="*/ 61 w 157"/>
                <a:gd name="T11" fmla="*/ 27 h 54"/>
                <a:gd name="T12" fmla="*/ 51 w 157"/>
                <a:gd name="T13" fmla="*/ 26 h 54"/>
                <a:gd name="T14" fmla="*/ 41 w 157"/>
                <a:gd name="T15" fmla="*/ 28 h 54"/>
                <a:gd name="T16" fmla="*/ 40 w 157"/>
                <a:gd name="T17" fmla="*/ 34 h 54"/>
                <a:gd name="T18" fmla="*/ 38 w 157"/>
                <a:gd name="T19" fmla="*/ 40 h 54"/>
                <a:gd name="T20" fmla="*/ 35 w 157"/>
                <a:gd name="T21" fmla="*/ 45 h 54"/>
                <a:gd name="T22" fmla="*/ 32 w 157"/>
                <a:gd name="T23" fmla="*/ 46 h 54"/>
                <a:gd name="T24" fmla="*/ 0 w 157"/>
                <a:gd name="T25" fmla="*/ 43 h 54"/>
                <a:gd name="T26" fmla="*/ 22 w 157"/>
                <a:gd name="T27" fmla="*/ 53 h 54"/>
                <a:gd name="T28" fmla="*/ 31 w 157"/>
                <a:gd name="T29" fmla="*/ 53 h 54"/>
                <a:gd name="T30" fmla="*/ 41 w 157"/>
                <a:gd name="T31" fmla="*/ 53 h 54"/>
                <a:gd name="T32" fmla="*/ 61 w 157"/>
                <a:gd name="T33" fmla="*/ 48 h 54"/>
                <a:gd name="T34" fmla="*/ 136 w 157"/>
                <a:gd name="T35" fmla="*/ 11 h 54"/>
                <a:gd name="T36" fmla="*/ 156 w 157"/>
                <a:gd name="T37" fmla="*/ 0 h 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7"/>
                <a:gd name="T58" fmla="*/ 0 h 54"/>
                <a:gd name="T59" fmla="*/ 157 w 157"/>
                <a:gd name="T60" fmla="*/ 54 h 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7" h="54">
                  <a:moveTo>
                    <a:pt x="156" y="0"/>
                  </a:moveTo>
                  <a:lnTo>
                    <a:pt x="136" y="3"/>
                  </a:lnTo>
                  <a:lnTo>
                    <a:pt x="111" y="7"/>
                  </a:lnTo>
                  <a:lnTo>
                    <a:pt x="94" y="17"/>
                  </a:lnTo>
                  <a:lnTo>
                    <a:pt x="77" y="29"/>
                  </a:lnTo>
                  <a:lnTo>
                    <a:pt x="61" y="27"/>
                  </a:lnTo>
                  <a:lnTo>
                    <a:pt x="51" y="26"/>
                  </a:lnTo>
                  <a:lnTo>
                    <a:pt x="41" y="28"/>
                  </a:lnTo>
                  <a:lnTo>
                    <a:pt x="40" y="34"/>
                  </a:lnTo>
                  <a:lnTo>
                    <a:pt x="38" y="40"/>
                  </a:lnTo>
                  <a:lnTo>
                    <a:pt x="35" y="45"/>
                  </a:lnTo>
                  <a:lnTo>
                    <a:pt x="32" y="46"/>
                  </a:lnTo>
                  <a:lnTo>
                    <a:pt x="0" y="43"/>
                  </a:lnTo>
                  <a:lnTo>
                    <a:pt x="22" y="53"/>
                  </a:lnTo>
                  <a:lnTo>
                    <a:pt x="31" y="53"/>
                  </a:lnTo>
                  <a:lnTo>
                    <a:pt x="41" y="53"/>
                  </a:lnTo>
                  <a:lnTo>
                    <a:pt x="61" y="48"/>
                  </a:lnTo>
                  <a:lnTo>
                    <a:pt x="136" y="11"/>
                  </a:lnTo>
                  <a:lnTo>
                    <a:pt x="156" y="0"/>
                  </a:lnTo>
                </a:path>
              </a:pathLst>
            </a:custGeom>
            <a:solidFill>
              <a:srgbClr val="BF4100"/>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endParaRPr lang="zh-CN" altLang="en-US"/>
            </a:p>
          </p:txBody>
        </p:sp>
        <p:sp>
          <p:nvSpPr>
            <p:cNvPr id="36" name="Freeform 35"/>
            <p:cNvSpPr>
              <a:spLocks noChangeArrowheads="1"/>
            </p:cNvSpPr>
            <p:nvPr/>
          </p:nvSpPr>
          <p:spPr bwMode="auto">
            <a:xfrm>
              <a:off x="860" y="838"/>
              <a:ext cx="522" cy="78"/>
            </a:xfrm>
            <a:custGeom>
              <a:avLst/>
              <a:gdLst>
                <a:gd name="T0" fmla="*/ 521 w 522"/>
                <a:gd name="T1" fmla="*/ 77 h 78"/>
                <a:gd name="T2" fmla="*/ 300 w 522"/>
                <a:gd name="T3" fmla="*/ 48 h 78"/>
                <a:gd name="T4" fmla="*/ 264 w 522"/>
                <a:gd name="T5" fmla="*/ 56 h 78"/>
                <a:gd name="T6" fmla="*/ 201 w 522"/>
                <a:gd name="T7" fmla="*/ 68 h 78"/>
                <a:gd name="T8" fmla="*/ 167 w 522"/>
                <a:gd name="T9" fmla="*/ 65 h 78"/>
                <a:gd name="T10" fmla="*/ 94 w 522"/>
                <a:gd name="T11" fmla="*/ 44 h 78"/>
                <a:gd name="T12" fmla="*/ 15 w 522"/>
                <a:gd name="T13" fmla="*/ 14 h 78"/>
                <a:gd name="T14" fmla="*/ 0 w 522"/>
                <a:gd name="T15" fmla="*/ 0 h 78"/>
                <a:gd name="T16" fmla="*/ 0 60000 65536"/>
                <a:gd name="T17" fmla="*/ 0 60000 65536"/>
                <a:gd name="T18" fmla="*/ 0 60000 65536"/>
                <a:gd name="T19" fmla="*/ 0 60000 65536"/>
                <a:gd name="T20" fmla="*/ 0 60000 65536"/>
                <a:gd name="T21" fmla="*/ 0 60000 65536"/>
                <a:gd name="T22" fmla="*/ 0 60000 65536"/>
                <a:gd name="T23" fmla="*/ 0 60000 65536"/>
                <a:gd name="T24" fmla="*/ 0 w 522"/>
                <a:gd name="T25" fmla="*/ 0 h 78"/>
                <a:gd name="T26" fmla="*/ 522 w 522"/>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2" h="78">
                  <a:moveTo>
                    <a:pt x="521" y="77"/>
                  </a:moveTo>
                  <a:lnTo>
                    <a:pt x="300" y="48"/>
                  </a:lnTo>
                  <a:lnTo>
                    <a:pt x="264" y="56"/>
                  </a:lnTo>
                  <a:lnTo>
                    <a:pt x="201" y="68"/>
                  </a:lnTo>
                  <a:lnTo>
                    <a:pt x="167" y="65"/>
                  </a:lnTo>
                  <a:lnTo>
                    <a:pt x="94" y="44"/>
                  </a:lnTo>
                  <a:lnTo>
                    <a:pt x="15" y="14"/>
                  </a:lnTo>
                  <a:lnTo>
                    <a:pt x="0" y="0"/>
                  </a:lnTo>
                </a:path>
              </a:pathLst>
            </a:custGeom>
            <a:noFill/>
            <a:ln w="12700" cap="rnd" cmpd="sng">
              <a:solidFill>
                <a:srgbClr val="4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Freeform 36"/>
            <p:cNvSpPr>
              <a:spLocks noChangeArrowheads="1"/>
            </p:cNvSpPr>
            <p:nvPr/>
          </p:nvSpPr>
          <p:spPr bwMode="auto">
            <a:xfrm>
              <a:off x="661" y="440"/>
              <a:ext cx="721" cy="212"/>
            </a:xfrm>
            <a:custGeom>
              <a:avLst/>
              <a:gdLst>
                <a:gd name="T0" fmla="*/ 720 w 721"/>
                <a:gd name="T1" fmla="*/ 205 h 212"/>
                <a:gd name="T2" fmla="*/ 608 w 721"/>
                <a:gd name="T3" fmla="*/ 211 h 212"/>
                <a:gd name="T4" fmla="*/ 596 w 721"/>
                <a:gd name="T5" fmla="*/ 211 h 212"/>
                <a:gd name="T6" fmla="*/ 588 w 721"/>
                <a:gd name="T7" fmla="*/ 211 h 212"/>
                <a:gd name="T8" fmla="*/ 580 w 721"/>
                <a:gd name="T9" fmla="*/ 211 h 212"/>
                <a:gd name="T10" fmla="*/ 564 w 721"/>
                <a:gd name="T11" fmla="*/ 211 h 212"/>
                <a:gd name="T12" fmla="*/ 552 w 721"/>
                <a:gd name="T13" fmla="*/ 209 h 212"/>
                <a:gd name="T14" fmla="*/ 508 w 721"/>
                <a:gd name="T15" fmla="*/ 189 h 212"/>
                <a:gd name="T16" fmla="*/ 467 w 721"/>
                <a:gd name="T17" fmla="*/ 163 h 212"/>
                <a:gd name="T18" fmla="*/ 415 w 721"/>
                <a:gd name="T19" fmla="*/ 116 h 212"/>
                <a:gd name="T20" fmla="*/ 321 w 721"/>
                <a:gd name="T21" fmla="*/ 58 h 212"/>
                <a:gd name="T22" fmla="*/ 260 w 721"/>
                <a:gd name="T23" fmla="*/ 25 h 212"/>
                <a:gd name="T24" fmla="*/ 194 w 721"/>
                <a:gd name="T25" fmla="*/ 0 h 212"/>
                <a:gd name="T26" fmla="*/ 186 w 721"/>
                <a:gd name="T27" fmla="*/ 0 h 212"/>
                <a:gd name="T28" fmla="*/ 175 w 721"/>
                <a:gd name="T29" fmla="*/ 0 h 212"/>
                <a:gd name="T30" fmla="*/ 153 w 721"/>
                <a:gd name="T31" fmla="*/ 1 h 212"/>
                <a:gd name="T32" fmla="*/ 75 w 721"/>
                <a:gd name="T33" fmla="*/ 14 h 212"/>
                <a:gd name="T34" fmla="*/ 0 w 721"/>
                <a:gd name="T35" fmla="*/ 20 h 2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1"/>
                <a:gd name="T55" fmla="*/ 0 h 212"/>
                <a:gd name="T56" fmla="*/ 721 w 721"/>
                <a:gd name="T57" fmla="*/ 212 h 2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1" h="212">
                  <a:moveTo>
                    <a:pt x="720" y="205"/>
                  </a:moveTo>
                  <a:lnTo>
                    <a:pt x="608" y="211"/>
                  </a:lnTo>
                  <a:lnTo>
                    <a:pt x="596" y="211"/>
                  </a:lnTo>
                  <a:lnTo>
                    <a:pt x="588" y="211"/>
                  </a:lnTo>
                  <a:lnTo>
                    <a:pt x="580" y="211"/>
                  </a:lnTo>
                  <a:lnTo>
                    <a:pt x="564" y="211"/>
                  </a:lnTo>
                  <a:lnTo>
                    <a:pt x="552" y="209"/>
                  </a:lnTo>
                  <a:lnTo>
                    <a:pt x="508" y="189"/>
                  </a:lnTo>
                  <a:lnTo>
                    <a:pt x="467" y="163"/>
                  </a:lnTo>
                  <a:lnTo>
                    <a:pt x="415" y="116"/>
                  </a:lnTo>
                  <a:lnTo>
                    <a:pt x="321" y="58"/>
                  </a:lnTo>
                  <a:lnTo>
                    <a:pt x="260" y="25"/>
                  </a:lnTo>
                  <a:lnTo>
                    <a:pt x="194" y="0"/>
                  </a:lnTo>
                  <a:lnTo>
                    <a:pt x="186" y="0"/>
                  </a:lnTo>
                  <a:lnTo>
                    <a:pt x="175" y="0"/>
                  </a:lnTo>
                  <a:lnTo>
                    <a:pt x="153" y="1"/>
                  </a:lnTo>
                  <a:lnTo>
                    <a:pt x="75" y="14"/>
                  </a:lnTo>
                  <a:lnTo>
                    <a:pt x="0" y="20"/>
                  </a:lnTo>
                </a:path>
              </a:pathLst>
            </a:custGeom>
            <a:noFill/>
            <a:ln w="12700" cap="rnd" cmpd="sng">
              <a:solidFill>
                <a:srgbClr val="4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 name="Freeform 37"/>
            <p:cNvSpPr>
              <a:spLocks noChangeArrowheads="1"/>
            </p:cNvSpPr>
            <p:nvPr/>
          </p:nvSpPr>
          <p:spPr bwMode="auto">
            <a:xfrm>
              <a:off x="951" y="801"/>
              <a:ext cx="134" cy="48"/>
            </a:xfrm>
            <a:custGeom>
              <a:avLst/>
              <a:gdLst>
                <a:gd name="T0" fmla="*/ 129 w 134"/>
                <a:gd name="T1" fmla="*/ 14 h 48"/>
                <a:gd name="T2" fmla="*/ 122 w 134"/>
                <a:gd name="T3" fmla="*/ 4 h 48"/>
                <a:gd name="T4" fmla="*/ 95 w 134"/>
                <a:gd name="T5" fmla="*/ 0 h 48"/>
                <a:gd name="T6" fmla="*/ 81 w 134"/>
                <a:gd name="T7" fmla="*/ 0 h 48"/>
                <a:gd name="T8" fmla="*/ 74 w 134"/>
                <a:gd name="T9" fmla="*/ 0 h 48"/>
                <a:gd name="T10" fmla="*/ 67 w 134"/>
                <a:gd name="T11" fmla="*/ 0 h 48"/>
                <a:gd name="T12" fmla="*/ 61 w 134"/>
                <a:gd name="T13" fmla="*/ 0 h 48"/>
                <a:gd name="T14" fmla="*/ 51 w 134"/>
                <a:gd name="T15" fmla="*/ 0 h 48"/>
                <a:gd name="T16" fmla="*/ 33 w 134"/>
                <a:gd name="T17" fmla="*/ 4 h 48"/>
                <a:gd name="T18" fmla="*/ 14 w 134"/>
                <a:gd name="T19" fmla="*/ 11 h 48"/>
                <a:gd name="T20" fmla="*/ 0 w 134"/>
                <a:gd name="T21" fmla="*/ 25 h 48"/>
                <a:gd name="T22" fmla="*/ 8 w 134"/>
                <a:gd name="T23" fmla="*/ 42 h 48"/>
                <a:gd name="T24" fmla="*/ 25 w 134"/>
                <a:gd name="T25" fmla="*/ 46 h 48"/>
                <a:gd name="T26" fmla="*/ 35 w 134"/>
                <a:gd name="T27" fmla="*/ 47 h 48"/>
                <a:gd name="T28" fmla="*/ 45 w 134"/>
                <a:gd name="T29" fmla="*/ 46 h 48"/>
                <a:gd name="T30" fmla="*/ 73 w 134"/>
                <a:gd name="T31" fmla="*/ 33 h 48"/>
                <a:gd name="T32" fmla="*/ 79 w 134"/>
                <a:gd name="T33" fmla="*/ 27 h 48"/>
                <a:gd name="T34" fmla="*/ 92 w 134"/>
                <a:gd name="T35" fmla="*/ 42 h 48"/>
                <a:gd name="T36" fmla="*/ 106 w 134"/>
                <a:gd name="T37" fmla="*/ 33 h 48"/>
                <a:gd name="T38" fmla="*/ 106 w 134"/>
                <a:gd name="T39" fmla="*/ 25 h 48"/>
                <a:gd name="T40" fmla="*/ 116 w 134"/>
                <a:gd name="T41" fmla="*/ 29 h 48"/>
                <a:gd name="T42" fmla="*/ 133 w 134"/>
                <a:gd name="T43" fmla="*/ 27 h 48"/>
                <a:gd name="T44" fmla="*/ 131 w 134"/>
                <a:gd name="T45" fmla="*/ 11 h 48"/>
                <a:gd name="T46" fmla="*/ 129 w 134"/>
                <a:gd name="T47" fmla="*/ 14 h 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4"/>
                <a:gd name="T73" fmla="*/ 0 h 48"/>
                <a:gd name="T74" fmla="*/ 134 w 134"/>
                <a:gd name="T75" fmla="*/ 48 h 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4" h="48">
                  <a:moveTo>
                    <a:pt x="129" y="14"/>
                  </a:moveTo>
                  <a:lnTo>
                    <a:pt x="122" y="4"/>
                  </a:lnTo>
                  <a:lnTo>
                    <a:pt x="95" y="0"/>
                  </a:lnTo>
                  <a:lnTo>
                    <a:pt x="81" y="0"/>
                  </a:lnTo>
                  <a:lnTo>
                    <a:pt x="74" y="0"/>
                  </a:lnTo>
                  <a:lnTo>
                    <a:pt x="67" y="0"/>
                  </a:lnTo>
                  <a:lnTo>
                    <a:pt x="61" y="0"/>
                  </a:lnTo>
                  <a:lnTo>
                    <a:pt x="51" y="0"/>
                  </a:lnTo>
                  <a:lnTo>
                    <a:pt x="33" y="4"/>
                  </a:lnTo>
                  <a:lnTo>
                    <a:pt x="14" y="11"/>
                  </a:lnTo>
                  <a:lnTo>
                    <a:pt x="0" y="25"/>
                  </a:lnTo>
                  <a:lnTo>
                    <a:pt x="8" y="42"/>
                  </a:lnTo>
                  <a:lnTo>
                    <a:pt x="25" y="46"/>
                  </a:lnTo>
                  <a:lnTo>
                    <a:pt x="35" y="47"/>
                  </a:lnTo>
                  <a:lnTo>
                    <a:pt x="45" y="46"/>
                  </a:lnTo>
                  <a:lnTo>
                    <a:pt x="73" y="33"/>
                  </a:lnTo>
                  <a:lnTo>
                    <a:pt x="79" y="27"/>
                  </a:lnTo>
                  <a:lnTo>
                    <a:pt x="92" y="42"/>
                  </a:lnTo>
                  <a:lnTo>
                    <a:pt x="106" y="33"/>
                  </a:lnTo>
                  <a:lnTo>
                    <a:pt x="106" y="25"/>
                  </a:lnTo>
                  <a:lnTo>
                    <a:pt x="116" y="29"/>
                  </a:lnTo>
                  <a:lnTo>
                    <a:pt x="133" y="27"/>
                  </a:lnTo>
                  <a:lnTo>
                    <a:pt x="131" y="11"/>
                  </a:lnTo>
                  <a:lnTo>
                    <a:pt x="129" y="14"/>
                  </a:lnTo>
                </a:path>
              </a:pathLst>
            </a:custGeom>
            <a:solidFill>
              <a:srgbClr val="FF8141"/>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endParaRPr lang="zh-CN" altLang="en-US"/>
            </a:p>
          </p:txBody>
        </p:sp>
      </p:grpSp>
    </p:spTree>
    <p:extLst>
      <p:ext uri="{BB962C8B-B14F-4D97-AF65-F5344CB8AC3E}">
        <p14:creationId xmlns:p14="http://schemas.microsoft.com/office/powerpoint/2010/main" val="27632638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安全设计的重要性</a:t>
            </a:r>
          </a:p>
        </p:txBody>
      </p:sp>
      <p:sp>
        <p:nvSpPr>
          <p:cNvPr id="3" name="内容占位符 2"/>
          <p:cNvSpPr>
            <a:spLocks noGrp="1"/>
          </p:cNvSpPr>
          <p:nvPr>
            <p:ph idx="1"/>
          </p:nvPr>
        </p:nvSpPr>
        <p:spPr/>
        <p:txBody>
          <a:bodyPr/>
          <a:lstStyle/>
          <a:p>
            <a:r>
              <a:rPr lang="zh-CN" altLang="en-US" dirty="0"/>
              <a:t>安全编码？安全测试？</a:t>
            </a:r>
            <a:endParaRPr lang="en-US" altLang="zh-CN" dirty="0"/>
          </a:p>
          <a:p>
            <a:pPr lvl="1"/>
            <a:r>
              <a:rPr lang="zh-CN" altLang="en-US" dirty="0"/>
              <a:t>传统方法：软件发布后测试、等待修复</a:t>
            </a:r>
            <a:r>
              <a:rPr lang="en-US" altLang="zh-CN" dirty="0"/>
              <a:t>Bug</a:t>
            </a:r>
          </a:p>
          <a:p>
            <a:pPr lvl="1"/>
            <a:r>
              <a:rPr lang="en-US" altLang="zh-CN" dirty="0"/>
              <a:t>Gary McGraw </a:t>
            </a:r>
            <a:r>
              <a:rPr lang="zh-CN" altLang="en-US" dirty="0"/>
              <a:t>：</a:t>
            </a:r>
            <a:r>
              <a:rPr lang="en-US" altLang="zh-CN" dirty="0"/>
              <a:t>50%</a:t>
            </a:r>
            <a:r>
              <a:rPr lang="zh-CN" altLang="zh-CN" dirty="0"/>
              <a:t>的安全问题由设计瑕疵引起</a:t>
            </a:r>
            <a:endParaRPr lang="en-US" altLang="zh-CN" dirty="0"/>
          </a:p>
          <a:p>
            <a:pPr lvl="1"/>
            <a:r>
              <a:rPr lang="zh-CN" altLang="en-US" dirty="0"/>
              <a:t>安全提前介入，效益高，成本低</a:t>
            </a:r>
            <a:endParaRPr lang="en-US" altLang="zh-CN" dirty="0"/>
          </a:p>
          <a:p>
            <a:pPr lvl="1"/>
            <a:endParaRPr lang="en-US" altLang="zh-CN" dirty="0"/>
          </a:p>
          <a:p>
            <a:pPr lvl="1"/>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655A080B-5019-4254-B519-7842F631F6FA}" type="slidenum">
              <a:rPr lang="zh-CN" altLang="en-US" smtClean="0"/>
              <a:pPr>
                <a:defRPr/>
              </a:pPr>
              <a:t>38</a:t>
            </a:fld>
            <a:endParaRPr lang="en-US" altLang="zh-CN"/>
          </a:p>
        </p:txBody>
      </p:sp>
      <p:pic>
        <p:nvPicPr>
          <p:cNvPr id="1229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9081" y="3645024"/>
            <a:ext cx="70866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670083" y="4653136"/>
            <a:ext cx="7936788" cy="1760482"/>
          </a:xfrm>
          <a:prstGeom prst="rect">
            <a:avLst/>
          </a:prstGeom>
          <a:noFill/>
        </p:spPr>
        <p:txBody>
          <a:bodyPr wrap="none" rtlCol="0">
            <a:spAutoFit/>
          </a:bodyPr>
          <a:lstStyle/>
          <a:p>
            <a:pPr marL="342900" indent="-342900" eaLnBrk="0" hangingPunct="0">
              <a:spcBef>
                <a:spcPct val="20000"/>
              </a:spcBef>
              <a:buClr>
                <a:srgbClr val="3399FF"/>
              </a:buClr>
              <a:buFont typeface="Wingdings" pitchFamily="2" charset="2"/>
              <a:buChar char="v"/>
            </a:pPr>
            <a:r>
              <a:rPr lang="zh-CN" altLang="en-US" sz="2800" dirty="0">
                <a:latin typeface="+mn-lt"/>
                <a:ea typeface="+mn-ea"/>
              </a:rPr>
              <a:t>设计缺陷</a:t>
            </a:r>
            <a:r>
              <a:rPr lang="en-US" altLang="zh-CN" sz="2800" dirty="0">
                <a:latin typeface="+mn-lt"/>
                <a:ea typeface="+mn-ea"/>
              </a:rPr>
              <a:t>——</a:t>
            </a:r>
            <a:r>
              <a:rPr lang="zh-CN" altLang="en-US" sz="2800" dirty="0">
                <a:latin typeface="+mn-lt"/>
                <a:ea typeface="+mn-ea"/>
              </a:rPr>
              <a:t>举例</a:t>
            </a:r>
            <a:endParaRPr lang="en-US" altLang="zh-CN" sz="2800" dirty="0">
              <a:latin typeface="+mn-lt"/>
              <a:ea typeface="+mn-ea"/>
            </a:endParaRPr>
          </a:p>
          <a:p>
            <a:pPr marL="742950" lvl="1" indent="-285750" eaLnBrk="0" hangingPunct="0">
              <a:spcBef>
                <a:spcPct val="20000"/>
              </a:spcBef>
              <a:buClr>
                <a:srgbClr val="FF9900"/>
              </a:buClr>
              <a:buFont typeface="Wingdings" pitchFamily="2" charset="2"/>
              <a:buChar char="§"/>
            </a:pPr>
            <a:r>
              <a:rPr lang="en-US" altLang="zh-CN" sz="2600" dirty="0">
                <a:latin typeface="宋体" pitchFamily="2" charset="-122"/>
              </a:rPr>
              <a:t>Microsoft Bob</a:t>
            </a:r>
          </a:p>
          <a:p>
            <a:pPr marL="742950" lvl="1" indent="-285750" eaLnBrk="0" hangingPunct="0">
              <a:spcBef>
                <a:spcPct val="20000"/>
              </a:spcBef>
              <a:buClr>
                <a:srgbClr val="FF9900"/>
              </a:buClr>
              <a:buFont typeface="Wingdings" pitchFamily="2" charset="2"/>
              <a:buChar char="§"/>
            </a:pPr>
            <a:r>
              <a:rPr lang="zh-CN" altLang="en-US" sz="2600" dirty="0">
                <a:latin typeface="宋体" pitchFamily="2" charset="-122"/>
              </a:rPr>
              <a:t>明文存储口令，甚至将口令拿到客户端对比验证</a:t>
            </a:r>
            <a:endParaRPr lang="en-US" altLang="zh-CN" sz="2600" dirty="0">
              <a:latin typeface="宋体" pitchFamily="2" charset="-122"/>
            </a:endParaRPr>
          </a:p>
          <a:p>
            <a:endParaRPr lang="zh-CN" altLang="en-US" dirty="0"/>
          </a:p>
        </p:txBody>
      </p:sp>
    </p:spTree>
    <p:extLst>
      <p:ext uri="{BB962C8B-B14F-4D97-AF65-F5344CB8AC3E}">
        <p14:creationId xmlns:p14="http://schemas.microsoft.com/office/powerpoint/2010/main" val="15711814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fade">
                                      <p:cBhvr>
                                        <p:cTn id="7" dur="1000"/>
                                        <p:tgtEl>
                                          <p:spTgt spid="12292"/>
                                        </p:tgtEl>
                                      </p:cBhvr>
                                    </p:animEffect>
                                    <p:anim calcmode="lin" valueType="num">
                                      <p:cBhvr>
                                        <p:cTn id="8" dur="1000" fill="hold"/>
                                        <p:tgtEl>
                                          <p:spTgt spid="12292"/>
                                        </p:tgtEl>
                                        <p:attrNameLst>
                                          <p:attrName>ppt_x</p:attrName>
                                        </p:attrNameLst>
                                      </p:cBhvr>
                                      <p:tavLst>
                                        <p:tav tm="0">
                                          <p:val>
                                            <p:strVal val="#ppt_x"/>
                                          </p:val>
                                        </p:tav>
                                        <p:tav tm="100000">
                                          <p:val>
                                            <p:strVal val="#ppt_x"/>
                                          </p:val>
                                        </p:tav>
                                      </p:tavLst>
                                    </p:anim>
                                    <p:anim calcmode="lin" valueType="num">
                                      <p:cBhvr>
                                        <p:cTn id="9" dur="1000" fill="hold"/>
                                        <p:tgtEl>
                                          <p:spTgt spid="1229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软件安全设计</a:t>
            </a:r>
          </a:p>
        </p:txBody>
      </p:sp>
      <p:sp>
        <p:nvSpPr>
          <p:cNvPr id="3" name="内容占位符 2"/>
          <p:cNvSpPr>
            <a:spLocks noGrp="1"/>
          </p:cNvSpPr>
          <p:nvPr>
            <p:ph idx="1"/>
          </p:nvPr>
        </p:nvSpPr>
        <p:spPr/>
        <p:txBody>
          <a:bodyPr/>
          <a:lstStyle/>
          <a:p>
            <a:pPr eaLnBrk="1" hangingPunct="1"/>
            <a:r>
              <a:rPr lang="zh-CN" altLang="en-US" dirty="0"/>
              <a:t>安全概要设计阶段</a:t>
            </a:r>
            <a:endParaRPr lang="en-US" altLang="zh-CN" dirty="0"/>
          </a:p>
          <a:p>
            <a:pPr lvl="1" eaLnBrk="1" hangingPunct="1"/>
            <a:r>
              <a:rPr lang="zh-CN" altLang="en-US" sz="2400" dirty="0">
                <a:cs typeface="+mn-cs"/>
              </a:rPr>
              <a:t>包括但不限于：安全体系结构设计、各功能块间的处理流程、与其他功能的关系、安全协议设计、安全接口设计等。</a:t>
            </a:r>
            <a:endParaRPr lang="en-US" altLang="zh-CN" sz="2400" dirty="0">
              <a:cs typeface="+mn-cs"/>
            </a:endParaRPr>
          </a:p>
          <a:p>
            <a:pPr eaLnBrk="1" hangingPunct="1"/>
            <a:r>
              <a:rPr lang="zh-CN" altLang="en-US" dirty="0"/>
              <a:t>安全详细设计阶段</a:t>
            </a:r>
            <a:endParaRPr lang="en-US" altLang="zh-CN" dirty="0"/>
          </a:p>
          <a:p>
            <a:pPr lvl="1" eaLnBrk="1" hangingPunct="1"/>
            <a:r>
              <a:rPr lang="zh-CN" altLang="en-US" dirty="0"/>
              <a:t>详细设计阶段作为安全功能的程序设计阶段，应当直接指导安全功能的编码工作。包括但不限于：模块设计、内部处理流程、数据结构、输入</a:t>
            </a:r>
            <a:r>
              <a:rPr lang="en-US" altLang="zh-CN" dirty="0"/>
              <a:t>/</a:t>
            </a:r>
            <a:r>
              <a:rPr lang="zh-CN" altLang="en-US" dirty="0"/>
              <a:t>输出项、算法、逻辑流程图等</a:t>
            </a:r>
            <a:endParaRPr lang="en-US" altLang="zh-CN" dirty="0"/>
          </a:p>
          <a:p>
            <a:pPr eaLnBrk="1" hangingPunct="1"/>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655A080B-5019-4254-B519-7842F631F6FA}" type="slidenum">
              <a:rPr lang="zh-CN" altLang="en-US" smtClean="0"/>
              <a:pPr>
                <a:defRPr/>
              </a:pPr>
              <a:t>39</a:t>
            </a:fld>
            <a:endParaRPr lang="en-US" altLang="zh-CN"/>
          </a:p>
        </p:txBody>
      </p:sp>
      <p:sp>
        <p:nvSpPr>
          <p:cNvPr id="5" name="圆角矩形 4"/>
          <p:cNvSpPr/>
          <p:nvPr/>
        </p:nvSpPr>
        <p:spPr>
          <a:xfrm>
            <a:off x="811678" y="5229200"/>
            <a:ext cx="7596844" cy="1099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根据安全需求方案确定的安全目标，对初步风险评估确定的控制措施的具体技术实现而进行安全设计</a:t>
            </a:r>
          </a:p>
        </p:txBody>
      </p:sp>
    </p:spTree>
    <p:extLst>
      <p:ext uri="{BB962C8B-B14F-4D97-AF65-F5344CB8AC3E}">
        <p14:creationId xmlns:p14="http://schemas.microsoft.com/office/powerpoint/2010/main" val="38139897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软件生命周期模型</a:t>
            </a:r>
          </a:p>
        </p:txBody>
      </p:sp>
      <p:sp>
        <p:nvSpPr>
          <p:cNvPr id="3" name="内容占位符 2"/>
          <p:cNvSpPr>
            <a:spLocks noGrp="1"/>
          </p:cNvSpPr>
          <p:nvPr>
            <p:ph idx="1"/>
          </p:nvPr>
        </p:nvSpPr>
        <p:spPr/>
        <p:txBody>
          <a:bodyPr/>
          <a:lstStyle/>
          <a:p>
            <a:r>
              <a:rPr lang="zh-CN" altLang="en-US" dirty="0"/>
              <a:t>软件的定义</a:t>
            </a:r>
            <a:endParaRPr lang="en-US" altLang="zh-CN" dirty="0"/>
          </a:p>
          <a:p>
            <a:pPr lvl="1"/>
            <a:r>
              <a:rPr lang="zh-CN" altLang="en-US" dirty="0"/>
              <a:t>软件是与计算机系统操作有关的计算机程序、规程、规则，以及可能有的文件、文档及数据</a:t>
            </a:r>
          </a:p>
          <a:p>
            <a:r>
              <a:rPr lang="zh-CN" altLang="en-US" dirty="0"/>
              <a:t>软件生命周期模型</a:t>
            </a:r>
            <a:endParaRPr lang="en-US" altLang="zh-CN" dirty="0"/>
          </a:p>
          <a:p>
            <a:pPr lvl="1"/>
            <a:r>
              <a:rPr lang="zh-CN" altLang="en-US" dirty="0"/>
              <a:t>瀑布模型</a:t>
            </a:r>
            <a:endParaRPr lang="en-US" altLang="zh-CN" dirty="0"/>
          </a:p>
          <a:p>
            <a:pPr lvl="1"/>
            <a:r>
              <a:rPr lang="zh-CN" altLang="en-US" dirty="0"/>
              <a:t>迭代模型</a:t>
            </a:r>
            <a:endParaRPr lang="en-US" altLang="zh-CN" dirty="0"/>
          </a:p>
          <a:p>
            <a:pPr lvl="1"/>
            <a:r>
              <a:rPr lang="zh-CN" altLang="en-US" dirty="0"/>
              <a:t>增量模型</a:t>
            </a:r>
            <a:endParaRPr lang="en-US" altLang="zh-CN" dirty="0"/>
          </a:p>
          <a:p>
            <a:pPr lvl="1"/>
            <a:r>
              <a:rPr lang="zh-CN" altLang="en-US" dirty="0"/>
              <a:t>快速原型模型</a:t>
            </a:r>
            <a:endParaRPr lang="en-US" altLang="zh-CN" dirty="0"/>
          </a:p>
          <a:p>
            <a:pPr lvl="1"/>
            <a:r>
              <a:rPr lang="zh-CN" altLang="en-US" dirty="0"/>
              <a:t>螺旋模型</a:t>
            </a:r>
            <a:endParaRPr lang="en-US" altLang="zh-CN" dirty="0"/>
          </a:p>
          <a:p>
            <a:pPr lvl="1"/>
            <a:r>
              <a:rPr lang="zh-CN" altLang="en-US" dirty="0"/>
              <a:t>净室模型</a:t>
            </a:r>
            <a:endParaRPr lang="en-US" altLang="zh-CN" dirty="0"/>
          </a:p>
          <a:p>
            <a:pPr marL="0" indent="0">
              <a:buNone/>
            </a:pPr>
            <a:endParaRPr lang="en-US" altLang="zh-CN" dirty="0"/>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a:t>
            </a:fld>
            <a:endParaRPr lang="en-US" altLang="zh-CN"/>
          </a:p>
        </p:txBody>
      </p:sp>
    </p:spTree>
    <p:extLst>
      <p:ext uri="{BB962C8B-B14F-4D97-AF65-F5344CB8AC3E}">
        <p14:creationId xmlns:p14="http://schemas.microsoft.com/office/powerpoint/2010/main" val="96412770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安全设计的主要活动</a:t>
            </a:r>
          </a:p>
        </p:txBody>
      </p:sp>
      <p:sp>
        <p:nvSpPr>
          <p:cNvPr id="4" name="幻灯片编号占位符 3"/>
          <p:cNvSpPr>
            <a:spLocks noGrp="1"/>
          </p:cNvSpPr>
          <p:nvPr>
            <p:ph type="sldNum" sz="quarter" idx="10"/>
          </p:nvPr>
        </p:nvSpPr>
        <p:spPr/>
        <p:txBody>
          <a:bodyPr/>
          <a:lstStyle/>
          <a:p>
            <a:pPr>
              <a:defRPr/>
            </a:pPr>
            <a:fld id="{F5E0E65E-9137-4309-8D78-B392A1917D52}" type="slidenum">
              <a:rPr lang="zh-CN" altLang="en-US" smtClean="0"/>
              <a:pPr>
                <a:defRPr/>
              </a:pPr>
              <a:t>40</a:t>
            </a:fld>
            <a:endParaRPr lang="en-US" altLang="zh-CN"/>
          </a:p>
        </p:txBody>
      </p:sp>
      <p:sp>
        <p:nvSpPr>
          <p:cNvPr id="5" name="内容占位符 4"/>
          <p:cNvSpPr>
            <a:spLocks noGrp="1"/>
          </p:cNvSpPr>
          <p:nvPr>
            <p:ph idx="1"/>
          </p:nvPr>
        </p:nvSpPr>
        <p:spPr/>
        <p:txBody>
          <a:bodyPr/>
          <a:lstStyle/>
          <a:p>
            <a:r>
              <a:rPr lang="zh-CN" altLang="en-US" dirty="0"/>
              <a:t>详细风险评估</a:t>
            </a:r>
          </a:p>
          <a:p>
            <a:r>
              <a:rPr lang="zh-CN" altLang="en-US" dirty="0"/>
              <a:t>控制措施选择</a:t>
            </a:r>
          </a:p>
          <a:p>
            <a:r>
              <a:rPr lang="zh-CN" altLang="en-US" dirty="0"/>
              <a:t>安全技术实现</a:t>
            </a:r>
          </a:p>
          <a:p>
            <a:r>
              <a:rPr lang="zh-CN" altLang="en-US" dirty="0"/>
              <a:t>安全设计评审</a:t>
            </a:r>
          </a:p>
          <a:p>
            <a:endParaRPr lang="zh-CN" altLang="en-US" dirty="0"/>
          </a:p>
        </p:txBody>
      </p:sp>
    </p:spTree>
    <p:extLst>
      <p:ext uri="{BB962C8B-B14F-4D97-AF65-F5344CB8AC3E}">
        <p14:creationId xmlns:p14="http://schemas.microsoft.com/office/powerpoint/2010/main" val="199075487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dirty="0">
                <a:latin typeface="Times New Roman" pitchFamily="18" charset="0"/>
                <a:cs typeface="Times New Roman" pitchFamily="18" charset="0"/>
              </a:rPr>
              <a:t>安全设计原则</a:t>
            </a:r>
          </a:p>
        </p:txBody>
      </p:sp>
      <p:sp>
        <p:nvSpPr>
          <p:cNvPr id="41988" name="灯片编号占位符 3"/>
          <p:cNvSpPr>
            <a:spLocks noGrp="1"/>
          </p:cNvSpPr>
          <p:nvPr>
            <p:ph type="sldNum" sz="quarter" idx="10"/>
          </p:nvPr>
        </p:nvSpPr>
        <p:spPr>
          <a:noFill/>
        </p:spPr>
        <p:txBody>
          <a:bodyPr/>
          <a:lstStyle/>
          <a:p>
            <a:fld id="{804DAC5C-EA24-4978-A69A-EE0C47717256}" type="slidenum">
              <a:rPr lang="zh-CN" altLang="en-US" smtClean="0">
                <a:latin typeface="Arial" pitchFamily="34" charset="0"/>
              </a:rPr>
              <a:pPr/>
              <a:t>41</a:t>
            </a:fld>
            <a:endParaRPr lang="en-US" altLang="zh-CN">
              <a:latin typeface="Arial" pitchFamily="34" charset="0"/>
            </a:endParaRPr>
          </a:p>
        </p:txBody>
      </p:sp>
      <p:sp>
        <p:nvSpPr>
          <p:cNvPr id="2" name="内容占位符 1"/>
          <p:cNvSpPr>
            <a:spLocks noGrp="1"/>
          </p:cNvSpPr>
          <p:nvPr>
            <p:ph idx="1"/>
          </p:nvPr>
        </p:nvSpPr>
        <p:spPr>
          <a:xfrm>
            <a:off x="533400" y="1295400"/>
            <a:ext cx="4326632" cy="5105400"/>
          </a:xfrm>
        </p:spPr>
        <p:txBody>
          <a:bodyPr/>
          <a:lstStyle/>
          <a:p>
            <a:r>
              <a:rPr lang="zh-CN" altLang="en-US" dirty="0"/>
              <a:t>最小特权原则</a:t>
            </a:r>
          </a:p>
          <a:p>
            <a:r>
              <a:rPr lang="zh-CN" altLang="en-US" dirty="0"/>
              <a:t>权限分离原则</a:t>
            </a:r>
          </a:p>
          <a:p>
            <a:r>
              <a:rPr lang="zh-CN" altLang="en-US" dirty="0"/>
              <a:t>最少共享机制原则</a:t>
            </a:r>
          </a:p>
          <a:p>
            <a:r>
              <a:rPr lang="zh-CN" altLang="en-US" dirty="0"/>
              <a:t>完全中立原则</a:t>
            </a:r>
          </a:p>
          <a:p>
            <a:r>
              <a:rPr lang="zh-CN" altLang="en-US" dirty="0"/>
              <a:t>心理可接受度原则</a:t>
            </a:r>
          </a:p>
          <a:p>
            <a:r>
              <a:rPr lang="zh-CN" altLang="en-US" dirty="0"/>
              <a:t>默认故障处理保护原则</a:t>
            </a:r>
          </a:p>
          <a:p>
            <a:r>
              <a:rPr lang="zh-CN" altLang="en-US" dirty="0"/>
              <a:t>经济机制原则</a:t>
            </a:r>
          </a:p>
          <a:p>
            <a:r>
              <a:rPr lang="zh-CN" altLang="en-US" dirty="0"/>
              <a:t>不信任原则</a:t>
            </a:r>
          </a:p>
          <a:p>
            <a:r>
              <a:rPr lang="zh-CN" altLang="en-US" dirty="0"/>
              <a:t>纵深防御原则</a:t>
            </a:r>
          </a:p>
          <a:p>
            <a:endParaRPr lang="zh-CN" altLang="en-US" dirty="0"/>
          </a:p>
        </p:txBody>
      </p:sp>
      <p:sp>
        <p:nvSpPr>
          <p:cNvPr id="6" name="内容占位符 4"/>
          <p:cNvSpPr txBox="1">
            <a:spLocks/>
          </p:cNvSpPr>
          <p:nvPr/>
        </p:nvSpPr>
        <p:spPr bwMode="gray">
          <a:xfrm>
            <a:off x="4860032" y="1295400"/>
            <a:ext cx="386486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99FF"/>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a:lstStyle>
          <a:p>
            <a:r>
              <a:rPr lang="zh-CN" altLang="en-US" kern="0"/>
              <a:t>保护最薄弱环节原则</a:t>
            </a:r>
          </a:p>
          <a:p>
            <a:r>
              <a:rPr lang="zh-CN" altLang="en-US" kern="0"/>
              <a:t>公开设计原则</a:t>
            </a:r>
          </a:p>
          <a:p>
            <a:r>
              <a:rPr lang="zh-CN" altLang="en-US" kern="0"/>
              <a:t>隐私保护原则</a:t>
            </a:r>
          </a:p>
          <a:p>
            <a:r>
              <a:rPr lang="zh-CN" altLang="en-US" kern="0"/>
              <a:t>攻击面最小化原则</a:t>
            </a:r>
          </a:p>
          <a:p>
            <a:endParaRPr lang="zh-CN" altLang="en-US" kern="0" dirty="0"/>
          </a:p>
        </p:txBody>
      </p:sp>
    </p:spTree>
    <p:extLst>
      <p:ext uri="{BB962C8B-B14F-4D97-AF65-F5344CB8AC3E}">
        <p14:creationId xmlns:p14="http://schemas.microsoft.com/office/powerpoint/2010/main" val="349016797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a:ln/>
        </p:spPr>
        <p:txBody>
          <a:bodyPr wrap="square" anchor="ctr"/>
          <a:lstStyle/>
          <a:p>
            <a:r>
              <a:rPr lang="zh-CN" altLang="en-US"/>
              <a:t>降低攻击面</a:t>
            </a:r>
          </a:p>
        </p:txBody>
      </p:sp>
      <p:sp>
        <p:nvSpPr>
          <p:cNvPr id="71682" name="内容占位符 2"/>
          <p:cNvSpPr>
            <a:spLocks noGrp="1"/>
          </p:cNvSpPr>
          <p:nvPr>
            <p:ph idx="1"/>
          </p:nvPr>
        </p:nvSpPr>
        <p:spPr>
          <a:xfrm>
            <a:off x="533400" y="1295400"/>
            <a:ext cx="4527550" cy="5105400"/>
          </a:xfrm>
          <a:ln/>
        </p:spPr>
        <p:txBody>
          <a:bodyPr wrap="square" anchor="t"/>
          <a:lstStyle/>
          <a:p>
            <a:r>
              <a:rPr lang="zh-CN" altLang="en-US" dirty="0"/>
              <a:t>作用</a:t>
            </a:r>
          </a:p>
          <a:p>
            <a:pPr lvl="1"/>
            <a:r>
              <a:rPr lang="zh-CN" altLang="en-US" dirty="0"/>
              <a:t>攻击面越小，安全风险越小</a:t>
            </a:r>
          </a:p>
          <a:p>
            <a:r>
              <a:rPr lang="zh-CN" altLang="en-US" dirty="0"/>
              <a:t>实现</a:t>
            </a:r>
          </a:p>
          <a:p>
            <a:pPr lvl="1"/>
            <a:r>
              <a:rPr lang="zh-CN" altLang="en-US" dirty="0"/>
              <a:t>取消不需要的功能</a:t>
            </a:r>
          </a:p>
          <a:p>
            <a:pPr lvl="1"/>
            <a:r>
              <a:rPr lang="zh-CN" altLang="en-US" dirty="0"/>
              <a:t>增加对功能的安全防护</a:t>
            </a:r>
          </a:p>
          <a:p>
            <a:r>
              <a:rPr lang="zh-CN" altLang="en-US" dirty="0"/>
              <a:t>示例</a:t>
            </a:r>
          </a:p>
          <a:p>
            <a:pPr lvl="1"/>
            <a:r>
              <a:rPr lang="en-US" altLang="zh-CN" dirty="0"/>
              <a:t>SQL Server2005</a:t>
            </a:r>
            <a:r>
              <a:rPr lang="zh-CN" altLang="en-US" dirty="0"/>
              <a:t>默认关闭</a:t>
            </a:r>
            <a:r>
              <a:rPr lang="en-US" altLang="zh-CN" dirty="0" err="1"/>
              <a:t>xp_cmdshell</a:t>
            </a:r>
            <a:r>
              <a:rPr lang="zh-CN" altLang="en-US" dirty="0"/>
              <a:t>存储过程</a:t>
            </a:r>
            <a:endParaRPr lang="en-US" altLang="zh-CN" dirty="0"/>
          </a:p>
        </p:txBody>
      </p:sp>
      <p:pic>
        <p:nvPicPr>
          <p:cNvPr id="71683" name="Picture 2" descr="C:\Documents and Settings\EclipSec Kevin Lam\Local Settings\Temporary Internet Files\Content.IE5\2PCTDC3F\MPj04385130000[1].jpg"/>
          <p:cNvPicPr>
            <a:picLocks noChangeAspect="1"/>
          </p:cNvPicPr>
          <p:nvPr/>
        </p:nvPicPr>
        <p:blipFill>
          <a:blip r:embed="rId2"/>
          <a:stretch>
            <a:fillRect/>
          </a:stretch>
        </p:blipFill>
        <p:spPr>
          <a:xfrm>
            <a:off x="4967288" y="2214563"/>
            <a:ext cx="4189412" cy="3862387"/>
          </a:xfrm>
          <a:prstGeom prst="rect">
            <a:avLst/>
          </a:prstGeom>
          <a:noFill/>
          <a:ln w="9525">
            <a:noFill/>
          </a:ln>
        </p:spPr>
      </p:pic>
      <p:sp>
        <p:nvSpPr>
          <p:cNvPr id="44042" name="Right Arrow 9"/>
          <p:cNvSpPr/>
          <p:nvPr/>
        </p:nvSpPr>
        <p:spPr>
          <a:xfrm rot="-2926069">
            <a:off x="6210129" y="4763590"/>
            <a:ext cx="457200" cy="304800"/>
          </a:xfrm>
          <a:prstGeom prst="rightArrow">
            <a:avLst>
              <a:gd name="adj1" fmla="val 50000"/>
              <a:gd name="adj2" fmla="val 50000"/>
            </a:avLst>
          </a:prstGeom>
          <a:gradFill rotWithShape="1">
            <a:gsLst>
              <a:gs pos="0">
                <a:srgbClr val="797979">
                  <a:alpha val="100000"/>
                </a:srgbClr>
              </a:gs>
              <a:gs pos="79999">
                <a:srgbClr val="9F9F9F">
                  <a:alpha val="100000"/>
                </a:srgbClr>
              </a:gs>
              <a:gs pos="100000">
                <a:srgbClr val="A0A0A0">
                  <a:alpha val="100000"/>
                </a:srgbClr>
              </a:gs>
            </a:gsLst>
            <a:lin ang="16200000" scaled="1"/>
            <a:tileRect/>
          </a:gradFill>
          <a:ln w="9525">
            <a:noFill/>
          </a:ln>
        </p:spPr>
        <p:txBody>
          <a:bodyPr anchor="ctr"/>
          <a:lstStyle/>
          <a:p>
            <a:pPr lvl="0" algn="ctr"/>
            <a:endParaRPr lang="zh-CN" altLang="en-US">
              <a:solidFill>
                <a:srgbClr val="FFFFFF"/>
              </a:solidFill>
              <a:latin typeface="黑体" panose="02010609060101010101" charset="-122"/>
              <a:ea typeface="黑体" panose="02010609060101010101" charset="-122"/>
              <a:sym typeface="黑体" panose="02010609060101010101" charset="-122"/>
            </a:endParaRPr>
          </a:p>
        </p:txBody>
      </p:sp>
      <p:sp>
        <p:nvSpPr>
          <p:cNvPr id="44044" name="Right Arrow 11"/>
          <p:cNvSpPr/>
          <p:nvPr/>
        </p:nvSpPr>
        <p:spPr>
          <a:xfrm rot="-2261083">
            <a:off x="5586645" y="3975095"/>
            <a:ext cx="457200" cy="304800"/>
          </a:xfrm>
          <a:prstGeom prst="rightArrow">
            <a:avLst>
              <a:gd name="adj1" fmla="val 50000"/>
              <a:gd name="adj2" fmla="val 50000"/>
            </a:avLst>
          </a:prstGeom>
          <a:gradFill rotWithShape="1">
            <a:gsLst>
              <a:gs pos="0">
                <a:srgbClr val="797979">
                  <a:alpha val="100000"/>
                </a:srgbClr>
              </a:gs>
              <a:gs pos="79999">
                <a:srgbClr val="9F9F9F">
                  <a:alpha val="100000"/>
                </a:srgbClr>
              </a:gs>
              <a:gs pos="100000">
                <a:srgbClr val="A0A0A0">
                  <a:alpha val="100000"/>
                </a:srgbClr>
              </a:gs>
            </a:gsLst>
            <a:lin ang="16200000" scaled="1"/>
            <a:tileRect/>
          </a:gradFill>
          <a:ln w="9525">
            <a:noFill/>
          </a:ln>
        </p:spPr>
        <p:txBody>
          <a:bodyPr anchor="ctr"/>
          <a:lstStyle/>
          <a:p>
            <a:pPr lvl="0" algn="ctr"/>
            <a:endParaRPr lang="zh-CN" altLang="en-US">
              <a:solidFill>
                <a:srgbClr val="FFFFFF"/>
              </a:solidFill>
              <a:latin typeface="黑体" panose="02010609060101010101" charset="-122"/>
              <a:ea typeface="黑体" panose="02010609060101010101" charset="-122"/>
              <a:sym typeface="黑体" panose="02010609060101010101" charset="-122"/>
            </a:endParaRPr>
          </a:p>
        </p:txBody>
      </p:sp>
      <p:sp>
        <p:nvSpPr>
          <p:cNvPr id="44048" name="Right Arrow 15"/>
          <p:cNvSpPr/>
          <p:nvPr/>
        </p:nvSpPr>
        <p:spPr>
          <a:xfrm rot="-7172472">
            <a:off x="8237029" y="4466611"/>
            <a:ext cx="457200" cy="304800"/>
          </a:xfrm>
          <a:prstGeom prst="rightArrow">
            <a:avLst>
              <a:gd name="adj1" fmla="val 50000"/>
              <a:gd name="adj2" fmla="val 50000"/>
            </a:avLst>
          </a:prstGeom>
          <a:gradFill rotWithShape="1">
            <a:gsLst>
              <a:gs pos="0">
                <a:srgbClr val="797979">
                  <a:alpha val="100000"/>
                </a:srgbClr>
              </a:gs>
              <a:gs pos="79999">
                <a:srgbClr val="9F9F9F">
                  <a:alpha val="100000"/>
                </a:srgbClr>
              </a:gs>
              <a:gs pos="100000">
                <a:srgbClr val="A0A0A0">
                  <a:alpha val="100000"/>
                </a:srgbClr>
              </a:gs>
            </a:gsLst>
            <a:lin ang="16200000" scaled="1"/>
            <a:tileRect/>
          </a:gradFill>
          <a:ln w="9525">
            <a:noFill/>
          </a:ln>
        </p:spPr>
        <p:txBody>
          <a:bodyPr anchor="ctr"/>
          <a:lstStyle/>
          <a:p>
            <a:pPr lvl="0" algn="ctr"/>
            <a:endParaRPr lang="zh-CN" altLang="en-US">
              <a:solidFill>
                <a:srgbClr val="FFFFFF"/>
              </a:solidFill>
              <a:latin typeface="黑体" panose="02010609060101010101" charset="-122"/>
              <a:ea typeface="黑体" panose="02010609060101010101" charset="-122"/>
              <a:sym typeface="黑体" panose="02010609060101010101" charset="-122"/>
            </a:endParaRPr>
          </a:p>
        </p:txBody>
      </p:sp>
      <p:sp>
        <p:nvSpPr>
          <p:cNvPr id="44049" name="Right Arrow 16"/>
          <p:cNvSpPr/>
          <p:nvPr/>
        </p:nvSpPr>
        <p:spPr>
          <a:xfrm rot="5400000">
            <a:off x="6475413" y="1955800"/>
            <a:ext cx="457200" cy="304800"/>
          </a:xfrm>
          <a:prstGeom prst="rightArrow">
            <a:avLst>
              <a:gd name="adj1" fmla="val 50000"/>
              <a:gd name="adj2" fmla="val 50000"/>
            </a:avLst>
          </a:prstGeom>
          <a:gradFill rotWithShape="1">
            <a:gsLst>
              <a:gs pos="0">
                <a:srgbClr val="797979">
                  <a:alpha val="100000"/>
                </a:srgbClr>
              </a:gs>
              <a:gs pos="79999">
                <a:srgbClr val="9F9F9F">
                  <a:alpha val="100000"/>
                </a:srgbClr>
              </a:gs>
              <a:gs pos="100000">
                <a:srgbClr val="A0A0A0">
                  <a:alpha val="100000"/>
                </a:srgbClr>
              </a:gs>
            </a:gsLst>
            <a:lin ang="16200000" scaled="1"/>
            <a:tileRect/>
          </a:gradFill>
          <a:ln w="9525">
            <a:noFill/>
          </a:ln>
        </p:spPr>
        <p:txBody>
          <a:bodyPr anchor="ctr"/>
          <a:lstStyle/>
          <a:p>
            <a:pPr lvl="0" algn="ctr"/>
            <a:endParaRPr lang="zh-CN" altLang="en-US">
              <a:solidFill>
                <a:srgbClr val="FFFFFF"/>
              </a:solidFill>
              <a:latin typeface="黑体" panose="02010609060101010101" charset="-122"/>
              <a:ea typeface="黑体" panose="02010609060101010101" charset="-122"/>
              <a:sym typeface="黑体" panose="02010609060101010101" charset="-122"/>
            </a:endParaRPr>
          </a:p>
        </p:txBody>
      </p:sp>
      <p:sp>
        <p:nvSpPr>
          <p:cNvPr id="71697"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42</a:t>
            </a:fld>
            <a:endParaRPr lang="zh-CN" altLang="en-US" sz="10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87755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2" grpId="0" animBg="1"/>
      <p:bldP spid="44044" grpId="0" animBg="1"/>
      <p:bldP spid="44048" grpId="0" animBg="1"/>
      <p:bldP spid="4404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a:ln/>
        </p:spPr>
        <p:txBody>
          <a:bodyPr wrap="square" anchor="ctr"/>
          <a:lstStyle/>
          <a:p>
            <a:r>
              <a:rPr lang="zh-CN" altLang="en-US"/>
              <a:t>分析软件攻击面</a:t>
            </a:r>
          </a:p>
        </p:txBody>
      </p:sp>
      <p:sp>
        <p:nvSpPr>
          <p:cNvPr id="72706" name="内容占位符 2"/>
          <p:cNvSpPr>
            <a:spLocks noGrp="1"/>
          </p:cNvSpPr>
          <p:nvPr>
            <p:ph idx="1"/>
          </p:nvPr>
        </p:nvSpPr>
        <p:spPr>
          <a:ln/>
        </p:spPr>
        <p:txBody>
          <a:bodyPr wrap="square" anchor="t"/>
          <a:lstStyle/>
          <a:p>
            <a:r>
              <a:rPr lang="zh-CN" altLang="en-US"/>
              <a:t>分析产品功能的重要性（是否必须）</a:t>
            </a:r>
          </a:p>
          <a:p>
            <a:r>
              <a:rPr lang="zh-CN" altLang="en-US"/>
              <a:t>分析从哪里访问这些功能（本地&amp;远程）</a:t>
            </a:r>
          </a:p>
          <a:p>
            <a:r>
              <a:rPr lang="zh-CN" altLang="en-US"/>
              <a:t>分析访问权限（匿名</a:t>
            </a:r>
            <a:r>
              <a:rPr lang="en-US" altLang="zh-CN"/>
              <a:t>&amp;</a:t>
            </a:r>
            <a:r>
              <a:rPr lang="zh-CN" altLang="en-US"/>
              <a:t>经过认证）</a:t>
            </a:r>
            <a:endParaRPr lang="en-US" altLang="zh-CN"/>
          </a:p>
        </p:txBody>
      </p:sp>
      <p:grpSp>
        <p:nvGrpSpPr>
          <p:cNvPr id="72707" name="组合 21"/>
          <p:cNvGrpSpPr/>
          <p:nvPr/>
        </p:nvGrpSpPr>
        <p:grpSpPr>
          <a:xfrm>
            <a:off x="935596" y="3140968"/>
            <a:ext cx="5367338" cy="2816225"/>
            <a:chOff x="0" y="0"/>
            <a:chExt cx="5367411" cy="2815703"/>
          </a:xfrm>
        </p:grpSpPr>
        <p:cxnSp>
          <p:nvCxnSpPr>
            <p:cNvPr id="72708" name="直接箭头连接符 6"/>
            <p:cNvCxnSpPr/>
            <p:nvPr/>
          </p:nvCxnSpPr>
          <p:spPr>
            <a:xfrm flipV="1">
              <a:off x="1277955" y="2299862"/>
              <a:ext cx="3833866" cy="73011"/>
            </a:xfrm>
            <a:prstGeom prst="straightConnector1">
              <a:avLst/>
            </a:prstGeom>
            <a:ln w="25400" cap="flat" cmpd="sng">
              <a:solidFill>
                <a:schemeClr val="tx1"/>
              </a:solidFill>
              <a:prstDash val="solid"/>
              <a:bevel/>
              <a:headEnd type="none" w="med" len="med"/>
              <a:tailEnd type="arrow" w="med" len="med"/>
            </a:ln>
          </p:spPr>
        </p:cxnSp>
        <p:cxnSp>
          <p:nvCxnSpPr>
            <p:cNvPr id="72709" name="直接箭头连接符 7"/>
            <p:cNvCxnSpPr/>
            <p:nvPr/>
          </p:nvCxnSpPr>
          <p:spPr>
            <a:xfrm rot="5400000" flipH="1" flipV="1">
              <a:off x="109773" y="1168179"/>
              <a:ext cx="2372873" cy="36514"/>
            </a:xfrm>
            <a:prstGeom prst="straightConnector1">
              <a:avLst/>
            </a:prstGeom>
            <a:ln w="25400" cap="flat" cmpd="sng">
              <a:solidFill>
                <a:schemeClr val="tx1"/>
              </a:solidFill>
              <a:prstDash val="solid"/>
              <a:bevel/>
              <a:headEnd type="none" w="med" len="med"/>
              <a:tailEnd type="arrow" w="med" len="med"/>
            </a:ln>
          </p:spPr>
        </p:cxnSp>
        <p:sp>
          <p:nvSpPr>
            <p:cNvPr id="72710" name="直接连接符 8"/>
            <p:cNvSpPr/>
            <p:nvPr/>
          </p:nvSpPr>
          <p:spPr>
            <a:xfrm flipV="1">
              <a:off x="1277955" y="73011"/>
              <a:ext cx="3651300" cy="2299862"/>
            </a:xfrm>
            <a:prstGeom prst="line">
              <a:avLst/>
            </a:prstGeom>
            <a:ln w="25400" cap="flat" cmpd="sng">
              <a:solidFill>
                <a:schemeClr val="tx1"/>
              </a:solidFill>
              <a:prstDash val="solid"/>
              <a:bevel/>
              <a:headEnd type="none" w="med" len="med"/>
              <a:tailEnd type="stealth" w="lg" len="lg"/>
            </a:ln>
          </p:spPr>
        </p:sp>
        <p:sp>
          <p:nvSpPr>
            <p:cNvPr id="72711" name="TextBox 14"/>
            <p:cNvSpPr/>
            <p:nvPr/>
          </p:nvSpPr>
          <p:spPr>
            <a:xfrm>
              <a:off x="2409858" y="292104"/>
              <a:ext cx="1716111" cy="369332"/>
            </a:xfrm>
            <a:prstGeom prst="rect">
              <a:avLst/>
            </a:prstGeom>
            <a:noFill/>
            <a:ln w="9525">
              <a:noFill/>
            </a:ln>
          </p:spPr>
          <p:txBody>
            <a:bodyPr anchor="t">
              <a:spAutoFit/>
            </a:bodyPr>
            <a:lstStyle/>
            <a:p>
              <a:pPr lvl="0"/>
              <a:r>
                <a:rPr lang="zh-CN" altLang="en-US" dirty="0">
                  <a:solidFill>
                    <a:srgbClr val="000000"/>
                  </a:solidFill>
                  <a:latin typeface="Arial" panose="020B0604020202020204" pitchFamily="34" charset="0"/>
                  <a:ea typeface="宋体" panose="02010600030101010101" pitchFamily="2" charset="-122"/>
                  <a:sym typeface="黑体" panose="02010609060101010101" charset="-122"/>
                </a:rPr>
                <a:t>受攻击面增加</a:t>
              </a:r>
              <a:endParaRPr lang="zh-CN" altLang="en-US" dirty="0">
                <a:latin typeface="Arial" panose="020B0604020202020204" pitchFamily="34" charset="0"/>
                <a:ea typeface="宋体" panose="02010600030101010101" pitchFamily="2" charset="-122"/>
              </a:endParaRPr>
            </a:p>
          </p:txBody>
        </p:sp>
        <p:sp>
          <p:nvSpPr>
            <p:cNvPr id="72712" name="TextBox 15"/>
            <p:cNvSpPr/>
            <p:nvPr/>
          </p:nvSpPr>
          <p:spPr>
            <a:xfrm>
              <a:off x="0" y="109539"/>
              <a:ext cx="1241442" cy="369332"/>
            </a:xfrm>
            <a:prstGeom prst="rect">
              <a:avLst/>
            </a:prstGeom>
            <a:noFill/>
            <a:ln w="9525">
              <a:noFill/>
            </a:ln>
          </p:spPr>
          <p:txBody>
            <a:bodyPr anchor="t">
              <a:spAutoFit/>
            </a:bodyPr>
            <a:lstStyle/>
            <a:p>
              <a:pPr lvl="0"/>
              <a:r>
                <a:rPr lang="zh-CN" altLang="en-US" dirty="0">
                  <a:solidFill>
                    <a:srgbClr val="000000"/>
                  </a:solidFill>
                  <a:latin typeface="Arial" panose="020B0604020202020204" pitchFamily="34" charset="0"/>
                  <a:ea typeface="宋体" panose="02010600030101010101" pitchFamily="2" charset="-122"/>
                  <a:sym typeface="黑体" panose="02010609060101010101" charset="-122"/>
                </a:rPr>
                <a:t>远程访问</a:t>
              </a:r>
              <a:endParaRPr lang="zh-CN" altLang="en-US" dirty="0">
                <a:latin typeface="Arial" panose="020B0604020202020204" pitchFamily="34" charset="0"/>
                <a:ea typeface="宋体" panose="02010600030101010101" pitchFamily="2" charset="-122"/>
              </a:endParaRPr>
            </a:p>
          </p:txBody>
        </p:sp>
        <p:sp>
          <p:nvSpPr>
            <p:cNvPr id="72713" name="TextBox 16"/>
            <p:cNvSpPr/>
            <p:nvPr/>
          </p:nvSpPr>
          <p:spPr>
            <a:xfrm>
              <a:off x="36513" y="912825"/>
              <a:ext cx="1241442" cy="369332"/>
            </a:xfrm>
            <a:prstGeom prst="rect">
              <a:avLst/>
            </a:prstGeom>
            <a:noFill/>
            <a:ln w="9525">
              <a:noFill/>
            </a:ln>
          </p:spPr>
          <p:txBody>
            <a:bodyPr anchor="t">
              <a:spAutoFit/>
            </a:bodyPr>
            <a:lstStyle/>
            <a:p>
              <a:pPr lvl="0"/>
              <a:r>
                <a:rPr lang="zh-CN" altLang="en-US" dirty="0">
                  <a:solidFill>
                    <a:srgbClr val="000000"/>
                  </a:solidFill>
                  <a:latin typeface="Arial" panose="020B0604020202020204" pitchFamily="34" charset="0"/>
                  <a:ea typeface="宋体" panose="02010600030101010101" pitchFamily="2" charset="-122"/>
                  <a:sym typeface="黑体" panose="02010609060101010101" charset="-122"/>
                </a:rPr>
                <a:t>受限访问</a:t>
              </a:r>
              <a:endParaRPr lang="zh-CN" altLang="en-US" dirty="0">
                <a:latin typeface="Arial" panose="020B0604020202020204" pitchFamily="34" charset="0"/>
                <a:ea typeface="宋体" panose="02010600030101010101" pitchFamily="2" charset="-122"/>
              </a:endParaRPr>
            </a:p>
          </p:txBody>
        </p:sp>
        <p:sp>
          <p:nvSpPr>
            <p:cNvPr id="72714" name="TextBox 17"/>
            <p:cNvSpPr/>
            <p:nvPr/>
          </p:nvSpPr>
          <p:spPr>
            <a:xfrm>
              <a:off x="36513" y="1752624"/>
              <a:ext cx="1241442" cy="369332"/>
            </a:xfrm>
            <a:prstGeom prst="rect">
              <a:avLst/>
            </a:prstGeom>
            <a:noFill/>
            <a:ln w="9525">
              <a:noFill/>
            </a:ln>
          </p:spPr>
          <p:txBody>
            <a:bodyPr anchor="t">
              <a:spAutoFit/>
            </a:bodyPr>
            <a:lstStyle/>
            <a:p>
              <a:pPr lvl="0"/>
              <a:r>
                <a:rPr lang="zh-CN" altLang="en-US" dirty="0">
                  <a:solidFill>
                    <a:srgbClr val="000000"/>
                  </a:solidFill>
                  <a:latin typeface="Arial" panose="020B0604020202020204" pitchFamily="34" charset="0"/>
                  <a:ea typeface="宋体" panose="02010600030101010101" pitchFamily="2" charset="-122"/>
                  <a:sym typeface="黑体" panose="02010609060101010101" charset="-122"/>
                </a:rPr>
                <a:t>本地访问</a:t>
              </a:r>
              <a:endParaRPr lang="zh-CN" altLang="en-US" dirty="0">
                <a:latin typeface="Arial" panose="020B0604020202020204" pitchFamily="34" charset="0"/>
                <a:ea typeface="宋体" panose="02010600030101010101" pitchFamily="2" charset="-122"/>
              </a:endParaRPr>
            </a:p>
          </p:txBody>
        </p:sp>
        <p:sp>
          <p:nvSpPr>
            <p:cNvPr id="72715" name="TextBox 18"/>
            <p:cNvSpPr/>
            <p:nvPr/>
          </p:nvSpPr>
          <p:spPr>
            <a:xfrm>
              <a:off x="1277955" y="2446371"/>
              <a:ext cx="1643085" cy="369332"/>
            </a:xfrm>
            <a:prstGeom prst="rect">
              <a:avLst/>
            </a:prstGeom>
            <a:noFill/>
            <a:ln w="9525">
              <a:noFill/>
            </a:ln>
          </p:spPr>
          <p:txBody>
            <a:bodyPr anchor="t">
              <a:spAutoFit/>
            </a:bodyPr>
            <a:lstStyle/>
            <a:p>
              <a:pPr lvl="0"/>
              <a:r>
                <a:rPr lang="zh-CN" altLang="en-US" dirty="0">
                  <a:solidFill>
                    <a:srgbClr val="000000"/>
                  </a:solidFill>
                  <a:latin typeface="Arial" panose="020B0604020202020204" pitchFamily="34" charset="0"/>
                  <a:ea typeface="宋体" panose="02010600030101010101" pitchFamily="2" charset="-122"/>
                  <a:sym typeface="黑体" panose="02010609060101010101" charset="-122"/>
                </a:rPr>
                <a:t>仅管理员访问</a:t>
              </a:r>
              <a:endParaRPr lang="zh-CN" altLang="en-US" dirty="0">
                <a:latin typeface="Arial" panose="020B0604020202020204" pitchFamily="34" charset="0"/>
                <a:ea typeface="宋体" panose="02010600030101010101" pitchFamily="2" charset="-122"/>
              </a:endParaRPr>
            </a:p>
          </p:txBody>
        </p:sp>
        <p:sp>
          <p:nvSpPr>
            <p:cNvPr id="72716" name="TextBox 19"/>
            <p:cNvSpPr/>
            <p:nvPr/>
          </p:nvSpPr>
          <p:spPr>
            <a:xfrm>
              <a:off x="2921040" y="2442169"/>
              <a:ext cx="1241442" cy="369332"/>
            </a:xfrm>
            <a:prstGeom prst="rect">
              <a:avLst/>
            </a:prstGeom>
            <a:noFill/>
            <a:ln w="9525">
              <a:noFill/>
            </a:ln>
          </p:spPr>
          <p:txBody>
            <a:bodyPr anchor="t">
              <a:spAutoFit/>
            </a:bodyPr>
            <a:lstStyle/>
            <a:p>
              <a:pPr lvl="0"/>
              <a:r>
                <a:rPr lang="zh-CN" altLang="en-US" dirty="0">
                  <a:solidFill>
                    <a:srgbClr val="000000"/>
                  </a:solidFill>
                  <a:latin typeface="Arial" panose="020B0604020202020204" pitchFamily="34" charset="0"/>
                  <a:ea typeface="宋体" panose="02010600030101010101" pitchFamily="2" charset="-122"/>
                  <a:sym typeface="黑体" panose="02010609060101010101" charset="-122"/>
                </a:rPr>
                <a:t>用户访问</a:t>
              </a:r>
              <a:endParaRPr lang="zh-CN" altLang="en-US" dirty="0">
                <a:latin typeface="Arial" panose="020B0604020202020204" pitchFamily="34" charset="0"/>
                <a:ea typeface="宋体" panose="02010600030101010101" pitchFamily="2" charset="-122"/>
              </a:endParaRPr>
            </a:p>
          </p:txBody>
        </p:sp>
        <p:sp>
          <p:nvSpPr>
            <p:cNvPr id="72717" name="TextBox 20"/>
            <p:cNvSpPr/>
            <p:nvPr/>
          </p:nvSpPr>
          <p:spPr>
            <a:xfrm>
              <a:off x="4125969" y="2442169"/>
              <a:ext cx="1241442" cy="369332"/>
            </a:xfrm>
            <a:prstGeom prst="rect">
              <a:avLst/>
            </a:prstGeom>
            <a:noFill/>
            <a:ln w="9525">
              <a:noFill/>
            </a:ln>
          </p:spPr>
          <p:txBody>
            <a:bodyPr anchor="t">
              <a:spAutoFit/>
            </a:bodyPr>
            <a:lstStyle/>
            <a:p>
              <a:pPr lvl="0"/>
              <a:r>
                <a:rPr lang="zh-CN" altLang="en-US" dirty="0">
                  <a:solidFill>
                    <a:srgbClr val="000000"/>
                  </a:solidFill>
                  <a:latin typeface="Arial" panose="020B0604020202020204" pitchFamily="34" charset="0"/>
                  <a:ea typeface="宋体" panose="02010600030101010101" pitchFamily="2" charset="-122"/>
                  <a:sym typeface="黑体" panose="02010609060101010101" charset="-122"/>
                </a:rPr>
                <a:t>匿名访问</a:t>
              </a:r>
              <a:endParaRPr lang="zh-CN" altLang="en-US" dirty="0">
                <a:latin typeface="Arial" panose="020B0604020202020204" pitchFamily="34" charset="0"/>
                <a:ea typeface="宋体" panose="02010600030101010101" pitchFamily="2" charset="-122"/>
              </a:endParaRPr>
            </a:p>
          </p:txBody>
        </p:sp>
      </p:grpSp>
      <p:sp>
        <p:nvSpPr>
          <p:cNvPr id="72718"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43</a:t>
            </a:fld>
            <a:endParaRPr lang="zh-CN" altLang="en-US" sz="10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6302468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title"/>
          </p:nvPr>
        </p:nvSpPr>
        <p:spPr>
          <a:ln/>
        </p:spPr>
        <p:txBody>
          <a:bodyPr wrap="square" anchor="ctr"/>
          <a:lstStyle/>
          <a:p>
            <a:r>
              <a:rPr lang="zh-CN" altLang="en-US"/>
              <a:t>降低攻击面策略</a:t>
            </a:r>
          </a:p>
        </p:txBody>
      </p:sp>
      <p:sp>
        <p:nvSpPr>
          <p:cNvPr id="73730" name="内容占位符 2"/>
          <p:cNvSpPr>
            <a:spLocks noGrp="1"/>
          </p:cNvSpPr>
          <p:nvPr>
            <p:ph idx="1"/>
          </p:nvPr>
        </p:nvSpPr>
        <p:spPr>
          <a:ln/>
        </p:spPr>
        <p:txBody>
          <a:bodyPr wrap="square" anchor="t"/>
          <a:lstStyle/>
          <a:p>
            <a:r>
              <a:rPr lang="zh-CN" altLang="en-US" dirty="0"/>
              <a:t>重要等级为低的功能：攻击面大，取消该功能</a:t>
            </a:r>
            <a:endParaRPr lang="en-US" altLang="x-none" dirty="0"/>
          </a:p>
          <a:p>
            <a:r>
              <a:rPr lang="zh-CN" altLang="en-US" dirty="0"/>
              <a:t>重要等级为中的功能：攻击面大，设置为非默认开启，需要用户配置后才予以开启</a:t>
            </a:r>
            <a:endParaRPr lang="en-US" altLang="x-none" dirty="0"/>
          </a:p>
          <a:p>
            <a:r>
              <a:rPr lang="zh-CN" altLang="en-US" dirty="0"/>
              <a:t>重要等级为高的功能：攻击面大，关闭或限制一些接口方式，增加一些安全的保证措施或技术</a:t>
            </a:r>
            <a:endParaRPr lang="zh-CN" altLang="en-US"/>
          </a:p>
        </p:txBody>
      </p:sp>
      <p:grpSp>
        <p:nvGrpSpPr>
          <p:cNvPr id="73731" name="Group 8"/>
          <p:cNvGrpSpPr/>
          <p:nvPr/>
        </p:nvGrpSpPr>
        <p:grpSpPr>
          <a:xfrm>
            <a:off x="533400" y="4021138"/>
            <a:ext cx="8323076" cy="2514600"/>
            <a:chOff x="0" y="0"/>
            <a:chExt cx="9005878" cy="2895600"/>
          </a:xfrm>
        </p:grpSpPr>
        <p:pic>
          <p:nvPicPr>
            <p:cNvPr id="73732" name="Picture 2" descr="headline quote style 3 wide"/>
            <p:cNvPicPr>
              <a:picLocks noChangeAspect="1"/>
            </p:cNvPicPr>
            <p:nvPr/>
          </p:nvPicPr>
          <p:blipFill>
            <a:blip r:embed="rId2"/>
            <a:stretch>
              <a:fillRect/>
            </a:stretch>
          </p:blipFill>
          <p:spPr>
            <a:xfrm>
              <a:off x="0" y="0"/>
              <a:ext cx="9005878" cy="2895600"/>
            </a:xfrm>
            <a:prstGeom prst="rect">
              <a:avLst/>
            </a:prstGeom>
            <a:noFill/>
            <a:ln w="9525">
              <a:noFill/>
            </a:ln>
          </p:spPr>
        </p:pic>
        <p:sp>
          <p:nvSpPr>
            <p:cNvPr id="73733" name="Text Box 3"/>
            <p:cNvSpPr/>
            <p:nvPr/>
          </p:nvSpPr>
          <p:spPr>
            <a:xfrm>
              <a:off x="654393" y="425257"/>
              <a:ext cx="7697089" cy="1807923"/>
            </a:xfrm>
            <a:prstGeom prst="rect">
              <a:avLst/>
            </a:prstGeom>
            <a:noFill/>
            <a:ln w="9525">
              <a:noFill/>
            </a:ln>
          </p:spPr>
          <p:txBody>
            <a:bodyPr anchor="t">
              <a:spAutoFit/>
            </a:bodyPr>
            <a:lstStyle/>
            <a:p>
              <a:pPr lvl="0" algn="ctr"/>
              <a:r>
                <a:rPr lang="zh-CN" altLang="en-US" sz="3200" dirty="0">
                  <a:solidFill>
                    <a:srgbClr val="000000"/>
                  </a:solidFill>
                  <a:latin typeface="华文新魏" pitchFamily="2" charset="-122"/>
                  <a:ea typeface="华文新魏" pitchFamily="2" charset="-122"/>
                  <a:sym typeface="Segoe UI" panose="020B0502040204020203" pitchFamily="2" charset="0"/>
                </a:rPr>
                <a:t>降低受攻击面</a:t>
              </a:r>
            </a:p>
            <a:p>
              <a:pPr lvl="0" algn="ctr"/>
              <a:r>
                <a:rPr lang="zh-CN" altLang="en-US" sz="3200" dirty="0">
                  <a:solidFill>
                    <a:srgbClr val="000000"/>
                  </a:solidFill>
                  <a:latin typeface="华文新魏" pitchFamily="2" charset="-122"/>
                  <a:ea typeface="华文新魏" pitchFamily="2" charset="-122"/>
                  <a:sym typeface="Segoe UI" panose="020B0502040204020203" pitchFamily="2" charset="0"/>
                </a:rPr>
                <a:t>对于提高软件源代码安全性</a:t>
              </a:r>
            </a:p>
            <a:p>
              <a:pPr lvl="0" algn="ctr"/>
              <a:r>
                <a:rPr lang="zh-CN" altLang="en-US" sz="3200" dirty="0">
                  <a:solidFill>
                    <a:srgbClr val="000000"/>
                  </a:solidFill>
                  <a:latin typeface="华文新魏" pitchFamily="2" charset="-122"/>
                  <a:ea typeface="华文新魏" pitchFamily="2" charset="-122"/>
                  <a:sym typeface="Segoe UI" panose="020B0502040204020203" pitchFamily="2" charset="0"/>
                </a:rPr>
                <a:t>至关重要！</a:t>
              </a:r>
              <a:endParaRPr lang="zh-CN" altLang="en-US" dirty="0">
                <a:latin typeface="Arial" panose="020B0604020202020204" pitchFamily="34" charset="0"/>
                <a:ea typeface="宋体" panose="02010600030101010101" pitchFamily="2" charset="-122"/>
              </a:endParaRPr>
            </a:p>
          </p:txBody>
        </p:sp>
      </p:grpSp>
      <p:sp>
        <p:nvSpPr>
          <p:cNvPr id="73734"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44</a:t>
            </a:fld>
            <a:endParaRPr lang="zh-CN" altLang="en-US" sz="10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02359995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p:cNvSpPr>
          <p:nvPr>
            <p:ph type="title"/>
          </p:nvPr>
        </p:nvSpPr>
        <p:spPr>
          <a:ln/>
        </p:spPr>
        <p:txBody>
          <a:bodyPr wrap="square" anchor="ctr"/>
          <a:lstStyle/>
          <a:p>
            <a:pPr algn="l">
              <a:buNone/>
            </a:pPr>
            <a:r>
              <a:rPr lang="zh-CN" altLang="en-US" sz="3200" kern="1200">
                <a:latin typeface="+mj-lt"/>
                <a:ea typeface="+mj-ea"/>
                <a:cs typeface="+mj-cs"/>
                <a:sym typeface="黑体" panose="02010609060101010101" charset="-122"/>
              </a:rPr>
              <a:t>降低软件攻击面通常做法</a:t>
            </a:r>
          </a:p>
        </p:txBody>
      </p:sp>
      <p:sp>
        <p:nvSpPr>
          <p:cNvPr id="2" name="内容占位符 1"/>
          <p:cNvSpPr>
            <a:spLocks noGrp="1"/>
          </p:cNvSpPr>
          <p:nvPr>
            <p:ph idx="1"/>
          </p:nvPr>
        </p:nvSpPr>
        <p:spPr/>
        <p:txBody>
          <a:bodyPr/>
          <a:lstStyle/>
          <a:p>
            <a:endParaRPr lang="zh-CN" altLang="en-US"/>
          </a:p>
        </p:txBody>
      </p:sp>
      <p:graphicFrame>
        <p:nvGraphicFramePr>
          <p:cNvPr id="47109" name="表格 47108"/>
          <p:cNvGraphicFramePr/>
          <p:nvPr/>
        </p:nvGraphicFramePr>
        <p:xfrm>
          <a:off x="482600" y="1384300"/>
          <a:ext cx="8251825" cy="4974654"/>
        </p:xfrm>
        <a:graphic>
          <a:graphicData uri="http://schemas.openxmlformats.org/drawingml/2006/table">
            <a:tbl>
              <a:tblPr/>
              <a:tblGrid>
                <a:gridCol w="4125913">
                  <a:extLst>
                    <a:ext uri="{9D8B030D-6E8A-4147-A177-3AD203B41FA5}">
                      <a16:colId xmlns:a16="http://schemas.microsoft.com/office/drawing/2014/main" val="20000"/>
                    </a:ext>
                  </a:extLst>
                </a:gridCol>
                <a:gridCol w="4125912">
                  <a:extLst>
                    <a:ext uri="{9D8B030D-6E8A-4147-A177-3AD203B41FA5}">
                      <a16:colId xmlns:a16="http://schemas.microsoft.com/office/drawing/2014/main" val="20001"/>
                    </a:ext>
                  </a:extLst>
                </a:gridCol>
              </a:tblGrid>
              <a:tr h="365125">
                <a:tc>
                  <a:txBody>
                    <a:bodyPr/>
                    <a:lstStyle>
                      <a:lvl1pPr marL="342900" lvl="0" indent="-342900" algn="l" defTabSz="0" eaLnBrk="0" fontAlgn="base" latinLnBrk="0" hangingPunct="0">
                        <a:lnSpc>
                          <a:spcPct val="100000"/>
                        </a:lnSpc>
                        <a:spcBef>
                          <a:spcPct val="20000"/>
                        </a:spcBef>
                        <a:spcAft>
                          <a:spcPct val="0"/>
                        </a:spcAft>
                        <a:buClr>
                          <a:srgbClr val="3399FF"/>
                        </a:buClr>
                        <a:buFont typeface="Wingdings" panose="05000000000000000000" pitchFamily="2" charset="2"/>
                        <a:buChar char="v"/>
                        <a:defRPr sz="2800" kern="1200">
                          <a:solidFill>
                            <a:schemeClr val="tx1"/>
                          </a:solidFill>
                          <a:latin typeface="黑体" panose="02010609060101010101" charset="-122"/>
                          <a:ea typeface="黑体" panose="02010609060101010101" charset="-122"/>
                          <a:sym typeface="黑体" panose="02010609060101010101" charset="-122"/>
                        </a:defRPr>
                      </a:lvl1pPr>
                      <a:lvl2pPr marL="742950" lvl="1" indent="-285750" algn="l" eaLnBrk="0" fontAlgn="base" hangingPunct="0">
                        <a:lnSpc>
                          <a:spcPct val="100000"/>
                        </a:lnSpc>
                        <a:spcBef>
                          <a:spcPct val="20000"/>
                        </a:spcBef>
                        <a:spcAft>
                          <a:spcPct val="0"/>
                        </a:spcAft>
                        <a:buClr>
                          <a:srgbClr val="FF9900"/>
                        </a:buClr>
                        <a:buFont typeface="Wingdings" panose="05000000000000000000" pitchFamily="2" charset="2"/>
                        <a:buChar char="§"/>
                        <a:defRPr sz="2600" kern="1200">
                          <a:solidFill>
                            <a:schemeClr val="tx1"/>
                          </a:solidFill>
                          <a:latin typeface="黑体" panose="02010609060101010101" charset="-122"/>
                          <a:ea typeface="黑体" panose="02010609060101010101" charset="-122"/>
                        </a:defRPr>
                      </a:lvl2pPr>
                      <a:lvl3pPr marL="1143000" lvl="2" indent="-228600" algn="l" eaLnBrk="0" fontAlgn="base" hangingPunct="0">
                        <a:lnSpc>
                          <a:spcPct val="100000"/>
                        </a:lnSpc>
                        <a:spcBef>
                          <a:spcPct val="20000"/>
                        </a:spcBef>
                        <a:spcAft>
                          <a:spcPct val="0"/>
                        </a:spcAft>
                        <a:buClr>
                          <a:schemeClr val="accent2"/>
                        </a:buClr>
                        <a:buChar char="•"/>
                        <a:defRPr sz="2400" kern="1200">
                          <a:solidFill>
                            <a:schemeClr val="tx1"/>
                          </a:solidFill>
                          <a:latin typeface="黑体" panose="02010609060101010101" charset="-122"/>
                          <a:ea typeface="黑体" panose="02010609060101010101" charset="-122"/>
                        </a:defRPr>
                      </a:lvl3pPr>
                      <a:lvl4pPr marL="1600200" lvl="3"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4pPr>
                      <a:lvl5pPr marL="2057400" lvl="4"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5pPr>
                    </a:lstStyle>
                    <a:p>
                      <a:pPr marL="0" lvl="0" indent="0" algn="ctr" eaLnBrk="0" fontAlgn="base" latinLnBrk="0" hangingPunct="0">
                        <a:lnSpc>
                          <a:spcPct val="90000"/>
                        </a:lnSpc>
                        <a:spcBef>
                          <a:spcPct val="30000"/>
                        </a:spcBef>
                        <a:spcAft>
                          <a:spcPct val="0"/>
                        </a:spcAft>
                        <a:buClr>
                          <a:schemeClr val="tx2"/>
                        </a:buClr>
                        <a:buSzPct val="95000"/>
                        <a:buFont typeface="Wingdings" panose="05000000000000000000" pitchFamily="2" charset="2"/>
                        <a:buNone/>
                      </a:pPr>
                      <a:r>
                        <a:rPr lang="zh-CN" altLang="en-US" sz="1800" b="1"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较高受攻击面</a:t>
                      </a:r>
                    </a:p>
                  </a:txBody>
                  <a:tcPr marL="93644" marR="93644" anchor="ctr">
                    <a:lnL cap="flat">
                      <a:noFill/>
                    </a:lnL>
                    <a:lnR cap="flat">
                      <a:noFill/>
                    </a:lnR>
                    <a:lnT cap="flat">
                      <a:noFill/>
                    </a:lnT>
                    <a:lnB cap="flat">
                      <a:noFill/>
                    </a:lnB>
                    <a:lnTlToBr>
                      <a:noFill/>
                    </a:lnTlToBr>
                    <a:lnBlToTr>
                      <a:noFill/>
                    </a:lnBlToTr>
                    <a:gradFill rotWithShape="0">
                      <a:gsLst>
                        <a:gs pos="0">
                          <a:srgbClr val="C9C9C9">
                            <a:alpha val="100000"/>
                          </a:srgbClr>
                        </a:gs>
                        <a:gs pos="50000">
                          <a:srgbClr val="DDDDDD">
                            <a:alpha val="100000"/>
                          </a:srgbClr>
                        </a:gs>
                        <a:gs pos="100000">
                          <a:srgbClr val="EEEEEE">
                            <a:alpha val="100000"/>
                          </a:srgbClr>
                        </a:gs>
                      </a:gsLst>
                      <a:lin ang="5400000" scaled="1"/>
                      <a:tileRect/>
                    </a:gradFill>
                  </a:tcPr>
                </a:tc>
                <a:tc>
                  <a:txBody>
                    <a:bodyPr/>
                    <a:lstStyle>
                      <a:lvl1pPr marL="342900" lvl="0" indent="-342900" algn="l" defTabSz="0" eaLnBrk="0" fontAlgn="base" latinLnBrk="0" hangingPunct="0">
                        <a:lnSpc>
                          <a:spcPct val="100000"/>
                        </a:lnSpc>
                        <a:spcBef>
                          <a:spcPct val="20000"/>
                        </a:spcBef>
                        <a:spcAft>
                          <a:spcPct val="0"/>
                        </a:spcAft>
                        <a:buClr>
                          <a:srgbClr val="3399FF"/>
                        </a:buClr>
                        <a:buFont typeface="Wingdings" panose="05000000000000000000" pitchFamily="2" charset="2"/>
                        <a:buChar char="v"/>
                        <a:defRPr sz="2800" kern="1200">
                          <a:solidFill>
                            <a:schemeClr val="tx1"/>
                          </a:solidFill>
                          <a:latin typeface="黑体" panose="02010609060101010101" charset="-122"/>
                          <a:ea typeface="黑体" panose="02010609060101010101" charset="-122"/>
                          <a:sym typeface="黑体" panose="02010609060101010101" charset="-122"/>
                        </a:defRPr>
                      </a:lvl1pPr>
                      <a:lvl2pPr marL="742950" lvl="1" indent="-285750" algn="l" eaLnBrk="0" fontAlgn="base" hangingPunct="0">
                        <a:lnSpc>
                          <a:spcPct val="100000"/>
                        </a:lnSpc>
                        <a:spcBef>
                          <a:spcPct val="20000"/>
                        </a:spcBef>
                        <a:spcAft>
                          <a:spcPct val="0"/>
                        </a:spcAft>
                        <a:buClr>
                          <a:srgbClr val="FF9900"/>
                        </a:buClr>
                        <a:buFont typeface="Wingdings" panose="05000000000000000000" pitchFamily="2" charset="2"/>
                        <a:buChar char="§"/>
                        <a:defRPr sz="2600" kern="1200">
                          <a:solidFill>
                            <a:schemeClr val="tx1"/>
                          </a:solidFill>
                          <a:latin typeface="黑体" panose="02010609060101010101" charset="-122"/>
                          <a:ea typeface="黑体" panose="02010609060101010101" charset="-122"/>
                        </a:defRPr>
                      </a:lvl2pPr>
                      <a:lvl3pPr marL="1143000" lvl="2" indent="-228600" algn="l" eaLnBrk="0" fontAlgn="base" hangingPunct="0">
                        <a:lnSpc>
                          <a:spcPct val="100000"/>
                        </a:lnSpc>
                        <a:spcBef>
                          <a:spcPct val="20000"/>
                        </a:spcBef>
                        <a:spcAft>
                          <a:spcPct val="0"/>
                        </a:spcAft>
                        <a:buClr>
                          <a:schemeClr val="accent2"/>
                        </a:buClr>
                        <a:buChar char="•"/>
                        <a:defRPr sz="2400" kern="1200">
                          <a:solidFill>
                            <a:schemeClr val="tx1"/>
                          </a:solidFill>
                          <a:latin typeface="黑体" panose="02010609060101010101" charset="-122"/>
                          <a:ea typeface="黑体" panose="02010609060101010101" charset="-122"/>
                        </a:defRPr>
                      </a:lvl3pPr>
                      <a:lvl4pPr marL="1600200" lvl="3"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4pPr>
                      <a:lvl5pPr marL="2057400" lvl="4"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5pPr>
                    </a:lstStyle>
                    <a:p>
                      <a:pPr marL="0" lvl="0" indent="0" algn="ctr" eaLnBrk="0" fontAlgn="base" latinLnBrk="0" hangingPunct="0">
                        <a:lnSpc>
                          <a:spcPct val="90000"/>
                        </a:lnSpc>
                        <a:spcBef>
                          <a:spcPct val="30000"/>
                        </a:spcBef>
                        <a:spcAft>
                          <a:spcPct val="0"/>
                        </a:spcAft>
                        <a:buClr>
                          <a:schemeClr val="tx2"/>
                        </a:buClr>
                        <a:buSzPct val="95000"/>
                        <a:buFont typeface="Wingdings" panose="05000000000000000000" pitchFamily="2" charset="2"/>
                        <a:buNone/>
                      </a:pPr>
                      <a:r>
                        <a:rPr lang="zh-CN" altLang="en-US" sz="1800" b="1"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较低受攻击面</a:t>
                      </a:r>
                    </a:p>
                  </a:txBody>
                  <a:tcPr marL="93644" marR="93644" anchor="ctr">
                    <a:lnL cap="flat">
                      <a:noFill/>
                    </a:lnL>
                    <a:lnR cap="flat">
                      <a:noFill/>
                    </a:lnR>
                    <a:lnT cap="flat">
                      <a:noFill/>
                    </a:lnT>
                    <a:lnB cap="flat">
                      <a:noFill/>
                    </a:lnB>
                    <a:lnTlToBr>
                      <a:noFill/>
                    </a:lnTlToBr>
                    <a:lnBlToTr>
                      <a:noFill/>
                    </a:lnBlToTr>
                    <a:gradFill rotWithShape="0">
                      <a:gsLst>
                        <a:gs pos="0">
                          <a:srgbClr val="C9C9C9">
                            <a:alpha val="100000"/>
                          </a:srgbClr>
                        </a:gs>
                        <a:gs pos="50000">
                          <a:srgbClr val="DDDDDD">
                            <a:alpha val="100000"/>
                          </a:srgbClr>
                        </a:gs>
                        <a:gs pos="100000">
                          <a:srgbClr val="EEEEEE">
                            <a:alpha val="100000"/>
                          </a:srgbClr>
                        </a:gs>
                      </a:gsLst>
                      <a:lin ang="5400000" scaled="1"/>
                      <a:tileRect/>
                    </a:gradFill>
                  </a:tcPr>
                </a:tc>
                <a:extLst>
                  <a:ext uri="{0D108BD9-81ED-4DB2-BD59-A6C34878D82A}">
                    <a16:rowId xmlns:a16="http://schemas.microsoft.com/office/drawing/2014/main" val="10000"/>
                  </a:ext>
                </a:extLst>
              </a:tr>
              <a:tr h="366713">
                <a:tc>
                  <a:txBody>
                    <a:bodyPr/>
                    <a:lstStyle>
                      <a:lvl1pPr marL="342900" lvl="0" indent="-342900" algn="l" defTabSz="0" eaLnBrk="0" fontAlgn="base" latinLnBrk="0" hangingPunct="0">
                        <a:lnSpc>
                          <a:spcPct val="100000"/>
                        </a:lnSpc>
                        <a:spcBef>
                          <a:spcPct val="20000"/>
                        </a:spcBef>
                        <a:spcAft>
                          <a:spcPct val="0"/>
                        </a:spcAft>
                        <a:buClr>
                          <a:srgbClr val="3399FF"/>
                        </a:buClr>
                        <a:buFont typeface="Wingdings" panose="05000000000000000000" pitchFamily="2" charset="2"/>
                        <a:buChar char="v"/>
                        <a:defRPr sz="2800" kern="1200">
                          <a:solidFill>
                            <a:schemeClr val="tx1"/>
                          </a:solidFill>
                          <a:latin typeface="黑体" panose="02010609060101010101" charset="-122"/>
                          <a:ea typeface="黑体" panose="02010609060101010101" charset="-122"/>
                          <a:sym typeface="黑体" panose="02010609060101010101" charset="-122"/>
                        </a:defRPr>
                      </a:lvl1pPr>
                      <a:lvl2pPr marL="742950" lvl="1" indent="-285750" algn="l" eaLnBrk="0" fontAlgn="base" hangingPunct="0">
                        <a:lnSpc>
                          <a:spcPct val="100000"/>
                        </a:lnSpc>
                        <a:spcBef>
                          <a:spcPct val="20000"/>
                        </a:spcBef>
                        <a:spcAft>
                          <a:spcPct val="0"/>
                        </a:spcAft>
                        <a:buClr>
                          <a:srgbClr val="FF9900"/>
                        </a:buClr>
                        <a:buFont typeface="Wingdings" panose="05000000000000000000" pitchFamily="2" charset="2"/>
                        <a:buChar char="§"/>
                        <a:defRPr sz="2600" kern="1200">
                          <a:solidFill>
                            <a:schemeClr val="tx1"/>
                          </a:solidFill>
                          <a:latin typeface="黑体" panose="02010609060101010101" charset="-122"/>
                          <a:ea typeface="黑体" panose="02010609060101010101" charset="-122"/>
                        </a:defRPr>
                      </a:lvl2pPr>
                      <a:lvl3pPr marL="1143000" lvl="2" indent="-228600" algn="l" eaLnBrk="0" fontAlgn="base" hangingPunct="0">
                        <a:lnSpc>
                          <a:spcPct val="100000"/>
                        </a:lnSpc>
                        <a:spcBef>
                          <a:spcPct val="20000"/>
                        </a:spcBef>
                        <a:spcAft>
                          <a:spcPct val="0"/>
                        </a:spcAft>
                        <a:buClr>
                          <a:schemeClr val="accent2"/>
                        </a:buClr>
                        <a:buChar char="•"/>
                        <a:defRPr sz="2400" kern="1200">
                          <a:solidFill>
                            <a:schemeClr val="tx1"/>
                          </a:solidFill>
                          <a:latin typeface="黑体" panose="02010609060101010101" charset="-122"/>
                          <a:ea typeface="黑体" panose="02010609060101010101" charset="-122"/>
                        </a:defRPr>
                      </a:lvl3pPr>
                      <a:lvl4pPr marL="1600200" lvl="3"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4pPr>
                      <a:lvl5pPr marL="2057400" lvl="4"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5pPr>
                    </a:lstStyle>
                    <a:p>
                      <a:pPr marL="0" lvl="0" indent="0" algn="ctr" eaLnBrk="0" fontAlgn="base" latinLnBrk="0" hangingPunct="0">
                        <a:lnSpc>
                          <a:spcPct val="90000"/>
                        </a:lnSpc>
                        <a:spcBef>
                          <a:spcPct val="30000"/>
                        </a:spcBef>
                        <a:spcAft>
                          <a:spcPct val="0"/>
                        </a:spcAft>
                        <a:buClr>
                          <a:schemeClr val="tx2"/>
                        </a:buClr>
                        <a:buSzPct val="95000"/>
                        <a:buFont typeface="Wingdings" panose="05000000000000000000" pitchFamily="2" charset="2"/>
                        <a:buNone/>
                      </a:pP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默认执行</a:t>
                      </a:r>
                    </a:p>
                  </a:txBody>
                  <a:tcPr marL="93644" marR="93644" anchor="ctr">
                    <a:lnL cap="flat">
                      <a:noFill/>
                    </a:lnL>
                    <a:lnR cap="flat">
                      <a:noFill/>
                    </a:lnR>
                    <a:lnT cap="flat">
                      <a:noFill/>
                    </a:lnT>
                    <a:lnB cap="flat">
                      <a:noFill/>
                    </a:lnB>
                    <a:lnTlToBr>
                      <a:noFill/>
                    </a:lnTlToBr>
                    <a:lnBlToTr>
                      <a:noFill/>
                    </a:lnBlToTr>
                    <a:gradFill rotWithShape="0">
                      <a:gsLst>
                        <a:gs pos="0">
                          <a:srgbClr val="C9C9C9">
                            <a:alpha val="100000"/>
                          </a:srgbClr>
                        </a:gs>
                        <a:gs pos="50000">
                          <a:srgbClr val="DDDDDD">
                            <a:alpha val="100000"/>
                          </a:srgbClr>
                        </a:gs>
                        <a:gs pos="100000">
                          <a:srgbClr val="EEEEEE">
                            <a:alpha val="100000"/>
                          </a:srgbClr>
                        </a:gs>
                      </a:gsLst>
                      <a:lin ang="5400000" scaled="1"/>
                      <a:tileRect/>
                    </a:gradFill>
                  </a:tcPr>
                </a:tc>
                <a:tc>
                  <a:txBody>
                    <a:bodyPr/>
                    <a:lstStyle>
                      <a:lvl1pPr marL="342900" lvl="0" indent="-342900" algn="l" defTabSz="0" eaLnBrk="0" fontAlgn="base" latinLnBrk="0" hangingPunct="0">
                        <a:lnSpc>
                          <a:spcPct val="100000"/>
                        </a:lnSpc>
                        <a:spcBef>
                          <a:spcPct val="20000"/>
                        </a:spcBef>
                        <a:spcAft>
                          <a:spcPct val="0"/>
                        </a:spcAft>
                        <a:buClr>
                          <a:srgbClr val="3399FF"/>
                        </a:buClr>
                        <a:buFont typeface="Wingdings" panose="05000000000000000000" pitchFamily="2" charset="2"/>
                        <a:buChar char="v"/>
                        <a:defRPr sz="2800" kern="1200">
                          <a:solidFill>
                            <a:schemeClr val="tx1"/>
                          </a:solidFill>
                          <a:latin typeface="黑体" panose="02010609060101010101" charset="-122"/>
                          <a:ea typeface="黑体" panose="02010609060101010101" charset="-122"/>
                          <a:sym typeface="黑体" panose="02010609060101010101" charset="-122"/>
                        </a:defRPr>
                      </a:lvl1pPr>
                      <a:lvl2pPr marL="742950" lvl="1" indent="-285750" algn="l" eaLnBrk="0" fontAlgn="base" hangingPunct="0">
                        <a:lnSpc>
                          <a:spcPct val="100000"/>
                        </a:lnSpc>
                        <a:spcBef>
                          <a:spcPct val="20000"/>
                        </a:spcBef>
                        <a:spcAft>
                          <a:spcPct val="0"/>
                        </a:spcAft>
                        <a:buClr>
                          <a:srgbClr val="FF9900"/>
                        </a:buClr>
                        <a:buFont typeface="Wingdings" panose="05000000000000000000" pitchFamily="2" charset="2"/>
                        <a:buChar char="§"/>
                        <a:defRPr sz="2600" kern="1200">
                          <a:solidFill>
                            <a:schemeClr val="tx1"/>
                          </a:solidFill>
                          <a:latin typeface="黑体" panose="02010609060101010101" charset="-122"/>
                          <a:ea typeface="黑体" panose="02010609060101010101" charset="-122"/>
                        </a:defRPr>
                      </a:lvl2pPr>
                      <a:lvl3pPr marL="1143000" lvl="2" indent="-228600" algn="l" eaLnBrk="0" fontAlgn="base" hangingPunct="0">
                        <a:lnSpc>
                          <a:spcPct val="100000"/>
                        </a:lnSpc>
                        <a:spcBef>
                          <a:spcPct val="20000"/>
                        </a:spcBef>
                        <a:spcAft>
                          <a:spcPct val="0"/>
                        </a:spcAft>
                        <a:buClr>
                          <a:schemeClr val="accent2"/>
                        </a:buClr>
                        <a:buChar char="•"/>
                        <a:defRPr sz="2400" kern="1200">
                          <a:solidFill>
                            <a:schemeClr val="tx1"/>
                          </a:solidFill>
                          <a:latin typeface="黑体" panose="02010609060101010101" charset="-122"/>
                          <a:ea typeface="黑体" panose="02010609060101010101" charset="-122"/>
                        </a:defRPr>
                      </a:lvl3pPr>
                      <a:lvl4pPr marL="1600200" lvl="3"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4pPr>
                      <a:lvl5pPr marL="2057400" lvl="4"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5pPr>
                    </a:lstStyle>
                    <a:p>
                      <a:pPr marL="0" lvl="0" indent="0" algn="ctr" eaLnBrk="0" fontAlgn="base" latinLnBrk="0" hangingPunct="0">
                        <a:lnSpc>
                          <a:spcPct val="90000"/>
                        </a:lnSpc>
                        <a:spcBef>
                          <a:spcPct val="30000"/>
                        </a:spcBef>
                        <a:spcAft>
                          <a:spcPct val="0"/>
                        </a:spcAft>
                        <a:buClr>
                          <a:schemeClr val="tx2"/>
                        </a:buClr>
                        <a:buSzPct val="95000"/>
                        <a:buFont typeface="Wingdings" panose="05000000000000000000" pitchFamily="2" charset="2"/>
                        <a:buNone/>
                      </a:pP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默认关闭</a:t>
                      </a:r>
                    </a:p>
                  </a:txBody>
                  <a:tcPr marL="93644" marR="93644" anchor="ctr">
                    <a:lnL cap="flat">
                      <a:noFill/>
                    </a:lnL>
                    <a:lnR cap="flat">
                      <a:noFill/>
                    </a:lnR>
                    <a:lnT cap="flat">
                      <a:noFill/>
                    </a:lnT>
                    <a:lnB cap="flat">
                      <a:noFill/>
                    </a:lnB>
                    <a:lnTlToBr>
                      <a:noFill/>
                    </a:lnTlToBr>
                    <a:lnBlToTr>
                      <a:noFill/>
                    </a:lnBlToTr>
                    <a:gradFill rotWithShape="0">
                      <a:gsLst>
                        <a:gs pos="0">
                          <a:srgbClr val="C9C9C9">
                            <a:alpha val="100000"/>
                          </a:srgbClr>
                        </a:gs>
                        <a:gs pos="50000">
                          <a:srgbClr val="DDDDDD">
                            <a:alpha val="100000"/>
                          </a:srgbClr>
                        </a:gs>
                        <a:gs pos="100000">
                          <a:srgbClr val="EEEEEE">
                            <a:alpha val="100000"/>
                          </a:srgbClr>
                        </a:gs>
                      </a:gsLst>
                      <a:lin ang="5400000" scaled="1"/>
                      <a:tileRect/>
                    </a:gradFill>
                  </a:tcPr>
                </a:tc>
                <a:extLst>
                  <a:ext uri="{0D108BD9-81ED-4DB2-BD59-A6C34878D82A}">
                    <a16:rowId xmlns:a16="http://schemas.microsoft.com/office/drawing/2014/main" val="10001"/>
                  </a:ext>
                </a:extLst>
              </a:tr>
              <a:tr h="365125">
                <a:tc>
                  <a:txBody>
                    <a:bodyPr/>
                    <a:lstStyle>
                      <a:lvl1pPr marL="342900" lvl="0" indent="-342900" algn="l" defTabSz="0" eaLnBrk="0" fontAlgn="base" latinLnBrk="0" hangingPunct="0">
                        <a:lnSpc>
                          <a:spcPct val="100000"/>
                        </a:lnSpc>
                        <a:spcBef>
                          <a:spcPct val="20000"/>
                        </a:spcBef>
                        <a:spcAft>
                          <a:spcPct val="0"/>
                        </a:spcAft>
                        <a:buClr>
                          <a:srgbClr val="3399FF"/>
                        </a:buClr>
                        <a:buFont typeface="Wingdings" panose="05000000000000000000" pitchFamily="2" charset="2"/>
                        <a:buChar char="v"/>
                        <a:defRPr sz="2800" kern="1200">
                          <a:solidFill>
                            <a:schemeClr val="tx1"/>
                          </a:solidFill>
                          <a:latin typeface="黑体" panose="02010609060101010101" charset="-122"/>
                          <a:ea typeface="黑体" panose="02010609060101010101" charset="-122"/>
                          <a:sym typeface="黑体" panose="02010609060101010101" charset="-122"/>
                        </a:defRPr>
                      </a:lvl1pPr>
                      <a:lvl2pPr marL="742950" lvl="1" indent="-285750" algn="l" eaLnBrk="0" fontAlgn="base" hangingPunct="0">
                        <a:lnSpc>
                          <a:spcPct val="100000"/>
                        </a:lnSpc>
                        <a:spcBef>
                          <a:spcPct val="20000"/>
                        </a:spcBef>
                        <a:spcAft>
                          <a:spcPct val="0"/>
                        </a:spcAft>
                        <a:buClr>
                          <a:srgbClr val="FF9900"/>
                        </a:buClr>
                        <a:buFont typeface="Wingdings" panose="05000000000000000000" pitchFamily="2" charset="2"/>
                        <a:buChar char="§"/>
                        <a:defRPr sz="2600" kern="1200">
                          <a:solidFill>
                            <a:schemeClr val="tx1"/>
                          </a:solidFill>
                          <a:latin typeface="黑体" panose="02010609060101010101" charset="-122"/>
                          <a:ea typeface="黑体" panose="02010609060101010101" charset="-122"/>
                        </a:defRPr>
                      </a:lvl2pPr>
                      <a:lvl3pPr marL="1143000" lvl="2" indent="-228600" algn="l" eaLnBrk="0" fontAlgn="base" hangingPunct="0">
                        <a:lnSpc>
                          <a:spcPct val="100000"/>
                        </a:lnSpc>
                        <a:spcBef>
                          <a:spcPct val="20000"/>
                        </a:spcBef>
                        <a:spcAft>
                          <a:spcPct val="0"/>
                        </a:spcAft>
                        <a:buClr>
                          <a:schemeClr val="accent2"/>
                        </a:buClr>
                        <a:buChar char="•"/>
                        <a:defRPr sz="2400" kern="1200">
                          <a:solidFill>
                            <a:schemeClr val="tx1"/>
                          </a:solidFill>
                          <a:latin typeface="黑体" panose="02010609060101010101" charset="-122"/>
                          <a:ea typeface="黑体" panose="02010609060101010101" charset="-122"/>
                        </a:defRPr>
                      </a:lvl3pPr>
                      <a:lvl4pPr marL="1600200" lvl="3"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4pPr>
                      <a:lvl5pPr marL="2057400" lvl="4"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5pPr>
                    </a:lstStyle>
                    <a:p>
                      <a:pPr marL="0" lvl="0" indent="0" algn="ctr" eaLnBrk="0" fontAlgn="base" latinLnBrk="0" hangingPunct="0">
                        <a:lnSpc>
                          <a:spcPct val="90000"/>
                        </a:lnSpc>
                        <a:spcBef>
                          <a:spcPct val="30000"/>
                        </a:spcBef>
                        <a:spcAft>
                          <a:spcPct val="0"/>
                        </a:spcAft>
                        <a:buClr>
                          <a:schemeClr val="tx2"/>
                        </a:buClr>
                        <a:buSzPct val="95000"/>
                        <a:buFont typeface="Wingdings" panose="05000000000000000000" pitchFamily="2" charset="2"/>
                        <a:buNone/>
                      </a:pP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打开网络连接</a:t>
                      </a:r>
                    </a:p>
                  </a:txBody>
                  <a:tcPr marL="93644" marR="93644" anchor="ctr">
                    <a:lnL cap="flat">
                      <a:noFill/>
                    </a:lnL>
                    <a:lnR cap="flat">
                      <a:noFill/>
                    </a:lnR>
                    <a:lnT cap="flat">
                      <a:noFill/>
                    </a:lnT>
                    <a:lnB cap="flat">
                      <a:noFill/>
                    </a:lnB>
                    <a:lnTlToBr>
                      <a:noFill/>
                    </a:lnTlToBr>
                    <a:lnBlToTr>
                      <a:noFill/>
                    </a:lnBlToTr>
                    <a:gradFill rotWithShape="0">
                      <a:gsLst>
                        <a:gs pos="0">
                          <a:srgbClr val="C9C9C9">
                            <a:alpha val="100000"/>
                          </a:srgbClr>
                        </a:gs>
                        <a:gs pos="50000">
                          <a:srgbClr val="DDDDDD">
                            <a:alpha val="100000"/>
                          </a:srgbClr>
                        </a:gs>
                        <a:gs pos="100000">
                          <a:srgbClr val="EEEEEE">
                            <a:alpha val="100000"/>
                          </a:srgbClr>
                        </a:gs>
                      </a:gsLst>
                      <a:lin ang="5400000" scaled="1"/>
                      <a:tileRect/>
                    </a:gradFill>
                  </a:tcPr>
                </a:tc>
                <a:tc>
                  <a:txBody>
                    <a:bodyPr/>
                    <a:lstStyle>
                      <a:lvl1pPr marL="342900" lvl="0" indent="-342900" algn="l" defTabSz="0" eaLnBrk="0" fontAlgn="base" latinLnBrk="0" hangingPunct="0">
                        <a:lnSpc>
                          <a:spcPct val="100000"/>
                        </a:lnSpc>
                        <a:spcBef>
                          <a:spcPct val="20000"/>
                        </a:spcBef>
                        <a:spcAft>
                          <a:spcPct val="0"/>
                        </a:spcAft>
                        <a:buClr>
                          <a:srgbClr val="3399FF"/>
                        </a:buClr>
                        <a:buFont typeface="Wingdings" panose="05000000000000000000" pitchFamily="2" charset="2"/>
                        <a:buChar char="v"/>
                        <a:defRPr sz="2800" kern="1200">
                          <a:solidFill>
                            <a:schemeClr val="tx1"/>
                          </a:solidFill>
                          <a:latin typeface="黑体" panose="02010609060101010101" charset="-122"/>
                          <a:ea typeface="黑体" panose="02010609060101010101" charset="-122"/>
                          <a:sym typeface="黑体" panose="02010609060101010101" charset="-122"/>
                        </a:defRPr>
                      </a:lvl1pPr>
                      <a:lvl2pPr marL="742950" lvl="1" indent="-285750" algn="l" eaLnBrk="0" fontAlgn="base" hangingPunct="0">
                        <a:lnSpc>
                          <a:spcPct val="100000"/>
                        </a:lnSpc>
                        <a:spcBef>
                          <a:spcPct val="20000"/>
                        </a:spcBef>
                        <a:spcAft>
                          <a:spcPct val="0"/>
                        </a:spcAft>
                        <a:buClr>
                          <a:srgbClr val="FF9900"/>
                        </a:buClr>
                        <a:buFont typeface="Wingdings" panose="05000000000000000000" pitchFamily="2" charset="2"/>
                        <a:buChar char="§"/>
                        <a:defRPr sz="2600" kern="1200">
                          <a:solidFill>
                            <a:schemeClr val="tx1"/>
                          </a:solidFill>
                          <a:latin typeface="黑体" panose="02010609060101010101" charset="-122"/>
                          <a:ea typeface="黑体" panose="02010609060101010101" charset="-122"/>
                        </a:defRPr>
                      </a:lvl2pPr>
                      <a:lvl3pPr marL="1143000" lvl="2" indent="-228600" algn="l" eaLnBrk="0" fontAlgn="base" hangingPunct="0">
                        <a:lnSpc>
                          <a:spcPct val="100000"/>
                        </a:lnSpc>
                        <a:spcBef>
                          <a:spcPct val="20000"/>
                        </a:spcBef>
                        <a:spcAft>
                          <a:spcPct val="0"/>
                        </a:spcAft>
                        <a:buClr>
                          <a:schemeClr val="accent2"/>
                        </a:buClr>
                        <a:buChar char="•"/>
                        <a:defRPr sz="2400" kern="1200">
                          <a:solidFill>
                            <a:schemeClr val="tx1"/>
                          </a:solidFill>
                          <a:latin typeface="黑体" panose="02010609060101010101" charset="-122"/>
                          <a:ea typeface="黑体" panose="02010609060101010101" charset="-122"/>
                        </a:defRPr>
                      </a:lvl3pPr>
                      <a:lvl4pPr marL="1600200" lvl="3"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4pPr>
                      <a:lvl5pPr marL="2057400" lvl="4"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5pPr>
                    </a:lstStyle>
                    <a:p>
                      <a:pPr marL="0" lvl="0" indent="0" algn="ctr" eaLnBrk="0" fontAlgn="base" latinLnBrk="0" hangingPunct="0">
                        <a:lnSpc>
                          <a:spcPct val="90000"/>
                        </a:lnSpc>
                        <a:spcBef>
                          <a:spcPct val="30000"/>
                        </a:spcBef>
                        <a:spcAft>
                          <a:spcPct val="0"/>
                        </a:spcAft>
                        <a:buClr>
                          <a:schemeClr val="tx2"/>
                        </a:buClr>
                        <a:buSzPct val="95000"/>
                        <a:buFont typeface="Wingdings" panose="05000000000000000000" pitchFamily="2" charset="2"/>
                        <a:buNone/>
                      </a:pP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关闭网络连接</a:t>
                      </a:r>
                    </a:p>
                  </a:txBody>
                  <a:tcPr marL="93644" marR="93644" anchor="ctr">
                    <a:lnL cap="flat">
                      <a:noFill/>
                    </a:lnL>
                    <a:lnR cap="flat">
                      <a:noFill/>
                    </a:lnR>
                    <a:lnT cap="flat">
                      <a:noFill/>
                    </a:lnT>
                    <a:lnB cap="flat">
                      <a:noFill/>
                    </a:lnB>
                    <a:lnTlToBr>
                      <a:noFill/>
                    </a:lnTlToBr>
                    <a:lnBlToTr>
                      <a:noFill/>
                    </a:lnBlToTr>
                    <a:gradFill rotWithShape="0">
                      <a:gsLst>
                        <a:gs pos="0">
                          <a:srgbClr val="C9C9C9">
                            <a:alpha val="100000"/>
                          </a:srgbClr>
                        </a:gs>
                        <a:gs pos="50000">
                          <a:srgbClr val="DDDDDD">
                            <a:alpha val="100000"/>
                          </a:srgbClr>
                        </a:gs>
                        <a:gs pos="100000">
                          <a:srgbClr val="EEEEEE">
                            <a:alpha val="100000"/>
                          </a:srgbClr>
                        </a:gs>
                      </a:gsLst>
                      <a:lin ang="5400000" scaled="1"/>
                      <a:tileRect/>
                    </a:gradFill>
                  </a:tcPr>
                </a:tc>
                <a:extLst>
                  <a:ext uri="{0D108BD9-81ED-4DB2-BD59-A6C34878D82A}">
                    <a16:rowId xmlns:a16="http://schemas.microsoft.com/office/drawing/2014/main" val="10002"/>
                  </a:ext>
                </a:extLst>
              </a:tr>
              <a:tr h="366712">
                <a:tc>
                  <a:txBody>
                    <a:bodyPr/>
                    <a:lstStyle>
                      <a:lvl1pPr marL="342900" lvl="0" indent="-342900" algn="l" defTabSz="0" eaLnBrk="0" fontAlgn="base" latinLnBrk="0" hangingPunct="0">
                        <a:lnSpc>
                          <a:spcPct val="100000"/>
                        </a:lnSpc>
                        <a:spcBef>
                          <a:spcPct val="20000"/>
                        </a:spcBef>
                        <a:spcAft>
                          <a:spcPct val="0"/>
                        </a:spcAft>
                        <a:buClr>
                          <a:srgbClr val="3399FF"/>
                        </a:buClr>
                        <a:buFont typeface="Wingdings" panose="05000000000000000000" pitchFamily="2" charset="2"/>
                        <a:buChar char="v"/>
                        <a:defRPr sz="2800" kern="1200">
                          <a:solidFill>
                            <a:schemeClr val="tx1"/>
                          </a:solidFill>
                          <a:latin typeface="黑体" panose="02010609060101010101" charset="-122"/>
                          <a:ea typeface="黑体" panose="02010609060101010101" charset="-122"/>
                          <a:sym typeface="黑体" panose="02010609060101010101" charset="-122"/>
                        </a:defRPr>
                      </a:lvl1pPr>
                      <a:lvl2pPr marL="742950" lvl="1" indent="-285750" algn="l" eaLnBrk="0" fontAlgn="base" hangingPunct="0">
                        <a:lnSpc>
                          <a:spcPct val="100000"/>
                        </a:lnSpc>
                        <a:spcBef>
                          <a:spcPct val="20000"/>
                        </a:spcBef>
                        <a:spcAft>
                          <a:spcPct val="0"/>
                        </a:spcAft>
                        <a:buClr>
                          <a:srgbClr val="FF9900"/>
                        </a:buClr>
                        <a:buFont typeface="Wingdings" panose="05000000000000000000" pitchFamily="2" charset="2"/>
                        <a:buChar char="§"/>
                        <a:defRPr sz="2600" kern="1200">
                          <a:solidFill>
                            <a:schemeClr val="tx1"/>
                          </a:solidFill>
                          <a:latin typeface="黑体" panose="02010609060101010101" charset="-122"/>
                          <a:ea typeface="黑体" panose="02010609060101010101" charset="-122"/>
                        </a:defRPr>
                      </a:lvl2pPr>
                      <a:lvl3pPr marL="1143000" lvl="2" indent="-228600" algn="l" eaLnBrk="0" fontAlgn="base" hangingPunct="0">
                        <a:lnSpc>
                          <a:spcPct val="100000"/>
                        </a:lnSpc>
                        <a:spcBef>
                          <a:spcPct val="20000"/>
                        </a:spcBef>
                        <a:spcAft>
                          <a:spcPct val="0"/>
                        </a:spcAft>
                        <a:buClr>
                          <a:schemeClr val="accent2"/>
                        </a:buClr>
                        <a:buChar char="•"/>
                        <a:defRPr sz="2400" kern="1200">
                          <a:solidFill>
                            <a:schemeClr val="tx1"/>
                          </a:solidFill>
                          <a:latin typeface="黑体" panose="02010609060101010101" charset="-122"/>
                          <a:ea typeface="黑体" panose="02010609060101010101" charset="-122"/>
                        </a:defRPr>
                      </a:lvl3pPr>
                      <a:lvl4pPr marL="1600200" lvl="3"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4pPr>
                      <a:lvl5pPr marL="2057400" lvl="4"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5pPr>
                    </a:lstStyle>
                    <a:p>
                      <a:pPr marL="0" lvl="0" indent="0" algn="ctr" eaLnBrk="1" fontAlgn="base" latinLnBrk="0" hangingPunct="1">
                        <a:lnSpc>
                          <a:spcPct val="85000"/>
                        </a:lnSpc>
                        <a:spcBef>
                          <a:spcPct val="40000"/>
                        </a:spcBef>
                        <a:spcAft>
                          <a:spcPct val="0"/>
                        </a:spcAft>
                        <a:buClr>
                          <a:schemeClr val="tx2"/>
                        </a:buClr>
                        <a:buSzPct val="85000"/>
                        <a:buFont typeface="Wingdings" panose="05000000000000000000" pitchFamily="2" charset="2"/>
                        <a:buNone/>
                      </a:pP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同时侦听</a:t>
                      </a:r>
                      <a:r>
                        <a:rPr lang="en-US" altLang="x-none"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UDP</a:t>
                      </a: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和</a:t>
                      </a:r>
                      <a:r>
                        <a:rPr lang="en-US" altLang="x-none"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TCP</a:t>
                      </a: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流量</a:t>
                      </a:r>
                      <a:endParaRPr lang="en-US" altLang="x-none"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endParaRPr>
                    </a:p>
                  </a:txBody>
                  <a:tcPr anchor="ctr">
                    <a:lnL cap="flat">
                      <a:noFill/>
                    </a:lnL>
                    <a:lnR cap="flat">
                      <a:noFill/>
                    </a:lnR>
                    <a:lnT cap="flat">
                      <a:noFill/>
                    </a:lnT>
                    <a:lnB cap="flat">
                      <a:noFill/>
                    </a:lnB>
                    <a:lnTlToBr>
                      <a:noFill/>
                    </a:lnTlToBr>
                    <a:lnBlToTr>
                      <a:noFill/>
                    </a:lnBlToTr>
                    <a:gradFill rotWithShape="0">
                      <a:gsLst>
                        <a:gs pos="0">
                          <a:srgbClr val="C9C9C9">
                            <a:alpha val="100000"/>
                          </a:srgbClr>
                        </a:gs>
                        <a:gs pos="50000">
                          <a:srgbClr val="DDDDDD">
                            <a:alpha val="100000"/>
                          </a:srgbClr>
                        </a:gs>
                        <a:gs pos="100000">
                          <a:srgbClr val="EEEEEE">
                            <a:alpha val="100000"/>
                          </a:srgbClr>
                        </a:gs>
                      </a:gsLst>
                      <a:lin ang="5400000" scaled="1"/>
                      <a:tileRect/>
                    </a:gradFill>
                  </a:tcPr>
                </a:tc>
                <a:tc>
                  <a:txBody>
                    <a:bodyPr/>
                    <a:lstStyle>
                      <a:lvl1pPr marL="342900" lvl="0" indent="-342900" algn="l" defTabSz="0" eaLnBrk="0" fontAlgn="base" latinLnBrk="0" hangingPunct="0">
                        <a:lnSpc>
                          <a:spcPct val="100000"/>
                        </a:lnSpc>
                        <a:spcBef>
                          <a:spcPct val="20000"/>
                        </a:spcBef>
                        <a:spcAft>
                          <a:spcPct val="0"/>
                        </a:spcAft>
                        <a:buClr>
                          <a:srgbClr val="3399FF"/>
                        </a:buClr>
                        <a:buFont typeface="Wingdings" panose="05000000000000000000" pitchFamily="2" charset="2"/>
                        <a:buChar char="v"/>
                        <a:defRPr sz="2800" kern="1200">
                          <a:solidFill>
                            <a:schemeClr val="tx1"/>
                          </a:solidFill>
                          <a:latin typeface="黑体" panose="02010609060101010101" charset="-122"/>
                          <a:ea typeface="黑体" panose="02010609060101010101" charset="-122"/>
                          <a:sym typeface="黑体" panose="02010609060101010101" charset="-122"/>
                        </a:defRPr>
                      </a:lvl1pPr>
                      <a:lvl2pPr marL="742950" lvl="1" indent="-285750" algn="l" eaLnBrk="0" fontAlgn="base" hangingPunct="0">
                        <a:lnSpc>
                          <a:spcPct val="100000"/>
                        </a:lnSpc>
                        <a:spcBef>
                          <a:spcPct val="20000"/>
                        </a:spcBef>
                        <a:spcAft>
                          <a:spcPct val="0"/>
                        </a:spcAft>
                        <a:buClr>
                          <a:srgbClr val="FF9900"/>
                        </a:buClr>
                        <a:buFont typeface="Wingdings" panose="05000000000000000000" pitchFamily="2" charset="2"/>
                        <a:buChar char="§"/>
                        <a:defRPr sz="2600" kern="1200">
                          <a:solidFill>
                            <a:schemeClr val="tx1"/>
                          </a:solidFill>
                          <a:latin typeface="黑体" panose="02010609060101010101" charset="-122"/>
                          <a:ea typeface="黑体" panose="02010609060101010101" charset="-122"/>
                        </a:defRPr>
                      </a:lvl2pPr>
                      <a:lvl3pPr marL="1143000" lvl="2" indent="-228600" algn="l" eaLnBrk="0" fontAlgn="base" hangingPunct="0">
                        <a:lnSpc>
                          <a:spcPct val="100000"/>
                        </a:lnSpc>
                        <a:spcBef>
                          <a:spcPct val="20000"/>
                        </a:spcBef>
                        <a:spcAft>
                          <a:spcPct val="0"/>
                        </a:spcAft>
                        <a:buClr>
                          <a:schemeClr val="accent2"/>
                        </a:buClr>
                        <a:buChar char="•"/>
                        <a:defRPr sz="2400" kern="1200">
                          <a:solidFill>
                            <a:schemeClr val="tx1"/>
                          </a:solidFill>
                          <a:latin typeface="黑体" panose="02010609060101010101" charset="-122"/>
                          <a:ea typeface="黑体" panose="02010609060101010101" charset="-122"/>
                        </a:defRPr>
                      </a:lvl3pPr>
                      <a:lvl4pPr marL="1600200" lvl="3"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4pPr>
                      <a:lvl5pPr marL="2057400" lvl="4"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5pPr>
                    </a:lstStyle>
                    <a:p>
                      <a:pPr marL="0" lvl="0" indent="0" algn="ctr" eaLnBrk="1" fontAlgn="base" latinLnBrk="0" hangingPunct="1">
                        <a:lnSpc>
                          <a:spcPct val="85000"/>
                        </a:lnSpc>
                        <a:spcBef>
                          <a:spcPct val="40000"/>
                        </a:spcBef>
                        <a:spcAft>
                          <a:spcPct val="0"/>
                        </a:spcAft>
                        <a:buClr>
                          <a:schemeClr val="tx2"/>
                        </a:buClr>
                        <a:buSzPct val="85000"/>
                        <a:buFont typeface="Wingdings" panose="05000000000000000000" pitchFamily="2" charset="2"/>
                        <a:buNone/>
                      </a:pP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仅侦听</a:t>
                      </a:r>
                      <a:r>
                        <a:rPr lang="en-US" altLang="x-none"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TCP</a:t>
                      </a: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流量</a:t>
                      </a:r>
                      <a:endParaRPr lang="en-US" altLang="x-none"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endParaRPr>
                    </a:p>
                  </a:txBody>
                  <a:tcPr anchor="ctr">
                    <a:lnL cap="flat">
                      <a:noFill/>
                    </a:lnL>
                    <a:lnR cap="flat">
                      <a:noFill/>
                    </a:lnR>
                    <a:lnT cap="flat">
                      <a:noFill/>
                    </a:lnT>
                    <a:lnB cap="flat">
                      <a:noFill/>
                    </a:lnB>
                    <a:lnTlToBr>
                      <a:noFill/>
                    </a:lnTlToBr>
                    <a:lnBlToTr>
                      <a:noFill/>
                    </a:lnBlToTr>
                    <a:gradFill rotWithShape="0">
                      <a:gsLst>
                        <a:gs pos="0">
                          <a:srgbClr val="C9C9C9">
                            <a:alpha val="100000"/>
                          </a:srgbClr>
                        </a:gs>
                        <a:gs pos="50000">
                          <a:srgbClr val="DDDDDD">
                            <a:alpha val="100000"/>
                          </a:srgbClr>
                        </a:gs>
                        <a:gs pos="100000">
                          <a:srgbClr val="EEEEEE">
                            <a:alpha val="100000"/>
                          </a:srgbClr>
                        </a:gs>
                      </a:gsLst>
                      <a:lin ang="5400000" scaled="1"/>
                      <a:tileRect/>
                    </a:gradFill>
                  </a:tcPr>
                </a:tc>
                <a:extLst>
                  <a:ext uri="{0D108BD9-81ED-4DB2-BD59-A6C34878D82A}">
                    <a16:rowId xmlns:a16="http://schemas.microsoft.com/office/drawing/2014/main" val="10003"/>
                  </a:ext>
                </a:extLst>
              </a:tr>
              <a:tr h="365125">
                <a:tc>
                  <a:txBody>
                    <a:bodyPr/>
                    <a:lstStyle>
                      <a:lvl1pPr marL="342900" lvl="0" indent="-342900" algn="l" defTabSz="0" eaLnBrk="0" fontAlgn="base" latinLnBrk="0" hangingPunct="0">
                        <a:lnSpc>
                          <a:spcPct val="100000"/>
                        </a:lnSpc>
                        <a:spcBef>
                          <a:spcPct val="20000"/>
                        </a:spcBef>
                        <a:spcAft>
                          <a:spcPct val="0"/>
                        </a:spcAft>
                        <a:buClr>
                          <a:srgbClr val="3399FF"/>
                        </a:buClr>
                        <a:buFont typeface="Wingdings" panose="05000000000000000000" pitchFamily="2" charset="2"/>
                        <a:buChar char="v"/>
                        <a:defRPr sz="2800" kern="1200">
                          <a:solidFill>
                            <a:schemeClr val="tx1"/>
                          </a:solidFill>
                          <a:latin typeface="黑体" panose="02010609060101010101" charset="-122"/>
                          <a:ea typeface="黑体" panose="02010609060101010101" charset="-122"/>
                          <a:sym typeface="黑体" panose="02010609060101010101" charset="-122"/>
                        </a:defRPr>
                      </a:lvl1pPr>
                      <a:lvl2pPr marL="742950" lvl="1" indent="-285750" algn="l" eaLnBrk="0" fontAlgn="base" hangingPunct="0">
                        <a:lnSpc>
                          <a:spcPct val="100000"/>
                        </a:lnSpc>
                        <a:spcBef>
                          <a:spcPct val="20000"/>
                        </a:spcBef>
                        <a:spcAft>
                          <a:spcPct val="0"/>
                        </a:spcAft>
                        <a:buClr>
                          <a:srgbClr val="FF9900"/>
                        </a:buClr>
                        <a:buFont typeface="Wingdings" panose="05000000000000000000" pitchFamily="2" charset="2"/>
                        <a:buChar char="§"/>
                        <a:defRPr sz="2600" kern="1200">
                          <a:solidFill>
                            <a:schemeClr val="tx1"/>
                          </a:solidFill>
                          <a:latin typeface="黑体" panose="02010609060101010101" charset="-122"/>
                          <a:ea typeface="黑体" panose="02010609060101010101" charset="-122"/>
                        </a:defRPr>
                      </a:lvl2pPr>
                      <a:lvl3pPr marL="1143000" lvl="2" indent="-228600" algn="l" eaLnBrk="0" fontAlgn="base" hangingPunct="0">
                        <a:lnSpc>
                          <a:spcPct val="100000"/>
                        </a:lnSpc>
                        <a:spcBef>
                          <a:spcPct val="20000"/>
                        </a:spcBef>
                        <a:spcAft>
                          <a:spcPct val="0"/>
                        </a:spcAft>
                        <a:buClr>
                          <a:schemeClr val="accent2"/>
                        </a:buClr>
                        <a:buChar char="•"/>
                        <a:defRPr sz="2400" kern="1200">
                          <a:solidFill>
                            <a:schemeClr val="tx1"/>
                          </a:solidFill>
                          <a:latin typeface="黑体" panose="02010609060101010101" charset="-122"/>
                          <a:ea typeface="黑体" panose="02010609060101010101" charset="-122"/>
                        </a:defRPr>
                      </a:lvl3pPr>
                      <a:lvl4pPr marL="1600200" lvl="3"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4pPr>
                      <a:lvl5pPr marL="2057400" lvl="4"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5pPr>
                    </a:lstStyle>
                    <a:p>
                      <a:pPr marL="0" lvl="0" indent="0" algn="ctr" eaLnBrk="0" fontAlgn="base" latinLnBrk="0" hangingPunct="0">
                        <a:lnSpc>
                          <a:spcPct val="90000"/>
                        </a:lnSpc>
                        <a:spcBef>
                          <a:spcPct val="30000"/>
                        </a:spcBef>
                        <a:spcAft>
                          <a:spcPct val="0"/>
                        </a:spcAft>
                        <a:buClr>
                          <a:schemeClr val="tx2"/>
                        </a:buClr>
                        <a:buSzPct val="95000"/>
                        <a:buFont typeface="Wingdings" panose="05000000000000000000" pitchFamily="2" charset="2"/>
                        <a:buNone/>
                      </a:pP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匿名访问</a:t>
                      </a:r>
                    </a:p>
                  </a:txBody>
                  <a:tcPr marL="93644" marR="93644" anchor="ctr">
                    <a:lnL cap="flat">
                      <a:noFill/>
                    </a:lnL>
                    <a:lnR cap="flat">
                      <a:noFill/>
                    </a:lnR>
                    <a:lnT cap="flat">
                      <a:noFill/>
                    </a:lnT>
                    <a:lnB cap="flat">
                      <a:noFill/>
                    </a:lnB>
                    <a:lnTlToBr>
                      <a:noFill/>
                    </a:lnTlToBr>
                    <a:lnBlToTr>
                      <a:noFill/>
                    </a:lnBlToTr>
                    <a:gradFill rotWithShape="0">
                      <a:gsLst>
                        <a:gs pos="0">
                          <a:srgbClr val="C9C9C9">
                            <a:alpha val="100000"/>
                          </a:srgbClr>
                        </a:gs>
                        <a:gs pos="50000">
                          <a:srgbClr val="DDDDDD">
                            <a:alpha val="100000"/>
                          </a:srgbClr>
                        </a:gs>
                        <a:gs pos="100000">
                          <a:srgbClr val="EEEEEE">
                            <a:alpha val="100000"/>
                          </a:srgbClr>
                        </a:gs>
                      </a:gsLst>
                      <a:lin ang="5400000" scaled="1"/>
                      <a:tileRect/>
                    </a:gradFill>
                  </a:tcPr>
                </a:tc>
                <a:tc>
                  <a:txBody>
                    <a:bodyPr/>
                    <a:lstStyle>
                      <a:lvl1pPr marL="342900" lvl="0" indent="-342900" algn="l" defTabSz="0" eaLnBrk="0" fontAlgn="base" latinLnBrk="0" hangingPunct="0">
                        <a:lnSpc>
                          <a:spcPct val="100000"/>
                        </a:lnSpc>
                        <a:spcBef>
                          <a:spcPct val="20000"/>
                        </a:spcBef>
                        <a:spcAft>
                          <a:spcPct val="0"/>
                        </a:spcAft>
                        <a:buClr>
                          <a:srgbClr val="3399FF"/>
                        </a:buClr>
                        <a:buFont typeface="Wingdings" panose="05000000000000000000" pitchFamily="2" charset="2"/>
                        <a:buChar char="v"/>
                        <a:defRPr sz="2800" kern="1200">
                          <a:solidFill>
                            <a:schemeClr val="tx1"/>
                          </a:solidFill>
                          <a:latin typeface="黑体" panose="02010609060101010101" charset="-122"/>
                          <a:ea typeface="黑体" panose="02010609060101010101" charset="-122"/>
                          <a:sym typeface="黑体" panose="02010609060101010101" charset="-122"/>
                        </a:defRPr>
                      </a:lvl1pPr>
                      <a:lvl2pPr marL="742950" lvl="1" indent="-285750" algn="l" eaLnBrk="0" fontAlgn="base" hangingPunct="0">
                        <a:lnSpc>
                          <a:spcPct val="100000"/>
                        </a:lnSpc>
                        <a:spcBef>
                          <a:spcPct val="20000"/>
                        </a:spcBef>
                        <a:spcAft>
                          <a:spcPct val="0"/>
                        </a:spcAft>
                        <a:buClr>
                          <a:srgbClr val="FF9900"/>
                        </a:buClr>
                        <a:buFont typeface="Wingdings" panose="05000000000000000000" pitchFamily="2" charset="2"/>
                        <a:buChar char="§"/>
                        <a:defRPr sz="2600" kern="1200">
                          <a:solidFill>
                            <a:schemeClr val="tx1"/>
                          </a:solidFill>
                          <a:latin typeface="黑体" panose="02010609060101010101" charset="-122"/>
                          <a:ea typeface="黑体" panose="02010609060101010101" charset="-122"/>
                        </a:defRPr>
                      </a:lvl2pPr>
                      <a:lvl3pPr marL="1143000" lvl="2" indent="-228600" algn="l" eaLnBrk="0" fontAlgn="base" hangingPunct="0">
                        <a:lnSpc>
                          <a:spcPct val="100000"/>
                        </a:lnSpc>
                        <a:spcBef>
                          <a:spcPct val="20000"/>
                        </a:spcBef>
                        <a:spcAft>
                          <a:spcPct val="0"/>
                        </a:spcAft>
                        <a:buClr>
                          <a:schemeClr val="accent2"/>
                        </a:buClr>
                        <a:buChar char="•"/>
                        <a:defRPr sz="2400" kern="1200">
                          <a:solidFill>
                            <a:schemeClr val="tx1"/>
                          </a:solidFill>
                          <a:latin typeface="黑体" panose="02010609060101010101" charset="-122"/>
                          <a:ea typeface="黑体" panose="02010609060101010101" charset="-122"/>
                        </a:defRPr>
                      </a:lvl3pPr>
                      <a:lvl4pPr marL="1600200" lvl="3"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4pPr>
                      <a:lvl5pPr marL="2057400" lvl="4"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5pPr>
                    </a:lstStyle>
                    <a:p>
                      <a:pPr marL="0" lvl="0" indent="0" algn="ctr" eaLnBrk="0" fontAlgn="base" latinLnBrk="0" hangingPunct="0">
                        <a:lnSpc>
                          <a:spcPct val="90000"/>
                        </a:lnSpc>
                        <a:spcBef>
                          <a:spcPct val="30000"/>
                        </a:spcBef>
                        <a:spcAft>
                          <a:spcPct val="0"/>
                        </a:spcAft>
                        <a:buClr>
                          <a:schemeClr val="tx2"/>
                        </a:buClr>
                        <a:buSzPct val="95000"/>
                        <a:buFont typeface="Wingdings" panose="05000000000000000000" pitchFamily="2" charset="2"/>
                        <a:buNone/>
                      </a:pP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鉴别用户访问</a:t>
                      </a:r>
                    </a:p>
                  </a:txBody>
                  <a:tcPr marL="93644" marR="93644" anchor="ctr">
                    <a:lnL cap="flat">
                      <a:noFill/>
                    </a:lnL>
                    <a:lnR cap="flat">
                      <a:noFill/>
                    </a:lnR>
                    <a:lnT cap="flat">
                      <a:noFill/>
                    </a:lnT>
                    <a:lnB cap="flat">
                      <a:noFill/>
                    </a:lnB>
                    <a:lnTlToBr>
                      <a:noFill/>
                    </a:lnTlToBr>
                    <a:lnBlToTr>
                      <a:noFill/>
                    </a:lnBlToTr>
                    <a:gradFill rotWithShape="0">
                      <a:gsLst>
                        <a:gs pos="0">
                          <a:srgbClr val="C9C9C9">
                            <a:alpha val="100000"/>
                          </a:srgbClr>
                        </a:gs>
                        <a:gs pos="50000">
                          <a:srgbClr val="DDDDDD">
                            <a:alpha val="100000"/>
                          </a:srgbClr>
                        </a:gs>
                        <a:gs pos="100000">
                          <a:srgbClr val="EEEEEE">
                            <a:alpha val="100000"/>
                          </a:srgbClr>
                        </a:gs>
                      </a:gsLst>
                      <a:lin ang="5400000" scaled="1"/>
                      <a:tileRect/>
                    </a:gradFill>
                  </a:tcPr>
                </a:tc>
                <a:extLst>
                  <a:ext uri="{0D108BD9-81ED-4DB2-BD59-A6C34878D82A}">
                    <a16:rowId xmlns:a16="http://schemas.microsoft.com/office/drawing/2014/main" val="10004"/>
                  </a:ext>
                </a:extLst>
              </a:tr>
              <a:tr h="365125">
                <a:tc>
                  <a:txBody>
                    <a:bodyPr/>
                    <a:lstStyle>
                      <a:lvl1pPr marL="342900" lvl="0" indent="-342900" algn="l" defTabSz="0" eaLnBrk="0" fontAlgn="base" latinLnBrk="0" hangingPunct="0">
                        <a:lnSpc>
                          <a:spcPct val="100000"/>
                        </a:lnSpc>
                        <a:spcBef>
                          <a:spcPct val="20000"/>
                        </a:spcBef>
                        <a:spcAft>
                          <a:spcPct val="0"/>
                        </a:spcAft>
                        <a:buClr>
                          <a:srgbClr val="3399FF"/>
                        </a:buClr>
                        <a:buFont typeface="Wingdings" panose="05000000000000000000" pitchFamily="2" charset="2"/>
                        <a:buChar char="v"/>
                        <a:defRPr sz="2800" kern="1200">
                          <a:solidFill>
                            <a:schemeClr val="tx1"/>
                          </a:solidFill>
                          <a:latin typeface="黑体" panose="02010609060101010101" charset="-122"/>
                          <a:ea typeface="黑体" panose="02010609060101010101" charset="-122"/>
                          <a:sym typeface="黑体" panose="02010609060101010101" charset="-122"/>
                        </a:defRPr>
                      </a:lvl1pPr>
                      <a:lvl2pPr marL="742950" lvl="1" indent="-285750" algn="l" eaLnBrk="0" fontAlgn="base" hangingPunct="0">
                        <a:lnSpc>
                          <a:spcPct val="100000"/>
                        </a:lnSpc>
                        <a:spcBef>
                          <a:spcPct val="20000"/>
                        </a:spcBef>
                        <a:spcAft>
                          <a:spcPct val="0"/>
                        </a:spcAft>
                        <a:buClr>
                          <a:srgbClr val="FF9900"/>
                        </a:buClr>
                        <a:buFont typeface="Wingdings" panose="05000000000000000000" pitchFamily="2" charset="2"/>
                        <a:buChar char="§"/>
                        <a:defRPr sz="2600" kern="1200">
                          <a:solidFill>
                            <a:schemeClr val="tx1"/>
                          </a:solidFill>
                          <a:latin typeface="黑体" panose="02010609060101010101" charset="-122"/>
                          <a:ea typeface="黑体" panose="02010609060101010101" charset="-122"/>
                        </a:defRPr>
                      </a:lvl2pPr>
                      <a:lvl3pPr marL="1143000" lvl="2" indent="-228600" algn="l" eaLnBrk="0" fontAlgn="base" hangingPunct="0">
                        <a:lnSpc>
                          <a:spcPct val="100000"/>
                        </a:lnSpc>
                        <a:spcBef>
                          <a:spcPct val="20000"/>
                        </a:spcBef>
                        <a:spcAft>
                          <a:spcPct val="0"/>
                        </a:spcAft>
                        <a:buClr>
                          <a:schemeClr val="accent2"/>
                        </a:buClr>
                        <a:buChar char="•"/>
                        <a:defRPr sz="2400" kern="1200">
                          <a:solidFill>
                            <a:schemeClr val="tx1"/>
                          </a:solidFill>
                          <a:latin typeface="黑体" panose="02010609060101010101" charset="-122"/>
                          <a:ea typeface="黑体" panose="02010609060101010101" charset="-122"/>
                        </a:defRPr>
                      </a:lvl3pPr>
                      <a:lvl4pPr marL="1600200" lvl="3"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4pPr>
                      <a:lvl5pPr marL="2057400" lvl="4"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5pPr>
                    </a:lstStyle>
                    <a:p>
                      <a:pPr marL="0" lvl="0" indent="0" algn="ctr" eaLnBrk="0" fontAlgn="base" latinLnBrk="0" hangingPunct="0">
                        <a:lnSpc>
                          <a:spcPct val="90000"/>
                        </a:lnSpc>
                        <a:spcBef>
                          <a:spcPct val="30000"/>
                        </a:spcBef>
                        <a:spcAft>
                          <a:spcPct val="0"/>
                        </a:spcAft>
                        <a:buClr>
                          <a:schemeClr val="tx2"/>
                        </a:buClr>
                        <a:buSzPct val="95000"/>
                        <a:buFont typeface="Wingdings" panose="05000000000000000000" pitchFamily="2" charset="2"/>
                        <a:buNone/>
                      </a:pP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弱</a:t>
                      </a:r>
                      <a:r>
                        <a:rPr lang="en-US" altLang="x-none"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ACLs</a:t>
                      </a:r>
                      <a:endParaRPr lang="zh-CN" altLang="en-US" b="0" dirty="0"/>
                    </a:p>
                  </a:txBody>
                  <a:tcPr marL="93644" marR="93644" anchor="ctr">
                    <a:lnL cap="flat">
                      <a:noFill/>
                    </a:lnL>
                    <a:lnR cap="flat">
                      <a:noFill/>
                    </a:lnR>
                    <a:lnT cap="flat">
                      <a:noFill/>
                    </a:lnT>
                    <a:lnB cap="flat">
                      <a:noFill/>
                    </a:lnB>
                    <a:lnTlToBr>
                      <a:noFill/>
                    </a:lnTlToBr>
                    <a:lnBlToTr>
                      <a:noFill/>
                    </a:lnBlToTr>
                    <a:gradFill rotWithShape="0">
                      <a:gsLst>
                        <a:gs pos="0">
                          <a:srgbClr val="C9C9C9">
                            <a:alpha val="100000"/>
                          </a:srgbClr>
                        </a:gs>
                        <a:gs pos="50000">
                          <a:srgbClr val="DDDDDD">
                            <a:alpha val="100000"/>
                          </a:srgbClr>
                        </a:gs>
                        <a:gs pos="100000">
                          <a:srgbClr val="EEEEEE">
                            <a:alpha val="100000"/>
                          </a:srgbClr>
                        </a:gs>
                      </a:gsLst>
                      <a:lin ang="5400000" scaled="1"/>
                      <a:tileRect/>
                    </a:gradFill>
                  </a:tcPr>
                </a:tc>
                <a:tc>
                  <a:txBody>
                    <a:bodyPr/>
                    <a:lstStyle>
                      <a:lvl1pPr marL="342900" lvl="0" indent="-342900" algn="l" defTabSz="0" eaLnBrk="0" fontAlgn="base" latinLnBrk="0" hangingPunct="0">
                        <a:lnSpc>
                          <a:spcPct val="100000"/>
                        </a:lnSpc>
                        <a:spcBef>
                          <a:spcPct val="20000"/>
                        </a:spcBef>
                        <a:spcAft>
                          <a:spcPct val="0"/>
                        </a:spcAft>
                        <a:buClr>
                          <a:srgbClr val="3399FF"/>
                        </a:buClr>
                        <a:buFont typeface="Wingdings" panose="05000000000000000000" pitchFamily="2" charset="2"/>
                        <a:buChar char="v"/>
                        <a:defRPr sz="2800" kern="1200">
                          <a:solidFill>
                            <a:schemeClr val="tx1"/>
                          </a:solidFill>
                          <a:latin typeface="黑体" panose="02010609060101010101" charset="-122"/>
                          <a:ea typeface="黑体" panose="02010609060101010101" charset="-122"/>
                          <a:sym typeface="黑体" panose="02010609060101010101" charset="-122"/>
                        </a:defRPr>
                      </a:lvl1pPr>
                      <a:lvl2pPr marL="742950" lvl="1" indent="-285750" algn="l" eaLnBrk="0" fontAlgn="base" hangingPunct="0">
                        <a:lnSpc>
                          <a:spcPct val="100000"/>
                        </a:lnSpc>
                        <a:spcBef>
                          <a:spcPct val="20000"/>
                        </a:spcBef>
                        <a:spcAft>
                          <a:spcPct val="0"/>
                        </a:spcAft>
                        <a:buClr>
                          <a:srgbClr val="FF9900"/>
                        </a:buClr>
                        <a:buFont typeface="Wingdings" panose="05000000000000000000" pitchFamily="2" charset="2"/>
                        <a:buChar char="§"/>
                        <a:defRPr sz="2600" kern="1200">
                          <a:solidFill>
                            <a:schemeClr val="tx1"/>
                          </a:solidFill>
                          <a:latin typeface="黑体" panose="02010609060101010101" charset="-122"/>
                          <a:ea typeface="黑体" panose="02010609060101010101" charset="-122"/>
                        </a:defRPr>
                      </a:lvl2pPr>
                      <a:lvl3pPr marL="1143000" lvl="2" indent="-228600" algn="l" eaLnBrk="0" fontAlgn="base" hangingPunct="0">
                        <a:lnSpc>
                          <a:spcPct val="100000"/>
                        </a:lnSpc>
                        <a:spcBef>
                          <a:spcPct val="20000"/>
                        </a:spcBef>
                        <a:spcAft>
                          <a:spcPct val="0"/>
                        </a:spcAft>
                        <a:buClr>
                          <a:schemeClr val="accent2"/>
                        </a:buClr>
                        <a:buChar char="•"/>
                        <a:defRPr sz="2400" kern="1200">
                          <a:solidFill>
                            <a:schemeClr val="tx1"/>
                          </a:solidFill>
                          <a:latin typeface="黑体" panose="02010609060101010101" charset="-122"/>
                          <a:ea typeface="黑体" panose="02010609060101010101" charset="-122"/>
                        </a:defRPr>
                      </a:lvl3pPr>
                      <a:lvl4pPr marL="1600200" lvl="3"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4pPr>
                      <a:lvl5pPr marL="2057400" lvl="4"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5pPr>
                    </a:lstStyle>
                    <a:p>
                      <a:pPr marL="0" lvl="0" indent="0" algn="ctr" eaLnBrk="0" fontAlgn="base" latinLnBrk="0" hangingPunct="0">
                        <a:lnSpc>
                          <a:spcPct val="90000"/>
                        </a:lnSpc>
                        <a:spcBef>
                          <a:spcPct val="30000"/>
                        </a:spcBef>
                        <a:spcAft>
                          <a:spcPct val="0"/>
                        </a:spcAft>
                        <a:buClr>
                          <a:schemeClr val="tx2"/>
                        </a:buClr>
                        <a:buSzPct val="95000"/>
                        <a:buFont typeface="Wingdings" panose="05000000000000000000" pitchFamily="2" charset="2"/>
                        <a:buNone/>
                      </a:pP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强</a:t>
                      </a:r>
                      <a:r>
                        <a:rPr lang="en-US" altLang="x-none"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ACLs</a:t>
                      </a:r>
                      <a:endParaRPr lang="zh-CN" altLang="en-US" b="0" dirty="0"/>
                    </a:p>
                  </a:txBody>
                  <a:tcPr marL="93644" marR="93644" anchor="ctr">
                    <a:lnL cap="flat">
                      <a:noFill/>
                    </a:lnL>
                    <a:lnR cap="flat">
                      <a:noFill/>
                    </a:lnR>
                    <a:lnT cap="flat">
                      <a:noFill/>
                    </a:lnT>
                    <a:lnB cap="flat">
                      <a:noFill/>
                    </a:lnB>
                    <a:lnTlToBr>
                      <a:noFill/>
                    </a:lnTlToBr>
                    <a:lnBlToTr>
                      <a:noFill/>
                    </a:lnBlToTr>
                    <a:gradFill rotWithShape="0">
                      <a:gsLst>
                        <a:gs pos="0">
                          <a:srgbClr val="C9C9C9">
                            <a:alpha val="100000"/>
                          </a:srgbClr>
                        </a:gs>
                        <a:gs pos="50000">
                          <a:srgbClr val="DDDDDD">
                            <a:alpha val="100000"/>
                          </a:srgbClr>
                        </a:gs>
                        <a:gs pos="100000">
                          <a:srgbClr val="EEEEEE">
                            <a:alpha val="100000"/>
                          </a:srgbClr>
                        </a:gs>
                      </a:gsLst>
                      <a:lin ang="5400000" scaled="1"/>
                      <a:tileRect/>
                    </a:gradFill>
                  </a:tcPr>
                </a:tc>
                <a:extLst>
                  <a:ext uri="{0D108BD9-81ED-4DB2-BD59-A6C34878D82A}">
                    <a16:rowId xmlns:a16="http://schemas.microsoft.com/office/drawing/2014/main" val="10005"/>
                  </a:ext>
                </a:extLst>
              </a:tr>
              <a:tr h="366713">
                <a:tc>
                  <a:txBody>
                    <a:bodyPr/>
                    <a:lstStyle>
                      <a:lvl1pPr marL="342900" lvl="0" indent="-342900" algn="l" defTabSz="0" eaLnBrk="0" fontAlgn="base" latinLnBrk="0" hangingPunct="0">
                        <a:lnSpc>
                          <a:spcPct val="100000"/>
                        </a:lnSpc>
                        <a:spcBef>
                          <a:spcPct val="20000"/>
                        </a:spcBef>
                        <a:spcAft>
                          <a:spcPct val="0"/>
                        </a:spcAft>
                        <a:buClr>
                          <a:srgbClr val="3399FF"/>
                        </a:buClr>
                        <a:buFont typeface="Wingdings" panose="05000000000000000000" pitchFamily="2" charset="2"/>
                        <a:buChar char="v"/>
                        <a:defRPr sz="2800" kern="1200">
                          <a:solidFill>
                            <a:schemeClr val="tx1"/>
                          </a:solidFill>
                          <a:latin typeface="黑体" panose="02010609060101010101" charset="-122"/>
                          <a:ea typeface="黑体" panose="02010609060101010101" charset="-122"/>
                          <a:sym typeface="黑体" panose="02010609060101010101" charset="-122"/>
                        </a:defRPr>
                      </a:lvl1pPr>
                      <a:lvl2pPr marL="742950" lvl="1" indent="-285750" algn="l" eaLnBrk="0" fontAlgn="base" hangingPunct="0">
                        <a:lnSpc>
                          <a:spcPct val="100000"/>
                        </a:lnSpc>
                        <a:spcBef>
                          <a:spcPct val="20000"/>
                        </a:spcBef>
                        <a:spcAft>
                          <a:spcPct val="0"/>
                        </a:spcAft>
                        <a:buClr>
                          <a:srgbClr val="FF9900"/>
                        </a:buClr>
                        <a:buFont typeface="Wingdings" panose="05000000000000000000" pitchFamily="2" charset="2"/>
                        <a:buChar char="§"/>
                        <a:defRPr sz="2600" kern="1200">
                          <a:solidFill>
                            <a:schemeClr val="tx1"/>
                          </a:solidFill>
                          <a:latin typeface="黑体" panose="02010609060101010101" charset="-122"/>
                          <a:ea typeface="黑体" panose="02010609060101010101" charset="-122"/>
                        </a:defRPr>
                      </a:lvl2pPr>
                      <a:lvl3pPr marL="1143000" lvl="2" indent="-228600" algn="l" eaLnBrk="0" fontAlgn="base" hangingPunct="0">
                        <a:lnSpc>
                          <a:spcPct val="100000"/>
                        </a:lnSpc>
                        <a:spcBef>
                          <a:spcPct val="20000"/>
                        </a:spcBef>
                        <a:spcAft>
                          <a:spcPct val="0"/>
                        </a:spcAft>
                        <a:buClr>
                          <a:schemeClr val="accent2"/>
                        </a:buClr>
                        <a:buChar char="•"/>
                        <a:defRPr sz="2400" kern="1200">
                          <a:solidFill>
                            <a:schemeClr val="tx1"/>
                          </a:solidFill>
                          <a:latin typeface="黑体" panose="02010609060101010101" charset="-122"/>
                          <a:ea typeface="黑体" panose="02010609060101010101" charset="-122"/>
                        </a:defRPr>
                      </a:lvl3pPr>
                      <a:lvl4pPr marL="1600200" lvl="3"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4pPr>
                      <a:lvl5pPr marL="2057400" lvl="4"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5pPr>
                    </a:lstStyle>
                    <a:p>
                      <a:pPr marL="0" lvl="0" indent="0" algn="ctr" eaLnBrk="0" fontAlgn="base" latinLnBrk="0" hangingPunct="0">
                        <a:lnSpc>
                          <a:spcPct val="90000"/>
                        </a:lnSpc>
                        <a:spcBef>
                          <a:spcPct val="30000"/>
                        </a:spcBef>
                        <a:spcAft>
                          <a:spcPct val="0"/>
                        </a:spcAft>
                        <a:buClr>
                          <a:schemeClr val="tx2"/>
                        </a:buClr>
                        <a:buSzPct val="95000"/>
                        <a:buFont typeface="Wingdings" panose="05000000000000000000" pitchFamily="2" charset="2"/>
                        <a:buNone/>
                      </a:pP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管理员访问</a:t>
                      </a:r>
                    </a:p>
                  </a:txBody>
                  <a:tcPr marL="93644" marR="93644" anchor="ctr">
                    <a:lnL cap="flat">
                      <a:noFill/>
                    </a:lnL>
                    <a:lnR cap="flat">
                      <a:noFill/>
                    </a:lnR>
                    <a:lnT cap="flat">
                      <a:noFill/>
                    </a:lnT>
                    <a:lnB cap="flat">
                      <a:noFill/>
                    </a:lnB>
                    <a:lnTlToBr>
                      <a:noFill/>
                    </a:lnTlToBr>
                    <a:lnBlToTr>
                      <a:noFill/>
                    </a:lnBlToTr>
                    <a:gradFill rotWithShape="0">
                      <a:gsLst>
                        <a:gs pos="0">
                          <a:srgbClr val="C9C9C9">
                            <a:alpha val="100000"/>
                          </a:srgbClr>
                        </a:gs>
                        <a:gs pos="50000">
                          <a:srgbClr val="DDDDDD">
                            <a:alpha val="100000"/>
                          </a:srgbClr>
                        </a:gs>
                        <a:gs pos="100000">
                          <a:srgbClr val="EEEEEE">
                            <a:alpha val="100000"/>
                          </a:srgbClr>
                        </a:gs>
                      </a:gsLst>
                      <a:lin ang="5400000" scaled="1"/>
                      <a:tileRect/>
                    </a:gradFill>
                  </a:tcPr>
                </a:tc>
                <a:tc>
                  <a:txBody>
                    <a:bodyPr/>
                    <a:lstStyle>
                      <a:lvl1pPr marL="342900" lvl="0" indent="-342900" algn="l" defTabSz="0" eaLnBrk="0" fontAlgn="base" latinLnBrk="0" hangingPunct="0">
                        <a:lnSpc>
                          <a:spcPct val="100000"/>
                        </a:lnSpc>
                        <a:spcBef>
                          <a:spcPct val="20000"/>
                        </a:spcBef>
                        <a:spcAft>
                          <a:spcPct val="0"/>
                        </a:spcAft>
                        <a:buClr>
                          <a:srgbClr val="3399FF"/>
                        </a:buClr>
                        <a:buFont typeface="Wingdings" panose="05000000000000000000" pitchFamily="2" charset="2"/>
                        <a:buChar char="v"/>
                        <a:defRPr sz="2800" kern="1200">
                          <a:solidFill>
                            <a:schemeClr val="tx1"/>
                          </a:solidFill>
                          <a:latin typeface="黑体" panose="02010609060101010101" charset="-122"/>
                          <a:ea typeface="黑体" panose="02010609060101010101" charset="-122"/>
                          <a:sym typeface="黑体" panose="02010609060101010101" charset="-122"/>
                        </a:defRPr>
                      </a:lvl1pPr>
                      <a:lvl2pPr marL="742950" lvl="1" indent="-285750" algn="l" eaLnBrk="0" fontAlgn="base" hangingPunct="0">
                        <a:lnSpc>
                          <a:spcPct val="100000"/>
                        </a:lnSpc>
                        <a:spcBef>
                          <a:spcPct val="20000"/>
                        </a:spcBef>
                        <a:spcAft>
                          <a:spcPct val="0"/>
                        </a:spcAft>
                        <a:buClr>
                          <a:srgbClr val="FF9900"/>
                        </a:buClr>
                        <a:buFont typeface="Wingdings" panose="05000000000000000000" pitchFamily="2" charset="2"/>
                        <a:buChar char="§"/>
                        <a:defRPr sz="2600" kern="1200">
                          <a:solidFill>
                            <a:schemeClr val="tx1"/>
                          </a:solidFill>
                          <a:latin typeface="黑体" panose="02010609060101010101" charset="-122"/>
                          <a:ea typeface="黑体" panose="02010609060101010101" charset="-122"/>
                        </a:defRPr>
                      </a:lvl2pPr>
                      <a:lvl3pPr marL="1143000" lvl="2" indent="-228600" algn="l" eaLnBrk="0" fontAlgn="base" hangingPunct="0">
                        <a:lnSpc>
                          <a:spcPct val="100000"/>
                        </a:lnSpc>
                        <a:spcBef>
                          <a:spcPct val="20000"/>
                        </a:spcBef>
                        <a:spcAft>
                          <a:spcPct val="0"/>
                        </a:spcAft>
                        <a:buClr>
                          <a:schemeClr val="accent2"/>
                        </a:buClr>
                        <a:buChar char="•"/>
                        <a:defRPr sz="2400" kern="1200">
                          <a:solidFill>
                            <a:schemeClr val="tx1"/>
                          </a:solidFill>
                          <a:latin typeface="黑体" panose="02010609060101010101" charset="-122"/>
                          <a:ea typeface="黑体" panose="02010609060101010101" charset="-122"/>
                        </a:defRPr>
                      </a:lvl3pPr>
                      <a:lvl4pPr marL="1600200" lvl="3"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4pPr>
                      <a:lvl5pPr marL="2057400" lvl="4"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5pPr>
                    </a:lstStyle>
                    <a:p>
                      <a:pPr marL="0" lvl="0" indent="0" algn="ctr" eaLnBrk="0" fontAlgn="base" latinLnBrk="0" hangingPunct="0">
                        <a:lnSpc>
                          <a:spcPct val="90000"/>
                        </a:lnSpc>
                        <a:spcBef>
                          <a:spcPct val="30000"/>
                        </a:spcBef>
                        <a:spcAft>
                          <a:spcPct val="0"/>
                        </a:spcAft>
                        <a:buClr>
                          <a:schemeClr val="tx2"/>
                        </a:buClr>
                        <a:buSzPct val="95000"/>
                        <a:buFont typeface="Wingdings" panose="05000000000000000000" pitchFamily="2" charset="2"/>
                        <a:buNone/>
                      </a:pP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普通用户访问</a:t>
                      </a:r>
                    </a:p>
                  </a:txBody>
                  <a:tcPr marL="93644" marR="93644" anchor="ctr">
                    <a:lnL cap="flat">
                      <a:noFill/>
                    </a:lnL>
                    <a:lnR cap="flat">
                      <a:noFill/>
                    </a:lnR>
                    <a:lnT cap="flat">
                      <a:noFill/>
                    </a:lnT>
                    <a:lnB cap="flat">
                      <a:noFill/>
                    </a:lnB>
                    <a:lnTlToBr>
                      <a:noFill/>
                    </a:lnTlToBr>
                    <a:lnBlToTr>
                      <a:noFill/>
                    </a:lnBlToTr>
                    <a:gradFill rotWithShape="0">
                      <a:gsLst>
                        <a:gs pos="0">
                          <a:srgbClr val="C9C9C9">
                            <a:alpha val="100000"/>
                          </a:srgbClr>
                        </a:gs>
                        <a:gs pos="50000">
                          <a:srgbClr val="DDDDDD">
                            <a:alpha val="100000"/>
                          </a:srgbClr>
                        </a:gs>
                        <a:gs pos="100000">
                          <a:srgbClr val="EEEEEE">
                            <a:alpha val="100000"/>
                          </a:srgbClr>
                        </a:gs>
                      </a:gsLst>
                      <a:lin ang="5400000" scaled="1"/>
                      <a:tileRect/>
                    </a:gradFill>
                  </a:tcPr>
                </a:tc>
                <a:extLst>
                  <a:ext uri="{0D108BD9-81ED-4DB2-BD59-A6C34878D82A}">
                    <a16:rowId xmlns:a16="http://schemas.microsoft.com/office/drawing/2014/main" val="10006"/>
                  </a:ext>
                </a:extLst>
              </a:tr>
              <a:tr h="365125">
                <a:tc>
                  <a:txBody>
                    <a:bodyPr/>
                    <a:lstStyle>
                      <a:lvl1pPr marL="342900" lvl="0" indent="-342900" algn="l" defTabSz="0" eaLnBrk="0" fontAlgn="base" latinLnBrk="0" hangingPunct="0">
                        <a:lnSpc>
                          <a:spcPct val="100000"/>
                        </a:lnSpc>
                        <a:spcBef>
                          <a:spcPct val="20000"/>
                        </a:spcBef>
                        <a:spcAft>
                          <a:spcPct val="0"/>
                        </a:spcAft>
                        <a:buClr>
                          <a:srgbClr val="3399FF"/>
                        </a:buClr>
                        <a:buFont typeface="Wingdings" panose="05000000000000000000" pitchFamily="2" charset="2"/>
                        <a:buChar char="v"/>
                        <a:defRPr sz="2800" kern="1200">
                          <a:solidFill>
                            <a:schemeClr val="tx1"/>
                          </a:solidFill>
                          <a:latin typeface="黑体" panose="02010609060101010101" charset="-122"/>
                          <a:ea typeface="黑体" panose="02010609060101010101" charset="-122"/>
                          <a:sym typeface="黑体" panose="02010609060101010101" charset="-122"/>
                        </a:defRPr>
                      </a:lvl1pPr>
                      <a:lvl2pPr marL="742950" lvl="1" indent="-285750" algn="l" eaLnBrk="0" fontAlgn="base" hangingPunct="0">
                        <a:lnSpc>
                          <a:spcPct val="100000"/>
                        </a:lnSpc>
                        <a:spcBef>
                          <a:spcPct val="20000"/>
                        </a:spcBef>
                        <a:spcAft>
                          <a:spcPct val="0"/>
                        </a:spcAft>
                        <a:buClr>
                          <a:srgbClr val="FF9900"/>
                        </a:buClr>
                        <a:buFont typeface="Wingdings" panose="05000000000000000000" pitchFamily="2" charset="2"/>
                        <a:buChar char="§"/>
                        <a:defRPr sz="2600" kern="1200">
                          <a:solidFill>
                            <a:schemeClr val="tx1"/>
                          </a:solidFill>
                          <a:latin typeface="黑体" panose="02010609060101010101" charset="-122"/>
                          <a:ea typeface="黑体" panose="02010609060101010101" charset="-122"/>
                        </a:defRPr>
                      </a:lvl2pPr>
                      <a:lvl3pPr marL="1143000" lvl="2" indent="-228600" algn="l" eaLnBrk="0" fontAlgn="base" hangingPunct="0">
                        <a:lnSpc>
                          <a:spcPct val="100000"/>
                        </a:lnSpc>
                        <a:spcBef>
                          <a:spcPct val="20000"/>
                        </a:spcBef>
                        <a:spcAft>
                          <a:spcPct val="0"/>
                        </a:spcAft>
                        <a:buClr>
                          <a:schemeClr val="accent2"/>
                        </a:buClr>
                        <a:buChar char="•"/>
                        <a:defRPr sz="2400" kern="1200">
                          <a:solidFill>
                            <a:schemeClr val="tx1"/>
                          </a:solidFill>
                          <a:latin typeface="黑体" panose="02010609060101010101" charset="-122"/>
                          <a:ea typeface="黑体" panose="02010609060101010101" charset="-122"/>
                        </a:defRPr>
                      </a:lvl3pPr>
                      <a:lvl4pPr marL="1600200" lvl="3"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4pPr>
                      <a:lvl5pPr marL="2057400" lvl="4"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5pPr>
                    </a:lstStyle>
                    <a:p>
                      <a:pPr marL="0" lvl="0" indent="0" algn="ctr" eaLnBrk="0" fontAlgn="base" latinLnBrk="0" hangingPunct="0">
                        <a:lnSpc>
                          <a:spcPct val="90000"/>
                        </a:lnSpc>
                        <a:spcBef>
                          <a:spcPct val="30000"/>
                        </a:spcBef>
                        <a:spcAft>
                          <a:spcPct val="0"/>
                        </a:spcAft>
                        <a:buClr>
                          <a:schemeClr val="tx2"/>
                        </a:buClr>
                        <a:buSzPct val="95000"/>
                        <a:buFont typeface="Wingdings" panose="05000000000000000000" pitchFamily="2" charset="2"/>
                        <a:buNone/>
                      </a:pP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因特网访问</a:t>
                      </a:r>
                    </a:p>
                  </a:txBody>
                  <a:tcPr marL="93644" marR="93644" anchor="ctr">
                    <a:lnL cap="flat">
                      <a:noFill/>
                    </a:lnL>
                    <a:lnR cap="flat">
                      <a:noFill/>
                    </a:lnR>
                    <a:lnT cap="flat">
                      <a:noFill/>
                    </a:lnT>
                    <a:lnB cap="flat">
                      <a:noFill/>
                    </a:lnB>
                    <a:lnTlToBr>
                      <a:noFill/>
                    </a:lnTlToBr>
                    <a:lnBlToTr>
                      <a:noFill/>
                    </a:lnBlToTr>
                    <a:gradFill rotWithShape="0">
                      <a:gsLst>
                        <a:gs pos="0">
                          <a:srgbClr val="C9C9C9">
                            <a:alpha val="100000"/>
                          </a:srgbClr>
                        </a:gs>
                        <a:gs pos="50000">
                          <a:srgbClr val="DDDDDD">
                            <a:alpha val="100000"/>
                          </a:srgbClr>
                        </a:gs>
                        <a:gs pos="100000">
                          <a:srgbClr val="EEEEEE">
                            <a:alpha val="100000"/>
                          </a:srgbClr>
                        </a:gs>
                      </a:gsLst>
                      <a:lin ang="5400000" scaled="1"/>
                      <a:tileRect/>
                    </a:gradFill>
                  </a:tcPr>
                </a:tc>
                <a:tc>
                  <a:txBody>
                    <a:bodyPr/>
                    <a:lstStyle>
                      <a:lvl1pPr marL="342900" lvl="0" indent="-342900" algn="l" defTabSz="0" eaLnBrk="0" fontAlgn="base" latinLnBrk="0" hangingPunct="0">
                        <a:lnSpc>
                          <a:spcPct val="100000"/>
                        </a:lnSpc>
                        <a:spcBef>
                          <a:spcPct val="20000"/>
                        </a:spcBef>
                        <a:spcAft>
                          <a:spcPct val="0"/>
                        </a:spcAft>
                        <a:buClr>
                          <a:srgbClr val="3399FF"/>
                        </a:buClr>
                        <a:buFont typeface="Wingdings" panose="05000000000000000000" pitchFamily="2" charset="2"/>
                        <a:buChar char="v"/>
                        <a:defRPr sz="2800" kern="1200">
                          <a:solidFill>
                            <a:schemeClr val="tx1"/>
                          </a:solidFill>
                          <a:latin typeface="黑体" panose="02010609060101010101" charset="-122"/>
                          <a:ea typeface="黑体" panose="02010609060101010101" charset="-122"/>
                          <a:sym typeface="黑体" panose="02010609060101010101" charset="-122"/>
                        </a:defRPr>
                      </a:lvl1pPr>
                      <a:lvl2pPr marL="742950" lvl="1" indent="-285750" algn="l" eaLnBrk="0" fontAlgn="base" hangingPunct="0">
                        <a:lnSpc>
                          <a:spcPct val="100000"/>
                        </a:lnSpc>
                        <a:spcBef>
                          <a:spcPct val="20000"/>
                        </a:spcBef>
                        <a:spcAft>
                          <a:spcPct val="0"/>
                        </a:spcAft>
                        <a:buClr>
                          <a:srgbClr val="FF9900"/>
                        </a:buClr>
                        <a:buFont typeface="Wingdings" panose="05000000000000000000" pitchFamily="2" charset="2"/>
                        <a:buChar char="§"/>
                        <a:defRPr sz="2600" kern="1200">
                          <a:solidFill>
                            <a:schemeClr val="tx1"/>
                          </a:solidFill>
                          <a:latin typeface="黑体" panose="02010609060101010101" charset="-122"/>
                          <a:ea typeface="黑体" panose="02010609060101010101" charset="-122"/>
                        </a:defRPr>
                      </a:lvl2pPr>
                      <a:lvl3pPr marL="1143000" lvl="2" indent="-228600" algn="l" eaLnBrk="0" fontAlgn="base" hangingPunct="0">
                        <a:lnSpc>
                          <a:spcPct val="100000"/>
                        </a:lnSpc>
                        <a:spcBef>
                          <a:spcPct val="20000"/>
                        </a:spcBef>
                        <a:spcAft>
                          <a:spcPct val="0"/>
                        </a:spcAft>
                        <a:buClr>
                          <a:schemeClr val="accent2"/>
                        </a:buClr>
                        <a:buChar char="•"/>
                        <a:defRPr sz="2400" kern="1200">
                          <a:solidFill>
                            <a:schemeClr val="tx1"/>
                          </a:solidFill>
                          <a:latin typeface="黑体" panose="02010609060101010101" charset="-122"/>
                          <a:ea typeface="黑体" panose="02010609060101010101" charset="-122"/>
                        </a:defRPr>
                      </a:lvl3pPr>
                      <a:lvl4pPr marL="1600200" lvl="3"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4pPr>
                      <a:lvl5pPr marL="2057400" lvl="4"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5pPr>
                    </a:lstStyle>
                    <a:p>
                      <a:pPr marL="0" lvl="0" indent="0" algn="ctr" eaLnBrk="0" fontAlgn="base" latinLnBrk="0" hangingPunct="0">
                        <a:lnSpc>
                          <a:spcPct val="90000"/>
                        </a:lnSpc>
                        <a:spcBef>
                          <a:spcPct val="30000"/>
                        </a:spcBef>
                        <a:spcAft>
                          <a:spcPct val="0"/>
                        </a:spcAft>
                        <a:buClr>
                          <a:schemeClr val="tx2"/>
                        </a:buClr>
                        <a:buSzPct val="95000"/>
                        <a:buFont typeface="Wingdings" panose="05000000000000000000" pitchFamily="2" charset="2"/>
                        <a:buNone/>
                      </a:pP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本地子网访问</a:t>
                      </a:r>
                    </a:p>
                  </a:txBody>
                  <a:tcPr marL="93644" marR="93644" anchor="ctr">
                    <a:lnL cap="flat">
                      <a:noFill/>
                    </a:lnL>
                    <a:lnR cap="flat">
                      <a:noFill/>
                    </a:lnR>
                    <a:lnT cap="flat">
                      <a:noFill/>
                    </a:lnT>
                    <a:lnB cap="flat">
                      <a:noFill/>
                    </a:lnB>
                    <a:lnTlToBr>
                      <a:noFill/>
                    </a:lnTlToBr>
                    <a:lnBlToTr>
                      <a:noFill/>
                    </a:lnBlToTr>
                    <a:gradFill rotWithShape="0">
                      <a:gsLst>
                        <a:gs pos="0">
                          <a:srgbClr val="C9C9C9">
                            <a:alpha val="100000"/>
                          </a:srgbClr>
                        </a:gs>
                        <a:gs pos="50000">
                          <a:srgbClr val="DDDDDD">
                            <a:alpha val="100000"/>
                          </a:srgbClr>
                        </a:gs>
                        <a:gs pos="100000">
                          <a:srgbClr val="EEEEEE">
                            <a:alpha val="100000"/>
                          </a:srgbClr>
                        </a:gs>
                      </a:gsLst>
                      <a:lin ang="5400000" scaled="1"/>
                      <a:tileRect/>
                    </a:gradFill>
                  </a:tcPr>
                </a:tc>
                <a:extLst>
                  <a:ext uri="{0D108BD9-81ED-4DB2-BD59-A6C34878D82A}">
                    <a16:rowId xmlns:a16="http://schemas.microsoft.com/office/drawing/2014/main" val="10007"/>
                  </a:ext>
                </a:extLst>
              </a:tr>
              <a:tr h="584200">
                <a:tc>
                  <a:txBody>
                    <a:bodyPr/>
                    <a:lstStyle>
                      <a:lvl1pPr marL="342900" lvl="0" indent="-342900" algn="l" defTabSz="0" eaLnBrk="0" fontAlgn="base" latinLnBrk="0" hangingPunct="0">
                        <a:lnSpc>
                          <a:spcPct val="100000"/>
                        </a:lnSpc>
                        <a:spcBef>
                          <a:spcPct val="20000"/>
                        </a:spcBef>
                        <a:spcAft>
                          <a:spcPct val="0"/>
                        </a:spcAft>
                        <a:buClr>
                          <a:srgbClr val="3399FF"/>
                        </a:buClr>
                        <a:buFont typeface="Wingdings" panose="05000000000000000000" pitchFamily="2" charset="2"/>
                        <a:buChar char="v"/>
                        <a:defRPr sz="2800" kern="1200">
                          <a:solidFill>
                            <a:schemeClr val="tx1"/>
                          </a:solidFill>
                          <a:latin typeface="黑体" panose="02010609060101010101" charset="-122"/>
                          <a:ea typeface="黑体" panose="02010609060101010101" charset="-122"/>
                          <a:sym typeface="黑体" panose="02010609060101010101" charset="-122"/>
                        </a:defRPr>
                      </a:lvl1pPr>
                      <a:lvl2pPr marL="742950" lvl="1" indent="-285750" algn="l" eaLnBrk="0" fontAlgn="base" hangingPunct="0">
                        <a:lnSpc>
                          <a:spcPct val="100000"/>
                        </a:lnSpc>
                        <a:spcBef>
                          <a:spcPct val="20000"/>
                        </a:spcBef>
                        <a:spcAft>
                          <a:spcPct val="0"/>
                        </a:spcAft>
                        <a:buClr>
                          <a:srgbClr val="FF9900"/>
                        </a:buClr>
                        <a:buFont typeface="Wingdings" panose="05000000000000000000" pitchFamily="2" charset="2"/>
                        <a:buChar char="§"/>
                        <a:defRPr sz="2600" kern="1200">
                          <a:solidFill>
                            <a:schemeClr val="tx1"/>
                          </a:solidFill>
                          <a:latin typeface="黑体" panose="02010609060101010101" charset="-122"/>
                          <a:ea typeface="黑体" panose="02010609060101010101" charset="-122"/>
                        </a:defRPr>
                      </a:lvl2pPr>
                      <a:lvl3pPr marL="1143000" lvl="2" indent="-228600" algn="l" eaLnBrk="0" fontAlgn="base" hangingPunct="0">
                        <a:lnSpc>
                          <a:spcPct val="100000"/>
                        </a:lnSpc>
                        <a:spcBef>
                          <a:spcPct val="20000"/>
                        </a:spcBef>
                        <a:spcAft>
                          <a:spcPct val="0"/>
                        </a:spcAft>
                        <a:buClr>
                          <a:schemeClr val="accent2"/>
                        </a:buClr>
                        <a:buChar char="•"/>
                        <a:defRPr sz="2400" kern="1200">
                          <a:solidFill>
                            <a:schemeClr val="tx1"/>
                          </a:solidFill>
                          <a:latin typeface="黑体" panose="02010609060101010101" charset="-122"/>
                          <a:ea typeface="黑体" panose="02010609060101010101" charset="-122"/>
                        </a:defRPr>
                      </a:lvl3pPr>
                      <a:lvl4pPr marL="1600200" lvl="3"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4pPr>
                      <a:lvl5pPr marL="2057400" lvl="4"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5pPr>
                    </a:lstStyle>
                    <a:p>
                      <a:pPr marL="0" lvl="0" indent="0" algn="ctr" eaLnBrk="0" fontAlgn="base" latinLnBrk="0" hangingPunct="0">
                        <a:lnSpc>
                          <a:spcPct val="90000"/>
                        </a:lnSpc>
                        <a:spcBef>
                          <a:spcPct val="30000"/>
                        </a:spcBef>
                        <a:spcAft>
                          <a:spcPct val="0"/>
                        </a:spcAft>
                        <a:buClr>
                          <a:schemeClr val="tx2"/>
                        </a:buClr>
                        <a:buSzPct val="95000"/>
                        <a:buFont typeface="Wingdings" panose="05000000000000000000" pitchFamily="2" charset="2"/>
                        <a:buNone/>
                      </a:pP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代码以管理员或</a:t>
                      </a:r>
                      <a:r>
                        <a:rPr lang="en-US" altLang="x-none"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root</a:t>
                      </a: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权限运行</a:t>
                      </a:r>
                      <a:endParaRPr lang="en-US" altLang="x-none"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endParaRPr>
                    </a:p>
                  </a:txBody>
                  <a:tcPr marL="93644" marR="93644" anchor="ctr">
                    <a:lnL cap="flat">
                      <a:noFill/>
                    </a:lnL>
                    <a:lnR cap="flat">
                      <a:noFill/>
                    </a:lnR>
                    <a:lnT cap="flat">
                      <a:noFill/>
                    </a:lnT>
                    <a:lnB cap="flat">
                      <a:noFill/>
                    </a:lnB>
                    <a:lnTlToBr>
                      <a:noFill/>
                    </a:lnTlToBr>
                    <a:lnBlToTr>
                      <a:noFill/>
                    </a:lnBlToTr>
                    <a:gradFill rotWithShape="0">
                      <a:gsLst>
                        <a:gs pos="0">
                          <a:srgbClr val="C9C9C9">
                            <a:alpha val="100000"/>
                          </a:srgbClr>
                        </a:gs>
                        <a:gs pos="50000">
                          <a:srgbClr val="DDDDDD">
                            <a:alpha val="100000"/>
                          </a:srgbClr>
                        </a:gs>
                        <a:gs pos="100000">
                          <a:srgbClr val="EEEEEE">
                            <a:alpha val="100000"/>
                          </a:srgbClr>
                        </a:gs>
                      </a:gsLst>
                      <a:lin ang="5400000" scaled="1"/>
                      <a:tileRect/>
                    </a:gradFill>
                  </a:tcPr>
                </a:tc>
                <a:tc>
                  <a:txBody>
                    <a:bodyPr/>
                    <a:lstStyle>
                      <a:lvl1pPr marL="342900" lvl="0" indent="-342900" algn="l" defTabSz="0" eaLnBrk="0" fontAlgn="base" latinLnBrk="0" hangingPunct="0">
                        <a:lnSpc>
                          <a:spcPct val="100000"/>
                        </a:lnSpc>
                        <a:spcBef>
                          <a:spcPct val="20000"/>
                        </a:spcBef>
                        <a:spcAft>
                          <a:spcPct val="0"/>
                        </a:spcAft>
                        <a:buClr>
                          <a:srgbClr val="3399FF"/>
                        </a:buClr>
                        <a:buFont typeface="Wingdings" panose="05000000000000000000" pitchFamily="2" charset="2"/>
                        <a:buChar char="v"/>
                        <a:defRPr sz="2800" kern="1200">
                          <a:solidFill>
                            <a:schemeClr val="tx1"/>
                          </a:solidFill>
                          <a:latin typeface="黑体" panose="02010609060101010101" charset="-122"/>
                          <a:ea typeface="黑体" panose="02010609060101010101" charset="-122"/>
                          <a:sym typeface="黑体" panose="02010609060101010101" charset="-122"/>
                        </a:defRPr>
                      </a:lvl1pPr>
                      <a:lvl2pPr marL="742950" lvl="1" indent="-285750" algn="l" eaLnBrk="0" fontAlgn="base" hangingPunct="0">
                        <a:lnSpc>
                          <a:spcPct val="100000"/>
                        </a:lnSpc>
                        <a:spcBef>
                          <a:spcPct val="20000"/>
                        </a:spcBef>
                        <a:spcAft>
                          <a:spcPct val="0"/>
                        </a:spcAft>
                        <a:buClr>
                          <a:srgbClr val="FF9900"/>
                        </a:buClr>
                        <a:buFont typeface="Wingdings" panose="05000000000000000000" pitchFamily="2" charset="2"/>
                        <a:buChar char="§"/>
                        <a:defRPr sz="2600" kern="1200">
                          <a:solidFill>
                            <a:schemeClr val="tx1"/>
                          </a:solidFill>
                          <a:latin typeface="黑体" panose="02010609060101010101" charset="-122"/>
                          <a:ea typeface="黑体" panose="02010609060101010101" charset="-122"/>
                        </a:defRPr>
                      </a:lvl2pPr>
                      <a:lvl3pPr marL="1143000" lvl="2" indent="-228600" algn="l" eaLnBrk="0" fontAlgn="base" hangingPunct="0">
                        <a:lnSpc>
                          <a:spcPct val="100000"/>
                        </a:lnSpc>
                        <a:spcBef>
                          <a:spcPct val="20000"/>
                        </a:spcBef>
                        <a:spcAft>
                          <a:spcPct val="0"/>
                        </a:spcAft>
                        <a:buClr>
                          <a:schemeClr val="accent2"/>
                        </a:buClr>
                        <a:buChar char="•"/>
                        <a:defRPr sz="2400" kern="1200">
                          <a:solidFill>
                            <a:schemeClr val="tx1"/>
                          </a:solidFill>
                          <a:latin typeface="黑体" panose="02010609060101010101" charset="-122"/>
                          <a:ea typeface="黑体" panose="02010609060101010101" charset="-122"/>
                        </a:defRPr>
                      </a:lvl3pPr>
                      <a:lvl4pPr marL="1600200" lvl="3"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4pPr>
                      <a:lvl5pPr marL="2057400" lvl="4"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5pPr>
                    </a:lstStyle>
                    <a:p>
                      <a:pPr marL="0" lvl="0" indent="0" algn="ctr" eaLnBrk="0" fontAlgn="base" latinLnBrk="0" hangingPunct="0">
                        <a:lnSpc>
                          <a:spcPct val="90000"/>
                        </a:lnSpc>
                        <a:spcBef>
                          <a:spcPct val="30000"/>
                        </a:spcBef>
                        <a:spcAft>
                          <a:spcPct val="0"/>
                        </a:spcAft>
                        <a:buClr>
                          <a:schemeClr val="tx2"/>
                        </a:buClr>
                        <a:buSzPct val="95000"/>
                        <a:buFont typeface="Wingdings" panose="05000000000000000000" pitchFamily="2" charset="2"/>
                        <a:buNone/>
                      </a:pP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代码以</a:t>
                      </a:r>
                      <a:r>
                        <a:rPr lang="en-US" altLang="x-none"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Network Services</a:t>
                      </a: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a:t>
                      </a:r>
                      <a:r>
                        <a:rPr lang="en-US" altLang="x-none"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Local Services</a:t>
                      </a: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或自定义的低权限账户运行</a:t>
                      </a:r>
                      <a:endParaRPr lang="en-US" altLang="x-none"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endParaRPr>
                    </a:p>
                  </a:txBody>
                  <a:tcPr marL="93644" marR="93644" anchor="ctr">
                    <a:lnL cap="flat">
                      <a:noFill/>
                    </a:lnL>
                    <a:lnR cap="flat">
                      <a:noFill/>
                    </a:lnR>
                    <a:lnT cap="flat">
                      <a:noFill/>
                    </a:lnT>
                    <a:lnB cap="flat">
                      <a:noFill/>
                    </a:lnB>
                    <a:lnTlToBr>
                      <a:noFill/>
                    </a:lnTlToBr>
                    <a:lnBlToTr>
                      <a:noFill/>
                    </a:lnBlToTr>
                    <a:gradFill rotWithShape="0">
                      <a:gsLst>
                        <a:gs pos="0">
                          <a:srgbClr val="C9C9C9">
                            <a:alpha val="100000"/>
                          </a:srgbClr>
                        </a:gs>
                        <a:gs pos="50000">
                          <a:srgbClr val="DDDDDD">
                            <a:alpha val="100000"/>
                          </a:srgbClr>
                        </a:gs>
                        <a:gs pos="100000">
                          <a:srgbClr val="EEEEEE">
                            <a:alpha val="100000"/>
                          </a:srgbClr>
                        </a:gs>
                      </a:gsLst>
                      <a:lin ang="5400000" scaled="1"/>
                      <a:tileRect/>
                    </a:gradFill>
                  </a:tcPr>
                </a:tc>
                <a:extLst>
                  <a:ext uri="{0D108BD9-81ED-4DB2-BD59-A6C34878D82A}">
                    <a16:rowId xmlns:a16="http://schemas.microsoft.com/office/drawing/2014/main" val="10008"/>
                  </a:ext>
                </a:extLst>
              </a:tr>
              <a:tr h="366712">
                <a:tc>
                  <a:txBody>
                    <a:bodyPr/>
                    <a:lstStyle>
                      <a:lvl1pPr marL="342900" lvl="0" indent="-342900" algn="l" defTabSz="0" eaLnBrk="0" fontAlgn="base" latinLnBrk="0" hangingPunct="0">
                        <a:lnSpc>
                          <a:spcPct val="100000"/>
                        </a:lnSpc>
                        <a:spcBef>
                          <a:spcPct val="20000"/>
                        </a:spcBef>
                        <a:spcAft>
                          <a:spcPct val="0"/>
                        </a:spcAft>
                        <a:buClr>
                          <a:srgbClr val="3399FF"/>
                        </a:buClr>
                        <a:buFont typeface="Wingdings" panose="05000000000000000000" pitchFamily="2" charset="2"/>
                        <a:buChar char="v"/>
                        <a:defRPr sz="2800" kern="1200">
                          <a:solidFill>
                            <a:schemeClr val="tx1"/>
                          </a:solidFill>
                          <a:latin typeface="黑体" panose="02010609060101010101" charset="-122"/>
                          <a:ea typeface="黑体" panose="02010609060101010101" charset="-122"/>
                          <a:sym typeface="黑体" panose="02010609060101010101" charset="-122"/>
                        </a:defRPr>
                      </a:lvl1pPr>
                      <a:lvl2pPr marL="742950" lvl="1" indent="-285750" algn="l" eaLnBrk="0" fontAlgn="base" hangingPunct="0">
                        <a:lnSpc>
                          <a:spcPct val="100000"/>
                        </a:lnSpc>
                        <a:spcBef>
                          <a:spcPct val="20000"/>
                        </a:spcBef>
                        <a:spcAft>
                          <a:spcPct val="0"/>
                        </a:spcAft>
                        <a:buClr>
                          <a:srgbClr val="FF9900"/>
                        </a:buClr>
                        <a:buFont typeface="Wingdings" panose="05000000000000000000" pitchFamily="2" charset="2"/>
                        <a:buChar char="§"/>
                        <a:defRPr sz="2600" kern="1200">
                          <a:solidFill>
                            <a:schemeClr val="tx1"/>
                          </a:solidFill>
                          <a:latin typeface="黑体" panose="02010609060101010101" charset="-122"/>
                          <a:ea typeface="黑体" panose="02010609060101010101" charset="-122"/>
                        </a:defRPr>
                      </a:lvl2pPr>
                      <a:lvl3pPr marL="1143000" lvl="2" indent="-228600" algn="l" eaLnBrk="0" fontAlgn="base" hangingPunct="0">
                        <a:lnSpc>
                          <a:spcPct val="100000"/>
                        </a:lnSpc>
                        <a:spcBef>
                          <a:spcPct val="20000"/>
                        </a:spcBef>
                        <a:spcAft>
                          <a:spcPct val="0"/>
                        </a:spcAft>
                        <a:buClr>
                          <a:schemeClr val="accent2"/>
                        </a:buClr>
                        <a:buChar char="•"/>
                        <a:defRPr sz="2400" kern="1200">
                          <a:solidFill>
                            <a:schemeClr val="tx1"/>
                          </a:solidFill>
                          <a:latin typeface="黑体" panose="02010609060101010101" charset="-122"/>
                          <a:ea typeface="黑体" panose="02010609060101010101" charset="-122"/>
                        </a:defRPr>
                      </a:lvl3pPr>
                      <a:lvl4pPr marL="1600200" lvl="3"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4pPr>
                      <a:lvl5pPr marL="2057400" lvl="4"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5pPr>
                    </a:lstStyle>
                    <a:p>
                      <a:pPr marL="0" lvl="0" indent="0" algn="ctr" eaLnBrk="0" fontAlgn="base" latinLnBrk="0" hangingPunct="0">
                        <a:lnSpc>
                          <a:spcPct val="90000"/>
                        </a:lnSpc>
                        <a:spcBef>
                          <a:spcPct val="30000"/>
                        </a:spcBef>
                        <a:spcAft>
                          <a:spcPct val="0"/>
                        </a:spcAft>
                        <a:buClr>
                          <a:schemeClr val="tx2"/>
                        </a:buClr>
                        <a:buSzPct val="95000"/>
                        <a:buFont typeface="Wingdings" panose="05000000000000000000" pitchFamily="2" charset="2"/>
                        <a:buNone/>
                      </a:pP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统一缺省配置</a:t>
                      </a:r>
                    </a:p>
                  </a:txBody>
                  <a:tcPr marL="93644" marR="93644" anchor="ctr">
                    <a:lnL cap="flat">
                      <a:noFill/>
                    </a:lnL>
                    <a:lnR cap="flat">
                      <a:noFill/>
                    </a:lnR>
                    <a:lnT cap="flat">
                      <a:noFill/>
                    </a:lnT>
                    <a:lnB cap="flat">
                      <a:noFill/>
                    </a:lnB>
                    <a:lnTlToBr>
                      <a:noFill/>
                    </a:lnTlToBr>
                    <a:lnBlToTr>
                      <a:noFill/>
                    </a:lnBlToTr>
                    <a:gradFill rotWithShape="0">
                      <a:gsLst>
                        <a:gs pos="0">
                          <a:srgbClr val="C9C9C9">
                            <a:alpha val="100000"/>
                          </a:srgbClr>
                        </a:gs>
                        <a:gs pos="50000">
                          <a:srgbClr val="DDDDDD">
                            <a:alpha val="100000"/>
                          </a:srgbClr>
                        </a:gs>
                        <a:gs pos="100000">
                          <a:srgbClr val="EEEEEE">
                            <a:alpha val="100000"/>
                          </a:srgbClr>
                        </a:gs>
                      </a:gsLst>
                      <a:lin ang="5400000" scaled="1"/>
                      <a:tileRect/>
                    </a:gradFill>
                  </a:tcPr>
                </a:tc>
                <a:tc>
                  <a:txBody>
                    <a:bodyPr/>
                    <a:lstStyle>
                      <a:lvl1pPr marL="342900" lvl="0" indent="-342900" algn="l" defTabSz="0" eaLnBrk="0" fontAlgn="base" latinLnBrk="0" hangingPunct="0">
                        <a:lnSpc>
                          <a:spcPct val="100000"/>
                        </a:lnSpc>
                        <a:spcBef>
                          <a:spcPct val="20000"/>
                        </a:spcBef>
                        <a:spcAft>
                          <a:spcPct val="0"/>
                        </a:spcAft>
                        <a:buClr>
                          <a:srgbClr val="3399FF"/>
                        </a:buClr>
                        <a:buFont typeface="Wingdings" panose="05000000000000000000" pitchFamily="2" charset="2"/>
                        <a:buChar char="v"/>
                        <a:defRPr sz="2800" kern="1200">
                          <a:solidFill>
                            <a:schemeClr val="tx1"/>
                          </a:solidFill>
                          <a:latin typeface="黑体" panose="02010609060101010101" charset="-122"/>
                          <a:ea typeface="黑体" panose="02010609060101010101" charset="-122"/>
                          <a:sym typeface="黑体" panose="02010609060101010101" charset="-122"/>
                        </a:defRPr>
                      </a:lvl1pPr>
                      <a:lvl2pPr marL="742950" lvl="1" indent="-285750" algn="l" eaLnBrk="0" fontAlgn="base" hangingPunct="0">
                        <a:lnSpc>
                          <a:spcPct val="100000"/>
                        </a:lnSpc>
                        <a:spcBef>
                          <a:spcPct val="20000"/>
                        </a:spcBef>
                        <a:spcAft>
                          <a:spcPct val="0"/>
                        </a:spcAft>
                        <a:buClr>
                          <a:srgbClr val="FF9900"/>
                        </a:buClr>
                        <a:buFont typeface="Wingdings" panose="05000000000000000000" pitchFamily="2" charset="2"/>
                        <a:buChar char="§"/>
                        <a:defRPr sz="2600" kern="1200">
                          <a:solidFill>
                            <a:schemeClr val="tx1"/>
                          </a:solidFill>
                          <a:latin typeface="黑体" panose="02010609060101010101" charset="-122"/>
                          <a:ea typeface="黑体" panose="02010609060101010101" charset="-122"/>
                        </a:defRPr>
                      </a:lvl2pPr>
                      <a:lvl3pPr marL="1143000" lvl="2" indent="-228600" algn="l" eaLnBrk="0" fontAlgn="base" hangingPunct="0">
                        <a:lnSpc>
                          <a:spcPct val="100000"/>
                        </a:lnSpc>
                        <a:spcBef>
                          <a:spcPct val="20000"/>
                        </a:spcBef>
                        <a:spcAft>
                          <a:spcPct val="0"/>
                        </a:spcAft>
                        <a:buClr>
                          <a:schemeClr val="accent2"/>
                        </a:buClr>
                        <a:buChar char="•"/>
                        <a:defRPr sz="2400" kern="1200">
                          <a:solidFill>
                            <a:schemeClr val="tx1"/>
                          </a:solidFill>
                          <a:latin typeface="黑体" panose="02010609060101010101" charset="-122"/>
                          <a:ea typeface="黑体" panose="02010609060101010101" charset="-122"/>
                        </a:defRPr>
                      </a:lvl3pPr>
                      <a:lvl4pPr marL="1600200" lvl="3"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4pPr>
                      <a:lvl5pPr marL="2057400" lvl="4"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5pPr>
                    </a:lstStyle>
                    <a:p>
                      <a:pPr marL="0" lvl="0" indent="0" algn="ctr" eaLnBrk="0" fontAlgn="base" latinLnBrk="0" hangingPunct="0">
                        <a:lnSpc>
                          <a:spcPct val="90000"/>
                        </a:lnSpc>
                        <a:spcBef>
                          <a:spcPct val="30000"/>
                        </a:spcBef>
                        <a:spcAft>
                          <a:spcPct val="0"/>
                        </a:spcAft>
                        <a:buClr>
                          <a:schemeClr val="tx2"/>
                        </a:buClr>
                        <a:buSzPct val="95000"/>
                        <a:buFont typeface="Wingdings" panose="05000000000000000000" pitchFamily="2" charset="2"/>
                        <a:buNone/>
                      </a:pP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用户可选的配置</a:t>
                      </a:r>
                    </a:p>
                  </a:txBody>
                  <a:tcPr marL="93644" marR="93644" anchor="ctr">
                    <a:lnL cap="flat">
                      <a:noFill/>
                    </a:lnL>
                    <a:lnR cap="flat">
                      <a:noFill/>
                    </a:lnR>
                    <a:lnT cap="flat">
                      <a:noFill/>
                    </a:lnT>
                    <a:lnB cap="flat">
                      <a:noFill/>
                    </a:lnB>
                    <a:lnTlToBr>
                      <a:noFill/>
                    </a:lnTlToBr>
                    <a:lnBlToTr>
                      <a:noFill/>
                    </a:lnBlToTr>
                    <a:gradFill rotWithShape="0">
                      <a:gsLst>
                        <a:gs pos="0">
                          <a:srgbClr val="C9C9C9">
                            <a:alpha val="100000"/>
                          </a:srgbClr>
                        </a:gs>
                        <a:gs pos="50000">
                          <a:srgbClr val="DDDDDD">
                            <a:alpha val="100000"/>
                          </a:srgbClr>
                        </a:gs>
                        <a:gs pos="100000">
                          <a:srgbClr val="EEEEEE">
                            <a:alpha val="100000"/>
                          </a:srgbClr>
                        </a:gs>
                      </a:gsLst>
                      <a:lin ang="5400000" scaled="1"/>
                      <a:tileRect/>
                    </a:gradFill>
                  </a:tcPr>
                </a:tc>
                <a:extLst>
                  <a:ext uri="{0D108BD9-81ED-4DB2-BD59-A6C34878D82A}">
                    <a16:rowId xmlns:a16="http://schemas.microsoft.com/office/drawing/2014/main" val="10009"/>
                  </a:ext>
                </a:extLst>
              </a:tr>
              <a:tr h="365125">
                <a:tc>
                  <a:txBody>
                    <a:bodyPr/>
                    <a:lstStyle>
                      <a:lvl1pPr marL="342900" lvl="0" indent="-342900" algn="l" defTabSz="0" eaLnBrk="0" fontAlgn="base" latinLnBrk="0" hangingPunct="0">
                        <a:lnSpc>
                          <a:spcPct val="100000"/>
                        </a:lnSpc>
                        <a:spcBef>
                          <a:spcPct val="20000"/>
                        </a:spcBef>
                        <a:spcAft>
                          <a:spcPct val="0"/>
                        </a:spcAft>
                        <a:buClr>
                          <a:srgbClr val="3399FF"/>
                        </a:buClr>
                        <a:buFont typeface="Wingdings" panose="05000000000000000000" pitchFamily="2" charset="2"/>
                        <a:buChar char="v"/>
                        <a:defRPr sz="2800" kern="1200">
                          <a:solidFill>
                            <a:schemeClr val="tx1"/>
                          </a:solidFill>
                          <a:latin typeface="黑体" panose="02010609060101010101" charset="-122"/>
                          <a:ea typeface="黑体" panose="02010609060101010101" charset="-122"/>
                          <a:sym typeface="黑体" panose="02010609060101010101" charset="-122"/>
                        </a:defRPr>
                      </a:lvl1pPr>
                      <a:lvl2pPr marL="742950" lvl="1" indent="-285750" algn="l" eaLnBrk="0" fontAlgn="base" hangingPunct="0">
                        <a:lnSpc>
                          <a:spcPct val="100000"/>
                        </a:lnSpc>
                        <a:spcBef>
                          <a:spcPct val="20000"/>
                        </a:spcBef>
                        <a:spcAft>
                          <a:spcPct val="0"/>
                        </a:spcAft>
                        <a:buClr>
                          <a:srgbClr val="FF9900"/>
                        </a:buClr>
                        <a:buFont typeface="Wingdings" panose="05000000000000000000" pitchFamily="2" charset="2"/>
                        <a:buChar char="§"/>
                        <a:defRPr sz="2600" kern="1200">
                          <a:solidFill>
                            <a:schemeClr val="tx1"/>
                          </a:solidFill>
                          <a:latin typeface="黑体" panose="02010609060101010101" charset="-122"/>
                          <a:ea typeface="黑体" panose="02010609060101010101" charset="-122"/>
                        </a:defRPr>
                      </a:lvl2pPr>
                      <a:lvl3pPr marL="1143000" lvl="2" indent="-228600" algn="l" eaLnBrk="0" fontAlgn="base" hangingPunct="0">
                        <a:lnSpc>
                          <a:spcPct val="100000"/>
                        </a:lnSpc>
                        <a:spcBef>
                          <a:spcPct val="20000"/>
                        </a:spcBef>
                        <a:spcAft>
                          <a:spcPct val="0"/>
                        </a:spcAft>
                        <a:buClr>
                          <a:schemeClr val="accent2"/>
                        </a:buClr>
                        <a:buChar char="•"/>
                        <a:defRPr sz="2400" kern="1200">
                          <a:solidFill>
                            <a:schemeClr val="tx1"/>
                          </a:solidFill>
                          <a:latin typeface="黑体" panose="02010609060101010101" charset="-122"/>
                          <a:ea typeface="黑体" panose="02010609060101010101" charset="-122"/>
                        </a:defRPr>
                      </a:lvl3pPr>
                      <a:lvl4pPr marL="1600200" lvl="3"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4pPr>
                      <a:lvl5pPr marL="2057400" lvl="4"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5pPr>
                    </a:lstStyle>
                    <a:p>
                      <a:pPr marL="0" lvl="0" indent="0" algn="ctr" eaLnBrk="0" fontAlgn="base" latinLnBrk="0" hangingPunct="0">
                        <a:lnSpc>
                          <a:spcPct val="90000"/>
                        </a:lnSpc>
                        <a:spcBef>
                          <a:spcPct val="30000"/>
                        </a:spcBef>
                        <a:spcAft>
                          <a:spcPct val="0"/>
                        </a:spcAft>
                        <a:buClr>
                          <a:schemeClr val="tx2"/>
                        </a:buClr>
                        <a:buSzPct val="95000"/>
                        <a:buFont typeface="Wingdings" panose="05000000000000000000" pitchFamily="2" charset="2"/>
                        <a:buNone/>
                      </a:pPr>
                      <a:r>
                        <a:rPr lang="en-US" altLang="x-none"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ActiveX</a:t>
                      </a: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控件</a:t>
                      </a:r>
                      <a:endParaRPr lang="en-US" altLang="x-none"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endParaRPr>
                    </a:p>
                  </a:txBody>
                  <a:tcPr marL="93644" marR="93644" anchor="ctr">
                    <a:lnL cap="flat">
                      <a:noFill/>
                    </a:lnL>
                    <a:lnR cap="flat">
                      <a:noFill/>
                    </a:lnR>
                    <a:lnT cap="flat">
                      <a:noFill/>
                    </a:lnT>
                    <a:lnB cap="flat">
                      <a:noFill/>
                    </a:lnB>
                    <a:lnTlToBr>
                      <a:noFill/>
                    </a:lnTlToBr>
                    <a:lnBlToTr>
                      <a:noFill/>
                    </a:lnBlToTr>
                    <a:gradFill rotWithShape="0">
                      <a:gsLst>
                        <a:gs pos="0">
                          <a:srgbClr val="C9C9C9">
                            <a:alpha val="100000"/>
                          </a:srgbClr>
                        </a:gs>
                        <a:gs pos="50000">
                          <a:srgbClr val="DDDDDD">
                            <a:alpha val="100000"/>
                          </a:srgbClr>
                        </a:gs>
                        <a:gs pos="100000">
                          <a:srgbClr val="EEEEEE">
                            <a:alpha val="100000"/>
                          </a:srgbClr>
                        </a:gs>
                      </a:gsLst>
                      <a:lin ang="5400000" scaled="1"/>
                      <a:tileRect/>
                    </a:gradFill>
                  </a:tcPr>
                </a:tc>
                <a:tc>
                  <a:txBody>
                    <a:bodyPr/>
                    <a:lstStyle>
                      <a:lvl1pPr marL="342900" lvl="0" indent="-342900" algn="l" defTabSz="0" eaLnBrk="0" fontAlgn="base" latinLnBrk="0" hangingPunct="0">
                        <a:lnSpc>
                          <a:spcPct val="100000"/>
                        </a:lnSpc>
                        <a:spcBef>
                          <a:spcPct val="20000"/>
                        </a:spcBef>
                        <a:spcAft>
                          <a:spcPct val="0"/>
                        </a:spcAft>
                        <a:buClr>
                          <a:srgbClr val="3399FF"/>
                        </a:buClr>
                        <a:buFont typeface="Wingdings" panose="05000000000000000000" pitchFamily="2" charset="2"/>
                        <a:buChar char="v"/>
                        <a:defRPr sz="2800" kern="1200">
                          <a:solidFill>
                            <a:schemeClr val="tx1"/>
                          </a:solidFill>
                          <a:latin typeface="黑体" panose="02010609060101010101" charset="-122"/>
                          <a:ea typeface="黑体" panose="02010609060101010101" charset="-122"/>
                          <a:sym typeface="黑体" panose="02010609060101010101" charset="-122"/>
                        </a:defRPr>
                      </a:lvl1pPr>
                      <a:lvl2pPr marL="742950" lvl="1" indent="-285750" algn="l" eaLnBrk="0" fontAlgn="base" hangingPunct="0">
                        <a:lnSpc>
                          <a:spcPct val="100000"/>
                        </a:lnSpc>
                        <a:spcBef>
                          <a:spcPct val="20000"/>
                        </a:spcBef>
                        <a:spcAft>
                          <a:spcPct val="0"/>
                        </a:spcAft>
                        <a:buClr>
                          <a:srgbClr val="FF9900"/>
                        </a:buClr>
                        <a:buFont typeface="Wingdings" panose="05000000000000000000" pitchFamily="2" charset="2"/>
                        <a:buChar char="§"/>
                        <a:defRPr sz="2600" kern="1200">
                          <a:solidFill>
                            <a:schemeClr val="tx1"/>
                          </a:solidFill>
                          <a:latin typeface="黑体" panose="02010609060101010101" charset="-122"/>
                          <a:ea typeface="黑体" panose="02010609060101010101" charset="-122"/>
                        </a:defRPr>
                      </a:lvl2pPr>
                      <a:lvl3pPr marL="1143000" lvl="2" indent="-228600" algn="l" eaLnBrk="0" fontAlgn="base" hangingPunct="0">
                        <a:lnSpc>
                          <a:spcPct val="100000"/>
                        </a:lnSpc>
                        <a:spcBef>
                          <a:spcPct val="20000"/>
                        </a:spcBef>
                        <a:spcAft>
                          <a:spcPct val="0"/>
                        </a:spcAft>
                        <a:buClr>
                          <a:schemeClr val="accent2"/>
                        </a:buClr>
                        <a:buChar char="•"/>
                        <a:defRPr sz="2400" kern="1200">
                          <a:solidFill>
                            <a:schemeClr val="tx1"/>
                          </a:solidFill>
                          <a:latin typeface="黑体" panose="02010609060101010101" charset="-122"/>
                          <a:ea typeface="黑体" panose="02010609060101010101" charset="-122"/>
                        </a:defRPr>
                      </a:lvl3pPr>
                      <a:lvl4pPr marL="1600200" lvl="3"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4pPr>
                      <a:lvl5pPr marL="2057400" lvl="4"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5pPr>
                    </a:lstStyle>
                    <a:p>
                      <a:pPr marL="0" lvl="0" indent="0" algn="ctr" eaLnBrk="0" fontAlgn="base" latinLnBrk="0" hangingPunct="0">
                        <a:lnSpc>
                          <a:spcPct val="90000"/>
                        </a:lnSpc>
                        <a:spcBef>
                          <a:spcPct val="30000"/>
                        </a:spcBef>
                        <a:spcAft>
                          <a:spcPct val="0"/>
                        </a:spcAft>
                        <a:buClr>
                          <a:schemeClr val="tx2"/>
                        </a:buClr>
                        <a:buSzPct val="95000"/>
                        <a:buFont typeface="Wingdings" panose="05000000000000000000" pitchFamily="2" charset="2"/>
                        <a:buNone/>
                      </a:pPr>
                      <a:r>
                        <a:rPr lang="en-US" altLang="x-none"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.NET</a:t>
                      </a: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代码</a:t>
                      </a:r>
                      <a:endParaRPr lang="en-US" altLang="x-none"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endParaRPr>
                    </a:p>
                  </a:txBody>
                  <a:tcPr marL="93644" marR="93644" anchor="ctr">
                    <a:lnL cap="flat">
                      <a:noFill/>
                    </a:lnL>
                    <a:lnR cap="flat">
                      <a:noFill/>
                    </a:lnR>
                    <a:lnT cap="flat">
                      <a:noFill/>
                    </a:lnT>
                    <a:lnB cap="flat">
                      <a:noFill/>
                    </a:lnB>
                    <a:lnTlToBr>
                      <a:noFill/>
                    </a:lnTlToBr>
                    <a:lnBlToTr>
                      <a:noFill/>
                    </a:lnBlToTr>
                    <a:gradFill rotWithShape="0">
                      <a:gsLst>
                        <a:gs pos="0">
                          <a:srgbClr val="C9C9C9">
                            <a:alpha val="100000"/>
                          </a:srgbClr>
                        </a:gs>
                        <a:gs pos="50000">
                          <a:srgbClr val="DDDDDD">
                            <a:alpha val="100000"/>
                          </a:srgbClr>
                        </a:gs>
                        <a:gs pos="100000">
                          <a:srgbClr val="EEEEEE">
                            <a:alpha val="100000"/>
                          </a:srgbClr>
                        </a:gs>
                      </a:gsLst>
                      <a:lin ang="5400000" scaled="1"/>
                      <a:tileRect/>
                    </a:gradFill>
                  </a:tcPr>
                </a:tc>
                <a:extLst>
                  <a:ext uri="{0D108BD9-81ED-4DB2-BD59-A6C34878D82A}">
                    <a16:rowId xmlns:a16="http://schemas.microsoft.com/office/drawing/2014/main" val="10010"/>
                  </a:ext>
                </a:extLst>
              </a:tr>
              <a:tr h="365125">
                <a:tc>
                  <a:txBody>
                    <a:bodyPr/>
                    <a:lstStyle>
                      <a:lvl1pPr marL="342900" lvl="0" indent="-342900" algn="l" defTabSz="0" eaLnBrk="0" fontAlgn="base" latinLnBrk="0" hangingPunct="0">
                        <a:lnSpc>
                          <a:spcPct val="100000"/>
                        </a:lnSpc>
                        <a:spcBef>
                          <a:spcPct val="20000"/>
                        </a:spcBef>
                        <a:spcAft>
                          <a:spcPct val="0"/>
                        </a:spcAft>
                        <a:buClr>
                          <a:srgbClr val="3399FF"/>
                        </a:buClr>
                        <a:buFont typeface="Wingdings" panose="05000000000000000000" pitchFamily="2" charset="2"/>
                        <a:buChar char="v"/>
                        <a:defRPr sz="2800" kern="1200">
                          <a:solidFill>
                            <a:schemeClr val="tx1"/>
                          </a:solidFill>
                          <a:latin typeface="黑体" panose="02010609060101010101" charset="-122"/>
                          <a:ea typeface="黑体" panose="02010609060101010101" charset="-122"/>
                          <a:sym typeface="黑体" panose="02010609060101010101" charset="-122"/>
                        </a:defRPr>
                      </a:lvl1pPr>
                      <a:lvl2pPr marL="742950" lvl="1" indent="-285750" algn="l" eaLnBrk="0" fontAlgn="base" hangingPunct="0">
                        <a:lnSpc>
                          <a:spcPct val="100000"/>
                        </a:lnSpc>
                        <a:spcBef>
                          <a:spcPct val="20000"/>
                        </a:spcBef>
                        <a:spcAft>
                          <a:spcPct val="0"/>
                        </a:spcAft>
                        <a:buClr>
                          <a:srgbClr val="FF9900"/>
                        </a:buClr>
                        <a:buFont typeface="Wingdings" panose="05000000000000000000" pitchFamily="2" charset="2"/>
                        <a:buChar char="§"/>
                        <a:defRPr sz="2600" kern="1200">
                          <a:solidFill>
                            <a:schemeClr val="tx1"/>
                          </a:solidFill>
                          <a:latin typeface="黑体" panose="02010609060101010101" charset="-122"/>
                          <a:ea typeface="黑体" panose="02010609060101010101" charset="-122"/>
                        </a:defRPr>
                      </a:lvl2pPr>
                      <a:lvl3pPr marL="1143000" lvl="2" indent="-228600" algn="l" eaLnBrk="0" fontAlgn="base" hangingPunct="0">
                        <a:lnSpc>
                          <a:spcPct val="100000"/>
                        </a:lnSpc>
                        <a:spcBef>
                          <a:spcPct val="20000"/>
                        </a:spcBef>
                        <a:spcAft>
                          <a:spcPct val="0"/>
                        </a:spcAft>
                        <a:buClr>
                          <a:schemeClr val="accent2"/>
                        </a:buClr>
                        <a:buChar char="•"/>
                        <a:defRPr sz="2400" kern="1200">
                          <a:solidFill>
                            <a:schemeClr val="tx1"/>
                          </a:solidFill>
                          <a:latin typeface="黑体" panose="02010609060101010101" charset="-122"/>
                          <a:ea typeface="黑体" panose="02010609060101010101" charset="-122"/>
                        </a:defRPr>
                      </a:lvl3pPr>
                      <a:lvl4pPr marL="1600200" lvl="3"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4pPr>
                      <a:lvl5pPr marL="2057400" lvl="4"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5pPr>
                    </a:lstStyle>
                    <a:p>
                      <a:pPr marL="0" lvl="0" indent="0" algn="ctr" eaLnBrk="0" fontAlgn="base" latinLnBrk="0" hangingPunct="0">
                        <a:lnSpc>
                          <a:spcPct val="90000"/>
                        </a:lnSpc>
                        <a:spcBef>
                          <a:spcPct val="30000"/>
                        </a:spcBef>
                        <a:spcAft>
                          <a:spcPct val="0"/>
                        </a:spcAft>
                        <a:buClr>
                          <a:schemeClr val="tx2"/>
                        </a:buClr>
                        <a:buSzPct val="95000"/>
                        <a:buFont typeface="Wingdings" panose="05000000000000000000" pitchFamily="2" charset="2"/>
                        <a:buNone/>
                      </a:pP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标记有脚本安全的</a:t>
                      </a:r>
                      <a:r>
                        <a:rPr lang="en-US" altLang="x-none"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ActiveX</a:t>
                      </a: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控件</a:t>
                      </a:r>
                      <a:endParaRPr lang="en-US" altLang="x-none"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endParaRPr>
                    </a:p>
                  </a:txBody>
                  <a:tcPr marL="93644" marR="93644" anchor="ctr">
                    <a:lnL cap="flat">
                      <a:noFill/>
                    </a:lnL>
                    <a:lnR cap="flat">
                      <a:noFill/>
                    </a:lnR>
                    <a:lnT cap="flat">
                      <a:noFill/>
                    </a:lnT>
                    <a:lnB cap="flat">
                      <a:noFill/>
                    </a:lnB>
                    <a:lnTlToBr>
                      <a:noFill/>
                    </a:lnTlToBr>
                    <a:lnBlToTr>
                      <a:noFill/>
                    </a:lnBlToTr>
                    <a:gradFill rotWithShape="0">
                      <a:gsLst>
                        <a:gs pos="0">
                          <a:srgbClr val="C9C9C9">
                            <a:alpha val="100000"/>
                          </a:srgbClr>
                        </a:gs>
                        <a:gs pos="50000">
                          <a:srgbClr val="DDDDDD">
                            <a:alpha val="100000"/>
                          </a:srgbClr>
                        </a:gs>
                        <a:gs pos="100000">
                          <a:srgbClr val="EEEEEE">
                            <a:alpha val="100000"/>
                          </a:srgbClr>
                        </a:gs>
                      </a:gsLst>
                      <a:lin ang="5400000" scaled="1"/>
                      <a:tileRect/>
                    </a:gradFill>
                  </a:tcPr>
                </a:tc>
                <a:tc>
                  <a:txBody>
                    <a:bodyPr/>
                    <a:lstStyle>
                      <a:lvl1pPr marL="342900" lvl="0" indent="-342900" algn="l" defTabSz="0" eaLnBrk="0" fontAlgn="base" latinLnBrk="0" hangingPunct="0">
                        <a:lnSpc>
                          <a:spcPct val="100000"/>
                        </a:lnSpc>
                        <a:spcBef>
                          <a:spcPct val="20000"/>
                        </a:spcBef>
                        <a:spcAft>
                          <a:spcPct val="0"/>
                        </a:spcAft>
                        <a:buClr>
                          <a:srgbClr val="3399FF"/>
                        </a:buClr>
                        <a:buFont typeface="Wingdings" panose="05000000000000000000" pitchFamily="2" charset="2"/>
                        <a:buChar char="v"/>
                        <a:defRPr sz="2800" kern="1200">
                          <a:solidFill>
                            <a:schemeClr val="tx1"/>
                          </a:solidFill>
                          <a:latin typeface="黑体" panose="02010609060101010101" charset="-122"/>
                          <a:ea typeface="黑体" panose="02010609060101010101" charset="-122"/>
                          <a:sym typeface="黑体" panose="02010609060101010101" charset="-122"/>
                        </a:defRPr>
                      </a:lvl1pPr>
                      <a:lvl2pPr marL="742950" lvl="1" indent="-285750" algn="l" eaLnBrk="0" fontAlgn="base" hangingPunct="0">
                        <a:lnSpc>
                          <a:spcPct val="100000"/>
                        </a:lnSpc>
                        <a:spcBef>
                          <a:spcPct val="20000"/>
                        </a:spcBef>
                        <a:spcAft>
                          <a:spcPct val="0"/>
                        </a:spcAft>
                        <a:buClr>
                          <a:srgbClr val="FF9900"/>
                        </a:buClr>
                        <a:buFont typeface="Wingdings" panose="05000000000000000000" pitchFamily="2" charset="2"/>
                        <a:buChar char="§"/>
                        <a:defRPr sz="2600" kern="1200">
                          <a:solidFill>
                            <a:schemeClr val="tx1"/>
                          </a:solidFill>
                          <a:latin typeface="黑体" panose="02010609060101010101" charset="-122"/>
                          <a:ea typeface="黑体" panose="02010609060101010101" charset="-122"/>
                        </a:defRPr>
                      </a:lvl2pPr>
                      <a:lvl3pPr marL="1143000" lvl="2" indent="-228600" algn="l" eaLnBrk="0" fontAlgn="base" hangingPunct="0">
                        <a:lnSpc>
                          <a:spcPct val="100000"/>
                        </a:lnSpc>
                        <a:spcBef>
                          <a:spcPct val="20000"/>
                        </a:spcBef>
                        <a:spcAft>
                          <a:spcPct val="0"/>
                        </a:spcAft>
                        <a:buClr>
                          <a:schemeClr val="accent2"/>
                        </a:buClr>
                        <a:buChar char="•"/>
                        <a:defRPr sz="2400" kern="1200">
                          <a:solidFill>
                            <a:schemeClr val="tx1"/>
                          </a:solidFill>
                          <a:latin typeface="黑体" panose="02010609060101010101" charset="-122"/>
                          <a:ea typeface="黑体" panose="02010609060101010101" charset="-122"/>
                        </a:defRPr>
                      </a:lvl3pPr>
                      <a:lvl4pPr marL="1600200" lvl="3"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4pPr>
                      <a:lvl5pPr marL="2057400" lvl="4"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5pPr>
                    </a:lstStyle>
                    <a:p>
                      <a:pPr marL="0" lvl="0" indent="0" algn="ctr" eaLnBrk="0" fontAlgn="base" latinLnBrk="0" hangingPunct="0">
                        <a:lnSpc>
                          <a:spcPct val="90000"/>
                        </a:lnSpc>
                        <a:spcBef>
                          <a:spcPct val="30000"/>
                        </a:spcBef>
                        <a:spcAft>
                          <a:spcPct val="0"/>
                        </a:spcAft>
                        <a:buClr>
                          <a:schemeClr val="tx2"/>
                        </a:buClr>
                        <a:buSzPct val="95000"/>
                        <a:buFont typeface="Wingdings" panose="05000000000000000000" pitchFamily="2" charset="2"/>
                        <a:buNone/>
                      </a:pP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未标记有脚本安全的</a:t>
                      </a:r>
                      <a:r>
                        <a:rPr lang="en-US" altLang="x-none"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ActiveX</a:t>
                      </a: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控件</a:t>
                      </a:r>
                      <a:endParaRPr lang="en-US" altLang="x-none"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endParaRPr>
                    </a:p>
                  </a:txBody>
                  <a:tcPr marL="93644" marR="93644" anchor="ctr">
                    <a:lnL cap="flat">
                      <a:noFill/>
                    </a:lnL>
                    <a:lnR cap="flat">
                      <a:noFill/>
                    </a:lnR>
                    <a:lnT cap="flat">
                      <a:noFill/>
                    </a:lnT>
                    <a:lnB cap="flat">
                      <a:noFill/>
                    </a:lnB>
                    <a:lnTlToBr>
                      <a:noFill/>
                    </a:lnTlToBr>
                    <a:lnBlToTr>
                      <a:noFill/>
                    </a:lnBlToTr>
                    <a:gradFill rotWithShape="0">
                      <a:gsLst>
                        <a:gs pos="0">
                          <a:srgbClr val="C9C9C9">
                            <a:alpha val="100000"/>
                          </a:srgbClr>
                        </a:gs>
                        <a:gs pos="50000">
                          <a:srgbClr val="DDDDDD">
                            <a:alpha val="100000"/>
                          </a:srgbClr>
                        </a:gs>
                        <a:gs pos="100000">
                          <a:srgbClr val="EEEEEE">
                            <a:alpha val="100000"/>
                          </a:srgbClr>
                        </a:gs>
                      </a:gsLst>
                      <a:lin ang="5400000" scaled="1"/>
                      <a:tileRect/>
                    </a:gradFill>
                  </a:tcPr>
                </a:tc>
                <a:extLst>
                  <a:ext uri="{0D108BD9-81ED-4DB2-BD59-A6C34878D82A}">
                    <a16:rowId xmlns:a16="http://schemas.microsoft.com/office/drawing/2014/main" val="10011"/>
                  </a:ext>
                </a:extLst>
              </a:tr>
              <a:tr h="366713">
                <a:tc>
                  <a:txBody>
                    <a:bodyPr/>
                    <a:lstStyle>
                      <a:lvl1pPr marL="342900" lvl="0" indent="-342900" algn="l" defTabSz="0" eaLnBrk="0" fontAlgn="base" latinLnBrk="0" hangingPunct="0">
                        <a:lnSpc>
                          <a:spcPct val="100000"/>
                        </a:lnSpc>
                        <a:spcBef>
                          <a:spcPct val="20000"/>
                        </a:spcBef>
                        <a:spcAft>
                          <a:spcPct val="0"/>
                        </a:spcAft>
                        <a:buClr>
                          <a:srgbClr val="3399FF"/>
                        </a:buClr>
                        <a:buFont typeface="Wingdings" panose="05000000000000000000" pitchFamily="2" charset="2"/>
                        <a:buChar char="v"/>
                        <a:defRPr sz="2800" kern="1200">
                          <a:solidFill>
                            <a:schemeClr val="tx1"/>
                          </a:solidFill>
                          <a:latin typeface="黑体" panose="02010609060101010101" charset="-122"/>
                          <a:ea typeface="黑体" panose="02010609060101010101" charset="-122"/>
                          <a:sym typeface="黑体" panose="02010609060101010101" charset="-122"/>
                        </a:defRPr>
                      </a:lvl1pPr>
                      <a:lvl2pPr marL="742950" lvl="1" indent="-285750" algn="l" eaLnBrk="0" fontAlgn="base" hangingPunct="0">
                        <a:lnSpc>
                          <a:spcPct val="100000"/>
                        </a:lnSpc>
                        <a:spcBef>
                          <a:spcPct val="20000"/>
                        </a:spcBef>
                        <a:spcAft>
                          <a:spcPct val="0"/>
                        </a:spcAft>
                        <a:buClr>
                          <a:srgbClr val="FF9900"/>
                        </a:buClr>
                        <a:buFont typeface="Wingdings" panose="05000000000000000000" pitchFamily="2" charset="2"/>
                        <a:buChar char="§"/>
                        <a:defRPr sz="2600" kern="1200">
                          <a:solidFill>
                            <a:schemeClr val="tx1"/>
                          </a:solidFill>
                          <a:latin typeface="黑体" panose="02010609060101010101" charset="-122"/>
                          <a:ea typeface="黑体" panose="02010609060101010101" charset="-122"/>
                        </a:defRPr>
                      </a:lvl2pPr>
                      <a:lvl3pPr marL="1143000" lvl="2" indent="-228600" algn="l" eaLnBrk="0" fontAlgn="base" hangingPunct="0">
                        <a:lnSpc>
                          <a:spcPct val="100000"/>
                        </a:lnSpc>
                        <a:spcBef>
                          <a:spcPct val="20000"/>
                        </a:spcBef>
                        <a:spcAft>
                          <a:spcPct val="0"/>
                        </a:spcAft>
                        <a:buClr>
                          <a:schemeClr val="accent2"/>
                        </a:buClr>
                        <a:buChar char="•"/>
                        <a:defRPr sz="2400" kern="1200">
                          <a:solidFill>
                            <a:schemeClr val="tx1"/>
                          </a:solidFill>
                          <a:latin typeface="黑体" panose="02010609060101010101" charset="-122"/>
                          <a:ea typeface="黑体" panose="02010609060101010101" charset="-122"/>
                        </a:defRPr>
                      </a:lvl3pPr>
                      <a:lvl4pPr marL="1600200" lvl="3"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4pPr>
                      <a:lvl5pPr marL="2057400" lvl="4"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5pPr>
                    </a:lstStyle>
                    <a:p>
                      <a:pPr marL="0" lvl="0" indent="0" algn="ctr" eaLnBrk="0" fontAlgn="base" latinLnBrk="0" hangingPunct="0">
                        <a:lnSpc>
                          <a:spcPct val="90000"/>
                        </a:lnSpc>
                        <a:spcBef>
                          <a:spcPct val="30000"/>
                        </a:spcBef>
                        <a:spcAft>
                          <a:spcPct val="0"/>
                        </a:spcAft>
                        <a:buClr>
                          <a:schemeClr val="tx2"/>
                        </a:buClr>
                        <a:buSzPct val="95000"/>
                        <a:buFont typeface="Wingdings" panose="05000000000000000000" pitchFamily="2" charset="2"/>
                        <a:buNone/>
                      </a:pP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非</a:t>
                      </a:r>
                      <a:r>
                        <a:rPr lang="en-US" altLang="x-none"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SiteLocked ActiveX</a:t>
                      </a: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控件</a:t>
                      </a:r>
                      <a:endParaRPr lang="en-US" altLang="x-none"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endParaRPr>
                    </a:p>
                  </a:txBody>
                  <a:tcPr marL="93644" marR="93644" anchor="ctr">
                    <a:lnL cap="flat">
                      <a:noFill/>
                    </a:lnL>
                    <a:lnR cap="flat">
                      <a:noFill/>
                    </a:lnR>
                    <a:lnT cap="flat">
                      <a:noFill/>
                    </a:lnT>
                    <a:lnB cap="flat">
                      <a:noFill/>
                    </a:lnB>
                    <a:lnTlToBr>
                      <a:noFill/>
                    </a:lnTlToBr>
                    <a:lnBlToTr>
                      <a:noFill/>
                    </a:lnBlToTr>
                    <a:gradFill rotWithShape="0">
                      <a:gsLst>
                        <a:gs pos="0">
                          <a:srgbClr val="C9C9C9">
                            <a:alpha val="100000"/>
                          </a:srgbClr>
                        </a:gs>
                        <a:gs pos="50000">
                          <a:srgbClr val="DDDDDD">
                            <a:alpha val="100000"/>
                          </a:srgbClr>
                        </a:gs>
                        <a:gs pos="100000">
                          <a:srgbClr val="EEEEEE">
                            <a:alpha val="100000"/>
                          </a:srgbClr>
                        </a:gs>
                      </a:gsLst>
                      <a:lin ang="5400000" scaled="1"/>
                      <a:tileRect/>
                    </a:gradFill>
                  </a:tcPr>
                </a:tc>
                <a:tc>
                  <a:txBody>
                    <a:bodyPr/>
                    <a:lstStyle>
                      <a:lvl1pPr marL="342900" lvl="0" indent="-342900" algn="l" defTabSz="0" eaLnBrk="0" fontAlgn="base" latinLnBrk="0" hangingPunct="0">
                        <a:lnSpc>
                          <a:spcPct val="100000"/>
                        </a:lnSpc>
                        <a:spcBef>
                          <a:spcPct val="20000"/>
                        </a:spcBef>
                        <a:spcAft>
                          <a:spcPct val="0"/>
                        </a:spcAft>
                        <a:buClr>
                          <a:srgbClr val="3399FF"/>
                        </a:buClr>
                        <a:buFont typeface="Wingdings" panose="05000000000000000000" pitchFamily="2" charset="2"/>
                        <a:buChar char="v"/>
                        <a:defRPr sz="2800" kern="1200">
                          <a:solidFill>
                            <a:schemeClr val="tx1"/>
                          </a:solidFill>
                          <a:latin typeface="黑体" panose="02010609060101010101" charset="-122"/>
                          <a:ea typeface="黑体" panose="02010609060101010101" charset="-122"/>
                          <a:sym typeface="黑体" panose="02010609060101010101" charset="-122"/>
                        </a:defRPr>
                      </a:lvl1pPr>
                      <a:lvl2pPr marL="742950" lvl="1" indent="-285750" algn="l" eaLnBrk="0" fontAlgn="base" hangingPunct="0">
                        <a:lnSpc>
                          <a:spcPct val="100000"/>
                        </a:lnSpc>
                        <a:spcBef>
                          <a:spcPct val="20000"/>
                        </a:spcBef>
                        <a:spcAft>
                          <a:spcPct val="0"/>
                        </a:spcAft>
                        <a:buClr>
                          <a:srgbClr val="FF9900"/>
                        </a:buClr>
                        <a:buFont typeface="Wingdings" panose="05000000000000000000" pitchFamily="2" charset="2"/>
                        <a:buChar char="§"/>
                        <a:defRPr sz="2600" kern="1200">
                          <a:solidFill>
                            <a:schemeClr val="tx1"/>
                          </a:solidFill>
                          <a:latin typeface="黑体" panose="02010609060101010101" charset="-122"/>
                          <a:ea typeface="黑体" panose="02010609060101010101" charset="-122"/>
                        </a:defRPr>
                      </a:lvl2pPr>
                      <a:lvl3pPr marL="1143000" lvl="2" indent="-228600" algn="l" eaLnBrk="0" fontAlgn="base" hangingPunct="0">
                        <a:lnSpc>
                          <a:spcPct val="100000"/>
                        </a:lnSpc>
                        <a:spcBef>
                          <a:spcPct val="20000"/>
                        </a:spcBef>
                        <a:spcAft>
                          <a:spcPct val="0"/>
                        </a:spcAft>
                        <a:buClr>
                          <a:schemeClr val="accent2"/>
                        </a:buClr>
                        <a:buChar char="•"/>
                        <a:defRPr sz="2400" kern="1200">
                          <a:solidFill>
                            <a:schemeClr val="tx1"/>
                          </a:solidFill>
                          <a:latin typeface="黑体" panose="02010609060101010101" charset="-122"/>
                          <a:ea typeface="黑体" panose="02010609060101010101" charset="-122"/>
                        </a:defRPr>
                      </a:lvl3pPr>
                      <a:lvl4pPr marL="1600200" lvl="3"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4pPr>
                      <a:lvl5pPr marL="2057400" lvl="4" indent="-228600" algn="l" eaLnBrk="0" fontAlgn="base" hangingPunct="0">
                        <a:lnSpc>
                          <a:spcPct val="100000"/>
                        </a:lnSpc>
                        <a:spcBef>
                          <a:spcPct val="20000"/>
                        </a:spcBef>
                        <a:spcAft>
                          <a:spcPct val="0"/>
                        </a:spcAft>
                        <a:buChar char="»"/>
                        <a:defRPr sz="2000" kern="1200">
                          <a:solidFill>
                            <a:schemeClr val="tx1"/>
                          </a:solidFill>
                          <a:latin typeface="Arial" panose="020B0604020202020204" pitchFamily="34" charset="0"/>
                          <a:ea typeface="黑体" panose="02010609060101010101" charset="-122"/>
                        </a:defRPr>
                      </a:lvl5pPr>
                    </a:lstStyle>
                    <a:p>
                      <a:pPr marL="0" lvl="0" indent="0" algn="ctr" eaLnBrk="0" fontAlgn="base" latinLnBrk="0" hangingPunct="0">
                        <a:lnSpc>
                          <a:spcPct val="90000"/>
                        </a:lnSpc>
                        <a:spcBef>
                          <a:spcPct val="30000"/>
                        </a:spcBef>
                        <a:spcAft>
                          <a:spcPct val="0"/>
                        </a:spcAft>
                        <a:buClr>
                          <a:schemeClr val="tx2"/>
                        </a:buClr>
                        <a:buSzPct val="95000"/>
                        <a:buFont typeface="Wingdings" panose="05000000000000000000" pitchFamily="2" charset="2"/>
                        <a:buNone/>
                      </a:pPr>
                      <a:r>
                        <a:rPr lang="en-US" altLang="x-none"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SiteLocked ActiveX</a:t>
                      </a:r>
                      <a:r>
                        <a:rPr lang="zh-CN" altLang="en-US"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控件</a:t>
                      </a:r>
                      <a:endParaRPr lang="en-US" altLang="x-none" sz="1800" b="0" baseline="0" dirty="0">
                        <a:solidFill>
                          <a:schemeClr val="tx1"/>
                        </a:solidFill>
                        <a:latin typeface="Times New Roman" panose="02020603050405020304" pitchFamily="2" charset="0"/>
                        <a:ea typeface="宋体" panose="02010600030101010101" pitchFamily="2" charset="-122"/>
                        <a:sym typeface="Times New Roman" panose="02020603050405020304" pitchFamily="2" charset="0"/>
                      </a:endParaRPr>
                    </a:p>
                  </a:txBody>
                  <a:tcPr marL="93644" marR="93644" anchor="ctr">
                    <a:lnL cap="flat">
                      <a:noFill/>
                    </a:lnL>
                    <a:lnR cap="flat">
                      <a:noFill/>
                    </a:lnR>
                    <a:lnT cap="flat">
                      <a:noFill/>
                    </a:lnT>
                    <a:lnB cap="flat">
                      <a:noFill/>
                    </a:lnB>
                    <a:lnTlToBr>
                      <a:noFill/>
                    </a:lnTlToBr>
                    <a:lnBlToTr>
                      <a:noFill/>
                    </a:lnBlToTr>
                    <a:gradFill rotWithShape="0">
                      <a:gsLst>
                        <a:gs pos="0">
                          <a:srgbClr val="C9C9C9">
                            <a:alpha val="100000"/>
                          </a:srgbClr>
                        </a:gs>
                        <a:gs pos="50000">
                          <a:srgbClr val="DDDDDD">
                            <a:alpha val="100000"/>
                          </a:srgbClr>
                        </a:gs>
                        <a:gs pos="100000">
                          <a:srgbClr val="EEEEEE">
                            <a:alpha val="100000"/>
                          </a:srgbClr>
                        </a:gs>
                      </a:gsLst>
                      <a:lin ang="5400000" scaled="1"/>
                      <a:tileRect/>
                    </a:gradFill>
                  </a:tcPr>
                </a:tc>
                <a:extLst>
                  <a:ext uri="{0D108BD9-81ED-4DB2-BD59-A6C34878D82A}">
                    <a16:rowId xmlns:a16="http://schemas.microsoft.com/office/drawing/2014/main" val="10012"/>
                  </a:ext>
                </a:extLst>
              </a:tr>
            </a:tbl>
          </a:graphicData>
        </a:graphic>
      </p:graphicFrame>
      <p:sp>
        <p:nvSpPr>
          <p:cNvPr id="74799"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45</a:t>
            </a:fld>
            <a:endParaRPr lang="zh-CN" altLang="en-US" sz="10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27678238"/>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知识子域：软件安全实现</a:t>
            </a:r>
          </a:p>
        </p:txBody>
      </p:sp>
      <p:sp>
        <p:nvSpPr>
          <p:cNvPr id="3" name="内容占位符 2"/>
          <p:cNvSpPr>
            <a:spLocks noGrp="1"/>
          </p:cNvSpPr>
          <p:nvPr>
            <p:ph idx="1"/>
          </p:nvPr>
        </p:nvSpPr>
        <p:spPr/>
        <p:txBody>
          <a:bodyPr/>
          <a:lstStyle/>
          <a:p>
            <a:r>
              <a:rPr lang="zh-CN" altLang="en-US" dirty="0"/>
              <a:t>安全编码原则 	</a:t>
            </a:r>
          </a:p>
          <a:p>
            <a:pPr lvl="1"/>
            <a:r>
              <a:rPr lang="zh-CN" altLang="en-US" dirty="0"/>
              <a:t>了解验证输入、避免缓冲区溢出、程序内部安全、安全调用组件、禁用有风险的函数等通用安全编程准则；</a:t>
            </a:r>
          </a:p>
          <a:p>
            <a:pPr lvl="1"/>
            <a:r>
              <a:rPr lang="zh-CN" altLang="en-US" dirty="0"/>
              <a:t>了解相关的安全编码标准及建议；</a:t>
            </a:r>
          </a:p>
          <a:p>
            <a:pPr lvl="1"/>
            <a:r>
              <a:rPr lang="zh-CN" altLang="en-US" dirty="0"/>
              <a:t>理解常见的代码安全问题及处置办法；</a:t>
            </a:r>
          </a:p>
          <a:p>
            <a:r>
              <a:rPr lang="zh-CN" altLang="en-US" dirty="0"/>
              <a:t>代码安全编译</a:t>
            </a:r>
          </a:p>
          <a:p>
            <a:pPr lvl="1"/>
            <a:r>
              <a:rPr lang="zh-CN" altLang="en-US" dirty="0"/>
              <a:t>了解代码编译需要关注的安全因素；</a:t>
            </a:r>
          </a:p>
          <a:p>
            <a:r>
              <a:rPr lang="zh-CN" altLang="en-US" dirty="0"/>
              <a:t>代码安全审核</a:t>
            </a:r>
          </a:p>
          <a:p>
            <a:pPr lvl="1"/>
            <a:r>
              <a:rPr lang="zh-CN" altLang="en-US" dirty="0"/>
              <a:t>理解代码审查的目的；</a:t>
            </a:r>
          </a:p>
          <a:p>
            <a:pPr lvl="1"/>
            <a:r>
              <a:rPr lang="zh-CN" altLang="en-US" dirty="0"/>
              <a:t>了解常见源代码静态分析工具及方法</a:t>
            </a:r>
          </a:p>
          <a:p>
            <a:endParaRPr lang="zh-CN" altLang="zh-CN" dirty="0"/>
          </a:p>
        </p:txBody>
      </p:sp>
      <p:sp>
        <p:nvSpPr>
          <p:cNvPr id="4" name="灯片编号占位符 3"/>
          <p:cNvSpPr>
            <a:spLocks noGrp="1"/>
          </p:cNvSpPr>
          <p:nvPr>
            <p:ph type="sldNum" sz="quarter" idx="10"/>
          </p:nvPr>
        </p:nvSpPr>
        <p:spPr/>
        <p:txBody>
          <a:bodyPr/>
          <a:lstStyle/>
          <a:p>
            <a:pPr>
              <a:defRPr/>
            </a:pPr>
            <a:fld id="{655A080B-5019-4254-B519-7842F631F6FA}" type="slidenum">
              <a:rPr lang="zh-CN" altLang="en-US" smtClean="0"/>
              <a:pPr>
                <a:defRPr/>
              </a:pPr>
              <a:t>46</a:t>
            </a:fld>
            <a:endParaRPr lang="en-US" altLang="zh-CN"/>
          </a:p>
        </p:txBody>
      </p:sp>
    </p:spTree>
    <p:extLst>
      <p:ext uri="{BB962C8B-B14F-4D97-AF65-F5344CB8AC3E}">
        <p14:creationId xmlns:p14="http://schemas.microsoft.com/office/powerpoint/2010/main" val="66460582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通用安全编码原则</a:t>
            </a:r>
            <a:r>
              <a:rPr lang="en-US" altLang="zh-CN" dirty="0"/>
              <a:t>-</a:t>
            </a:r>
            <a:r>
              <a:rPr lang="zh-CN" altLang="en-US" dirty="0"/>
              <a:t>验证输入</a:t>
            </a:r>
          </a:p>
        </p:txBody>
      </p:sp>
      <p:sp>
        <p:nvSpPr>
          <p:cNvPr id="2" name="内容占位符 1"/>
          <p:cNvSpPr>
            <a:spLocks noGrp="1"/>
          </p:cNvSpPr>
          <p:nvPr>
            <p:ph idx="1"/>
          </p:nvPr>
        </p:nvSpPr>
        <p:spPr/>
        <p:txBody>
          <a:bodyPr>
            <a:normAutofit/>
          </a:bodyPr>
          <a:lstStyle/>
          <a:p>
            <a:r>
              <a:rPr lang="zh-CN" altLang="en-US" dirty="0"/>
              <a:t>对</a:t>
            </a:r>
            <a:r>
              <a:rPr lang="zh-CN" altLang="en-US" dirty="0">
                <a:solidFill>
                  <a:srgbClr val="FF0000"/>
                </a:solidFill>
              </a:rPr>
              <a:t>所有输入数据</a:t>
            </a:r>
            <a:r>
              <a:rPr lang="zh-CN" altLang="en-US" dirty="0"/>
              <a:t>进行检查、验证及过滤</a:t>
            </a:r>
          </a:p>
          <a:p>
            <a:pPr lvl="1"/>
            <a:r>
              <a:rPr lang="zh-CN" altLang="en-US" dirty="0"/>
              <a:t>应用软件的</a:t>
            </a:r>
            <a:r>
              <a:rPr lang="en-US" altLang="zh-CN" dirty="0"/>
              <a:t>“</a:t>
            </a:r>
            <a:r>
              <a:rPr lang="zh-CN" altLang="en-US" dirty="0"/>
              <a:t>数据防火墙</a:t>
            </a:r>
            <a:r>
              <a:rPr lang="en-US" altLang="zh-CN" dirty="0"/>
              <a:t>”</a:t>
            </a:r>
            <a:r>
              <a:rPr lang="zh-CN" altLang="en-US" dirty="0"/>
              <a:t>，避免恶意数据进入</a:t>
            </a:r>
          </a:p>
          <a:p>
            <a:r>
              <a:rPr lang="zh-CN" altLang="en-US" dirty="0"/>
              <a:t>什么时候验证</a:t>
            </a:r>
          </a:p>
          <a:p>
            <a:pPr lvl="1"/>
            <a:r>
              <a:rPr lang="zh-CN" altLang="en-US" sz="2800" dirty="0"/>
              <a:t>最初接收数据时</a:t>
            </a:r>
            <a:endParaRPr lang="en-US" altLang="zh-CN" sz="2800" dirty="0"/>
          </a:p>
          <a:p>
            <a:pPr lvl="1"/>
            <a:r>
              <a:rPr lang="zh-CN" altLang="en-US" sz="2800" dirty="0"/>
              <a:t>（第一次）使用数据时</a:t>
            </a:r>
          </a:p>
          <a:p>
            <a:pPr lvl="1"/>
            <a:endParaRPr lang="en-US" altLang="zh-CN" dirty="0"/>
          </a:p>
        </p:txBody>
      </p:sp>
      <p:sp>
        <p:nvSpPr>
          <p:cNvPr id="5" name="灯片编号占位符 3"/>
          <p:cNvSpPr>
            <a:spLocks noGrp="1"/>
          </p:cNvSpPr>
          <p:nvPr>
            <p:ph type="sldNum" sz="quarter" idx="10"/>
          </p:nvPr>
        </p:nvSpPr>
        <p:spPr/>
        <p:txBody>
          <a:bodyPr/>
          <a:lstStyle/>
          <a:p>
            <a:pPr>
              <a:defRPr/>
            </a:pPr>
            <a:fld id="{655A080B-5019-4254-B519-7842F631F6FA}" type="slidenum">
              <a:rPr lang="zh-CN" altLang="en-US" smtClean="0"/>
              <a:pPr>
                <a:defRPr/>
              </a:pPr>
              <a:t>47</a:t>
            </a:fld>
            <a:endParaRPr lang="en-US" altLang="zh-CN" dirty="0"/>
          </a:p>
        </p:txBody>
      </p:sp>
    </p:spTree>
    <p:extLst>
      <p:ext uri="{BB962C8B-B14F-4D97-AF65-F5344CB8AC3E}">
        <p14:creationId xmlns:p14="http://schemas.microsoft.com/office/powerpoint/2010/main" val="156111991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验证输入</a:t>
            </a:r>
            <a:r>
              <a:rPr lang="en-US" altLang="zh-CN" dirty="0"/>
              <a:t>-</a:t>
            </a:r>
            <a:r>
              <a:rPr lang="zh-CN" altLang="en-US" dirty="0"/>
              <a:t>常见输入源</a:t>
            </a:r>
          </a:p>
        </p:txBody>
      </p:sp>
      <p:sp>
        <p:nvSpPr>
          <p:cNvPr id="3" name="内容占位符 2"/>
          <p:cNvSpPr>
            <a:spLocks noGrp="1"/>
          </p:cNvSpPr>
          <p:nvPr>
            <p:ph idx="1"/>
          </p:nvPr>
        </p:nvSpPr>
        <p:spPr/>
        <p:txBody>
          <a:bodyPr/>
          <a:lstStyle/>
          <a:p>
            <a:r>
              <a:rPr lang="zh-CN" altLang="en-US" dirty="0"/>
              <a:t>命令行</a:t>
            </a:r>
            <a:endParaRPr lang="en-US" altLang="zh-CN" dirty="0"/>
          </a:p>
          <a:p>
            <a:pPr lvl="1"/>
            <a:r>
              <a:rPr lang="zh-CN" altLang="en-US" dirty="0"/>
              <a:t>参数数量、数据格式、内容</a:t>
            </a:r>
            <a:endParaRPr lang="en-US" altLang="zh-CN" dirty="0"/>
          </a:p>
          <a:p>
            <a:r>
              <a:rPr lang="zh-CN" altLang="en-US" dirty="0"/>
              <a:t>环境变量</a:t>
            </a:r>
            <a:endParaRPr lang="en-US" altLang="zh-CN" dirty="0"/>
          </a:p>
          <a:p>
            <a:pPr lvl="1"/>
            <a:r>
              <a:rPr lang="zh-CN" altLang="en-US" dirty="0"/>
              <a:t>环境变量可能超出期望</a:t>
            </a:r>
            <a:endParaRPr lang="en-US" altLang="zh-CN" dirty="0"/>
          </a:p>
          <a:p>
            <a:pPr lvl="1"/>
            <a:r>
              <a:rPr lang="zh-CN" altLang="en-US" dirty="0"/>
              <a:t>有的环境变量存储格式存在危险</a:t>
            </a:r>
            <a:endParaRPr lang="en-US" altLang="zh-CN" dirty="0"/>
          </a:p>
          <a:p>
            <a:r>
              <a:rPr lang="zh-CN" altLang="en-US" dirty="0"/>
              <a:t>文件</a:t>
            </a:r>
            <a:endParaRPr lang="en-US" altLang="zh-CN" dirty="0"/>
          </a:p>
          <a:p>
            <a:pPr lvl="1"/>
            <a:r>
              <a:rPr lang="zh-CN" altLang="en-US" dirty="0"/>
              <a:t>不信任可以被不可信用户控制的文件内容</a:t>
            </a:r>
            <a:endParaRPr lang="en-US" altLang="zh-CN" dirty="0"/>
          </a:p>
          <a:p>
            <a:pPr lvl="1"/>
            <a:r>
              <a:rPr lang="zh-CN" altLang="en-US" dirty="0"/>
              <a:t>不信任临时文件</a:t>
            </a:r>
            <a:endParaRPr lang="en-US" altLang="zh-CN" dirty="0"/>
          </a:p>
          <a:p>
            <a:r>
              <a:rPr lang="zh-CN" altLang="en-US" dirty="0"/>
              <a:t>网络</a:t>
            </a:r>
            <a:endParaRPr lang="en-US" altLang="zh-CN" dirty="0"/>
          </a:p>
          <a:p>
            <a:pPr lvl="1"/>
            <a:r>
              <a:rPr lang="zh-CN" altLang="en-US" dirty="0"/>
              <a:t>来自网络的数据是“高度不可信的”</a:t>
            </a:r>
            <a:endParaRPr lang="en-US" altLang="zh-CN" dirty="0"/>
          </a:p>
          <a:p>
            <a:r>
              <a:rPr lang="zh-CN" altLang="en-US" dirty="0"/>
              <a:t>其他来源</a:t>
            </a:r>
          </a:p>
        </p:txBody>
      </p:sp>
      <p:sp>
        <p:nvSpPr>
          <p:cNvPr id="5" name="灯片编号占位符 3"/>
          <p:cNvSpPr>
            <a:spLocks noGrp="1"/>
          </p:cNvSpPr>
          <p:nvPr>
            <p:ph type="sldNum" sz="quarter" idx="10"/>
          </p:nvPr>
        </p:nvSpPr>
        <p:spPr/>
        <p:txBody>
          <a:bodyPr/>
          <a:lstStyle/>
          <a:p>
            <a:pPr>
              <a:defRPr/>
            </a:pPr>
            <a:fld id="{655A080B-5019-4254-B519-7842F631F6FA}" type="slidenum">
              <a:rPr lang="zh-CN" altLang="en-US" smtClean="0"/>
              <a:pPr>
                <a:defRPr/>
              </a:pPr>
              <a:t>48</a:t>
            </a:fld>
            <a:endParaRPr lang="en-US" altLang="zh-CN" dirty="0"/>
          </a:p>
        </p:txBody>
      </p:sp>
    </p:spTree>
    <p:extLst>
      <p:ext uri="{BB962C8B-B14F-4D97-AF65-F5344CB8AC3E}">
        <p14:creationId xmlns:p14="http://schemas.microsoft.com/office/powerpoint/2010/main" val="211640030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通用安全编码原则</a:t>
            </a:r>
            <a:r>
              <a:rPr lang="en-US" altLang="zh-CN" dirty="0"/>
              <a:t>-</a:t>
            </a:r>
            <a:r>
              <a:rPr lang="zh-CN" altLang="en-US" dirty="0"/>
              <a:t>避免缓冲区溢出</a:t>
            </a:r>
          </a:p>
        </p:txBody>
      </p:sp>
      <p:sp>
        <p:nvSpPr>
          <p:cNvPr id="3" name="内容占位符 2"/>
          <p:cNvSpPr>
            <a:spLocks noGrp="1"/>
          </p:cNvSpPr>
          <p:nvPr>
            <p:ph idx="1"/>
          </p:nvPr>
        </p:nvSpPr>
        <p:spPr/>
        <p:txBody>
          <a:bodyPr>
            <a:normAutofit/>
          </a:bodyPr>
          <a:lstStyle/>
          <a:p>
            <a:r>
              <a:rPr lang="zh-CN" altLang="en-US" dirty="0"/>
              <a:t>缓冲区溢出</a:t>
            </a:r>
            <a:endParaRPr lang="en-US" altLang="zh-CN" dirty="0"/>
          </a:p>
          <a:p>
            <a:pPr lvl="1"/>
            <a:r>
              <a:rPr lang="zh-CN" altLang="en-US" dirty="0"/>
              <a:t>缓冲区：包含相同数据类型的实例的一个连续计算机内存块</a:t>
            </a:r>
            <a:endParaRPr lang="en-US" altLang="zh-CN" dirty="0"/>
          </a:p>
          <a:p>
            <a:pPr lvl="1"/>
            <a:r>
              <a:rPr lang="zh-CN" altLang="en-US" dirty="0"/>
              <a:t>溢出：数据被添加到分配给该缓冲区的内存块之外</a:t>
            </a:r>
            <a:endParaRPr lang="en-US" altLang="zh-CN" dirty="0"/>
          </a:p>
          <a:p>
            <a:r>
              <a:rPr lang="zh-CN" altLang="en-US" dirty="0"/>
              <a:t>外部数据比目标空间大</a:t>
            </a:r>
          </a:p>
          <a:p>
            <a:r>
              <a:rPr lang="zh-CN" altLang="en-US" dirty="0"/>
              <a:t>是一个非常普遍而且严重的问题</a:t>
            </a:r>
            <a:endParaRPr lang="en-US" altLang="zh-CN" dirty="0"/>
          </a:p>
          <a:p>
            <a:endParaRPr lang="zh-CN" altLang="en-US" dirty="0"/>
          </a:p>
        </p:txBody>
      </p:sp>
      <p:sp>
        <p:nvSpPr>
          <p:cNvPr id="6" name="灯片编号占位符 3"/>
          <p:cNvSpPr>
            <a:spLocks noGrp="1"/>
          </p:cNvSpPr>
          <p:nvPr>
            <p:ph type="sldNum" sz="quarter" idx="10"/>
          </p:nvPr>
        </p:nvSpPr>
        <p:spPr/>
        <p:txBody>
          <a:bodyPr/>
          <a:lstStyle/>
          <a:p>
            <a:pPr>
              <a:defRPr/>
            </a:pPr>
            <a:fld id="{655A080B-5019-4254-B519-7842F631F6FA}" type="slidenum">
              <a:rPr lang="zh-CN" altLang="en-US" smtClean="0"/>
              <a:pPr>
                <a:defRPr/>
              </a:pPr>
              <a:t>49</a:t>
            </a:fld>
            <a:endParaRPr lang="en-US" altLang="zh-CN" dirty="0"/>
          </a:p>
        </p:txBody>
      </p:sp>
      <p:pic>
        <p:nvPicPr>
          <p:cNvPr id="5" name="Picture 4"/>
          <p:cNvPicPr>
            <a:picLocks noChangeAspect="1" noChangeArrowheads="1"/>
          </p:cNvPicPr>
          <p:nvPr/>
        </p:nvPicPr>
        <p:blipFill>
          <a:blip r:embed="rId2" cstate="print"/>
          <a:srcRect/>
          <a:stretch>
            <a:fillRect/>
          </a:stretch>
        </p:blipFill>
        <p:spPr bwMode="auto">
          <a:xfrm>
            <a:off x="1835696" y="4401108"/>
            <a:ext cx="6069013" cy="2025650"/>
          </a:xfrm>
          <a:prstGeom prst="rect">
            <a:avLst/>
          </a:prstGeom>
          <a:noFill/>
          <a:ln w="9525">
            <a:noFill/>
            <a:miter lim="800000"/>
            <a:headEnd/>
            <a:tailEnd/>
          </a:ln>
        </p:spPr>
      </p:pic>
    </p:spTree>
    <p:extLst>
      <p:ext uri="{BB962C8B-B14F-4D97-AF65-F5344CB8AC3E}">
        <p14:creationId xmlns:p14="http://schemas.microsoft.com/office/powerpoint/2010/main" val="329851564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软件生命周期模型</a:t>
            </a:r>
            <a:r>
              <a:rPr kumimoji="1" lang="en-US" altLang="zh-CN" dirty="0"/>
              <a:t>-</a:t>
            </a:r>
            <a:r>
              <a:rPr kumimoji="1" lang="zh-CN" altLang="en-US" dirty="0"/>
              <a:t>瀑布模型</a:t>
            </a:r>
          </a:p>
        </p:txBody>
      </p:sp>
      <p:sp>
        <p:nvSpPr>
          <p:cNvPr id="3" name="内容占位符 2"/>
          <p:cNvSpPr>
            <a:spLocks noGrp="1"/>
          </p:cNvSpPr>
          <p:nvPr>
            <p:ph idx="1"/>
          </p:nvPr>
        </p:nvSpPr>
        <p:spPr>
          <a:xfrm>
            <a:off x="533400" y="1295400"/>
            <a:ext cx="4902696" cy="5105400"/>
          </a:xfrm>
        </p:spPr>
        <p:txBody>
          <a:bodyPr/>
          <a:lstStyle/>
          <a:p>
            <a:r>
              <a:rPr lang="zh-CN" altLang="zh-CN" dirty="0"/>
              <a:t>最早出现的软件开发模型</a:t>
            </a:r>
            <a:endParaRPr lang="en-US" altLang="zh-CN" dirty="0"/>
          </a:p>
          <a:p>
            <a:r>
              <a:rPr lang="zh-CN" altLang="en-US" dirty="0"/>
              <a:t>核心思想</a:t>
            </a:r>
            <a:endParaRPr lang="en-US" altLang="zh-CN" dirty="0"/>
          </a:p>
          <a:p>
            <a:pPr lvl="1"/>
            <a:r>
              <a:rPr lang="zh-CN" altLang="zh-CN" dirty="0"/>
              <a:t>按工序将问题简化</a:t>
            </a:r>
            <a:endParaRPr lang="en-US" altLang="zh-CN" dirty="0"/>
          </a:p>
          <a:p>
            <a:pPr lvl="1"/>
            <a:r>
              <a:rPr lang="zh-CN" altLang="zh-CN" dirty="0"/>
              <a:t>将功能的实现与设计分开</a:t>
            </a:r>
            <a:endParaRPr lang="en-US" altLang="zh-CN" dirty="0"/>
          </a:p>
          <a:p>
            <a:r>
              <a:rPr lang="zh-CN" altLang="en-US" dirty="0"/>
              <a:t>不足</a:t>
            </a:r>
            <a:endParaRPr lang="en-US" altLang="zh-CN" dirty="0"/>
          </a:p>
          <a:p>
            <a:pPr lvl="1"/>
            <a:r>
              <a:rPr lang="zh-CN" altLang="zh-CN" dirty="0"/>
              <a:t>没有对开发周期后期发现错误做出相应的规定</a:t>
            </a:r>
            <a:endParaRPr lang="zh-CN" altLang="en-US" dirty="0"/>
          </a:p>
        </p:txBody>
      </p:sp>
      <p:sp>
        <p:nvSpPr>
          <p:cNvPr id="4" name="幻灯片编号占位符 3"/>
          <p:cNvSpPr>
            <a:spLocks noGrp="1"/>
          </p:cNvSpPr>
          <p:nvPr>
            <p:ph type="sldNum" sz="quarter" idx="10"/>
          </p:nvPr>
        </p:nvSpPr>
        <p:spPr/>
        <p:txBody>
          <a:bodyPr/>
          <a:lstStyle/>
          <a:p>
            <a:pPr>
              <a:defRPr/>
            </a:pPr>
            <a:fld id="{F5E0E65E-9137-4309-8D78-B392A1917D52}" type="slidenum">
              <a:rPr lang="zh-CN" altLang="en-US" smtClean="0"/>
              <a:pPr>
                <a:defRPr/>
              </a:pPr>
              <a:t>5</a:t>
            </a:fld>
            <a:endParaRPr lang="en-US" altLang="zh-CN"/>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a:xfrm>
            <a:off x="5436096" y="1376773"/>
            <a:ext cx="3600400" cy="5128802"/>
          </a:xfrm>
          <a:prstGeom prst="rect">
            <a:avLst/>
          </a:prstGeom>
          <a:noFill/>
          <a:ln>
            <a:noFill/>
          </a:ln>
        </p:spPr>
      </p:pic>
    </p:spTree>
    <p:extLst>
      <p:ext uri="{BB962C8B-B14F-4D97-AF65-F5344CB8AC3E}">
        <p14:creationId xmlns:p14="http://schemas.microsoft.com/office/powerpoint/2010/main" val="259865078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通用编码原则</a:t>
            </a:r>
            <a:r>
              <a:rPr lang="en-US" altLang="zh-CN" dirty="0"/>
              <a:t>-</a:t>
            </a:r>
            <a:r>
              <a:rPr lang="zh-CN" altLang="en-US" dirty="0"/>
              <a:t>避免缓冲区溢出</a:t>
            </a:r>
          </a:p>
        </p:txBody>
      </p:sp>
      <p:sp>
        <p:nvSpPr>
          <p:cNvPr id="3" name="内容占位符 2"/>
          <p:cNvSpPr>
            <a:spLocks noGrp="1"/>
          </p:cNvSpPr>
          <p:nvPr>
            <p:ph idx="1"/>
          </p:nvPr>
        </p:nvSpPr>
        <p:spPr/>
        <p:txBody>
          <a:bodyPr/>
          <a:lstStyle/>
          <a:p>
            <a:r>
              <a:rPr lang="zh-CN" altLang="en-US" dirty="0"/>
              <a:t>溢出后果</a:t>
            </a:r>
            <a:endParaRPr lang="en-US" altLang="zh-CN" dirty="0"/>
          </a:p>
          <a:p>
            <a:pPr lvl="1"/>
            <a:r>
              <a:rPr lang="zh-CN" altLang="en-US" dirty="0"/>
              <a:t>攻击者可以使远程服务程序或者本地程序崩溃</a:t>
            </a:r>
          </a:p>
          <a:p>
            <a:pPr lvl="1"/>
            <a:r>
              <a:rPr lang="zh-CN" altLang="en-US" dirty="0"/>
              <a:t>攻击者可以设计溢出后执行的代码</a:t>
            </a:r>
            <a:endParaRPr lang="zh-TW" altLang="en-US" dirty="0"/>
          </a:p>
          <a:p>
            <a:r>
              <a:rPr lang="en-US" altLang="zh-CN" dirty="0"/>
              <a:t>C/C++</a:t>
            </a:r>
            <a:r>
              <a:rPr lang="zh-CN" altLang="en-US" dirty="0"/>
              <a:t>语言</a:t>
            </a:r>
            <a:endParaRPr lang="en-US" altLang="zh-CN" dirty="0"/>
          </a:p>
          <a:p>
            <a:pPr lvl="1"/>
            <a:r>
              <a:rPr lang="zh-CN" altLang="en-US" dirty="0"/>
              <a:t>语言特性决定</a:t>
            </a:r>
            <a:endParaRPr lang="en-US" altLang="zh-CN" dirty="0"/>
          </a:p>
          <a:p>
            <a:pPr lvl="1"/>
            <a:r>
              <a:rPr lang="zh-CN" altLang="en-US" dirty="0"/>
              <a:t>大量的库函数存在溢出</a:t>
            </a:r>
            <a:endParaRPr lang="en-US" altLang="zh-CN" dirty="0"/>
          </a:p>
          <a:p>
            <a:pPr lvl="2"/>
            <a:r>
              <a:rPr lang="en-US" altLang="zh-CN" dirty="0" err="1"/>
              <a:t>strcpy</a:t>
            </a:r>
            <a:r>
              <a:rPr lang="zh-CN" altLang="en-US" dirty="0"/>
              <a:t>、</a:t>
            </a:r>
            <a:r>
              <a:rPr lang="en-US" altLang="zh-CN" dirty="0" err="1"/>
              <a:t>strcat</a:t>
            </a:r>
            <a:r>
              <a:rPr lang="zh-CN" altLang="en-US" dirty="0"/>
              <a:t>、</a:t>
            </a:r>
            <a:r>
              <a:rPr lang="en-US" altLang="zh-CN" dirty="0"/>
              <a:t>gets</a:t>
            </a:r>
            <a:r>
              <a:rPr lang="zh-CN" altLang="en-US" dirty="0"/>
              <a:t>等</a:t>
            </a:r>
            <a:endParaRPr lang="en-US" altLang="zh-CN" dirty="0"/>
          </a:p>
          <a:p>
            <a:r>
              <a:rPr lang="zh-CN" altLang="en-US" dirty="0"/>
              <a:t>其他语言</a:t>
            </a:r>
            <a:endParaRPr lang="en-US" altLang="zh-CN" dirty="0"/>
          </a:p>
          <a:p>
            <a:pPr lvl="1"/>
            <a:r>
              <a:rPr lang="zh-CN" altLang="en-US" dirty="0"/>
              <a:t>调用</a:t>
            </a:r>
            <a:r>
              <a:rPr lang="en-US" altLang="zh-CN" dirty="0"/>
              <a:t>C</a:t>
            </a:r>
            <a:r>
              <a:rPr lang="zh-CN" altLang="en-US" dirty="0"/>
              <a:t>语言库</a:t>
            </a:r>
            <a:endParaRPr lang="en-US" altLang="zh-CN" dirty="0"/>
          </a:p>
          <a:p>
            <a:pPr lvl="1"/>
            <a:r>
              <a:rPr lang="en-US" altLang="zh-CN" dirty="0"/>
              <a:t>C#</a:t>
            </a:r>
            <a:r>
              <a:rPr lang="zh-CN" altLang="en-US" dirty="0"/>
              <a:t>允许设置“不安全”例程</a:t>
            </a:r>
            <a:endParaRPr lang="en-US" altLang="zh-CN" dirty="0"/>
          </a:p>
          <a:p>
            <a:endParaRPr lang="zh-CN" altLang="en-US" dirty="0"/>
          </a:p>
        </p:txBody>
      </p:sp>
      <p:sp>
        <p:nvSpPr>
          <p:cNvPr id="5" name="灯片编号占位符 3"/>
          <p:cNvSpPr>
            <a:spLocks noGrp="1"/>
          </p:cNvSpPr>
          <p:nvPr>
            <p:ph type="sldNum" sz="quarter" idx="10"/>
          </p:nvPr>
        </p:nvSpPr>
        <p:spPr/>
        <p:txBody>
          <a:bodyPr/>
          <a:lstStyle/>
          <a:p>
            <a:pPr>
              <a:defRPr/>
            </a:pPr>
            <a:fld id="{655A080B-5019-4254-B519-7842F631F6FA}" type="slidenum">
              <a:rPr lang="zh-CN" altLang="en-US" smtClean="0"/>
              <a:pPr>
                <a:defRPr/>
              </a:pPr>
              <a:t>50</a:t>
            </a:fld>
            <a:endParaRPr lang="en-US" altLang="zh-CN" dirty="0"/>
          </a:p>
        </p:txBody>
      </p:sp>
    </p:spTree>
    <p:extLst>
      <p:ext uri="{BB962C8B-B14F-4D97-AF65-F5344CB8AC3E}">
        <p14:creationId xmlns:p14="http://schemas.microsoft.com/office/powerpoint/2010/main" val="385363197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通用编码原则</a:t>
            </a:r>
            <a:r>
              <a:rPr lang="en-US" altLang="zh-CN" dirty="0"/>
              <a:t>-</a:t>
            </a:r>
            <a:r>
              <a:rPr lang="zh-CN" altLang="en-US" dirty="0"/>
              <a:t>避免缓冲区溢出</a:t>
            </a:r>
          </a:p>
        </p:txBody>
      </p:sp>
      <p:sp>
        <p:nvSpPr>
          <p:cNvPr id="3" name="内容占位符 2"/>
          <p:cNvSpPr>
            <a:spLocks noGrp="1"/>
          </p:cNvSpPr>
          <p:nvPr>
            <p:ph idx="1"/>
          </p:nvPr>
        </p:nvSpPr>
        <p:spPr/>
        <p:txBody>
          <a:bodyPr>
            <a:normAutofit fontScale="92500" lnSpcReduction="10000"/>
          </a:bodyPr>
          <a:lstStyle/>
          <a:p>
            <a:r>
              <a:rPr lang="zh-CN" altLang="en-US" dirty="0"/>
              <a:t>解决办法</a:t>
            </a:r>
            <a:endParaRPr lang="en-US" altLang="zh-CN" dirty="0"/>
          </a:p>
          <a:p>
            <a:pPr lvl="1"/>
            <a:r>
              <a:rPr lang="zh-CN" altLang="en-US" dirty="0"/>
              <a:t>填充数据时计算边界</a:t>
            </a:r>
            <a:endParaRPr lang="en-US" altLang="zh-CN" dirty="0"/>
          </a:p>
          <a:p>
            <a:pPr lvl="2"/>
            <a:r>
              <a:rPr lang="zh-CN" altLang="en-US" dirty="0"/>
              <a:t>动态分配内存</a:t>
            </a:r>
            <a:endParaRPr lang="en-US" altLang="zh-CN" dirty="0"/>
          </a:p>
          <a:p>
            <a:pPr lvl="2"/>
            <a:r>
              <a:rPr lang="zh-CN" altLang="en-US" dirty="0"/>
              <a:t>控制输入</a:t>
            </a:r>
            <a:endParaRPr lang="en-US" altLang="zh-CN" dirty="0"/>
          </a:p>
          <a:p>
            <a:pPr lvl="1"/>
            <a:r>
              <a:rPr lang="zh-CN" altLang="en-US" dirty="0"/>
              <a:t>使用没有缓冲区溢出问题的函数</a:t>
            </a:r>
            <a:endParaRPr lang="en-US" altLang="zh-CN" dirty="0"/>
          </a:p>
          <a:p>
            <a:pPr lvl="2"/>
            <a:r>
              <a:rPr lang="en-US" altLang="zh-CN" dirty="0" err="1"/>
              <a:t>strncpy</a:t>
            </a:r>
            <a:r>
              <a:rPr lang="zh-CN" altLang="en-US" dirty="0"/>
              <a:t>、</a:t>
            </a:r>
            <a:r>
              <a:rPr lang="en-US" altLang="zh-CN" dirty="0" err="1"/>
              <a:t>strncat</a:t>
            </a:r>
            <a:r>
              <a:rPr lang="zh-CN" altLang="en-US" dirty="0"/>
              <a:t>、</a:t>
            </a:r>
            <a:r>
              <a:rPr lang="en-US" altLang="zh-CN" dirty="0"/>
              <a:t>C++</a:t>
            </a:r>
            <a:r>
              <a:rPr lang="zh-CN" altLang="en-US" dirty="0"/>
              <a:t>中</a:t>
            </a:r>
            <a:r>
              <a:rPr lang="en-US" altLang="zh-CN" dirty="0" err="1"/>
              <a:t>std:string</a:t>
            </a:r>
            <a:endParaRPr lang="en-US" altLang="zh-CN" dirty="0"/>
          </a:p>
          <a:p>
            <a:pPr lvl="1"/>
            <a:r>
              <a:rPr lang="zh-CN" altLang="en-US" dirty="0"/>
              <a:t>使用替代库</a:t>
            </a:r>
            <a:endParaRPr lang="en-US" altLang="zh-CN" dirty="0"/>
          </a:p>
          <a:p>
            <a:pPr lvl="2"/>
            <a:r>
              <a:rPr lang="en-US" altLang="zh-CN" dirty="0" err="1"/>
              <a:t>Libmib</a:t>
            </a:r>
            <a:r>
              <a:rPr lang="zh-CN" altLang="en-US" dirty="0"/>
              <a:t>、</a:t>
            </a:r>
            <a:r>
              <a:rPr lang="en-US" altLang="zh-CN" dirty="0" err="1"/>
              <a:t>libsafe</a:t>
            </a:r>
            <a:endParaRPr lang="en-US" altLang="zh-CN" dirty="0"/>
          </a:p>
          <a:p>
            <a:pPr lvl="1"/>
            <a:r>
              <a:rPr lang="zh-CN" altLang="en-US" dirty="0"/>
              <a:t>基于探测方法的防御</a:t>
            </a:r>
            <a:endParaRPr lang="en-US" altLang="zh-CN" dirty="0"/>
          </a:p>
          <a:p>
            <a:pPr lvl="2"/>
            <a:r>
              <a:rPr lang="en-US" altLang="zh-CN" dirty="0" err="1"/>
              <a:t>StackGuard</a:t>
            </a:r>
            <a:r>
              <a:rPr lang="zh-CN" altLang="en-US" dirty="0"/>
              <a:t>、</a:t>
            </a:r>
            <a:r>
              <a:rPr lang="en-US" altLang="zh-CN" dirty="0" err="1"/>
              <a:t>ProPolice</a:t>
            </a:r>
            <a:r>
              <a:rPr lang="zh-CN" altLang="en-US" dirty="0"/>
              <a:t>、</a:t>
            </a:r>
            <a:r>
              <a:rPr lang="en-US" altLang="zh-CN" dirty="0"/>
              <a:t>/</a:t>
            </a:r>
            <a:r>
              <a:rPr lang="en-US" altLang="zh-CN" dirty="0" err="1"/>
              <a:t>GS</a:t>
            </a:r>
            <a:endParaRPr lang="en-US" altLang="zh-CN" dirty="0"/>
          </a:p>
          <a:p>
            <a:pPr lvl="2"/>
            <a:r>
              <a:rPr lang="zh-CN" altLang="en-US" dirty="0"/>
              <a:t>将一个“探测”值插入到返回地址的前面</a:t>
            </a:r>
            <a:endParaRPr lang="en-US" altLang="zh-CN" dirty="0"/>
          </a:p>
          <a:p>
            <a:pPr lvl="1"/>
            <a:r>
              <a:rPr lang="zh-CN" altLang="en-US" dirty="0"/>
              <a:t>非执行的堆栈防御</a:t>
            </a:r>
            <a:endParaRPr lang="en-US" altLang="zh-CN" dirty="0"/>
          </a:p>
          <a:p>
            <a:pPr lvl="2"/>
            <a:r>
              <a:rPr lang="zh-CN" altLang="en-US" dirty="0"/>
              <a:t>不可在堆栈上执行代码</a:t>
            </a:r>
          </a:p>
        </p:txBody>
      </p:sp>
      <p:sp>
        <p:nvSpPr>
          <p:cNvPr id="5" name="灯片编号占位符 3"/>
          <p:cNvSpPr>
            <a:spLocks noGrp="1"/>
          </p:cNvSpPr>
          <p:nvPr>
            <p:ph type="sldNum" sz="quarter" idx="10"/>
          </p:nvPr>
        </p:nvSpPr>
        <p:spPr/>
        <p:txBody>
          <a:bodyPr/>
          <a:lstStyle/>
          <a:p>
            <a:pPr>
              <a:defRPr/>
            </a:pPr>
            <a:fld id="{655A080B-5019-4254-B519-7842F631F6FA}" type="slidenum">
              <a:rPr lang="zh-CN" altLang="en-US" smtClean="0"/>
              <a:pPr>
                <a:defRPr/>
              </a:pPr>
              <a:t>51</a:t>
            </a:fld>
            <a:endParaRPr lang="en-US" altLang="zh-CN" dirty="0"/>
          </a:p>
        </p:txBody>
      </p:sp>
    </p:spTree>
    <p:extLst>
      <p:ext uri="{BB962C8B-B14F-4D97-AF65-F5344CB8AC3E}">
        <p14:creationId xmlns:p14="http://schemas.microsoft.com/office/powerpoint/2010/main" val="199892049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通用编码原则</a:t>
            </a:r>
            <a:r>
              <a:rPr lang="en-US" altLang="zh-CN" dirty="0"/>
              <a:t>-</a:t>
            </a:r>
            <a:r>
              <a:rPr lang="zh-CN" altLang="en-US" dirty="0"/>
              <a:t>程序内部安全</a:t>
            </a:r>
          </a:p>
        </p:txBody>
      </p:sp>
      <p:sp>
        <p:nvSpPr>
          <p:cNvPr id="3" name="内容占位符 2"/>
          <p:cNvSpPr>
            <a:spLocks noGrp="1"/>
          </p:cNvSpPr>
          <p:nvPr>
            <p:ph idx="1"/>
          </p:nvPr>
        </p:nvSpPr>
        <p:spPr/>
        <p:txBody>
          <a:bodyPr/>
          <a:lstStyle/>
          <a:p>
            <a:r>
              <a:rPr lang="zh-CN" altLang="en-US" dirty="0"/>
              <a:t>程序内部接口安全</a:t>
            </a:r>
            <a:endParaRPr lang="en-US" altLang="zh-CN" dirty="0"/>
          </a:p>
          <a:p>
            <a:pPr lvl="1"/>
            <a:r>
              <a:rPr lang="zh-CN" altLang="en-US" dirty="0"/>
              <a:t>程序内部接口数据的检查</a:t>
            </a:r>
            <a:endParaRPr lang="en-US" altLang="zh-CN" dirty="0"/>
          </a:p>
          <a:p>
            <a:r>
              <a:rPr lang="zh-CN" altLang="en-US" dirty="0"/>
              <a:t>异常的安全处理</a:t>
            </a:r>
            <a:endParaRPr lang="en-US" altLang="zh-CN" dirty="0"/>
          </a:p>
          <a:p>
            <a:pPr lvl="1"/>
            <a:r>
              <a:rPr lang="zh-CN" altLang="en-US" dirty="0"/>
              <a:t>检测异常，安全处理各种可能运行路径</a:t>
            </a:r>
            <a:endParaRPr lang="en-US" altLang="zh-CN" dirty="0"/>
          </a:p>
          <a:p>
            <a:pPr lvl="1"/>
            <a:r>
              <a:rPr lang="zh-CN" altLang="en-US" dirty="0"/>
              <a:t>检测到某些错误行为</a:t>
            </a:r>
            <a:r>
              <a:rPr lang="en-US" altLang="zh-CN" dirty="0"/>
              <a:t>/</a:t>
            </a:r>
            <a:r>
              <a:rPr lang="zh-CN" altLang="en-US" dirty="0"/>
              <a:t>数据，必须以合适的方式处理，保证程序运行安全</a:t>
            </a:r>
            <a:endParaRPr lang="en-US" altLang="zh-CN" dirty="0"/>
          </a:p>
          <a:p>
            <a:pPr lvl="1"/>
            <a:r>
              <a:rPr lang="zh-CN" altLang="en-US" dirty="0"/>
              <a:t>必要时立即拒绝服务，甚至不回送详细的错误代码</a:t>
            </a:r>
            <a:endParaRPr lang="en-US" altLang="zh-CN" dirty="0"/>
          </a:p>
          <a:p>
            <a:pPr marL="457200" lvl="1" indent="0">
              <a:buNone/>
            </a:pPr>
            <a:endParaRPr lang="en-US" altLang="zh-CN" dirty="0"/>
          </a:p>
        </p:txBody>
      </p:sp>
      <p:sp>
        <p:nvSpPr>
          <p:cNvPr id="5" name="灯片编号占位符 3"/>
          <p:cNvSpPr>
            <a:spLocks noGrp="1"/>
          </p:cNvSpPr>
          <p:nvPr>
            <p:ph type="sldNum" sz="quarter" idx="10"/>
          </p:nvPr>
        </p:nvSpPr>
        <p:spPr/>
        <p:txBody>
          <a:bodyPr/>
          <a:lstStyle/>
          <a:p>
            <a:pPr>
              <a:defRPr/>
            </a:pPr>
            <a:fld id="{655A080B-5019-4254-B519-7842F631F6FA}" type="slidenum">
              <a:rPr lang="zh-CN" altLang="en-US" smtClean="0"/>
              <a:pPr>
                <a:defRPr/>
              </a:pPr>
              <a:t>52</a:t>
            </a:fld>
            <a:endParaRPr lang="en-US" altLang="zh-CN" dirty="0"/>
          </a:p>
        </p:txBody>
      </p:sp>
    </p:spTree>
    <p:extLst>
      <p:ext uri="{BB962C8B-B14F-4D97-AF65-F5344CB8AC3E}">
        <p14:creationId xmlns:p14="http://schemas.microsoft.com/office/powerpoint/2010/main" val="370643642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通用编码原则</a:t>
            </a:r>
            <a:r>
              <a:rPr lang="en-US" altLang="zh-CN" dirty="0"/>
              <a:t>-</a:t>
            </a:r>
            <a:r>
              <a:rPr lang="zh-CN" altLang="en-US" dirty="0"/>
              <a:t>程序内部安全</a:t>
            </a:r>
          </a:p>
        </p:txBody>
      </p:sp>
      <p:sp>
        <p:nvSpPr>
          <p:cNvPr id="3" name="内容占位符 2"/>
          <p:cNvSpPr>
            <a:spLocks noGrp="1"/>
          </p:cNvSpPr>
          <p:nvPr>
            <p:ph idx="1"/>
          </p:nvPr>
        </p:nvSpPr>
        <p:spPr/>
        <p:txBody>
          <a:bodyPr>
            <a:normAutofit lnSpcReduction="10000"/>
          </a:bodyPr>
          <a:lstStyle/>
          <a:p>
            <a:r>
              <a:rPr lang="zh-CN" altLang="en-US" dirty="0"/>
              <a:t>最小化反馈</a:t>
            </a:r>
            <a:endParaRPr lang="en-US" altLang="zh-CN" dirty="0"/>
          </a:p>
          <a:p>
            <a:pPr lvl="1"/>
            <a:r>
              <a:rPr lang="zh-CN" altLang="en-US" dirty="0"/>
              <a:t>避免给予不可靠用户过多的信息</a:t>
            </a:r>
            <a:endParaRPr lang="en-US" altLang="zh-CN" dirty="0"/>
          </a:p>
          <a:p>
            <a:pPr lvl="2"/>
            <a:r>
              <a:rPr lang="zh-CN" altLang="en-US" dirty="0"/>
              <a:t>成功或失败</a:t>
            </a:r>
            <a:endParaRPr lang="en-US" altLang="zh-CN" dirty="0"/>
          </a:p>
          <a:p>
            <a:pPr lvl="2"/>
            <a:r>
              <a:rPr lang="zh-CN" altLang="en-US" dirty="0"/>
              <a:t>作为跟踪检查的日志可以记录较为详细的信息</a:t>
            </a:r>
            <a:endParaRPr lang="en-US" altLang="zh-CN" dirty="0"/>
          </a:p>
          <a:p>
            <a:pPr lvl="1"/>
            <a:r>
              <a:rPr lang="zh-CN" altLang="en-US" dirty="0"/>
              <a:t>认证程序在认证前尽量少给信息</a:t>
            </a:r>
            <a:endParaRPr lang="en-US" altLang="zh-CN" dirty="0"/>
          </a:p>
          <a:p>
            <a:pPr lvl="1"/>
            <a:r>
              <a:rPr lang="zh-CN" altLang="en-US" dirty="0"/>
              <a:t>如果程序接受了密码，不要返回它</a:t>
            </a:r>
            <a:endParaRPr lang="en-US" altLang="zh-CN" dirty="0"/>
          </a:p>
          <a:p>
            <a:r>
              <a:rPr lang="zh-CN" altLang="en-US" dirty="0"/>
              <a:t>避免竞争条件</a:t>
            </a:r>
          </a:p>
          <a:p>
            <a:pPr lvl="1"/>
            <a:r>
              <a:rPr lang="zh-CN" altLang="en-US" dirty="0"/>
              <a:t>访问共享资源时（文件</a:t>
            </a:r>
            <a:r>
              <a:rPr lang="en-US" altLang="zh-CN" dirty="0"/>
              <a:t>/</a:t>
            </a:r>
            <a:r>
              <a:rPr lang="zh-CN" altLang="en-US" dirty="0"/>
              <a:t>变量）没有被适当地控制</a:t>
            </a:r>
          </a:p>
          <a:p>
            <a:pPr lvl="1"/>
            <a:r>
              <a:rPr lang="zh-CN" altLang="en-US" dirty="0"/>
              <a:t>使用原子操作</a:t>
            </a:r>
          </a:p>
          <a:p>
            <a:pPr lvl="1"/>
            <a:r>
              <a:rPr lang="zh-CN" altLang="en-US" dirty="0"/>
              <a:t>使用锁操作</a:t>
            </a:r>
            <a:r>
              <a:rPr lang="en-US" altLang="zh-CN" dirty="0"/>
              <a:t>——</a:t>
            </a:r>
            <a:r>
              <a:rPr lang="zh-CN" altLang="en-US" dirty="0"/>
              <a:t>避免死锁</a:t>
            </a:r>
          </a:p>
          <a:p>
            <a:r>
              <a:rPr lang="zh-CN" altLang="en-US" dirty="0"/>
              <a:t>安全使用临时文件</a:t>
            </a:r>
          </a:p>
          <a:p>
            <a:endParaRPr lang="en-US" altLang="zh-CN" dirty="0"/>
          </a:p>
        </p:txBody>
      </p:sp>
      <p:sp>
        <p:nvSpPr>
          <p:cNvPr id="5" name="灯片编号占位符 3"/>
          <p:cNvSpPr>
            <a:spLocks noGrp="1"/>
          </p:cNvSpPr>
          <p:nvPr>
            <p:ph type="sldNum" sz="quarter" idx="10"/>
          </p:nvPr>
        </p:nvSpPr>
        <p:spPr/>
        <p:txBody>
          <a:bodyPr/>
          <a:lstStyle/>
          <a:p>
            <a:pPr>
              <a:defRPr/>
            </a:pPr>
            <a:fld id="{655A080B-5019-4254-B519-7842F631F6FA}" type="slidenum">
              <a:rPr lang="zh-CN" altLang="en-US" smtClean="0"/>
              <a:pPr>
                <a:defRPr/>
              </a:pPr>
              <a:t>53</a:t>
            </a:fld>
            <a:endParaRPr lang="en-US" altLang="zh-CN" dirty="0"/>
          </a:p>
        </p:txBody>
      </p:sp>
    </p:spTree>
    <p:extLst>
      <p:ext uri="{BB962C8B-B14F-4D97-AF65-F5344CB8AC3E}">
        <p14:creationId xmlns:p14="http://schemas.microsoft.com/office/powerpoint/2010/main" val="3239796750"/>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通用编码原则</a:t>
            </a:r>
            <a:r>
              <a:rPr lang="en-US" altLang="zh-CN" dirty="0"/>
              <a:t>-</a:t>
            </a:r>
            <a:r>
              <a:rPr lang="zh-CN" altLang="en-US" dirty="0"/>
              <a:t>安全调用组件</a:t>
            </a:r>
          </a:p>
        </p:txBody>
      </p:sp>
      <p:sp>
        <p:nvSpPr>
          <p:cNvPr id="3" name="内容占位符 2"/>
          <p:cNvSpPr>
            <a:spLocks noGrp="1"/>
          </p:cNvSpPr>
          <p:nvPr>
            <p:ph idx="1"/>
          </p:nvPr>
        </p:nvSpPr>
        <p:spPr/>
        <p:txBody>
          <a:bodyPr/>
          <a:lstStyle/>
          <a:p>
            <a:r>
              <a:rPr lang="zh-CN" altLang="en-US" dirty="0"/>
              <a:t>应用程序实际上几乎都不会是自包含的，它们通常都会调用其他组件</a:t>
            </a:r>
            <a:endParaRPr lang="en-US" altLang="zh-CN" dirty="0"/>
          </a:p>
          <a:p>
            <a:pPr lvl="1"/>
            <a:r>
              <a:rPr lang="zh-CN" altLang="en-US" dirty="0"/>
              <a:t>底层的操作系统</a:t>
            </a:r>
            <a:endParaRPr lang="en-US" altLang="zh-CN" dirty="0"/>
          </a:p>
          <a:p>
            <a:pPr lvl="1"/>
            <a:r>
              <a:rPr lang="zh-CN" altLang="en-US" dirty="0"/>
              <a:t>数据库</a:t>
            </a:r>
            <a:endParaRPr lang="en-US" altLang="zh-CN" dirty="0"/>
          </a:p>
          <a:p>
            <a:pPr lvl="1"/>
            <a:r>
              <a:rPr lang="zh-CN" altLang="en-US" dirty="0"/>
              <a:t>可重用的库</a:t>
            </a:r>
            <a:endParaRPr lang="en-US" altLang="zh-CN" dirty="0"/>
          </a:p>
          <a:p>
            <a:pPr lvl="1"/>
            <a:r>
              <a:rPr lang="zh-CN" altLang="en-US" dirty="0"/>
              <a:t>网络服务（</a:t>
            </a:r>
            <a:r>
              <a:rPr lang="en-US" altLang="zh-CN" dirty="0"/>
              <a:t>WEB</a:t>
            </a:r>
            <a:r>
              <a:rPr lang="zh-CN" altLang="en-US" dirty="0"/>
              <a:t>、</a:t>
            </a:r>
            <a:r>
              <a:rPr lang="en-US" altLang="zh-CN" dirty="0"/>
              <a:t>DNS</a:t>
            </a:r>
            <a:r>
              <a:rPr lang="zh-CN" altLang="en-US" dirty="0"/>
              <a:t>）</a:t>
            </a:r>
            <a:endParaRPr lang="en-US" altLang="zh-CN" dirty="0"/>
          </a:p>
          <a:p>
            <a:pPr lvl="1"/>
            <a:endParaRPr lang="zh-CN" altLang="en-US" dirty="0"/>
          </a:p>
        </p:txBody>
      </p:sp>
      <p:sp>
        <p:nvSpPr>
          <p:cNvPr id="5" name="灯片编号占位符 3"/>
          <p:cNvSpPr>
            <a:spLocks noGrp="1"/>
          </p:cNvSpPr>
          <p:nvPr>
            <p:ph type="sldNum" sz="quarter" idx="10"/>
          </p:nvPr>
        </p:nvSpPr>
        <p:spPr/>
        <p:txBody>
          <a:bodyPr/>
          <a:lstStyle/>
          <a:p>
            <a:pPr>
              <a:defRPr/>
            </a:pPr>
            <a:fld id="{655A080B-5019-4254-B519-7842F631F6FA}" type="slidenum">
              <a:rPr lang="zh-CN" altLang="en-US" smtClean="0"/>
              <a:pPr>
                <a:defRPr/>
              </a:pPr>
              <a:t>54</a:t>
            </a:fld>
            <a:endParaRPr lang="en-US" altLang="zh-CN" dirty="0"/>
          </a:p>
        </p:txBody>
      </p:sp>
    </p:spTree>
    <p:extLst>
      <p:ext uri="{BB962C8B-B14F-4D97-AF65-F5344CB8AC3E}">
        <p14:creationId xmlns:p14="http://schemas.microsoft.com/office/powerpoint/2010/main" val="481221882"/>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通用编码原则</a:t>
            </a:r>
            <a:r>
              <a:rPr lang="en-US" altLang="zh-CN" dirty="0"/>
              <a:t>-</a:t>
            </a:r>
            <a:r>
              <a:rPr lang="zh-CN" altLang="en-US" dirty="0"/>
              <a:t>安全调用组件</a:t>
            </a:r>
          </a:p>
        </p:txBody>
      </p:sp>
      <p:sp>
        <p:nvSpPr>
          <p:cNvPr id="3" name="内容占位符 2"/>
          <p:cNvSpPr>
            <a:spLocks noGrp="1"/>
          </p:cNvSpPr>
          <p:nvPr>
            <p:ph idx="1"/>
          </p:nvPr>
        </p:nvSpPr>
        <p:spPr/>
        <p:txBody>
          <a:bodyPr/>
          <a:lstStyle/>
          <a:p>
            <a:r>
              <a:rPr lang="zh-CN" altLang="en-US" dirty="0"/>
              <a:t>使用安全组件，并且只采用安全的方式</a:t>
            </a:r>
            <a:endParaRPr lang="en-US" altLang="zh-CN" dirty="0"/>
          </a:p>
          <a:p>
            <a:pPr lvl="1"/>
            <a:r>
              <a:rPr lang="zh-CN" altLang="en-US" dirty="0"/>
              <a:t>检查组件文档，搜索相关说明</a:t>
            </a:r>
            <a:endParaRPr lang="en-US" altLang="zh-CN" dirty="0"/>
          </a:p>
          <a:p>
            <a:pPr lvl="2"/>
            <a:r>
              <a:rPr lang="en-US" altLang="zh-CN" dirty="0"/>
              <a:t>gets</a:t>
            </a:r>
          </a:p>
          <a:p>
            <a:pPr lvl="2"/>
            <a:r>
              <a:rPr lang="zh-CN" altLang="en-US" dirty="0"/>
              <a:t>随机数</a:t>
            </a:r>
            <a:endParaRPr lang="en-US" altLang="zh-CN" dirty="0"/>
          </a:p>
          <a:p>
            <a:pPr lvl="1"/>
            <a:r>
              <a:rPr lang="zh-CN" altLang="en-US" dirty="0"/>
              <a:t>使用经过认可的组件</a:t>
            </a:r>
            <a:endParaRPr lang="en-US" altLang="zh-CN" dirty="0"/>
          </a:p>
          <a:p>
            <a:pPr lvl="1"/>
            <a:r>
              <a:rPr lang="zh-CN" altLang="en-US" dirty="0"/>
              <a:t>尽可能不调用外部命令，如果不得已要调用，必须严格检查参数</a:t>
            </a:r>
            <a:endParaRPr lang="en-US" altLang="zh-CN" dirty="0"/>
          </a:p>
          <a:p>
            <a:pPr lvl="2"/>
            <a:r>
              <a:rPr lang="en-US" altLang="zh-CN" dirty="0"/>
              <a:t>system</a:t>
            </a:r>
            <a:r>
              <a:rPr lang="zh-CN" altLang="en-US" dirty="0"/>
              <a:t>、</a:t>
            </a:r>
            <a:r>
              <a:rPr lang="en-US" altLang="zh-CN" dirty="0"/>
              <a:t>open</a:t>
            </a:r>
            <a:r>
              <a:rPr lang="zh-CN" altLang="en-US" dirty="0"/>
              <a:t>、</a:t>
            </a:r>
            <a:r>
              <a:rPr lang="en-US" altLang="zh-CN" dirty="0"/>
              <a:t>exec</a:t>
            </a:r>
            <a:r>
              <a:rPr lang="zh-CN" altLang="en-US" dirty="0"/>
              <a:t>、</a:t>
            </a:r>
            <a:endParaRPr lang="en-US" altLang="zh-CN" dirty="0"/>
          </a:p>
        </p:txBody>
      </p:sp>
      <p:sp>
        <p:nvSpPr>
          <p:cNvPr id="5" name="灯片编号占位符 3"/>
          <p:cNvSpPr>
            <a:spLocks noGrp="1"/>
          </p:cNvSpPr>
          <p:nvPr>
            <p:ph type="sldNum" sz="quarter" idx="10"/>
          </p:nvPr>
        </p:nvSpPr>
        <p:spPr/>
        <p:txBody>
          <a:bodyPr/>
          <a:lstStyle/>
          <a:p>
            <a:pPr>
              <a:defRPr/>
            </a:pPr>
            <a:fld id="{655A080B-5019-4254-B519-7842F631F6FA}" type="slidenum">
              <a:rPr lang="zh-CN" altLang="en-US" smtClean="0"/>
              <a:pPr>
                <a:defRPr/>
              </a:pPr>
              <a:t>55</a:t>
            </a:fld>
            <a:endParaRPr lang="en-US" altLang="zh-CN" dirty="0"/>
          </a:p>
        </p:txBody>
      </p:sp>
    </p:spTree>
    <p:extLst>
      <p:ext uri="{BB962C8B-B14F-4D97-AF65-F5344CB8AC3E}">
        <p14:creationId xmlns:p14="http://schemas.microsoft.com/office/powerpoint/2010/main" val="440145703"/>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通用编码原则</a:t>
            </a:r>
            <a:r>
              <a:rPr lang="en-US" altLang="zh-CN" dirty="0"/>
              <a:t>-</a:t>
            </a:r>
            <a:r>
              <a:rPr lang="zh-CN" altLang="en-US" dirty="0"/>
              <a:t>安全调用组件</a:t>
            </a:r>
          </a:p>
        </p:txBody>
      </p:sp>
      <p:sp>
        <p:nvSpPr>
          <p:cNvPr id="3" name="内容占位符 2"/>
          <p:cNvSpPr>
            <a:spLocks noGrp="1"/>
          </p:cNvSpPr>
          <p:nvPr>
            <p:ph idx="1"/>
          </p:nvPr>
        </p:nvSpPr>
        <p:spPr/>
        <p:txBody>
          <a:bodyPr/>
          <a:lstStyle/>
          <a:p>
            <a:r>
              <a:rPr lang="zh-CN" altLang="en-US" dirty="0"/>
              <a:t>正确处理返回值</a:t>
            </a:r>
            <a:endParaRPr lang="en-US" altLang="zh-CN" dirty="0"/>
          </a:p>
          <a:p>
            <a:pPr lvl="1"/>
            <a:r>
              <a:rPr lang="zh-CN" altLang="en-US" dirty="0"/>
              <a:t>一定要检查返回值，调用是否成功</a:t>
            </a:r>
            <a:endParaRPr lang="en-US" altLang="zh-CN" dirty="0"/>
          </a:p>
          <a:p>
            <a:pPr lvl="1"/>
            <a:r>
              <a:rPr lang="zh-CN" altLang="en-US" dirty="0"/>
              <a:t>成功时检查</a:t>
            </a:r>
            <a:endParaRPr lang="en-US" altLang="zh-CN" dirty="0"/>
          </a:p>
          <a:p>
            <a:pPr lvl="2"/>
            <a:r>
              <a:rPr lang="zh-CN" altLang="en-US" dirty="0"/>
              <a:t>返回值，是否按照期望值处理</a:t>
            </a:r>
            <a:endParaRPr lang="en-US" altLang="zh-CN" dirty="0"/>
          </a:p>
          <a:p>
            <a:pPr lvl="2"/>
            <a:r>
              <a:rPr lang="zh-CN" altLang="en-US" dirty="0"/>
              <a:t>数据中可能含有 </a:t>
            </a:r>
            <a:r>
              <a:rPr lang="en-US" altLang="zh-CN" dirty="0"/>
              <a:t>NUL </a:t>
            </a:r>
            <a:r>
              <a:rPr lang="zh-CN" altLang="en-US" dirty="0"/>
              <a:t>字符、无效字符或其他可能产生问题的东西</a:t>
            </a:r>
            <a:endParaRPr lang="en-US" altLang="zh-CN" dirty="0"/>
          </a:p>
          <a:p>
            <a:pPr lvl="1"/>
            <a:r>
              <a:rPr lang="zh-CN" altLang="en-US" dirty="0"/>
              <a:t>错误时检查</a:t>
            </a:r>
            <a:endParaRPr lang="en-US" altLang="zh-CN" dirty="0"/>
          </a:p>
          <a:p>
            <a:pPr lvl="2"/>
            <a:r>
              <a:rPr lang="zh-CN" altLang="en-US" dirty="0"/>
              <a:t>错误码</a:t>
            </a:r>
            <a:endParaRPr lang="en-US" altLang="zh-CN" dirty="0"/>
          </a:p>
          <a:p>
            <a:r>
              <a:rPr lang="zh-CN" altLang="en-US" dirty="0"/>
              <a:t>保护应用程序和组件之间传递的数据</a:t>
            </a:r>
            <a:endParaRPr lang="en-US" altLang="zh-CN" dirty="0"/>
          </a:p>
          <a:p>
            <a:pPr lvl="1"/>
            <a:r>
              <a:rPr lang="zh-CN" altLang="en-US" dirty="0"/>
              <a:t>视安全需求和安全环境</a:t>
            </a:r>
            <a:endParaRPr lang="en-US" altLang="zh-CN" dirty="0"/>
          </a:p>
          <a:p>
            <a:pPr lvl="2"/>
            <a:r>
              <a:rPr lang="zh-CN" altLang="en-US" dirty="0"/>
              <a:t>考虑传输加密，包括密码算法和安全协议</a:t>
            </a:r>
          </a:p>
          <a:p>
            <a:endParaRPr lang="zh-CN" altLang="en-US" dirty="0"/>
          </a:p>
        </p:txBody>
      </p:sp>
      <p:sp>
        <p:nvSpPr>
          <p:cNvPr id="5" name="灯片编号占位符 3"/>
          <p:cNvSpPr>
            <a:spLocks noGrp="1"/>
          </p:cNvSpPr>
          <p:nvPr>
            <p:ph type="sldNum" sz="quarter" idx="10"/>
          </p:nvPr>
        </p:nvSpPr>
        <p:spPr/>
        <p:txBody>
          <a:bodyPr/>
          <a:lstStyle/>
          <a:p>
            <a:pPr>
              <a:defRPr/>
            </a:pPr>
            <a:fld id="{655A080B-5019-4254-B519-7842F631F6FA}" type="slidenum">
              <a:rPr lang="zh-CN" altLang="en-US" smtClean="0"/>
              <a:pPr>
                <a:defRPr/>
              </a:pPr>
              <a:t>56</a:t>
            </a:fld>
            <a:endParaRPr lang="en-US" altLang="zh-CN" dirty="0"/>
          </a:p>
        </p:txBody>
      </p:sp>
    </p:spTree>
    <p:extLst>
      <p:ext uri="{BB962C8B-B14F-4D97-AF65-F5344CB8AC3E}">
        <p14:creationId xmlns:p14="http://schemas.microsoft.com/office/powerpoint/2010/main" val="2134361452"/>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通用编码原则</a:t>
            </a:r>
            <a:r>
              <a:rPr lang="en-US" altLang="zh-CN" dirty="0"/>
              <a:t>-</a:t>
            </a:r>
            <a:r>
              <a:rPr lang="zh-CN" altLang="en-US" dirty="0"/>
              <a:t>禁用不安全函数</a:t>
            </a:r>
          </a:p>
        </p:txBody>
      </p:sp>
      <p:sp>
        <p:nvSpPr>
          <p:cNvPr id="2" name="内容占位符 1"/>
          <p:cNvSpPr>
            <a:spLocks noGrp="1"/>
          </p:cNvSpPr>
          <p:nvPr>
            <p:ph idx="1"/>
          </p:nvPr>
        </p:nvSpPr>
        <p:spPr/>
        <p:txBody>
          <a:bodyPr>
            <a:normAutofit/>
          </a:bodyPr>
          <a:lstStyle/>
          <a:p>
            <a:r>
              <a:rPr lang="zh-CN" altLang="en-US" dirty="0"/>
              <a:t>编码中禁止使用的危险函数举例</a:t>
            </a:r>
          </a:p>
          <a:p>
            <a:endParaRPr lang="zh-CN" altLang="en-US" dirty="0"/>
          </a:p>
        </p:txBody>
      </p:sp>
      <p:sp>
        <p:nvSpPr>
          <p:cNvPr id="6" name="灯片编号占位符 3"/>
          <p:cNvSpPr>
            <a:spLocks noGrp="1"/>
          </p:cNvSpPr>
          <p:nvPr>
            <p:ph type="sldNum" sz="quarter" idx="10"/>
          </p:nvPr>
        </p:nvSpPr>
        <p:spPr/>
        <p:txBody>
          <a:bodyPr/>
          <a:lstStyle/>
          <a:p>
            <a:pPr>
              <a:defRPr/>
            </a:pPr>
            <a:fld id="{655A080B-5019-4254-B519-7842F631F6FA}" type="slidenum">
              <a:rPr lang="zh-CN" altLang="en-US" smtClean="0"/>
              <a:pPr>
                <a:defRPr/>
              </a:pPr>
              <a:t>57</a:t>
            </a:fld>
            <a:endParaRPr lang="en-US" altLang="zh-CN" dirty="0"/>
          </a:p>
        </p:txBody>
      </p:sp>
      <p:graphicFrame>
        <p:nvGraphicFramePr>
          <p:cNvPr id="5" name="Group 30"/>
          <p:cNvGraphicFramePr>
            <a:graphicFrameLocks noGrp="1"/>
          </p:cNvGraphicFramePr>
          <p:nvPr>
            <p:extLst/>
          </p:nvPr>
        </p:nvGraphicFramePr>
        <p:xfrm>
          <a:off x="539552" y="2312876"/>
          <a:ext cx="8001000" cy="3077500"/>
        </p:xfrm>
        <a:graphic>
          <a:graphicData uri="http://schemas.openxmlformats.org/drawingml/2006/table">
            <a:tbl>
              <a:tblPr/>
              <a:tblGrid>
                <a:gridCol w="7975600">
                  <a:extLst>
                    <a:ext uri="{9D8B030D-6E8A-4147-A177-3AD203B41FA5}">
                      <a16:colId xmlns:a16="http://schemas.microsoft.com/office/drawing/2014/main" val="20000"/>
                    </a:ext>
                  </a:extLst>
                </a:gridCol>
                <a:gridCol w="25400">
                  <a:extLst>
                    <a:ext uri="{9D8B030D-6E8A-4147-A177-3AD203B41FA5}">
                      <a16:colId xmlns:a16="http://schemas.microsoft.com/office/drawing/2014/main" val="20001"/>
                    </a:ext>
                  </a:extLst>
                </a:gridCol>
              </a:tblGrid>
              <a:tr h="360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禁止使用</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DDE1"/>
                    </a:solidFill>
                  </a:tcPr>
                </a:tc>
                <a:tc>
                  <a:txBody>
                    <a:bodyPr/>
                    <a:lstStyle/>
                    <a:p>
                      <a:pPr marL="53340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DDE1"/>
                    </a:solidFill>
                  </a:tcPr>
                </a:tc>
                <a:extLst>
                  <a:ext uri="{0D108BD9-81ED-4DB2-BD59-A6C34878D82A}">
                    <a16:rowId xmlns:a16="http://schemas.microsoft.com/office/drawing/2014/main" val="10000"/>
                  </a:ext>
                </a:extLst>
              </a:tr>
              <a:tr h="57034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Times New Roman" pitchFamily="18" charset="0"/>
                          <a:ea typeface="宋体" pitchFamily="2" charset="-122"/>
                        </a:rPr>
                        <a:t>strcpy, wcscpy, trcpy, strcpy, _tcscpy, _ftcscpy,_mbscpy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40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Times New Roman" pitchFamily="18" charset="0"/>
                          <a:ea typeface="宋体" pitchFamily="2" charset="-122"/>
                        </a:rPr>
                        <a:t>strcat, wcscat, trcat, strcat, _tcscat, _ftcscat,_mbscat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606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kern="1200" cap="none" normalizeH="0" baseline="0" dirty="0" err="1">
                          <a:ln>
                            <a:noFill/>
                          </a:ln>
                          <a:solidFill>
                            <a:schemeClr val="tx1"/>
                          </a:solidFill>
                          <a:effectLst/>
                          <a:latin typeface="Times New Roman" pitchFamily="18" charset="0"/>
                          <a:ea typeface="宋体" pitchFamily="2" charset="-122"/>
                          <a:cs typeface="+mn-cs"/>
                        </a:rPr>
                        <a:t>vsprintf</a:t>
                      </a:r>
                      <a:r>
                        <a:rPr kumimoji="0" lang="en-US" altLang="zh-CN" sz="2400" b="0" i="0" u="none" strike="noStrike" kern="1200" cap="none" normalizeH="0" baseline="0" dirty="0">
                          <a:ln>
                            <a:noFill/>
                          </a:ln>
                          <a:solidFill>
                            <a:schemeClr val="tx1"/>
                          </a:solidFill>
                          <a:effectLst/>
                          <a:latin typeface="Times New Roman" pitchFamily="18" charset="0"/>
                          <a:ea typeface="宋体" pitchFamily="2" charset="-122"/>
                          <a:cs typeface="+mn-cs"/>
                        </a:rPr>
                        <a:t>, </a:t>
                      </a:r>
                      <a:r>
                        <a:rPr kumimoji="0" lang="en-US" altLang="zh-CN" sz="2400" b="0" i="0" u="none" strike="noStrike" kern="1200" cap="none" normalizeH="0" baseline="0" dirty="0" err="1">
                          <a:ln>
                            <a:noFill/>
                          </a:ln>
                          <a:solidFill>
                            <a:schemeClr val="tx1"/>
                          </a:solidFill>
                          <a:effectLst/>
                          <a:latin typeface="Times New Roman" pitchFamily="18" charset="0"/>
                          <a:ea typeface="宋体" pitchFamily="2" charset="-122"/>
                          <a:cs typeface="+mn-cs"/>
                        </a:rPr>
                        <a:t>vswprintf</a:t>
                      </a:r>
                      <a:r>
                        <a:rPr kumimoji="0" lang="en-US" altLang="zh-CN" sz="2400" b="0" i="0" u="none" strike="noStrike" kern="1200" cap="none" normalizeH="0" baseline="0" dirty="0">
                          <a:ln>
                            <a:noFill/>
                          </a:ln>
                          <a:solidFill>
                            <a:schemeClr val="tx1"/>
                          </a:solidFill>
                          <a:effectLst/>
                          <a:latin typeface="Times New Roman" pitchFamily="18" charset="0"/>
                          <a:ea typeface="宋体" pitchFamily="2" charset="-122"/>
                          <a:cs typeface="+mn-cs"/>
                        </a:rPr>
                        <a:t>, </a:t>
                      </a:r>
                      <a:r>
                        <a:rPr kumimoji="0" lang="en-US" altLang="zh-CN" sz="2400" b="0" i="0" u="none" strike="noStrike" kern="1200" cap="none" normalizeH="0" baseline="0" dirty="0" err="1">
                          <a:ln>
                            <a:noFill/>
                          </a:ln>
                          <a:solidFill>
                            <a:schemeClr val="tx1"/>
                          </a:solidFill>
                          <a:effectLst/>
                          <a:latin typeface="Times New Roman" pitchFamily="18" charset="0"/>
                          <a:ea typeface="宋体" pitchFamily="2" charset="-122"/>
                          <a:cs typeface="+mn-cs"/>
                        </a:rPr>
                        <a:t>wvsprintf</a:t>
                      </a:r>
                      <a:r>
                        <a:rPr kumimoji="0" lang="en-US" altLang="zh-CN" sz="2400" b="0" i="0" u="none" strike="noStrike" kern="1200" cap="none" normalizeH="0" baseline="0" dirty="0">
                          <a:ln>
                            <a:noFill/>
                          </a:ln>
                          <a:solidFill>
                            <a:schemeClr val="tx1"/>
                          </a:solidFill>
                          <a:effectLst/>
                          <a:latin typeface="Times New Roman" pitchFamily="18" charset="0"/>
                          <a:ea typeface="宋体" pitchFamily="2" charset="-122"/>
                          <a:cs typeface="+mn-cs"/>
                        </a:rPr>
                        <a:t>, </a:t>
                      </a:r>
                      <a:r>
                        <a:rPr kumimoji="0" lang="en-US" altLang="zh-CN" sz="2400" b="0" i="0" u="none" strike="noStrike" kern="1200" cap="none" normalizeH="0" baseline="0" dirty="0" err="1">
                          <a:ln>
                            <a:noFill/>
                          </a:ln>
                          <a:solidFill>
                            <a:schemeClr val="tx1"/>
                          </a:solidFill>
                          <a:effectLst/>
                          <a:latin typeface="Times New Roman" pitchFamily="18" charset="0"/>
                          <a:ea typeface="宋体" pitchFamily="2" charset="-122"/>
                          <a:cs typeface="+mn-cs"/>
                        </a:rPr>
                        <a:t>wvnsprintf</a:t>
                      </a:r>
                      <a:r>
                        <a:rPr kumimoji="0" lang="en-US" altLang="zh-CN" sz="2400" b="0" i="0" u="none" strike="noStrike" kern="1200" cap="none" normalizeH="0" baseline="0" dirty="0">
                          <a:ln>
                            <a:noFill/>
                          </a:ln>
                          <a:solidFill>
                            <a:schemeClr val="tx1"/>
                          </a:solidFill>
                          <a:effectLst/>
                          <a:latin typeface="Times New Roman" pitchFamily="18" charset="0"/>
                          <a:ea typeface="宋体" pitchFamily="2" charset="-122"/>
                          <a:cs typeface="+mn-cs"/>
                        </a:rPr>
                        <a:t>, _</a:t>
                      </a:r>
                      <a:r>
                        <a:rPr kumimoji="0" lang="en-US" altLang="zh-CN" sz="2400" b="0" i="0" u="none" strike="noStrike" kern="1200" cap="none" normalizeH="0" baseline="0" dirty="0" err="1">
                          <a:ln>
                            <a:noFill/>
                          </a:ln>
                          <a:solidFill>
                            <a:schemeClr val="tx1"/>
                          </a:solidFill>
                          <a:effectLst/>
                          <a:latin typeface="Times New Roman" pitchFamily="18" charset="0"/>
                          <a:ea typeface="宋体" pitchFamily="2" charset="-122"/>
                          <a:cs typeface="+mn-cs"/>
                        </a:rPr>
                        <a:t>vstprintf</a:t>
                      </a:r>
                      <a:endParaRPr kumimoji="0" lang="zh-CN" altLang="zh-CN" sz="2400" b="0" i="0" u="none" strike="noStrike" kern="1200" cap="none" normalizeH="0" baseline="0" dirty="0">
                        <a:ln>
                          <a:noFill/>
                        </a:ln>
                        <a:solidFill>
                          <a:schemeClr val="tx1"/>
                        </a:solidFill>
                        <a:effectLst/>
                        <a:latin typeface="Times New Roman" pitchFamily="18" charset="0"/>
                        <a:ea typeface="宋体" pitchFamily="2"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121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chemeClr val="tx1"/>
                          </a:solidFill>
                          <a:effectLst/>
                          <a:latin typeface="Times New Roman" pitchFamily="18" charset="0"/>
                          <a:ea typeface="宋体" pitchFamily="2" charset="-122"/>
                        </a:rPr>
                        <a:t>sprintf, swprintf, wsprintf, wnsprintf, _stprintf</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00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Times New Roman" pitchFamily="18" charset="0"/>
                          <a:ea typeface="宋体" pitchFamily="2" charset="-122"/>
                        </a:rPr>
                        <a:t>gets, _getws, _getts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96629532"/>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软件安全编译</a:t>
            </a:r>
          </a:p>
        </p:txBody>
      </p:sp>
      <p:sp>
        <p:nvSpPr>
          <p:cNvPr id="2" name="内容占位符 1"/>
          <p:cNvSpPr>
            <a:spLocks noGrp="1"/>
          </p:cNvSpPr>
          <p:nvPr>
            <p:ph idx="1"/>
          </p:nvPr>
        </p:nvSpPr>
        <p:spPr/>
        <p:txBody>
          <a:bodyPr>
            <a:normAutofit/>
          </a:bodyPr>
          <a:lstStyle/>
          <a:p>
            <a:pPr eaLnBrk="1" hangingPunct="1"/>
            <a:r>
              <a:rPr lang="zh-CN" altLang="en-US" dirty="0"/>
              <a:t>确保编译环境的安全</a:t>
            </a:r>
            <a:endParaRPr lang="en-US" altLang="zh-CN" dirty="0"/>
          </a:p>
          <a:p>
            <a:pPr lvl="1" eaLnBrk="1" hangingPunct="1"/>
            <a:r>
              <a:rPr lang="zh-CN" altLang="en-US" dirty="0"/>
              <a:t>使用最新版本编译器与支持工具</a:t>
            </a:r>
            <a:endParaRPr lang="en-US" altLang="zh-CN" dirty="0"/>
          </a:p>
          <a:p>
            <a:pPr lvl="1" eaLnBrk="1" hangingPunct="1"/>
            <a:r>
              <a:rPr lang="zh-CN" altLang="en-US" dirty="0"/>
              <a:t>可靠的编译工具</a:t>
            </a:r>
            <a:endParaRPr lang="en-US" altLang="zh-CN" dirty="0"/>
          </a:p>
          <a:p>
            <a:pPr lvl="1" eaLnBrk="1" hangingPunct="1"/>
            <a:r>
              <a:rPr lang="zh-CN" altLang="en-US" dirty="0"/>
              <a:t>使用编译器内置防御特性</a:t>
            </a:r>
            <a:endParaRPr lang="en-US" altLang="zh-CN" dirty="0"/>
          </a:p>
          <a:p>
            <a:pPr eaLnBrk="1" hangingPunct="1"/>
            <a:r>
              <a:rPr lang="zh-CN" altLang="en-US" dirty="0"/>
              <a:t>确保运行环境的安全</a:t>
            </a:r>
            <a:endParaRPr lang="en-US" altLang="zh-CN" dirty="0"/>
          </a:p>
          <a:p>
            <a:pPr lvl="1" eaLnBrk="1" hangingPunct="1"/>
            <a:r>
              <a:rPr lang="zh-CN" altLang="en-US" dirty="0"/>
              <a:t>将软件运行环境基于较新版本的系统</a:t>
            </a:r>
          </a:p>
        </p:txBody>
      </p:sp>
      <p:sp>
        <p:nvSpPr>
          <p:cNvPr id="5" name="灯片编号占位符 3"/>
          <p:cNvSpPr>
            <a:spLocks noGrp="1"/>
          </p:cNvSpPr>
          <p:nvPr>
            <p:ph type="sldNum" sz="quarter" idx="10"/>
          </p:nvPr>
        </p:nvSpPr>
        <p:spPr/>
        <p:txBody>
          <a:bodyPr/>
          <a:lstStyle/>
          <a:p>
            <a:pPr>
              <a:defRPr/>
            </a:pPr>
            <a:fld id="{655A080B-5019-4254-B519-7842F631F6FA}" type="slidenum">
              <a:rPr lang="zh-CN" altLang="en-US" smtClean="0"/>
              <a:pPr>
                <a:defRPr/>
              </a:pPr>
              <a:t>58</a:t>
            </a:fld>
            <a:endParaRPr lang="en-US" altLang="zh-CN" dirty="0"/>
          </a:p>
        </p:txBody>
      </p:sp>
    </p:spTree>
    <p:extLst>
      <p:ext uri="{BB962C8B-B14F-4D97-AF65-F5344CB8AC3E}">
        <p14:creationId xmlns:p14="http://schemas.microsoft.com/office/powerpoint/2010/main" val="2646955176"/>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p:cNvSpPr>
            <a:spLocks noGrp="1"/>
          </p:cNvSpPr>
          <p:nvPr>
            <p:ph type="title"/>
          </p:nvPr>
        </p:nvSpPr>
        <p:spPr>
          <a:ln/>
        </p:spPr>
        <p:txBody>
          <a:bodyPr wrap="square" anchor="ctr"/>
          <a:lstStyle/>
          <a:p>
            <a:r>
              <a:rPr lang="zh-CN" altLang="en-US"/>
              <a:t>源代码审核</a:t>
            </a:r>
          </a:p>
        </p:txBody>
      </p:sp>
      <p:sp>
        <p:nvSpPr>
          <p:cNvPr id="104451" name="圆角矩形 5"/>
          <p:cNvSpPr/>
          <p:nvPr/>
        </p:nvSpPr>
        <p:spPr>
          <a:xfrm>
            <a:off x="4216400" y="3476625"/>
            <a:ext cx="4508500" cy="2474913"/>
          </a:xfrm>
          <a:prstGeom prst="roundRect">
            <a:avLst>
              <a:gd name="adj" fmla="val 16667"/>
            </a:avLst>
          </a:prstGeom>
          <a:gradFill rotWithShape="1">
            <a:gsLst>
              <a:gs pos="0">
                <a:srgbClr val="2176AF">
                  <a:alpha val="100000"/>
                </a:srgbClr>
              </a:gs>
              <a:gs pos="79999">
                <a:srgbClr val="2B99E6">
                  <a:alpha val="100000"/>
                </a:srgbClr>
              </a:gs>
              <a:gs pos="100000">
                <a:srgbClr val="289BEB">
                  <a:alpha val="100000"/>
                </a:srgbClr>
              </a:gs>
            </a:gsLst>
            <a:lin ang="16200000" scaled="1"/>
            <a:tileRect/>
          </a:gradFill>
          <a:ln w="9525">
            <a:noFill/>
          </a:ln>
        </p:spPr>
        <p:txBody>
          <a:bodyPr wrap="square" anchor="t">
            <a:spAutoFit/>
          </a:bodyPr>
          <a:lstStyle/>
          <a:p>
            <a:pPr lvl="0"/>
            <a:r>
              <a:rPr lang="zh-CN" altLang="en-US" sz="2800" b="1" dirty="0">
                <a:solidFill>
                  <a:srgbClr val="FFFFFF"/>
                </a:solidFill>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统计证明，在整个软件开发生命周期中，30%至70%的代码逻辑设计和编码缺陷是可以通过源代码审核来发现的。</a:t>
            </a:r>
          </a:p>
        </p:txBody>
      </p:sp>
      <p:sp>
        <p:nvSpPr>
          <p:cNvPr id="104452"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59</a:t>
            </a:fld>
            <a:endParaRPr lang="zh-CN" altLang="en-US" sz="1000" dirty="0">
              <a:latin typeface="Arial" panose="020B0604020202020204" pitchFamily="34" charset="0"/>
              <a:ea typeface="宋体" panose="02010600030101010101" pitchFamily="2" charset="-122"/>
            </a:endParaRPr>
          </a:p>
        </p:txBody>
      </p:sp>
      <p:sp>
        <p:nvSpPr>
          <p:cNvPr id="2" name="内容占位符 1"/>
          <p:cNvSpPr>
            <a:spLocks noGrp="1"/>
          </p:cNvSpPr>
          <p:nvPr>
            <p:ph idx="1"/>
          </p:nvPr>
        </p:nvSpPr>
        <p:spPr/>
        <p:txBody>
          <a:bodyPr/>
          <a:lstStyle/>
          <a:p>
            <a:r>
              <a:rPr lang="zh-CN" altLang="en-US" dirty="0"/>
              <a:t>什么是源代码审核</a:t>
            </a:r>
          </a:p>
          <a:p>
            <a:pPr lvl="1"/>
            <a:r>
              <a:rPr lang="zh-CN" altLang="en-US" dirty="0"/>
              <a:t>通过分析或检查源程序的语法、结构、过程、接口等来检查程序的正确性，报告源代码中可能隐藏的错误和缺陷</a:t>
            </a:r>
          </a:p>
          <a:p>
            <a:r>
              <a:rPr lang="zh-CN" altLang="en-US" dirty="0"/>
              <a:t>源代码审核方式</a:t>
            </a:r>
          </a:p>
          <a:p>
            <a:pPr lvl="1"/>
            <a:r>
              <a:rPr lang="zh-CN" altLang="en-US" dirty="0"/>
              <a:t>人工审核</a:t>
            </a:r>
          </a:p>
          <a:p>
            <a:pPr lvl="2"/>
            <a:r>
              <a:rPr lang="zh-CN" altLang="en-US" dirty="0"/>
              <a:t>费时费力</a:t>
            </a:r>
          </a:p>
          <a:p>
            <a:pPr lvl="2"/>
            <a:r>
              <a:rPr lang="zh-CN" altLang="en-US" dirty="0"/>
              <a:t>容易遗漏</a:t>
            </a:r>
          </a:p>
          <a:p>
            <a:pPr lvl="1"/>
            <a:r>
              <a:rPr lang="zh-CN" altLang="en-US" dirty="0"/>
              <a:t>工具审核</a:t>
            </a:r>
          </a:p>
          <a:p>
            <a:pPr lvl="2"/>
            <a:r>
              <a:rPr lang="zh-CN" altLang="en-US" dirty="0"/>
              <a:t>速度快，自动</a:t>
            </a:r>
          </a:p>
          <a:p>
            <a:pPr lvl="2"/>
            <a:r>
              <a:rPr lang="zh-CN" altLang="en-US" dirty="0"/>
              <a:t>可升级知识库</a:t>
            </a:r>
          </a:p>
          <a:p>
            <a:endParaRPr lang="zh-CN" altLang="en-US" dirty="0"/>
          </a:p>
        </p:txBody>
      </p:sp>
    </p:spTree>
    <p:extLst>
      <p:ext uri="{BB962C8B-B14F-4D97-AF65-F5344CB8AC3E}">
        <p14:creationId xmlns:p14="http://schemas.microsoft.com/office/powerpoint/2010/main" val="408590849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软件生命周期模型</a:t>
            </a:r>
            <a:r>
              <a:rPr kumimoji="1" lang="en-US" altLang="zh-CN" dirty="0"/>
              <a:t>-</a:t>
            </a:r>
            <a:r>
              <a:rPr kumimoji="1" lang="zh-CN" altLang="en-US" dirty="0"/>
              <a:t>迭代模型</a:t>
            </a:r>
          </a:p>
        </p:txBody>
      </p:sp>
      <p:sp>
        <p:nvSpPr>
          <p:cNvPr id="3" name="内容占位符 2"/>
          <p:cNvSpPr>
            <a:spLocks noGrp="1"/>
          </p:cNvSpPr>
          <p:nvPr>
            <p:ph idx="1"/>
          </p:nvPr>
        </p:nvSpPr>
        <p:spPr>
          <a:xfrm>
            <a:off x="533400" y="1295400"/>
            <a:ext cx="5370748" cy="5105400"/>
          </a:xfrm>
        </p:spPr>
        <p:txBody>
          <a:bodyPr/>
          <a:lstStyle/>
          <a:p>
            <a:r>
              <a:rPr lang="zh-CN" altLang="en-US" dirty="0"/>
              <a:t>瀑布模型的小型化应用</a:t>
            </a:r>
            <a:endParaRPr lang="en-US" altLang="zh-CN" dirty="0"/>
          </a:p>
          <a:p>
            <a:r>
              <a:rPr lang="zh-CN" altLang="en-US" dirty="0"/>
              <a:t>完整的工作流程</a:t>
            </a:r>
            <a:endParaRPr lang="en-US" altLang="zh-CN" dirty="0"/>
          </a:p>
          <a:p>
            <a:r>
              <a:rPr lang="zh-CN" altLang="en-US" dirty="0"/>
              <a:t>降低风险</a:t>
            </a:r>
            <a:endParaRPr lang="en-US" altLang="zh-CN" dirty="0"/>
          </a:p>
          <a:p>
            <a:pPr lvl="1"/>
            <a:r>
              <a:rPr lang="zh-CN" altLang="en-US" dirty="0"/>
              <a:t>增量开支的风险</a:t>
            </a:r>
            <a:endParaRPr lang="en-US" altLang="zh-CN" dirty="0"/>
          </a:p>
          <a:p>
            <a:pPr lvl="1"/>
            <a:r>
              <a:rPr lang="zh-CN" altLang="en-US" dirty="0"/>
              <a:t>产品无法按期进入市场的风险</a:t>
            </a:r>
            <a:endParaRPr lang="en-US" altLang="zh-CN" dirty="0"/>
          </a:p>
          <a:p>
            <a:r>
              <a:rPr lang="zh-CN" altLang="en-US" dirty="0"/>
              <a:t>加快开发进度</a:t>
            </a:r>
            <a:endParaRPr lang="en-US" altLang="zh-CN" dirty="0"/>
          </a:p>
          <a:p>
            <a:pPr lvl="1"/>
            <a:r>
              <a:rPr lang="zh-CN" altLang="en-US" dirty="0"/>
              <a:t>任务清晰</a:t>
            </a:r>
            <a:endParaRPr lang="en-US" altLang="zh-CN" dirty="0"/>
          </a:p>
          <a:p>
            <a:pPr lvl="1"/>
            <a:r>
              <a:rPr lang="zh-CN" altLang="en-US" dirty="0"/>
              <a:t>需求更容易随需而变</a:t>
            </a:r>
            <a:endParaRPr lang="en-US" altLang="zh-CN" dirty="0"/>
          </a:p>
        </p:txBody>
      </p:sp>
      <p:sp>
        <p:nvSpPr>
          <p:cNvPr id="4" name="幻灯片编号占位符 3"/>
          <p:cNvSpPr>
            <a:spLocks noGrp="1"/>
          </p:cNvSpPr>
          <p:nvPr>
            <p:ph type="sldNum" sz="quarter" idx="10"/>
          </p:nvPr>
        </p:nvSpPr>
        <p:spPr/>
        <p:txBody>
          <a:bodyPr/>
          <a:lstStyle/>
          <a:p>
            <a:pPr>
              <a:defRPr/>
            </a:pPr>
            <a:fld id="{F5E0E65E-9137-4309-8D78-B392A1917D52}" type="slidenum">
              <a:rPr lang="zh-CN" altLang="en-US" smtClean="0"/>
              <a:pPr>
                <a:defRPr/>
              </a:pPr>
              <a:t>6</a:t>
            </a:fld>
            <a:endParaRPr lang="en-US" altLang="zh-CN"/>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a:xfrm>
            <a:off x="4902188" y="3792228"/>
            <a:ext cx="4241812" cy="2844316"/>
          </a:xfrm>
          <a:prstGeom prst="rect">
            <a:avLst/>
          </a:prstGeom>
          <a:noFill/>
          <a:ln>
            <a:noFill/>
          </a:ln>
        </p:spPr>
      </p:pic>
    </p:spTree>
    <p:extLst>
      <p:ext uri="{BB962C8B-B14F-4D97-AF65-F5344CB8AC3E}">
        <p14:creationId xmlns:p14="http://schemas.microsoft.com/office/powerpoint/2010/main" val="1438982592"/>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知识子域：软件安全测试</a:t>
            </a:r>
          </a:p>
        </p:txBody>
      </p:sp>
      <p:sp>
        <p:nvSpPr>
          <p:cNvPr id="3" name="内容占位符 2"/>
          <p:cNvSpPr>
            <a:spLocks noGrp="1"/>
          </p:cNvSpPr>
          <p:nvPr>
            <p:ph idx="1"/>
          </p:nvPr>
        </p:nvSpPr>
        <p:spPr/>
        <p:txBody>
          <a:bodyPr/>
          <a:lstStyle/>
          <a:p>
            <a:r>
              <a:rPr lang="zh-CN" altLang="en-US" dirty="0"/>
              <a:t>软件测试 	</a:t>
            </a:r>
          </a:p>
          <a:p>
            <a:pPr lvl="1"/>
            <a:r>
              <a:rPr lang="zh-CN" altLang="en-US" dirty="0"/>
              <a:t>了解软件测试的基本概念；</a:t>
            </a:r>
          </a:p>
          <a:p>
            <a:pPr lvl="1"/>
            <a:r>
              <a:rPr lang="zh-CN" altLang="en-US" dirty="0"/>
              <a:t>了解常见的软件测试方法及不同测试方法之间的区别和优缺点；</a:t>
            </a:r>
          </a:p>
          <a:p>
            <a:r>
              <a:rPr lang="zh-CN" altLang="en-US" dirty="0"/>
              <a:t>软件安全测试</a:t>
            </a:r>
            <a:endParaRPr lang="en-US" altLang="zh-CN" dirty="0"/>
          </a:p>
          <a:p>
            <a:pPr lvl="1"/>
            <a:r>
              <a:rPr lang="zh-CN" altLang="en-US" dirty="0"/>
              <a:t>了解软件安全测试的基本概念；</a:t>
            </a:r>
            <a:endParaRPr lang="en-US" altLang="zh-CN" dirty="0"/>
          </a:p>
          <a:p>
            <a:pPr lvl="1"/>
            <a:r>
              <a:rPr lang="zh-CN" altLang="en-US" dirty="0"/>
              <a:t>理解模糊测试、渗透测试等软件安全测试方法的的原理、相互的区别以及各自的优势；</a:t>
            </a:r>
          </a:p>
          <a:p>
            <a:pPr lvl="1"/>
            <a:r>
              <a:rPr lang="zh-CN" altLang="en-US" dirty="0"/>
              <a:t>掌握安全测试的思路和方法。</a:t>
            </a:r>
          </a:p>
          <a:p>
            <a:endParaRPr lang="zh-CN" altLang="zh-CN" dirty="0"/>
          </a:p>
        </p:txBody>
      </p:sp>
      <p:sp>
        <p:nvSpPr>
          <p:cNvPr id="4" name="灯片编号占位符 3"/>
          <p:cNvSpPr>
            <a:spLocks noGrp="1"/>
          </p:cNvSpPr>
          <p:nvPr>
            <p:ph type="sldNum" sz="quarter" idx="10"/>
          </p:nvPr>
        </p:nvSpPr>
        <p:spPr/>
        <p:txBody>
          <a:bodyPr/>
          <a:lstStyle/>
          <a:p>
            <a:pPr>
              <a:defRPr/>
            </a:pPr>
            <a:fld id="{655A080B-5019-4254-B519-7842F631F6FA}" type="slidenum">
              <a:rPr lang="zh-CN" altLang="en-US" smtClean="0"/>
              <a:pPr>
                <a:defRPr/>
              </a:pPr>
              <a:t>60</a:t>
            </a:fld>
            <a:endParaRPr lang="en-US" altLang="zh-CN"/>
          </a:p>
        </p:txBody>
      </p:sp>
    </p:spTree>
    <p:extLst>
      <p:ext uri="{BB962C8B-B14F-4D97-AF65-F5344CB8AC3E}">
        <p14:creationId xmlns:p14="http://schemas.microsoft.com/office/powerpoint/2010/main" val="4164198319"/>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软件测试</a:t>
            </a:r>
          </a:p>
        </p:txBody>
      </p:sp>
      <p:sp>
        <p:nvSpPr>
          <p:cNvPr id="3" name="内容占位符 2"/>
          <p:cNvSpPr>
            <a:spLocks noGrp="1"/>
          </p:cNvSpPr>
          <p:nvPr>
            <p:ph idx="1"/>
          </p:nvPr>
        </p:nvSpPr>
        <p:spPr/>
        <p:txBody>
          <a:bodyPr/>
          <a:lstStyle/>
          <a:p>
            <a:r>
              <a:rPr lang="zh-CN" altLang="en-US" dirty="0"/>
              <a:t>什么是软件测试</a:t>
            </a:r>
            <a:endParaRPr lang="en-US" altLang="zh-CN" dirty="0"/>
          </a:p>
          <a:p>
            <a:pPr lvl="1"/>
            <a:r>
              <a:rPr lang="zh-CN" altLang="zh-CN" dirty="0"/>
              <a:t>使用人工和自动化的手段来运行或测试某个系统的过程，其目的在于检验它是否满足规定的需求或是弄清预期结果与实际结果之间的差异</a:t>
            </a:r>
            <a:endParaRPr lang="en-US" altLang="zh-CN" dirty="0"/>
          </a:p>
          <a:p>
            <a:r>
              <a:rPr lang="zh-CN" altLang="en-US" dirty="0"/>
              <a:t>基本概念</a:t>
            </a:r>
            <a:endParaRPr lang="en-US" altLang="zh-CN" dirty="0"/>
          </a:p>
          <a:p>
            <a:pPr lvl="1"/>
            <a:r>
              <a:rPr lang="zh-CN" altLang="en-US" dirty="0"/>
              <a:t>测试用例</a:t>
            </a:r>
            <a:endParaRPr lang="en-US" altLang="zh-CN" dirty="0"/>
          </a:p>
          <a:p>
            <a:pPr lvl="1"/>
            <a:r>
              <a:rPr kumimoji="1" lang="zh-CN" altLang="en-US" dirty="0"/>
              <a:t>测试覆盖率度量指标</a:t>
            </a:r>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61</a:t>
            </a:fld>
            <a:endParaRPr lang="en-US" altLang="zh-CN"/>
          </a:p>
        </p:txBody>
      </p:sp>
    </p:spTree>
    <p:extLst>
      <p:ext uri="{BB962C8B-B14F-4D97-AF65-F5344CB8AC3E}">
        <p14:creationId xmlns:p14="http://schemas.microsoft.com/office/powerpoint/2010/main" val="3814956026"/>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软件测试的基本概念</a:t>
            </a:r>
          </a:p>
        </p:txBody>
      </p:sp>
      <p:sp>
        <p:nvSpPr>
          <p:cNvPr id="3" name="内容占位符 2"/>
          <p:cNvSpPr>
            <a:spLocks noGrp="1"/>
          </p:cNvSpPr>
          <p:nvPr>
            <p:ph idx="1"/>
          </p:nvPr>
        </p:nvSpPr>
        <p:spPr/>
        <p:txBody>
          <a:bodyPr/>
          <a:lstStyle/>
          <a:p>
            <a:r>
              <a:rPr lang="zh-CN" altLang="en-US" dirty="0"/>
              <a:t>测试的信条</a:t>
            </a:r>
            <a:endParaRPr lang="en-US" altLang="zh-CN" dirty="0"/>
          </a:p>
          <a:p>
            <a:pPr lvl="1"/>
            <a:r>
              <a:rPr lang="zh-CN" altLang="zh-CN" dirty="0"/>
              <a:t>预期测试的测试结果是预先确定的</a:t>
            </a:r>
          </a:p>
          <a:p>
            <a:pPr lvl="1"/>
            <a:r>
              <a:rPr lang="zh-CN" altLang="zh-CN" dirty="0"/>
              <a:t>好的测试用例发现错误的概率高</a:t>
            </a:r>
          </a:p>
          <a:p>
            <a:pPr lvl="1"/>
            <a:r>
              <a:rPr lang="zh-CN" altLang="zh-CN" dirty="0"/>
              <a:t>成功的测试就是发现了错误的测试</a:t>
            </a:r>
          </a:p>
          <a:p>
            <a:pPr lvl="1"/>
            <a:r>
              <a:rPr lang="zh-CN" altLang="zh-CN" dirty="0"/>
              <a:t>测试独立于编码</a:t>
            </a:r>
          </a:p>
          <a:p>
            <a:pPr lvl="1"/>
            <a:r>
              <a:rPr lang="zh-CN" altLang="zh-CN" dirty="0"/>
              <a:t>需要具备应用（用户）及软件（编程）两方面的专业知识</a:t>
            </a:r>
          </a:p>
          <a:p>
            <a:pPr lvl="1"/>
            <a:r>
              <a:rPr lang="zh-CN" altLang="zh-CN" dirty="0"/>
              <a:t>测试人员使用不同于开发人员的工具</a:t>
            </a:r>
          </a:p>
          <a:p>
            <a:pPr lvl="1"/>
            <a:r>
              <a:rPr lang="zh-CN" altLang="zh-CN" dirty="0"/>
              <a:t>只检查常见的测试用例是不够的</a:t>
            </a:r>
          </a:p>
          <a:p>
            <a:pPr lvl="1"/>
            <a:r>
              <a:rPr lang="zh-CN" altLang="zh-CN" dirty="0"/>
              <a:t>测试文档要能够再利用</a:t>
            </a:r>
          </a:p>
        </p:txBody>
      </p:sp>
      <p:sp>
        <p:nvSpPr>
          <p:cNvPr id="4" name="幻灯片编号占位符 3"/>
          <p:cNvSpPr>
            <a:spLocks noGrp="1"/>
          </p:cNvSpPr>
          <p:nvPr>
            <p:ph type="sldNum" sz="quarter" idx="10"/>
          </p:nvPr>
        </p:nvSpPr>
        <p:spPr/>
        <p:txBody>
          <a:bodyPr/>
          <a:lstStyle/>
          <a:p>
            <a:pPr>
              <a:defRPr/>
            </a:pPr>
            <a:fld id="{F5E0E65E-9137-4309-8D78-B392A1917D52}" type="slidenum">
              <a:rPr lang="zh-CN" altLang="en-US" smtClean="0"/>
              <a:pPr>
                <a:defRPr/>
              </a:pPr>
              <a:t>62</a:t>
            </a:fld>
            <a:endParaRPr lang="en-US" altLang="zh-CN"/>
          </a:p>
        </p:txBody>
      </p:sp>
    </p:spTree>
    <p:extLst>
      <p:ext uri="{BB962C8B-B14F-4D97-AF65-F5344CB8AC3E}">
        <p14:creationId xmlns:p14="http://schemas.microsoft.com/office/powerpoint/2010/main" val="845702896"/>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软件测试方法</a:t>
            </a:r>
          </a:p>
        </p:txBody>
      </p:sp>
      <p:sp>
        <p:nvSpPr>
          <p:cNvPr id="3" name="内容占位符 2"/>
          <p:cNvSpPr>
            <a:spLocks noGrp="1"/>
          </p:cNvSpPr>
          <p:nvPr>
            <p:ph idx="1"/>
          </p:nvPr>
        </p:nvSpPr>
        <p:spPr/>
        <p:txBody>
          <a:bodyPr/>
          <a:lstStyle/>
          <a:p>
            <a:r>
              <a:rPr kumimoji="1" lang="zh-CN" altLang="en-US" dirty="0"/>
              <a:t>单元测试、集成测试、系统测试</a:t>
            </a:r>
            <a:endParaRPr kumimoji="1" lang="en-US" altLang="zh-CN" dirty="0"/>
          </a:p>
          <a:p>
            <a:r>
              <a:rPr kumimoji="1" lang="zh-CN" altLang="en-US" dirty="0"/>
              <a:t>黑盒测试、白盒测试、灰盒测试</a:t>
            </a:r>
            <a:endParaRPr kumimoji="1" lang="en-US" altLang="zh-CN" dirty="0"/>
          </a:p>
          <a:p>
            <a:r>
              <a:rPr kumimoji="1" lang="zh-CN" altLang="en-US" dirty="0"/>
              <a:t>静态测试、动态测试</a:t>
            </a:r>
            <a:endParaRPr kumimoji="1" lang="en-US" altLang="zh-CN" dirty="0"/>
          </a:p>
          <a:p>
            <a:pPr lvl="1"/>
            <a:r>
              <a:rPr kumimoji="1" lang="zh-CN" altLang="en-US" dirty="0"/>
              <a:t>代码走查、代码审查、代码评审</a:t>
            </a:r>
            <a:endParaRPr kumimoji="1" lang="en-US" altLang="zh-CN" dirty="0"/>
          </a:p>
          <a:p>
            <a:r>
              <a:rPr kumimoji="1" lang="zh-CN" altLang="en-US" dirty="0"/>
              <a:t>回归测试</a:t>
            </a:r>
            <a:endParaRPr kumimoji="1" lang="en-US" altLang="zh-CN" dirty="0"/>
          </a:p>
          <a:p>
            <a:r>
              <a:rPr kumimoji="1" lang="zh-CN" altLang="en-US" dirty="0"/>
              <a:t>验收测试</a:t>
            </a:r>
          </a:p>
        </p:txBody>
      </p:sp>
      <p:sp>
        <p:nvSpPr>
          <p:cNvPr id="4" name="幻灯片编号占位符 3"/>
          <p:cNvSpPr>
            <a:spLocks noGrp="1"/>
          </p:cNvSpPr>
          <p:nvPr>
            <p:ph type="sldNum" sz="quarter" idx="10"/>
          </p:nvPr>
        </p:nvSpPr>
        <p:spPr/>
        <p:txBody>
          <a:bodyPr/>
          <a:lstStyle/>
          <a:p>
            <a:pPr>
              <a:defRPr/>
            </a:pPr>
            <a:fld id="{F5E0E65E-9137-4309-8D78-B392A1917D52}" type="slidenum">
              <a:rPr lang="zh-CN" altLang="en-US" smtClean="0"/>
              <a:pPr>
                <a:defRPr/>
              </a:pPr>
              <a:t>63</a:t>
            </a:fld>
            <a:endParaRPr lang="en-US" altLang="zh-CN"/>
          </a:p>
        </p:txBody>
      </p:sp>
    </p:spTree>
    <p:extLst>
      <p:ext uri="{BB962C8B-B14F-4D97-AF65-F5344CB8AC3E}">
        <p14:creationId xmlns:p14="http://schemas.microsoft.com/office/powerpoint/2010/main" val="4290796762"/>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软件安全测试</a:t>
            </a:r>
          </a:p>
        </p:txBody>
      </p:sp>
      <p:sp>
        <p:nvSpPr>
          <p:cNvPr id="3" name="内容占位符 2"/>
          <p:cNvSpPr>
            <a:spLocks noGrp="1"/>
          </p:cNvSpPr>
          <p:nvPr>
            <p:ph idx="1"/>
          </p:nvPr>
        </p:nvSpPr>
        <p:spPr/>
        <p:txBody>
          <a:bodyPr/>
          <a:lstStyle/>
          <a:p>
            <a:r>
              <a:rPr lang="zh-CN" altLang="en-US" dirty="0"/>
              <a:t>什么是软件安全测试</a:t>
            </a:r>
            <a:endParaRPr lang="en-US" altLang="zh-CN" dirty="0"/>
          </a:p>
          <a:p>
            <a:pPr lvl="1"/>
            <a:r>
              <a:rPr lang="zh-CN" altLang="zh-CN" dirty="0"/>
              <a:t>确定软件的安全特性实现是否与预期设计一致的过程</a:t>
            </a:r>
            <a:endParaRPr lang="en-US" altLang="zh-CN" dirty="0"/>
          </a:p>
          <a:p>
            <a:pPr lvl="1"/>
            <a:r>
              <a:rPr lang="zh-CN" altLang="en-US" dirty="0"/>
              <a:t>有关验证软件安全等级和识别潜在安全缺陷的过程</a:t>
            </a:r>
          </a:p>
          <a:p>
            <a:pPr lvl="1"/>
            <a:r>
              <a:rPr lang="zh-CN" altLang="en-US" dirty="0"/>
              <a:t>查找软件自身程序设计中存在的安全隐患，并检查应用程序对非法侵入的防范能力</a:t>
            </a:r>
          </a:p>
          <a:p>
            <a:r>
              <a:rPr lang="zh-CN" altLang="en-US" dirty="0"/>
              <a:t>为什么需要软件安全测试</a:t>
            </a:r>
            <a:endParaRPr lang="en-US" altLang="zh-CN" dirty="0"/>
          </a:p>
          <a:p>
            <a:pPr lvl="1"/>
            <a:r>
              <a:rPr lang="zh-CN" altLang="en-US" dirty="0"/>
              <a:t>传统测试仅考虑软件出错时的处理，没有考虑对软件的故意攻击</a:t>
            </a:r>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64</a:t>
            </a:fld>
            <a:endParaRPr lang="en-US" altLang="zh-CN"/>
          </a:p>
        </p:txBody>
      </p:sp>
    </p:spTree>
    <p:extLst>
      <p:ext uri="{BB962C8B-B14F-4D97-AF65-F5344CB8AC3E}">
        <p14:creationId xmlns:p14="http://schemas.microsoft.com/office/powerpoint/2010/main" val="497396612"/>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
          <p:cNvSpPr>
            <a:spLocks noGrp="1"/>
          </p:cNvSpPr>
          <p:nvPr>
            <p:ph type="title"/>
          </p:nvPr>
        </p:nvSpPr>
        <p:spPr>
          <a:ln/>
        </p:spPr>
        <p:txBody>
          <a:bodyPr wrap="square" anchor="ctr"/>
          <a:lstStyle/>
          <a:p>
            <a:r>
              <a:rPr lang="zh-CN" altLang="en-US" dirty="0"/>
              <a:t>软件安全测试方法</a:t>
            </a:r>
          </a:p>
        </p:txBody>
      </p:sp>
      <p:sp>
        <p:nvSpPr>
          <p:cNvPr id="110594" name="内容占位符 2"/>
          <p:cNvSpPr>
            <a:spLocks noGrp="1"/>
          </p:cNvSpPr>
          <p:nvPr>
            <p:ph idx="1"/>
          </p:nvPr>
        </p:nvSpPr>
        <p:spPr>
          <a:ln/>
        </p:spPr>
        <p:txBody>
          <a:bodyPr wrap="square" anchor="t"/>
          <a:lstStyle/>
          <a:p>
            <a:pPr eaLnBrk="1" hangingPunct="1"/>
            <a:r>
              <a:rPr lang="zh-CN" altLang="en-US" dirty="0"/>
              <a:t>在应用投产前，应由独立的安全团队对应用的安全性进行综合评估</a:t>
            </a:r>
            <a:endParaRPr lang="en-US" altLang="zh-CN" dirty="0"/>
          </a:p>
          <a:p>
            <a:pPr lvl="1" eaLnBrk="1" hangingPunct="1"/>
            <a:r>
              <a:rPr lang="zh-CN" altLang="en-US" dirty="0"/>
              <a:t>功能性安全测试</a:t>
            </a:r>
            <a:endParaRPr lang="en-US" altLang="zh-CN" dirty="0"/>
          </a:p>
          <a:p>
            <a:pPr lvl="1" eaLnBrk="1" hangingPunct="1"/>
            <a:r>
              <a:rPr lang="zh-CN" altLang="en-US" dirty="0"/>
              <a:t>对抗性安全测试</a:t>
            </a:r>
            <a:endParaRPr lang="en-US" altLang="zh-CN" dirty="0"/>
          </a:p>
          <a:p>
            <a:pPr eaLnBrk="1" hangingPunct="1"/>
            <a:r>
              <a:rPr lang="zh-CN" altLang="en-US" dirty="0"/>
              <a:t>安全测试方法</a:t>
            </a:r>
            <a:endParaRPr lang="en-US" altLang="zh-CN" dirty="0"/>
          </a:p>
          <a:p>
            <a:pPr lvl="1" eaLnBrk="1" hangingPunct="1"/>
            <a:r>
              <a:rPr lang="zh-CN" altLang="en-US" dirty="0"/>
              <a:t>模糊测试</a:t>
            </a:r>
            <a:endParaRPr lang="en-US" altLang="zh-CN" dirty="0"/>
          </a:p>
          <a:p>
            <a:pPr lvl="1" eaLnBrk="1" hangingPunct="1"/>
            <a:r>
              <a:rPr lang="zh-CN" altLang="en-US" dirty="0"/>
              <a:t>渗透测试</a:t>
            </a:r>
            <a:endParaRPr lang="en-US" altLang="zh-CN" dirty="0"/>
          </a:p>
          <a:p>
            <a:pPr lvl="1" eaLnBrk="1" hangingPunct="1"/>
            <a:r>
              <a:rPr lang="zh-CN" altLang="en-US" dirty="0"/>
              <a:t>静态源代码审核</a:t>
            </a:r>
            <a:endParaRPr lang="en-US" altLang="zh-CN" dirty="0"/>
          </a:p>
        </p:txBody>
      </p:sp>
      <p:sp>
        <p:nvSpPr>
          <p:cNvPr id="110595"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65</a:t>
            </a:fld>
            <a:endParaRPr lang="zh-CN" altLang="en-US" sz="10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35764920"/>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标题 1"/>
          <p:cNvSpPr>
            <a:spLocks noGrp="1"/>
          </p:cNvSpPr>
          <p:nvPr>
            <p:ph type="title"/>
          </p:nvPr>
        </p:nvSpPr>
        <p:spPr>
          <a:ln/>
        </p:spPr>
        <p:txBody>
          <a:bodyPr wrap="square" anchor="ctr"/>
          <a:lstStyle/>
          <a:p>
            <a:r>
              <a:rPr lang="zh-CN" altLang="en-US" dirty="0"/>
              <a:t>模糊测试（Fuzz</a:t>
            </a:r>
            <a:r>
              <a:rPr lang="en-US" altLang="zh-CN" dirty="0" err="1"/>
              <a:t>ing</a:t>
            </a:r>
            <a:r>
              <a:rPr lang="zh-CN" altLang="en-US" dirty="0"/>
              <a:t>）</a:t>
            </a:r>
            <a:endParaRPr lang="en-US" altLang="zh-CN" dirty="0"/>
          </a:p>
        </p:txBody>
      </p:sp>
      <p:sp>
        <p:nvSpPr>
          <p:cNvPr id="112642" name="内容占位符 2"/>
          <p:cNvSpPr>
            <a:spLocks noGrp="1"/>
          </p:cNvSpPr>
          <p:nvPr>
            <p:ph idx="1"/>
          </p:nvPr>
        </p:nvSpPr>
        <p:spPr>
          <a:xfrm>
            <a:off x="533400" y="1233488"/>
            <a:ext cx="8191500" cy="3563664"/>
          </a:xfrm>
          <a:ln/>
        </p:spPr>
        <p:txBody>
          <a:bodyPr wrap="square" anchor="t"/>
          <a:lstStyle/>
          <a:p>
            <a:pPr eaLnBrk="1" hangingPunct="1"/>
            <a:r>
              <a:rPr lang="zh-CN" altLang="en-US" dirty="0"/>
              <a:t>什么是模糊测试</a:t>
            </a:r>
            <a:endParaRPr lang="en-US" altLang="zh-CN" dirty="0"/>
          </a:p>
          <a:p>
            <a:pPr lvl="1"/>
            <a:r>
              <a:rPr lang="zh-CN" altLang="en-US" dirty="0"/>
              <a:t>也称</a:t>
            </a:r>
            <a:r>
              <a:rPr lang="zh-CN" altLang="en-US" dirty="0">
                <a:solidFill>
                  <a:srgbClr val="FF0000"/>
                </a:solidFill>
              </a:rPr>
              <a:t>Fuzz</a:t>
            </a:r>
            <a:r>
              <a:rPr lang="en-US" altLang="zh-CN" dirty="0" err="1">
                <a:solidFill>
                  <a:srgbClr val="FF0000"/>
                </a:solidFill>
              </a:rPr>
              <a:t>ing</a:t>
            </a:r>
            <a:r>
              <a:rPr lang="zh-CN" altLang="en-US" dirty="0"/>
              <a:t>测试，一种通过提供非预期的输入并监视异常结果来发现软件故障的方法</a:t>
            </a:r>
            <a:endParaRPr lang="en-US" altLang="zh-CN" sz="2400" dirty="0">
              <a:latin typeface="Times New Roman" panose="02020603050405020304" pitchFamily="2" charset="0"/>
            </a:endParaRPr>
          </a:p>
          <a:p>
            <a:pPr lvl="1" eaLnBrk="1" hangingPunct="1"/>
            <a:r>
              <a:rPr lang="zh-CN" altLang="en-US" dirty="0"/>
              <a:t>黑盒测试，</a:t>
            </a:r>
            <a:r>
              <a:rPr lang="zh-CN" altLang="en-US" sz="2400" dirty="0">
                <a:latin typeface="Times New Roman" panose="02020603050405020304" pitchFamily="2" charset="0"/>
              </a:rPr>
              <a:t>不关心被测试目标的内部实现，而是利用构造畸形的输入数据引发被测试目标产生异常，从而发现相应的安全漏洞</a:t>
            </a:r>
          </a:p>
        </p:txBody>
      </p:sp>
      <p:sp>
        <p:nvSpPr>
          <p:cNvPr id="2" name="矩形 1"/>
          <p:cNvSpPr/>
          <p:nvPr/>
        </p:nvSpPr>
        <p:spPr>
          <a:xfrm>
            <a:off x="827088" y="5084763"/>
            <a:ext cx="7561262" cy="1385887"/>
          </a:xfrm>
          <a:prstGeom prst="rect">
            <a:avLst/>
          </a:prstGeom>
          <a:blipFill rotWithShape="1">
            <a:blip r:embed="rId2"/>
          </a:blipFill>
          <a:ln w="9525">
            <a:noFill/>
          </a:ln>
        </p:spPr>
        <p:txBody>
          <a:bodyPr wrap="square" anchor="t">
            <a:spAutoFit/>
          </a:bodyPr>
          <a:lstStyle/>
          <a:p>
            <a:pPr lvl="0">
              <a:spcBef>
                <a:spcPct val="0"/>
              </a:spcBef>
              <a:spcAft>
                <a:spcPct val="0"/>
              </a:spcAft>
            </a:pPr>
            <a:r>
              <a:rPr lang="zh-CN" altLang="en-US" sz="1000" b="1" dirty="0">
                <a:solidFill>
                  <a:srgbClr val="008000"/>
                </a:solidFill>
                <a:latin typeface="微软雅黑" panose="020B0503020204020204" pitchFamily="2" charset="-122"/>
                <a:ea typeface="微软雅黑" panose="020B0503020204020204" pitchFamily="2" charset="-122"/>
              </a:rPr>
              <a:t>       </a:t>
            </a:r>
            <a:endParaRPr lang="en-US" altLang="zh-CN" sz="1000" b="1" dirty="0">
              <a:solidFill>
                <a:srgbClr val="008000"/>
              </a:solidFill>
              <a:latin typeface="微软雅黑" panose="020B0503020204020204" pitchFamily="2" charset="-122"/>
              <a:ea typeface="微软雅黑" panose="020B0503020204020204" pitchFamily="2" charset="-122"/>
            </a:endParaRPr>
          </a:p>
          <a:p>
            <a:pPr lvl="0">
              <a:spcBef>
                <a:spcPct val="0"/>
              </a:spcBef>
              <a:spcAft>
                <a:spcPct val="0"/>
              </a:spcAft>
            </a:pPr>
            <a:r>
              <a:rPr lang="zh-CN" altLang="en-US" sz="3200" b="1" dirty="0">
                <a:solidFill>
                  <a:srgbClr val="008000"/>
                </a:solidFill>
                <a:latin typeface="微软雅黑" panose="020B0503020204020204" pitchFamily="2" charset="-122"/>
                <a:ea typeface="微软雅黑" panose="020B0503020204020204" pitchFamily="2" charset="-122"/>
              </a:rPr>
              <a:t>       非常有效的漏洞挖掘技术，已知漏洞大部分都是通过这种技术发现的。</a:t>
            </a:r>
            <a:endParaRPr lang="en-US" altLang="zh-CN" sz="3200" b="1" dirty="0">
              <a:solidFill>
                <a:srgbClr val="008000"/>
              </a:solidFill>
              <a:latin typeface="微软雅黑" panose="020B0503020204020204" pitchFamily="2" charset="-122"/>
              <a:ea typeface="微软雅黑" panose="020B0503020204020204" pitchFamily="2" charset="-122"/>
            </a:endParaRPr>
          </a:p>
          <a:p>
            <a:pPr lvl="0">
              <a:spcBef>
                <a:spcPct val="0"/>
              </a:spcBef>
              <a:spcAft>
                <a:spcPct val="0"/>
              </a:spcAft>
            </a:pPr>
            <a:r>
              <a:rPr lang="en-US" altLang="zh-CN" sz="1000" b="1" dirty="0">
                <a:solidFill>
                  <a:srgbClr val="008000"/>
                </a:solidFill>
                <a:latin typeface="微软雅黑" panose="020B0503020204020204" pitchFamily="2" charset="-122"/>
                <a:ea typeface="微软雅黑" panose="020B0503020204020204" pitchFamily="2" charset="-122"/>
              </a:rPr>
              <a:t>    </a:t>
            </a:r>
            <a:endParaRPr lang="zh-CN" altLang="en-US" sz="1000" b="1" dirty="0">
              <a:solidFill>
                <a:srgbClr val="008000"/>
              </a:solidFill>
              <a:latin typeface="微软雅黑" panose="020B0503020204020204" pitchFamily="2" charset="-122"/>
              <a:ea typeface="微软雅黑" panose="020B0503020204020204" pitchFamily="2" charset="-122"/>
            </a:endParaRPr>
          </a:p>
        </p:txBody>
      </p:sp>
      <p:sp>
        <p:nvSpPr>
          <p:cNvPr id="112644"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66</a:t>
            </a:fld>
            <a:endParaRPr lang="zh-CN" altLang="en-US" sz="10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050625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模糊测试</a:t>
            </a:r>
          </a:p>
        </p:txBody>
      </p:sp>
      <p:sp>
        <p:nvSpPr>
          <p:cNvPr id="3" name="内容占位符 2"/>
          <p:cNvSpPr>
            <a:spLocks noGrp="1"/>
          </p:cNvSpPr>
          <p:nvPr>
            <p:ph idx="1"/>
          </p:nvPr>
        </p:nvSpPr>
        <p:spPr/>
        <p:txBody>
          <a:bodyPr/>
          <a:lstStyle/>
          <a:p>
            <a:r>
              <a:rPr lang="zh-CN" altLang="en-US" dirty="0"/>
              <a:t>强制软件程序使用恶意</a:t>
            </a:r>
            <a:r>
              <a:rPr lang="en-US" altLang="zh-CN" dirty="0"/>
              <a:t>/</a:t>
            </a:r>
            <a:r>
              <a:rPr lang="zh-CN" altLang="en-US" dirty="0"/>
              <a:t>破坏性的数据并进行观察结果的一种测试方法</a:t>
            </a:r>
            <a:endParaRPr lang="en-US" altLang="zh-CN" dirty="0"/>
          </a:p>
          <a:p>
            <a:pPr lvl="1"/>
            <a:r>
              <a:rPr lang="zh-CN" altLang="en-US" dirty="0"/>
              <a:t>不够强壮的程序会崩溃</a:t>
            </a:r>
            <a:endParaRPr lang="en-US" altLang="zh-CN" dirty="0"/>
          </a:p>
          <a:p>
            <a:pPr lvl="1"/>
            <a:r>
              <a:rPr lang="zh-CN" altLang="en-US" dirty="0"/>
              <a:t>编码良好的程序正常运行</a:t>
            </a:r>
          </a:p>
          <a:p>
            <a:r>
              <a:rPr lang="zh-CN" altLang="en-US" dirty="0"/>
              <a:t>特性</a:t>
            </a:r>
          </a:p>
          <a:p>
            <a:pPr lvl="1"/>
            <a:r>
              <a:rPr lang="zh-CN" altLang="en-US" dirty="0"/>
              <a:t>方法学 </a:t>
            </a:r>
          </a:p>
          <a:p>
            <a:pPr lvl="1"/>
            <a:r>
              <a:rPr lang="zh-CN" altLang="en-US" dirty="0"/>
              <a:t>随机值</a:t>
            </a:r>
          </a:p>
          <a:p>
            <a:pPr lvl="1"/>
            <a:r>
              <a:rPr lang="zh-CN" altLang="en-US" dirty="0"/>
              <a:t>大量测试用例</a:t>
            </a:r>
          </a:p>
          <a:p>
            <a:pPr lvl="1"/>
            <a:r>
              <a:rPr lang="zh-CN" altLang="en-US" dirty="0"/>
              <a:t>查找漏洞或可靠性错误</a:t>
            </a:r>
          </a:p>
          <a:p>
            <a:endParaRPr lang="zh-CN" altLang="en-US" dirty="0"/>
          </a:p>
        </p:txBody>
      </p:sp>
      <p:sp>
        <p:nvSpPr>
          <p:cNvPr id="4" name="灯片编号占位符 3"/>
          <p:cNvSpPr>
            <a:spLocks noGrp="1"/>
          </p:cNvSpPr>
          <p:nvPr>
            <p:ph type="sldNum" sz="quarter" idx="10"/>
          </p:nvPr>
        </p:nvSpPr>
        <p:spPr/>
        <p:txBody>
          <a:bodyPr/>
          <a:lstStyle/>
          <a:p>
            <a:pPr>
              <a:defRPr/>
            </a:pPr>
            <a:fld id="{655A080B-5019-4254-B519-7842F631F6FA}" type="slidenum">
              <a:rPr lang="zh-CN" altLang="en-US" smtClean="0"/>
              <a:pPr>
                <a:defRPr/>
              </a:pPr>
              <a:t>67</a:t>
            </a:fld>
            <a:endParaRPr lang="en-US" altLang="zh-CN"/>
          </a:p>
        </p:txBody>
      </p:sp>
    </p:spTree>
    <p:extLst>
      <p:ext uri="{BB962C8B-B14F-4D97-AF65-F5344CB8AC3E}">
        <p14:creationId xmlns:p14="http://schemas.microsoft.com/office/powerpoint/2010/main" val="2181370384"/>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1"/>
          <p:cNvSpPr>
            <a:spLocks noGrp="1"/>
          </p:cNvSpPr>
          <p:nvPr>
            <p:ph type="title"/>
          </p:nvPr>
        </p:nvSpPr>
        <p:spPr>
          <a:ln/>
        </p:spPr>
        <p:txBody>
          <a:bodyPr wrap="square" anchor="ctr"/>
          <a:lstStyle/>
          <a:p>
            <a:r>
              <a:rPr lang="zh-CN" altLang="en-US" dirty="0"/>
              <a:t>模糊测试</a:t>
            </a:r>
          </a:p>
        </p:txBody>
      </p:sp>
      <p:sp>
        <p:nvSpPr>
          <p:cNvPr id="113666" name="内容占位符 2"/>
          <p:cNvSpPr>
            <a:spLocks noGrp="1"/>
          </p:cNvSpPr>
          <p:nvPr>
            <p:ph idx="1"/>
          </p:nvPr>
        </p:nvSpPr>
        <p:spPr>
          <a:ln/>
        </p:spPr>
        <p:txBody>
          <a:bodyPr wrap="square" anchor="t"/>
          <a:lstStyle/>
          <a:p>
            <a:r>
              <a:rPr lang="zh-CN" altLang="en-US" dirty="0"/>
              <a:t>模糊测试过程</a:t>
            </a:r>
          </a:p>
          <a:p>
            <a:pPr lvl="1"/>
            <a:r>
              <a:rPr lang="zh-CN" altLang="en-US" dirty="0"/>
              <a:t>生成大量的畸形数据作为测试用例；</a:t>
            </a:r>
          </a:p>
          <a:p>
            <a:pPr lvl="1"/>
            <a:r>
              <a:rPr lang="zh-CN" altLang="en-US" dirty="0"/>
              <a:t>将这些测试用例作为输入应用于被测对象；</a:t>
            </a:r>
          </a:p>
          <a:p>
            <a:pPr lvl="1"/>
            <a:r>
              <a:rPr lang="zh-CN" altLang="en-US" dirty="0"/>
              <a:t>监测和记录由输入导致的任何崩溃或异常现象；</a:t>
            </a:r>
          </a:p>
          <a:p>
            <a:pPr lvl="1"/>
            <a:r>
              <a:rPr lang="zh-CN" altLang="en-US" dirty="0"/>
              <a:t>查看测试日志，深入分析产生崩溃或异常的原因</a:t>
            </a:r>
          </a:p>
          <a:p>
            <a:endParaRPr lang="zh-CN" altLang="en-US" dirty="0"/>
          </a:p>
        </p:txBody>
      </p:sp>
      <p:pic>
        <p:nvPicPr>
          <p:cNvPr id="113667" name="Picture 3"/>
          <p:cNvPicPr>
            <a:picLocks noChangeAspect="1"/>
          </p:cNvPicPr>
          <p:nvPr/>
        </p:nvPicPr>
        <p:blipFill>
          <a:blip r:embed="rId2"/>
          <a:stretch>
            <a:fillRect/>
          </a:stretch>
        </p:blipFill>
        <p:spPr>
          <a:xfrm>
            <a:off x="1631950" y="3858091"/>
            <a:ext cx="5352318" cy="2647483"/>
          </a:xfrm>
          <a:prstGeom prst="rect">
            <a:avLst/>
          </a:prstGeom>
          <a:noFill/>
          <a:ln w="9525">
            <a:noFill/>
          </a:ln>
        </p:spPr>
      </p:pic>
      <p:sp>
        <p:nvSpPr>
          <p:cNvPr id="113668"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68</a:t>
            </a:fld>
            <a:endParaRPr lang="zh-CN" altLang="en-US" sz="10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81024505"/>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标题 1"/>
          <p:cNvSpPr>
            <a:spLocks noGrp="1"/>
          </p:cNvSpPr>
          <p:nvPr>
            <p:ph type="title"/>
          </p:nvPr>
        </p:nvSpPr>
        <p:spPr>
          <a:ln/>
        </p:spPr>
        <p:txBody>
          <a:bodyPr wrap="square" anchor="ctr"/>
          <a:lstStyle/>
          <a:p>
            <a:r>
              <a:rPr lang="zh-CN" altLang="en-US" dirty="0"/>
              <a:t>影响模糊测试效果的关键因素</a:t>
            </a:r>
          </a:p>
        </p:txBody>
      </p:sp>
      <p:sp>
        <p:nvSpPr>
          <p:cNvPr id="114690" name="内容占位符 2"/>
          <p:cNvSpPr>
            <a:spLocks noGrp="1"/>
          </p:cNvSpPr>
          <p:nvPr>
            <p:ph idx="1"/>
          </p:nvPr>
        </p:nvSpPr>
        <p:spPr>
          <a:ln/>
        </p:spPr>
        <p:txBody>
          <a:bodyPr wrap="square" anchor="t"/>
          <a:lstStyle/>
          <a:p>
            <a:r>
              <a:rPr lang="zh-CN" altLang="en-US" dirty="0"/>
              <a:t>测试点</a:t>
            </a:r>
            <a:endParaRPr lang="en-US" altLang="zh-CN" dirty="0"/>
          </a:p>
          <a:p>
            <a:pPr lvl="1"/>
            <a:r>
              <a:rPr lang="zh-CN" altLang="en-US" dirty="0"/>
              <a:t>数据通道入口、可信边界点</a:t>
            </a:r>
            <a:endParaRPr lang="en-US" altLang="zh-CN" dirty="0"/>
          </a:p>
          <a:p>
            <a:r>
              <a:rPr lang="zh-CN" altLang="en-US" dirty="0"/>
              <a:t>样本选择</a:t>
            </a:r>
            <a:endParaRPr lang="en-US" altLang="zh-CN" dirty="0"/>
          </a:p>
          <a:p>
            <a:pPr lvl="1"/>
            <a:r>
              <a:rPr lang="zh-CN" altLang="en-US" dirty="0"/>
              <a:t>选择覆盖面广、便于测试的多个样本</a:t>
            </a:r>
            <a:endParaRPr lang="en-US" altLang="zh-CN" dirty="0"/>
          </a:p>
          <a:p>
            <a:r>
              <a:rPr lang="zh-CN" altLang="en-US" dirty="0"/>
              <a:t>数据关联性</a:t>
            </a:r>
            <a:endParaRPr lang="en-US" altLang="zh-CN" dirty="0"/>
          </a:p>
          <a:p>
            <a:pPr lvl="1"/>
            <a:r>
              <a:rPr lang="zh-CN" altLang="en-US" dirty="0"/>
              <a:t>智能模糊测试</a:t>
            </a:r>
            <a:endParaRPr lang="en-US" altLang="zh-CN" dirty="0"/>
          </a:p>
          <a:p>
            <a:r>
              <a:rPr lang="zh-CN" altLang="en-US" dirty="0"/>
              <a:t>自动化框架</a:t>
            </a:r>
            <a:endParaRPr lang="en-US" altLang="zh-CN" dirty="0"/>
          </a:p>
          <a:p>
            <a:r>
              <a:rPr lang="zh-CN" altLang="en-US" dirty="0"/>
              <a:t>异常监控与异常恢复</a:t>
            </a:r>
            <a:endParaRPr lang="en-US" altLang="zh-CN" dirty="0"/>
          </a:p>
          <a:p>
            <a:r>
              <a:rPr lang="zh-CN" altLang="en-US" dirty="0"/>
              <a:t>分析评估</a:t>
            </a:r>
            <a:endParaRPr lang="en-US" altLang="zh-CN" dirty="0"/>
          </a:p>
        </p:txBody>
      </p:sp>
      <p:sp>
        <p:nvSpPr>
          <p:cNvPr id="114691"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69</a:t>
            </a:fld>
            <a:endParaRPr lang="zh-CN" altLang="en-US" sz="10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351289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软件生命周期模型</a:t>
            </a:r>
            <a:r>
              <a:rPr kumimoji="1" lang="en-US" altLang="zh-CN" dirty="0"/>
              <a:t>-</a:t>
            </a:r>
            <a:r>
              <a:rPr kumimoji="1" lang="zh-CN" altLang="en-US" dirty="0"/>
              <a:t>增量模型</a:t>
            </a:r>
          </a:p>
        </p:txBody>
      </p:sp>
      <p:sp>
        <p:nvSpPr>
          <p:cNvPr id="3" name="内容占位符 2"/>
          <p:cNvSpPr>
            <a:spLocks noGrp="1"/>
          </p:cNvSpPr>
          <p:nvPr>
            <p:ph idx="1"/>
          </p:nvPr>
        </p:nvSpPr>
        <p:spPr/>
        <p:txBody>
          <a:bodyPr/>
          <a:lstStyle/>
          <a:p>
            <a:r>
              <a:rPr lang="zh-CN" altLang="zh-CN" dirty="0"/>
              <a:t>融合了瀑布模型和迭代模型的特征</a:t>
            </a:r>
            <a:endParaRPr lang="en-US" altLang="zh-CN" dirty="0"/>
          </a:p>
          <a:p>
            <a:r>
              <a:rPr lang="zh-CN" altLang="en-US" dirty="0"/>
              <a:t>本质上是迭代，每个增量发布一个可操作产品</a:t>
            </a:r>
          </a:p>
        </p:txBody>
      </p:sp>
      <p:sp>
        <p:nvSpPr>
          <p:cNvPr id="4" name="幻灯片编号占位符 3"/>
          <p:cNvSpPr>
            <a:spLocks noGrp="1"/>
          </p:cNvSpPr>
          <p:nvPr>
            <p:ph type="sldNum" sz="quarter" idx="10"/>
          </p:nvPr>
        </p:nvSpPr>
        <p:spPr/>
        <p:txBody>
          <a:bodyPr/>
          <a:lstStyle/>
          <a:p>
            <a:pPr>
              <a:defRPr/>
            </a:pPr>
            <a:fld id="{F5E0E65E-9137-4309-8D78-B392A1917D52}" type="slidenum">
              <a:rPr lang="zh-CN" altLang="en-US" smtClean="0"/>
              <a:pPr>
                <a:defRPr/>
              </a:pPr>
              <a:t>7</a:t>
            </a:fld>
            <a:endParaRPr lang="en-US" altLang="zh-CN"/>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a:xfrm>
            <a:off x="1259632" y="2613955"/>
            <a:ext cx="7107832" cy="3891620"/>
          </a:xfrm>
          <a:prstGeom prst="rect">
            <a:avLst/>
          </a:prstGeom>
          <a:noFill/>
          <a:ln>
            <a:noFill/>
          </a:ln>
        </p:spPr>
      </p:pic>
    </p:spTree>
    <p:extLst>
      <p:ext uri="{BB962C8B-B14F-4D97-AF65-F5344CB8AC3E}">
        <p14:creationId xmlns:p14="http://schemas.microsoft.com/office/powerpoint/2010/main" val="1928041891"/>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渗透测试</a:t>
            </a:r>
          </a:p>
        </p:txBody>
      </p:sp>
      <p:sp>
        <p:nvSpPr>
          <p:cNvPr id="3" name="内容占位符 2"/>
          <p:cNvSpPr>
            <a:spLocks noGrp="1"/>
          </p:cNvSpPr>
          <p:nvPr>
            <p:ph idx="1"/>
          </p:nvPr>
        </p:nvSpPr>
        <p:spPr/>
        <p:txBody>
          <a:bodyPr/>
          <a:lstStyle/>
          <a:p>
            <a:pPr eaLnBrk="1" hangingPunct="1"/>
            <a:r>
              <a:rPr lang="zh-CN" altLang="en-US" dirty="0"/>
              <a:t>渗透测试</a:t>
            </a:r>
            <a:endParaRPr lang="en-US" altLang="zh-CN" dirty="0"/>
          </a:p>
          <a:p>
            <a:pPr lvl="1" eaLnBrk="1" hangingPunct="1"/>
            <a:r>
              <a:rPr lang="zh-CN" altLang="en-US" dirty="0"/>
              <a:t>通过模拟恶意攻击者进行攻击，来评估系统安全的一种评估方法</a:t>
            </a:r>
            <a:endParaRPr lang="en-US" altLang="zh-CN" dirty="0"/>
          </a:p>
          <a:p>
            <a:pPr lvl="1" eaLnBrk="1" hangingPunct="1"/>
            <a:r>
              <a:rPr lang="zh-CN" altLang="en-US" dirty="0"/>
              <a:t>从攻击的角度测试软件系统是否安全</a:t>
            </a:r>
            <a:endParaRPr lang="en-US" altLang="zh-CN" dirty="0"/>
          </a:p>
          <a:p>
            <a:pPr lvl="1" eaLnBrk="1" hangingPunct="1"/>
            <a:r>
              <a:rPr lang="zh-CN" altLang="en-US" dirty="0"/>
              <a:t>使用自动化工具或者人工的方法模拟攻击者的输入，找出运行时刻目标系统所存在的安全漏洞</a:t>
            </a:r>
            <a:endParaRPr lang="en-US" altLang="zh-CN" dirty="0"/>
          </a:p>
          <a:p>
            <a:pPr eaLnBrk="1" hangingPunct="1"/>
            <a:r>
              <a:rPr lang="zh-CN" altLang="en-US" dirty="0"/>
              <a:t>优点</a:t>
            </a:r>
            <a:endParaRPr lang="en-US" altLang="zh-CN" dirty="0"/>
          </a:p>
          <a:p>
            <a:pPr lvl="1" eaLnBrk="1" hangingPunct="1"/>
            <a:r>
              <a:rPr lang="zh-CN" altLang="en-US" dirty="0"/>
              <a:t>找出来的问题都是真实的，也是较为严重的</a:t>
            </a:r>
            <a:endParaRPr lang="en-US" altLang="zh-CN" dirty="0"/>
          </a:p>
          <a:p>
            <a:pPr eaLnBrk="1" hangingPunct="1"/>
            <a:r>
              <a:rPr lang="zh-CN" altLang="en-US" dirty="0"/>
              <a:t>缺点</a:t>
            </a:r>
            <a:endParaRPr lang="en-US" altLang="zh-CN" dirty="0"/>
          </a:p>
          <a:p>
            <a:pPr lvl="1" eaLnBrk="1" hangingPunct="1"/>
            <a:r>
              <a:rPr lang="zh-CN" altLang="en-US" dirty="0"/>
              <a:t>只能到达有限的测试点，覆盖率较低</a:t>
            </a:r>
          </a:p>
          <a:p>
            <a:endParaRPr lang="zh-CN" altLang="en-US" dirty="0"/>
          </a:p>
        </p:txBody>
      </p:sp>
      <p:sp>
        <p:nvSpPr>
          <p:cNvPr id="4" name="灯片编号占位符 3"/>
          <p:cNvSpPr>
            <a:spLocks noGrp="1"/>
          </p:cNvSpPr>
          <p:nvPr>
            <p:ph type="sldNum" sz="quarter" idx="10"/>
          </p:nvPr>
        </p:nvSpPr>
        <p:spPr/>
        <p:txBody>
          <a:bodyPr/>
          <a:lstStyle/>
          <a:p>
            <a:pPr>
              <a:defRPr/>
            </a:pPr>
            <a:fld id="{655A080B-5019-4254-B519-7842F631F6FA}" type="slidenum">
              <a:rPr lang="zh-CN" altLang="en-US" smtClean="0"/>
              <a:pPr>
                <a:defRPr/>
              </a:pPr>
              <a:t>70</a:t>
            </a:fld>
            <a:endParaRPr lang="en-US" altLang="zh-CN"/>
          </a:p>
        </p:txBody>
      </p:sp>
    </p:spTree>
    <p:extLst>
      <p:ext uri="{BB962C8B-B14F-4D97-AF65-F5344CB8AC3E}">
        <p14:creationId xmlns:p14="http://schemas.microsoft.com/office/powerpoint/2010/main" val="3183208818"/>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渗透测试流程</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55A080B-5019-4254-B519-7842F631F6FA}" type="slidenum">
              <a:rPr lang="zh-CN" altLang="en-US" smtClean="0"/>
              <a:pPr>
                <a:defRPr/>
              </a:pPr>
              <a:t>71</a:t>
            </a:fld>
            <a:endParaRPr lang="en-US" altLang="zh-CN"/>
          </a:p>
        </p:txBody>
      </p:sp>
      <p:pic>
        <p:nvPicPr>
          <p:cNvPr id="717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636" y="1242984"/>
            <a:ext cx="6697148" cy="5080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5766905"/>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渗透测试要点</a:t>
            </a:r>
          </a:p>
        </p:txBody>
      </p:sp>
      <p:sp>
        <p:nvSpPr>
          <p:cNvPr id="3" name="内容占位符 2"/>
          <p:cNvSpPr>
            <a:spLocks noGrp="1"/>
          </p:cNvSpPr>
          <p:nvPr>
            <p:ph idx="1"/>
          </p:nvPr>
        </p:nvSpPr>
        <p:spPr/>
        <p:txBody>
          <a:bodyPr/>
          <a:lstStyle/>
          <a:p>
            <a:r>
              <a:rPr lang="zh-CN" altLang="en-US" dirty="0"/>
              <a:t>测试目的</a:t>
            </a:r>
            <a:endParaRPr lang="en-US" altLang="zh-CN" dirty="0"/>
          </a:p>
          <a:p>
            <a:pPr lvl="1"/>
            <a:r>
              <a:rPr lang="zh-CN" altLang="en-US" dirty="0"/>
              <a:t>安全性的评估，不是摧毁或破坏</a:t>
            </a:r>
            <a:endParaRPr lang="en-US" altLang="zh-CN" dirty="0"/>
          </a:p>
          <a:p>
            <a:r>
              <a:rPr lang="zh-CN" altLang="en-US" dirty="0"/>
              <a:t>测试人员</a:t>
            </a:r>
            <a:endParaRPr lang="en-US" altLang="zh-CN" dirty="0"/>
          </a:p>
          <a:p>
            <a:pPr lvl="1"/>
            <a:r>
              <a:rPr lang="zh-CN" altLang="en-US" dirty="0"/>
              <a:t>技术、知识和经验很重要</a:t>
            </a:r>
            <a:endParaRPr lang="en-US" altLang="zh-CN" dirty="0"/>
          </a:p>
          <a:p>
            <a:pPr lvl="1"/>
            <a:r>
              <a:rPr lang="zh-CN" altLang="en-US" dirty="0"/>
              <a:t>像“坏人”一样思考问题</a:t>
            </a:r>
            <a:endParaRPr lang="en-US" altLang="zh-CN" dirty="0"/>
          </a:p>
          <a:p>
            <a:r>
              <a:rPr lang="zh-CN" altLang="en-US" dirty="0"/>
              <a:t>安全问题</a:t>
            </a:r>
            <a:endParaRPr lang="en-US" altLang="zh-CN" dirty="0"/>
          </a:p>
          <a:p>
            <a:pPr lvl="1"/>
            <a:r>
              <a:rPr lang="zh-CN" altLang="en-US" dirty="0"/>
              <a:t>系统备份和恢复措施</a:t>
            </a:r>
            <a:endParaRPr lang="en-US" altLang="zh-CN" dirty="0"/>
          </a:p>
          <a:p>
            <a:pPr lvl="1"/>
            <a:r>
              <a:rPr lang="zh-CN" altLang="en-US" dirty="0"/>
              <a:t>风险规避</a:t>
            </a:r>
            <a:endParaRPr lang="en-US" altLang="zh-CN" dirty="0"/>
          </a:p>
        </p:txBody>
      </p:sp>
      <p:sp>
        <p:nvSpPr>
          <p:cNvPr id="4" name="灯片编号占位符 3"/>
          <p:cNvSpPr>
            <a:spLocks noGrp="1"/>
          </p:cNvSpPr>
          <p:nvPr>
            <p:ph type="sldNum" sz="quarter" idx="10"/>
          </p:nvPr>
        </p:nvSpPr>
        <p:spPr/>
        <p:txBody>
          <a:bodyPr/>
          <a:lstStyle/>
          <a:p>
            <a:pPr>
              <a:defRPr/>
            </a:pPr>
            <a:fld id="{655A080B-5019-4254-B519-7842F631F6FA}" type="slidenum">
              <a:rPr lang="zh-CN" altLang="en-US" smtClean="0"/>
              <a:pPr>
                <a:defRPr/>
              </a:pPr>
              <a:t>72</a:t>
            </a:fld>
            <a:endParaRPr lang="en-US" altLang="zh-CN"/>
          </a:p>
        </p:txBody>
      </p:sp>
      <p:sp>
        <p:nvSpPr>
          <p:cNvPr id="6" name="矩形 5"/>
          <p:cNvSpPr/>
          <p:nvPr/>
        </p:nvSpPr>
        <p:spPr>
          <a:xfrm>
            <a:off x="683568" y="5232682"/>
            <a:ext cx="7920880" cy="129266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altLang="zh-CN" sz="2600" b="1" dirty="0"/>
              <a:t>* </a:t>
            </a:r>
            <a:r>
              <a:rPr lang="zh-CN" altLang="en-US" sz="2600" b="1" dirty="0"/>
              <a:t>如果测试参数由哪些不想发现安全问题的人所确定，那么，渗透测试就很可能变成一种毫无用处的自我满足练习！</a:t>
            </a:r>
          </a:p>
        </p:txBody>
      </p:sp>
    </p:spTree>
    <p:extLst>
      <p:ext uri="{BB962C8B-B14F-4D97-AF65-F5344CB8AC3E}">
        <p14:creationId xmlns:p14="http://schemas.microsoft.com/office/powerpoint/2010/main" val="820561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标题 1"/>
          <p:cNvSpPr>
            <a:spLocks noGrp="1"/>
          </p:cNvSpPr>
          <p:nvPr>
            <p:ph type="title"/>
          </p:nvPr>
        </p:nvSpPr>
        <p:spPr>
          <a:ln/>
        </p:spPr>
        <p:txBody>
          <a:bodyPr wrap="square" anchor="ctr"/>
          <a:lstStyle/>
          <a:p>
            <a:r>
              <a:rPr lang="zh-CN" altLang="en-US" dirty="0"/>
              <a:t>灵活安排自己的“组合”</a:t>
            </a:r>
          </a:p>
        </p:txBody>
      </p:sp>
      <p:sp>
        <p:nvSpPr>
          <p:cNvPr id="3" name="内容占位符 2"/>
          <p:cNvSpPr>
            <a:spLocks noGrp="1"/>
          </p:cNvSpPr>
          <p:nvPr>
            <p:ph idx="1"/>
          </p:nvPr>
        </p:nvSpPr>
        <p:spPr>
          <a:xfrm>
            <a:off x="611188" y="3059113"/>
            <a:ext cx="8191500" cy="3070225"/>
          </a:xfrm>
          <a:ln/>
        </p:spPr>
        <p:txBody>
          <a:bodyPr wrap="square" anchor="t"/>
          <a:lstStyle/>
          <a:p>
            <a:r>
              <a:rPr lang="zh-CN" altLang="en-US" dirty="0"/>
              <a:t>代码审核 </a:t>
            </a:r>
            <a:r>
              <a:rPr lang="en-US" altLang="zh-CN" dirty="0"/>
              <a:t>+ </a:t>
            </a:r>
            <a:r>
              <a:rPr lang="zh-CN" altLang="en-US" dirty="0"/>
              <a:t>体系结构风险评估</a:t>
            </a:r>
            <a:endParaRPr lang="en-US" altLang="zh-CN" dirty="0"/>
          </a:p>
          <a:p>
            <a:r>
              <a:rPr lang="zh-CN" altLang="en-US" dirty="0"/>
              <a:t>基于风险的安全测试 </a:t>
            </a:r>
            <a:r>
              <a:rPr lang="en-US" altLang="zh-CN" dirty="0"/>
              <a:t>+ </a:t>
            </a:r>
            <a:r>
              <a:rPr lang="zh-CN" altLang="en-US" dirty="0"/>
              <a:t>渗透测试</a:t>
            </a:r>
            <a:endParaRPr lang="en-US" altLang="zh-CN" dirty="0"/>
          </a:p>
          <a:p>
            <a:r>
              <a:rPr lang="zh-CN" altLang="en-US" dirty="0"/>
              <a:t>安全需求分析 </a:t>
            </a:r>
            <a:r>
              <a:rPr lang="en-US" altLang="zh-CN" dirty="0"/>
              <a:t>+ </a:t>
            </a:r>
            <a:r>
              <a:rPr lang="zh-CN" altLang="en-US" dirty="0"/>
              <a:t>滥用案例开发</a:t>
            </a:r>
            <a:endParaRPr lang="en-US" altLang="zh-CN" dirty="0"/>
          </a:p>
          <a:p>
            <a:r>
              <a:rPr lang="zh-CN" altLang="en-US" dirty="0"/>
              <a:t>代码审核 </a:t>
            </a:r>
            <a:r>
              <a:rPr lang="en-US" altLang="zh-CN" dirty="0"/>
              <a:t>+ </a:t>
            </a:r>
            <a:r>
              <a:rPr lang="zh-CN" altLang="en-US" dirty="0"/>
              <a:t>渗透测试</a:t>
            </a:r>
            <a:endParaRPr lang="en-US" altLang="zh-CN" dirty="0"/>
          </a:p>
          <a:p>
            <a:r>
              <a:rPr lang="zh-CN" altLang="en-US" dirty="0"/>
              <a:t>体系结构风险分析 </a:t>
            </a:r>
            <a:r>
              <a:rPr lang="en-US" altLang="zh-CN" dirty="0"/>
              <a:t>+ </a:t>
            </a:r>
            <a:r>
              <a:rPr lang="zh-CN" altLang="en-US" dirty="0"/>
              <a:t>基于风险的测试</a:t>
            </a:r>
            <a:endParaRPr lang="en-US" altLang="zh-CN" dirty="0"/>
          </a:p>
          <a:p>
            <a:r>
              <a:rPr lang="en-US" altLang="zh-CN" dirty="0"/>
              <a:t>…</a:t>
            </a:r>
            <a:endParaRPr lang="zh-CN" altLang="en-US" dirty="0"/>
          </a:p>
        </p:txBody>
      </p:sp>
      <p:sp>
        <p:nvSpPr>
          <p:cNvPr id="6" name="矩形 5"/>
          <p:cNvSpPr/>
          <p:nvPr/>
        </p:nvSpPr>
        <p:spPr>
          <a:xfrm>
            <a:off x="-864605" y="1394773"/>
            <a:ext cx="8388424" cy="954107"/>
          </a:xfrm>
          <a:prstGeom prst="rect">
            <a:avLst/>
          </a:prstGeom>
          <a:blipFill>
            <a:blip r:embed="rId2" cstate="print"/>
            <a:tile tx="0" ty="0" sx="100000" sy="100000" flip="none" algn="tl"/>
          </a:blipFill>
          <a:scene3d>
            <a:camera prst="perspectiveHeroicExtremeLeftFacing"/>
            <a:lightRig rig="threePt" dir="t"/>
          </a:scene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base">
              <a:spcBef>
                <a:spcPts val="0"/>
              </a:spcBef>
              <a:spcAft>
                <a:spcPts val="0"/>
              </a:spcAft>
            </a:pPr>
            <a:r>
              <a:rPr lang="zh-CN" altLang="en-US" sz="1000" b="1" strike="noStrike"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2" charset="-122"/>
                <a:ea typeface="微软雅黑" panose="020B0503020204020204" pitchFamily="2" charset="-122"/>
                <a:cs typeface="+mn-ea"/>
              </a:rPr>
              <a:t>       </a:t>
            </a:r>
            <a:endParaRPr lang="en-US" altLang="zh-CN" sz="1000" b="1" strike="noStrike"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2" charset="-122"/>
              <a:ea typeface="微软雅黑" panose="020B0503020204020204" pitchFamily="2" charset="-122"/>
            </a:endParaRPr>
          </a:p>
          <a:p>
            <a:pPr fontAlgn="base">
              <a:spcBef>
                <a:spcPts val="0"/>
              </a:spcBef>
              <a:spcAft>
                <a:spcPts val="0"/>
              </a:spcAft>
            </a:pPr>
            <a:r>
              <a:rPr lang="zh-CN" altLang="en-US" sz="3600" b="1" strike="noStrike"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2" charset="-122"/>
                <a:ea typeface="微软雅黑" panose="020B0503020204020204" pitchFamily="2" charset="-122"/>
                <a:cs typeface="+mn-ea"/>
              </a:rPr>
              <a:t>   必须完整的遵循“安全开发”过程吗？</a:t>
            </a:r>
            <a:endParaRPr lang="en-US" altLang="zh-CN" sz="3600" b="1" strike="noStrike"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2" charset="-122"/>
              <a:ea typeface="微软雅黑" panose="020B0503020204020204" pitchFamily="2" charset="-122"/>
            </a:endParaRPr>
          </a:p>
          <a:p>
            <a:pPr fontAlgn="base">
              <a:spcBef>
                <a:spcPts val="0"/>
              </a:spcBef>
              <a:spcAft>
                <a:spcPts val="0"/>
              </a:spcAft>
            </a:pPr>
            <a:r>
              <a:rPr lang="en-US" altLang="zh-CN" sz="1000" b="1" strike="noStrike"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2" charset="-122"/>
                <a:ea typeface="微软雅黑" panose="020B0503020204020204" pitchFamily="2" charset="-122"/>
                <a:cs typeface="Times New Roman" panose="02020603050405020304" pitchFamily="2" charset="0"/>
              </a:rPr>
              <a:t>    </a:t>
            </a:r>
            <a:endParaRPr lang="zh-CN" altLang="en-US" sz="1000" b="1" strike="noStrike"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2" charset="-122"/>
              <a:ea typeface="微软雅黑" panose="020B0503020204020204" pitchFamily="2" charset="-122"/>
              <a:cs typeface="Times New Roman" panose="02020603050405020304" pitchFamily="2" charset="0"/>
            </a:endParaRPr>
          </a:p>
        </p:txBody>
      </p:sp>
      <p:sp>
        <p:nvSpPr>
          <p:cNvPr id="119812" name="灯片编号占位符 4"/>
          <p:cNvSpPr>
            <a:spLocks noGrp="1"/>
          </p:cNvSpPr>
          <p:nvPr/>
        </p:nvSpPr>
        <p:spPr>
          <a:xfrm>
            <a:off x="4191000" y="6505575"/>
            <a:ext cx="838200" cy="261938"/>
          </a:xfrm>
          <a:prstGeom prst="rect">
            <a:avLst/>
          </a:prstGeom>
          <a:noFill/>
          <a:ln w="9525">
            <a:noFill/>
          </a:ln>
        </p:spPr>
        <p:txBody>
          <a:bodyPr anchor="t"/>
          <a:lstStyle/>
          <a:p>
            <a:pPr lvl="0" algn="ctr">
              <a:buClr>
                <a:srgbClr val="000000"/>
              </a:buClr>
            </a:pPr>
            <a:fld id="{9A0DB2DC-4C9A-4742-B13C-FB6460FD3503}" type="slidenum">
              <a:rPr lang="zh-CN" altLang="en-US" sz="1000" dirty="0">
                <a:latin typeface="Arial" panose="020B0604020202020204" pitchFamily="34" charset="0"/>
                <a:ea typeface="宋体" panose="02010600030101010101" pitchFamily="2" charset="-122"/>
              </a:rPr>
              <a:t>73</a:t>
            </a:fld>
            <a:endParaRPr lang="zh-CN" altLang="en-US" sz="10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043892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up)">
                                      <p:cBhvr>
                                        <p:cTn id="16" dur="500"/>
                                        <p:tgtEl>
                                          <p:spTgt spid="3">
                                            <p:txEl>
                                              <p:pRg st="1" end="1"/>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up)">
                                      <p:cBhvr>
                                        <p:cTn id="20" dur="500"/>
                                        <p:tgtEl>
                                          <p:spTgt spid="3">
                                            <p:txEl>
                                              <p:pRg st="2" end="2"/>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up)">
                                      <p:cBhvr>
                                        <p:cTn id="24" dur="500"/>
                                        <p:tgtEl>
                                          <p:spTgt spid="3">
                                            <p:txEl>
                                              <p:pRg st="3" end="3"/>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up)">
                                      <p:cBhvr>
                                        <p:cTn id="28" dur="500"/>
                                        <p:tgtEl>
                                          <p:spTgt spid="3">
                                            <p:txEl>
                                              <p:pRg st="4" end="4"/>
                                            </p:txEl>
                                          </p:spTgt>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up)">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软件安全测试思路</a:t>
            </a:r>
          </a:p>
        </p:txBody>
      </p:sp>
      <p:sp>
        <p:nvSpPr>
          <p:cNvPr id="3" name="内容占位符 2"/>
          <p:cNvSpPr>
            <a:spLocks noGrp="1"/>
          </p:cNvSpPr>
          <p:nvPr>
            <p:ph idx="1"/>
          </p:nvPr>
        </p:nvSpPr>
        <p:spPr/>
        <p:txBody>
          <a:bodyPr/>
          <a:lstStyle/>
          <a:p>
            <a:r>
              <a:rPr kumimoji="1" lang="zh-CN" altLang="en-US" dirty="0"/>
              <a:t>充分了解软件安全漏洞</a:t>
            </a:r>
            <a:endParaRPr kumimoji="1" lang="en-US" altLang="zh-CN" dirty="0"/>
          </a:p>
          <a:p>
            <a:r>
              <a:rPr kumimoji="1" lang="zh-CN" altLang="en-US" dirty="0"/>
              <a:t>评估软件安全风险</a:t>
            </a:r>
            <a:endParaRPr kumimoji="1" lang="en-US" altLang="zh-CN" dirty="0"/>
          </a:p>
          <a:p>
            <a:r>
              <a:rPr kumimoji="1" lang="zh-CN" altLang="en-US" dirty="0"/>
              <a:t>拥有高效的软件安全测试技术和工具</a:t>
            </a:r>
          </a:p>
        </p:txBody>
      </p:sp>
      <p:sp>
        <p:nvSpPr>
          <p:cNvPr id="4" name="幻灯片编号占位符 3"/>
          <p:cNvSpPr>
            <a:spLocks noGrp="1"/>
          </p:cNvSpPr>
          <p:nvPr>
            <p:ph type="sldNum" sz="quarter" idx="10"/>
          </p:nvPr>
        </p:nvSpPr>
        <p:spPr/>
        <p:txBody>
          <a:bodyPr/>
          <a:lstStyle/>
          <a:p>
            <a:pPr>
              <a:defRPr/>
            </a:pPr>
            <a:fld id="{F5E0E65E-9137-4309-8D78-B392A1917D52}" type="slidenum">
              <a:rPr lang="zh-CN" altLang="en-US" smtClean="0"/>
              <a:pPr>
                <a:defRPr/>
              </a:pPr>
              <a:t>74</a:t>
            </a:fld>
            <a:endParaRPr lang="en-US" altLang="zh-CN"/>
          </a:p>
        </p:txBody>
      </p:sp>
    </p:spTree>
    <p:extLst>
      <p:ext uri="{BB962C8B-B14F-4D97-AF65-F5344CB8AC3E}">
        <p14:creationId xmlns:p14="http://schemas.microsoft.com/office/powerpoint/2010/main" val="3453645949"/>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60350"/>
            <a:ext cx="7711008" cy="487363"/>
          </a:xfrm>
        </p:spPr>
        <p:txBody>
          <a:bodyPr/>
          <a:lstStyle/>
          <a:p>
            <a:r>
              <a:rPr lang="zh-CN" altLang="en-US" dirty="0"/>
              <a:t>知识子域：软件安全交付</a:t>
            </a:r>
          </a:p>
        </p:txBody>
      </p:sp>
      <p:sp>
        <p:nvSpPr>
          <p:cNvPr id="3" name="内容占位符 2"/>
          <p:cNvSpPr>
            <a:spLocks noGrp="1"/>
          </p:cNvSpPr>
          <p:nvPr>
            <p:ph idx="1"/>
          </p:nvPr>
        </p:nvSpPr>
        <p:spPr/>
        <p:txBody>
          <a:bodyPr/>
          <a:lstStyle/>
          <a:p>
            <a:r>
              <a:rPr lang="zh-CN" altLang="en-US" dirty="0"/>
              <a:t>软件供应链安全</a:t>
            </a:r>
          </a:p>
          <a:p>
            <a:pPr lvl="1"/>
            <a:r>
              <a:rPr lang="zh-CN" altLang="en-US" dirty="0"/>
              <a:t>了解软件供应链安全的概念并理解软件供应链安全措施。</a:t>
            </a:r>
          </a:p>
          <a:p>
            <a:r>
              <a:rPr lang="zh-CN" altLang="en-US" dirty="0"/>
              <a:t>软件安全验收</a:t>
            </a:r>
          </a:p>
          <a:p>
            <a:pPr lvl="1"/>
            <a:r>
              <a:rPr lang="zh-CN" altLang="en-US" dirty="0"/>
              <a:t>了解软件安全验收的重要性及需要考虑的内容。</a:t>
            </a:r>
          </a:p>
          <a:p>
            <a:r>
              <a:rPr lang="zh-CN" altLang="en-US" dirty="0"/>
              <a:t>软件安全部署 	</a:t>
            </a:r>
          </a:p>
          <a:p>
            <a:pPr lvl="1"/>
            <a:r>
              <a:rPr lang="zh-CN" altLang="en-US" dirty="0"/>
              <a:t>了解软件安全部署的重要性及软件安全加固、软件安全配置的概念。</a:t>
            </a:r>
          </a:p>
          <a:p>
            <a:endParaRPr lang="zh-CN" altLang="en-US" dirty="0"/>
          </a:p>
        </p:txBody>
      </p:sp>
      <p:sp>
        <p:nvSpPr>
          <p:cNvPr id="4" name="灯片编号占位符 3"/>
          <p:cNvSpPr>
            <a:spLocks noGrp="1"/>
          </p:cNvSpPr>
          <p:nvPr>
            <p:ph type="sldNum" sz="quarter" idx="10"/>
          </p:nvPr>
        </p:nvSpPr>
        <p:spPr/>
        <p:txBody>
          <a:bodyPr/>
          <a:lstStyle/>
          <a:p>
            <a:pPr>
              <a:defRPr/>
            </a:pPr>
            <a:fld id="{655A080B-5019-4254-B519-7842F631F6FA}" type="slidenum">
              <a:rPr lang="zh-CN" altLang="en-US" smtClean="0"/>
              <a:pPr>
                <a:defRPr/>
              </a:pPr>
              <a:t>75</a:t>
            </a:fld>
            <a:endParaRPr lang="en-US" altLang="zh-CN"/>
          </a:p>
        </p:txBody>
      </p:sp>
    </p:spTree>
    <p:extLst>
      <p:ext uri="{BB962C8B-B14F-4D97-AF65-F5344CB8AC3E}">
        <p14:creationId xmlns:p14="http://schemas.microsoft.com/office/powerpoint/2010/main" val="2498093098"/>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软件供应链安全</a:t>
            </a:r>
          </a:p>
        </p:txBody>
      </p:sp>
      <p:sp>
        <p:nvSpPr>
          <p:cNvPr id="3" name="内容占位符 2"/>
          <p:cNvSpPr>
            <a:spLocks noGrp="1"/>
          </p:cNvSpPr>
          <p:nvPr>
            <p:ph idx="1"/>
          </p:nvPr>
        </p:nvSpPr>
        <p:spPr/>
        <p:txBody>
          <a:bodyPr/>
          <a:lstStyle/>
          <a:p>
            <a:r>
              <a:rPr lang="zh-CN" altLang="en-US" dirty="0"/>
              <a:t>供应链安全概念</a:t>
            </a:r>
            <a:endParaRPr lang="en-US" altLang="zh-CN" dirty="0"/>
          </a:p>
          <a:p>
            <a:pPr lvl="1"/>
            <a:r>
              <a:rPr lang="zh-CN" altLang="zh-CN" dirty="0"/>
              <a:t>目前软件安全开发生命周期中新的威胁</a:t>
            </a:r>
            <a:r>
              <a:rPr lang="zh-CN" altLang="en-US" dirty="0"/>
              <a:t>，</a:t>
            </a:r>
            <a:r>
              <a:rPr lang="zh-CN" altLang="zh-CN" dirty="0"/>
              <a:t>涉及到软件的代码编写、代码编译、软件分发、软件更新</a:t>
            </a:r>
            <a:endParaRPr lang="en-US" altLang="zh-CN" dirty="0"/>
          </a:p>
          <a:p>
            <a:pPr lvl="1"/>
            <a:r>
              <a:rPr lang="zh-CN" altLang="en-US" dirty="0"/>
              <a:t>代码编写：</a:t>
            </a:r>
            <a:r>
              <a:rPr lang="zh-CN" altLang="zh-CN" dirty="0"/>
              <a:t>共享库</a:t>
            </a:r>
            <a:endParaRPr lang="en-US" altLang="zh-CN" dirty="0"/>
          </a:p>
          <a:p>
            <a:pPr lvl="1"/>
            <a:r>
              <a:rPr lang="zh-CN" altLang="en-US" dirty="0"/>
              <a:t>代码编译：被污染的编译软件</a:t>
            </a:r>
            <a:endParaRPr lang="en-US" altLang="zh-CN" dirty="0"/>
          </a:p>
          <a:p>
            <a:pPr lvl="1"/>
            <a:r>
              <a:rPr lang="zh-CN" altLang="en-US" dirty="0"/>
              <a:t>软件分发</a:t>
            </a:r>
            <a:r>
              <a:rPr lang="en-US" altLang="zh-CN" dirty="0"/>
              <a:t>/</a:t>
            </a:r>
            <a:r>
              <a:rPr lang="zh-CN" altLang="en-US" dirty="0"/>
              <a:t>更新：污染源头</a:t>
            </a:r>
          </a:p>
          <a:p>
            <a:r>
              <a:rPr lang="zh-CN" altLang="en-US" dirty="0"/>
              <a:t>供应链安全应对策略</a:t>
            </a:r>
          </a:p>
          <a:p>
            <a:pPr lvl="1"/>
            <a:r>
              <a:rPr lang="zh-CN" altLang="en-US" dirty="0"/>
              <a:t>安全流程覆盖到引入的第三方代码中</a:t>
            </a:r>
            <a:endParaRPr lang="en-US" altLang="zh-CN" dirty="0"/>
          </a:p>
          <a:p>
            <a:pPr lvl="1"/>
            <a:r>
              <a:rPr lang="zh-CN" altLang="en-US" dirty="0"/>
              <a:t>可靠的编译软件获取方式</a:t>
            </a:r>
            <a:endParaRPr lang="en-US" altLang="zh-CN" dirty="0"/>
          </a:p>
          <a:p>
            <a:pPr lvl="1"/>
            <a:r>
              <a:rPr lang="zh-CN" altLang="en-US" dirty="0"/>
              <a:t>官方渠道、发布验证</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76</a:t>
            </a:fld>
            <a:endParaRPr lang="en-US" altLang="zh-CN"/>
          </a:p>
        </p:txBody>
      </p:sp>
    </p:spTree>
    <p:extLst>
      <p:ext uri="{BB962C8B-B14F-4D97-AF65-F5344CB8AC3E}">
        <p14:creationId xmlns:p14="http://schemas.microsoft.com/office/powerpoint/2010/main" val="3625086445"/>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软件验收及部署</a:t>
            </a:r>
          </a:p>
        </p:txBody>
      </p:sp>
      <p:sp>
        <p:nvSpPr>
          <p:cNvPr id="3" name="内容占位符 2"/>
          <p:cNvSpPr>
            <a:spLocks noGrp="1"/>
          </p:cNvSpPr>
          <p:nvPr>
            <p:ph idx="1"/>
          </p:nvPr>
        </p:nvSpPr>
        <p:spPr/>
        <p:txBody>
          <a:bodyPr/>
          <a:lstStyle/>
          <a:p>
            <a:r>
              <a:rPr lang="zh-CN" altLang="en-US" dirty="0"/>
              <a:t>软件验收</a:t>
            </a:r>
            <a:endParaRPr lang="en-US" altLang="zh-CN" dirty="0"/>
          </a:p>
          <a:p>
            <a:pPr lvl="1"/>
            <a:r>
              <a:rPr lang="zh-CN" altLang="en-US" dirty="0"/>
              <a:t>正式的验收流程</a:t>
            </a:r>
            <a:endParaRPr lang="en-US" altLang="zh-CN" dirty="0"/>
          </a:p>
          <a:p>
            <a:pPr lvl="1"/>
            <a:r>
              <a:rPr lang="zh-CN" altLang="en-US" dirty="0"/>
              <a:t>安全纳入到验收考虑中</a:t>
            </a:r>
            <a:endParaRPr lang="en-US" altLang="zh-CN" dirty="0"/>
          </a:p>
          <a:p>
            <a:r>
              <a:rPr lang="zh-CN" altLang="en-US" dirty="0"/>
              <a:t>安全部署</a:t>
            </a:r>
            <a:endParaRPr lang="en-US" altLang="zh-CN" dirty="0"/>
          </a:p>
          <a:p>
            <a:pPr lvl="1"/>
            <a:r>
              <a:rPr lang="zh-CN" altLang="zh-CN" dirty="0"/>
              <a:t>提供软件部署所需要的文档和工</a:t>
            </a:r>
            <a:r>
              <a:rPr lang="zh-CN" altLang="en-US" dirty="0"/>
              <a:t>具</a:t>
            </a:r>
            <a:endParaRPr lang="en-US" altLang="zh-CN" dirty="0"/>
          </a:p>
          <a:p>
            <a:pPr lvl="1"/>
            <a:r>
              <a:rPr lang="zh-CN" altLang="en-US" dirty="0"/>
              <a:t>软件加固</a:t>
            </a:r>
            <a:endParaRPr lang="en-US" altLang="zh-CN" dirty="0"/>
          </a:p>
          <a:p>
            <a:pPr lvl="1"/>
            <a:r>
              <a:rPr lang="zh-CN" altLang="en-US" dirty="0"/>
              <a:t>软件安全配置</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77</a:t>
            </a:fld>
            <a:endParaRPr lang="en-US" altLang="zh-CN"/>
          </a:p>
        </p:txBody>
      </p:sp>
    </p:spTree>
    <p:extLst>
      <p:ext uri="{BB962C8B-B14F-4D97-AF65-F5344CB8AC3E}">
        <p14:creationId xmlns:p14="http://schemas.microsoft.com/office/powerpoint/2010/main" val="1407161577"/>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zh-CN" altLang="en-US" dirty="0"/>
              <a:t>软件安全开发生命周期模型</a:t>
            </a:r>
            <a:endParaRPr lang="en-US" altLang="zh-CN" dirty="0"/>
          </a:p>
          <a:p>
            <a:r>
              <a:rPr lang="zh-CN" altLang="en-US" dirty="0"/>
              <a:t>软件安全需求与设计</a:t>
            </a:r>
            <a:endParaRPr lang="en-US" altLang="zh-CN" dirty="0"/>
          </a:p>
          <a:p>
            <a:pPr lvl="1"/>
            <a:r>
              <a:rPr lang="zh-CN" altLang="en-US" dirty="0"/>
              <a:t>威胁建模与攻击面</a:t>
            </a:r>
            <a:endParaRPr lang="en-US" altLang="zh-CN" dirty="0"/>
          </a:p>
          <a:p>
            <a:r>
              <a:rPr lang="zh-CN" altLang="en-US" dirty="0"/>
              <a:t>软件安全实现</a:t>
            </a:r>
            <a:endParaRPr lang="en-US" altLang="zh-CN" dirty="0"/>
          </a:p>
          <a:p>
            <a:r>
              <a:rPr lang="zh-CN" altLang="en-US" dirty="0"/>
              <a:t>软件安全测试</a:t>
            </a:r>
            <a:endParaRPr lang="en-US" altLang="zh-CN" dirty="0"/>
          </a:p>
          <a:p>
            <a:r>
              <a:rPr lang="zh-CN" altLang="en-US" dirty="0"/>
              <a:t>软件安全交付</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78</a:t>
            </a:fld>
            <a:endParaRPr lang="en-US" altLang="zh-CN"/>
          </a:p>
        </p:txBody>
      </p:sp>
    </p:spTree>
    <p:extLst>
      <p:ext uri="{BB962C8B-B14F-4D97-AF65-F5344CB8AC3E}">
        <p14:creationId xmlns:p14="http://schemas.microsoft.com/office/powerpoint/2010/main" val="1247999193"/>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邀请您参与讲师考评</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79</a:t>
            </a:fld>
            <a:endParaRPr lang="en-US" altLang="zh-CN"/>
          </a:p>
        </p:txBody>
      </p:sp>
      <p:pic>
        <p:nvPicPr>
          <p:cNvPr id="8" name="内容占位符 7">
            <a:extLst>
              <a:ext uri="{FF2B5EF4-FFF2-40B4-BE49-F238E27FC236}">
                <a16:creationId xmlns:a16="http://schemas.microsoft.com/office/drawing/2014/main" id="{E1BF8F55-E6F9-4494-8A81-ED091A9A65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6450" y="1295400"/>
            <a:ext cx="5105400" cy="5105400"/>
          </a:xfrm>
        </p:spPr>
      </p:pic>
    </p:spTree>
    <p:extLst>
      <p:ext uri="{BB962C8B-B14F-4D97-AF65-F5344CB8AC3E}">
        <p14:creationId xmlns:p14="http://schemas.microsoft.com/office/powerpoint/2010/main" val="30683514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软件生命周期模型</a:t>
            </a:r>
            <a:r>
              <a:rPr kumimoji="1" lang="en-US" altLang="zh-CN" dirty="0"/>
              <a:t>-</a:t>
            </a:r>
            <a:r>
              <a:rPr kumimoji="1" lang="zh-CN" altLang="en-US" dirty="0"/>
              <a:t>螺旋模型</a:t>
            </a:r>
          </a:p>
        </p:txBody>
      </p:sp>
      <p:sp>
        <p:nvSpPr>
          <p:cNvPr id="3" name="内容占位符 2"/>
          <p:cNvSpPr>
            <a:spLocks noGrp="1"/>
          </p:cNvSpPr>
          <p:nvPr>
            <p:ph idx="1"/>
          </p:nvPr>
        </p:nvSpPr>
        <p:spPr>
          <a:xfrm>
            <a:off x="533400" y="1295400"/>
            <a:ext cx="4491273" cy="5105400"/>
          </a:xfrm>
        </p:spPr>
        <p:txBody>
          <a:bodyPr/>
          <a:lstStyle/>
          <a:p>
            <a:r>
              <a:rPr lang="zh-CN" altLang="zh-CN" dirty="0"/>
              <a:t>兼顾快速原型的迭代的特征以及瀑布模型的系统化与严格监控</a:t>
            </a:r>
            <a:endParaRPr lang="en-US" altLang="zh-CN" dirty="0"/>
          </a:p>
          <a:p>
            <a:r>
              <a:rPr lang="zh-CN" altLang="zh-CN" dirty="0"/>
              <a:t>引入了其他模型不具备的风险分析，使软件在无法排除重大风险时有机会停止，以减小损失</a:t>
            </a:r>
            <a:endParaRPr lang="en-US" altLang="zh-CN" dirty="0"/>
          </a:p>
          <a:p>
            <a:r>
              <a:rPr lang="zh-CN" altLang="zh-CN" dirty="0"/>
              <a:t>构建原型是螺旋模型用以减小风险的途径</a:t>
            </a:r>
            <a:endParaRPr lang="zh-CN" altLang="en-US" dirty="0"/>
          </a:p>
        </p:txBody>
      </p:sp>
      <p:sp>
        <p:nvSpPr>
          <p:cNvPr id="4" name="幻灯片编号占位符 3"/>
          <p:cNvSpPr>
            <a:spLocks noGrp="1"/>
          </p:cNvSpPr>
          <p:nvPr>
            <p:ph type="sldNum" sz="quarter" idx="10"/>
          </p:nvPr>
        </p:nvSpPr>
        <p:spPr/>
        <p:txBody>
          <a:bodyPr/>
          <a:lstStyle/>
          <a:p>
            <a:pPr>
              <a:defRPr/>
            </a:pPr>
            <a:fld id="{F5E0E65E-9137-4309-8D78-B392A1917D52}" type="slidenum">
              <a:rPr lang="zh-CN" altLang="en-US" smtClean="0"/>
              <a:pPr>
                <a:defRPr/>
              </a:pPr>
              <a:t>8</a:t>
            </a:fld>
            <a:endParaRPr lang="en-US" altLang="zh-CN"/>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a:xfrm>
            <a:off x="5256076" y="1412776"/>
            <a:ext cx="3780420" cy="4104455"/>
          </a:xfrm>
          <a:prstGeom prst="rect">
            <a:avLst/>
          </a:prstGeom>
          <a:noFill/>
          <a:ln>
            <a:noFill/>
          </a:ln>
        </p:spPr>
      </p:pic>
    </p:spTree>
    <p:extLst>
      <p:ext uri="{BB962C8B-B14F-4D97-AF65-F5344CB8AC3E}">
        <p14:creationId xmlns:p14="http://schemas.microsoft.com/office/powerpoint/2010/main" val="678390409"/>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1066800" y="2732088"/>
            <a:ext cx="6889750" cy="685800"/>
          </a:xfrm>
        </p:spPr>
        <p:txBody>
          <a:bodyPr/>
          <a:lstStyle/>
          <a:p>
            <a:pPr eaLnBrk="1" hangingPunct="1"/>
            <a:r>
              <a:rPr lang="zh-CN" altLang="en-US" sz="3200"/>
              <a:t>谢谢，请提问题！</a:t>
            </a:r>
          </a:p>
        </p:txBody>
      </p:sp>
      <p:sp>
        <p:nvSpPr>
          <p:cNvPr id="101379" name="副标题 4"/>
          <p:cNvSpPr>
            <a:spLocks noGrp="1"/>
          </p:cNvSpPr>
          <p:nvPr>
            <p:ph type="subTitle" idx="1"/>
          </p:nvPr>
        </p:nvSpPr>
        <p:spPr>
          <a:xfrm>
            <a:off x="2195513" y="4581525"/>
            <a:ext cx="5638800" cy="381000"/>
          </a:xfrm>
        </p:spPr>
        <p:txBody>
          <a:bodyPr/>
          <a:lstStyle/>
          <a:p>
            <a:pPr eaLnBrk="1" hangingPunct="1"/>
            <a:endParaRPr lang="zh-CN" altLang="en-US"/>
          </a:p>
        </p:txBody>
      </p:sp>
    </p:spTree>
    <p:extLst>
      <p:ext uri="{BB962C8B-B14F-4D97-AF65-F5344CB8AC3E}">
        <p14:creationId xmlns:p14="http://schemas.microsoft.com/office/powerpoint/2010/main" val="281894685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其他软件开发方法</a:t>
            </a:r>
          </a:p>
        </p:txBody>
      </p:sp>
      <p:sp>
        <p:nvSpPr>
          <p:cNvPr id="3" name="内容占位符 2"/>
          <p:cNvSpPr>
            <a:spLocks noGrp="1"/>
          </p:cNvSpPr>
          <p:nvPr>
            <p:ph idx="1"/>
          </p:nvPr>
        </p:nvSpPr>
        <p:spPr/>
        <p:txBody>
          <a:bodyPr/>
          <a:lstStyle/>
          <a:p>
            <a:r>
              <a:rPr kumimoji="1" lang="zh-CN" altLang="en-US" dirty="0"/>
              <a:t>快速原型模型</a:t>
            </a:r>
            <a:endParaRPr kumimoji="1" lang="en-US" altLang="zh-CN" dirty="0"/>
          </a:p>
          <a:p>
            <a:pPr lvl="1"/>
            <a:r>
              <a:rPr lang="zh-CN" altLang="zh-CN" dirty="0"/>
              <a:t>快速原型模型又称原型模型，它是增量模型的另一种形式；它是在开发真实系统之前，构造一个原型，在该原型的基础上，逐渐完成整个系统的开发工作。 </a:t>
            </a:r>
            <a:endParaRPr kumimoji="1" lang="en-US" altLang="zh-CN" dirty="0"/>
          </a:p>
          <a:p>
            <a:r>
              <a:rPr kumimoji="1" lang="zh-CN" altLang="en-US" dirty="0"/>
              <a:t>净室模型</a:t>
            </a:r>
            <a:endParaRPr kumimoji="1" lang="en-US" altLang="zh-CN" dirty="0"/>
          </a:p>
          <a:p>
            <a:pPr lvl="1"/>
            <a:r>
              <a:rPr lang="zh-CN" altLang="zh-CN" dirty="0"/>
              <a:t>净室是一种应用数学与统计学理论以经济的方式生产高质量软件的工程技术。力图通过严格的工程化的软件过程达到开发中的零缺陷或接近零缺陷。 </a:t>
            </a:r>
            <a:endParaRPr kumimoji="1" lang="zh-CN" altLang="en-US" dirty="0"/>
          </a:p>
        </p:txBody>
      </p:sp>
      <p:sp>
        <p:nvSpPr>
          <p:cNvPr id="4" name="幻灯片编号占位符 3"/>
          <p:cNvSpPr>
            <a:spLocks noGrp="1"/>
          </p:cNvSpPr>
          <p:nvPr>
            <p:ph type="sldNum" sz="quarter" idx="10"/>
          </p:nvPr>
        </p:nvSpPr>
        <p:spPr/>
        <p:txBody>
          <a:bodyPr/>
          <a:lstStyle/>
          <a:p>
            <a:pPr>
              <a:defRPr/>
            </a:pPr>
            <a:fld id="{F5E0E65E-9137-4309-8D78-B392A1917D52}" type="slidenum">
              <a:rPr lang="zh-CN" altLang="en-US" smtClean="0"/>
              <a:pPr>
                <a:defRPr/>
              </a:pPr>
              <a:t>9</a:t>
            </a:fld>
            <a:endParaRPr lang="en-US" altLang="zh-CN"/>
          </a:p>
        </p:txBody>
      </p:sp>
    </p:spTree>
    <p:extLst>
      <p:ext uri="{BB962C8B-B14F-4D97-AF65-F5344CB8AC3E}">
        <p14:creationId xmlns:p14="http://schemas.microsoft.com/office/powerpoint/2010/main" val="92306635"/>
      </p:ext>
    </p:extLst>
  </p:cSld>
  <p:clrMapOvr>
    <a:masterClrMapping/>
  </p:clrMapOvr>
  <p:transition>
    <p:fade/>
  </p:transition>
</p:sld>
</file>

<file path=ppt/theme/theme1.xml><?xml version="1.0" encoding="utf-8"?>
<a:theme xmlns:a="http://schemas.openxmlformats.org/drawingml/2006/main" name="sx272TGp_report_light">
  <a:themeElements>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fontScheme name="sx272TGp_report_light">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x272TGp_report_light 1">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9999FF"/>
        </a:hlink>
        <a:folHlink>
          <a:srgbClr val="855ADA"/>
        </a:folHlink>
      </a:clrScheme>
      <a:clrMap bg1="lt1" tx1="dk1" bg2="lt2" tx2="dk2" accent1="accent1" accent2="accent2" accent3="accent3" accent4="accent4" accent5="accent5" accent6="accent6" hlink="hlink" folHlink="folHlink"/>
    </a:extraClrScheme>
    <a:extraClrScheme>
      <a:clrScheme name="sx272TGp_report_light 2">
        <a:dk1>
          <a:srgbClr val="000000"/>
        </a:dk1>
        <a:lt1>
          <a:srgbClr val="FFFFFF"/>
        </a:lt1>
        <a:dk2>
          <a:srgbClr val="003366"/>
        </a:dk2>
        <a:lt2>
          <a:srgbClr val="C0C0C0"/>
        </a:lt2>
        <a:accent1>
          <a:srgbClr val="DF6521"/>
        </a:accent1>
        <a:accent2>
          <a:srgbClr val="D7D03B"/>
        </a:accent2>
        <a:accent3>
          <a:srgbClr val="FFFFFF"/>
        </a:accent3>
        <a:accent4>
          <a:srgbClr val="000000"/>
        </a:accent4>
        <a:accent5>
          <a:srgbClr val="ECB8AB"/>
        </a:accent5>
        <a:accent6>
          <a:srgbClr val="C3BC35"/>
        </a:accent6>
        <a:hlink>
          <a:srgbClr val="188FB4"/>
        </a:hlink>
        <a:folHlink>
          <a:srgbClr val="A98FD9"/>
        </a:folHlink>
      </a:clrScheme>
      <a:clrMap bg1="lt1" tx1="dk1" bg2="lt2" tx2="dk2" accent1="accent1" accent2="accent2" accent3="accent3" accent4="accent4" accent5="accent5" accent6="accent6" hlink="hlink" folHlink="folHlink"/>
    </a:extraClrScheme>
    <a:extraClrScheme>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18381</TotalTime>
  <Words>4571</Words>
  <Application>Microsoft Office PowerPoint</Application>
  <PresentationFormat>全屏显示(4:3)</PresentationFormat>
  <Paragraphs>784</Paragraphs>
  <Slides>80</Slides>
  <Notes>21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80</vt:i4>
      </vt:variant>
    </vt:vector>
  </HeadingPairs>
  <TitlesOfParts>
    <vt:vector size="92" baseType="lpstr">
      <vt:lpstr>黑体</vt:lpstr>
      <vt:lpstr>华文新魏</vt:lpstr>
      <vt:lpstr>宋体</vt:lpstr>
      <vt:lpstr>微软雅黑</vt:lpstr>
      <vt:lpstr>Arial</vt:lpstr>
      <vt:lpstr>Segoe UI</vt:lpstr>
      <vt:lpstr>Times New Roman</vt:lpstr>
      <vt:lpstr>Verdana</vt:lpstr>
      <vt:lpstr>Wingdings</vt:lpstr>
      <vt:lpstr>sx272TGp_report_light</vt:lpstr>
      <vt:lpstr>Visio</vt:lpstr>
      <vt:lpstr>Microsoft Excel 97-2003 Worksheet</vt:lpstr>
      <vt:lpstr>软件安全开发</vt:lpstr>
      <vt:lpstr>课程内容</vt:lpstr>
      <vt:lpstr>知识子域：软件安全开发生命周期</vt:lpstr>
      <vt:lpstr>软件生命周期模型</vt:lpstr>
      <vt:lpstr>软件生命周期模型-瀑布模型</vt:lpstr>
      <vt:lpstr>软件生命周期模型-迭代模型</vt:lpstr>
      <vt:lpstr>软件生命周期模型-增量模型</vt:lpstr>
      <vt:lpstr>软件生命周期模型-螺旋模型</vt:lpstr>
      <vt:lpstr>其他软件开发方法</vt:lpstr>
      <vt:lpstr>软件安全重要性–软件危机</vt:lpstr>
      <vt:lpstr>软件缺陷普遍存在</vt:lpstr>
      <vt:lpstr>软件安全问题产生-内因</vt:lpstr>
      <vt:lpstr>软件安全问题产生-外因</vt:lpstr>
      <vt:lpstr>软件安全保障</vt:lpstr>
      <vt:lpstr>软件安全开发生命周期</vt:lpstr>
      <vt:lpstr>软件安全问题越早解决成本越低</vt:lpstr>
      <vt:lpstr>相关模型和研究</vt:lpstr>
      <vt:lpstr>SDL</vt:lpstr>
      <vt:lpstr>SDL的阶段和安全活动</vt:lpstr>
      <vt:lpstr>SDL实施效果</vt:lpstr>
      <vt:lpstr>CLASP</vt:lpstr>
      <vt:lpstr>CMMI</vt:lpstr>
      <vt:lpstr>SAMM</vt:lpstr>
      <vt:lpstr>BSI系列模型</vt:lpstr>
      <vt:lpstr>BSIMM</vt:lpstr>
      <vt:lpstr>各模型比较</vt:lpstr>
      <vt:lpstr>知识子域：软件安全需求及设计</vt:lpstr>
      <vt:lpstr>威胁建模</vt:lpstr>
      <vt:lpstr>威胁建模流程</vt:lpstr>
      <vt:lpstr>威胁建模-确定对象</vt:lpstr>
      <vt:lpstr>威胁建模-识别威胁</vt:lpstr>
      <vt:lpstr>理解STRIDE六类威胁</vt:lpstr>
      <vt:lpstr>威胁建模-评估威胁</vt:lpstr>
      <vt:lpstr>威胁建模-消减威胁</vt:lpstr>
      <vt:lpstr>软件安全需求及安全设计的重要性</vt:lpstr>
      <vt:lpstr>安全需求分析</vt:lpstr>
      <vt:lpstr>需求分析过程</vt:lpstr>
      <vt:lpstr>安全设计的重要性</vt:lpstr>
      <vt:lpstr>软件安全设计</vt:lpstr>
      <vt:lpstr>安全设计的主要活动</vt:lpstr>
      <vt:lpstr>安全设计原则</vt:lpstr>
      <vt:lpstr>降低攻击面</vt:lpstr>
      <vt:lpstr>分析软件攻击面</vt:lpstr>
      <vt:lpstr>降低攻击面策略</vt:lpstr>
      <vt:lpstr>降低软件攻击面通常做法</vt:lpstr>
      <vt:lpstr>知识子域：软件安全实现</vt:lpstr>
      <vt:lpstr>通用安全编码原则-验证输入</vt:lpstr>
      <vt:lpstr>验证输入-常见输入源</vt:lpstr>
      <vt:lpstr>通用安全编码原则-避免缓冲区溢出</vt:lpstr>
      <vt:lpstr>通用编码原则-避免缓冲区溢出</vt:lpstr>
      <vt:lpstr>通用编码原则-避免缓冲区溢出</vt:lpstr>
      <vt:lpstr>通用编码原则-程序内部安全</vt:lpstr>
      <vt:lpstr>通用编码原则-程序内部安全</vt:lpstr>
      <vt:lpstr>通用编码原则-安全调用组件</vt:lpstr>
      <vt:lpstr>通用编码原则-安全调用组件</vt:lpstr>
      <vt:lpstr>通用编码原则-安全调用组件</vt:lpstr>
      <vt:lpstr>通用编码原则-禁用不安全函数</vt:lpstr>
      <vt:lpstr>软件安全编译</vt:lpstr>
      <vt:lpstr>源代码审核</vt:lpstr>
      <vt:lpstr>知识子域：软件安全测试</vt:lpstr>
      <vt:lpstr>软件测试</vt:lpstr>
      <vt:lpstr>软件测试的基本概念</vt:lpstr>
      <vt:lpstr>软件测试方法</vt:lpstr>
      <vt:lpstr>软件安全测试</vt:lpstr>
      <vt:lpstr>软件安全测试方法</vt:lpstr>
      <vt:lpstr>模糊测试（Fuzzing）</vt:lpstr>
      <vt:lpstr>模糊测试</vt:lpstr>
      <vt:lpstr>模糊测试</vt:lpstr>
      <vt:lpstr>影响模糊测试效果的关键因素</vt:lpstr>
      <vt:lpstr>渗透测试</vt:lpstr>
      <vt:lpstr>渗透测试流程</vt:lpstr>
      <vt:lpstr>渗透测试要点</vt:lpstr>
      <vt:lpstr>灵活安排自己的“组合”</vt:lpstr>
      <vt:lpstr>软件安全测试思路</vt:lpstr>
      <vt:lpstr>知识子域：软件安全交付</vt:lpstr>
      <vt:lpstr>软件供应链安全</vt:lpstr>
      <vt:lpstr>软件验收及部署</vt:lpstr>
      <vt:lpstr>总结</vt:lpstr>
      <vt:lpstr>邀请您参与讲师考评</vt:lpstr>
      <vt:lpstr>谢谢，请提问题！</vt:lpstr>
    </vt:vector>
  </TitlesOfParts>
  <Company>中国信息安全测评中心:cisp运营中心</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软件安全开发</dc:title>
  <dc:creator>贺新朋; 沈传宁</dc:creator>
  <cp:lastModifiedBy>shencn</cp:lastModifiedBy>
  <cp:revision>921</cp:revision>
  <dcterms:created xsi:type="dcterms:W3CDTF">2009-02-11T06:13:22Z</dcterms:created>
  <dcterms:modified xsi:type="dcterms:W3CDTF">2019-02-14T06:13:12Z</dcterms:modified>
  <cp:version>V4.1</cp:version>
</cp:coreProperties>
</file>