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embeddedFontLst>
    <p:embeddedFont>
      <p:font typeface="Microsoft JhengHei" panose="020B0604030504040204" pitchFamily="34" charset="-120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標楷體" panose="03000509000000000000" pitchFamily="65" charset="-12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FX1UnIuEWikSvczI3uUZZejE2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5" name="Google Shape;5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1" name="Google Shape;6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8" name="Google Shape;6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5" name="Google Shape;7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2" name="Google Shape;8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bf1be8029f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0" name="Google Shape;890;gbf1be8029f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2413" y="-11796713"/>
            <a:ext cx="16619538" cy="124650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4" name="Google Shape;13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f1be8029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gbf1be8029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9" name="Google Shape;4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7" name="Google Shape;4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+mj-ea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100000" l="1127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55" y="204589"/>
            <a:ext cx="981128" cy="7369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" y="23813"/>
            <a:ext cx="1400863" cy="10985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360497" y="342255"/>
            <a:ext cx="424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mbedded</a:t>
            </a:r>
            <a:r>
              <a:rPr lang="en-US" altLang="zh-TW" sz="1800" baseline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ision </a:t>
            </a:r>
            <a:r>
              <a:rPr lang="en-US" altLang="zh-TW" sz="1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ntelligent</a:t>
            </a:r>
            <a:r>
              <a:rPr lang="en-US" altLang="zh-TW" sz="1800" baseline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baseline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aboratory</a:t>
            </a:r>
          </a:p>
        </p:txBody>
      </p:sp>
    </p:spTree>
    <p:extLst>
      <p:ext uri="{BB962C8B-B14F-4D97-AF65-F5344CB8AC3E}">
        <p14:creationId xmlns:p14="http://schemas.microsoft.com/office/powerpoint/2010/main" val="76113126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76058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12154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General Slide">
  <p:cSld name="4_General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66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+mj-ea"/>
              </a:defRPr>
            </a:lvl1pPr>
            <a:lvl2pPr>
              <a:defRPr>
                <a:latin typeface="+mn-lt"/>
                <a:ea typeface="+mj-ea"/>
              </a:defRPr>
            </a:lvl2pPr>
            <a:lvl3pPr>
              <a:defRPr>
                <a:latin typeface="+mn-lt"/>
                <a:ea typeface="+mj-ea"/>
              </a:defRPr>
            </a:lvl3pPr>
            <a:lvl4pPr>
              <a:defRPr>
                <a:latin typeface="+mn-lt"/>
                <a:ea typeface="+mj-ea"/>
              </a:defRPr>
            </a:lvl4pPr>
            <a:lvl5pPr>
              <a:defRPr>
                <a:latin typeface="+mn-lt"/>
                <a:ea typeface="+mj-ea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100000" l="1127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1128" cy="7369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186" y="-6370"/>
            <a:ext cx="1172814" cy="9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2933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latin typeface="+mn-lt"/>
                <a:ea typeface="+mn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03418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+mn-lt"/>
                <a:ea typeface="+mj-ea"/>
              </a:defRPr>
            </a:lvl1pPr>
            <a:lvl2pPr>
              <a:defRPr>
                <a:latin typeface="+mn-lt"/>
                <a:ea typeface="+mj-ea"/>
              </a:defRPr>
            </a:lvl2pPr>
            <a:lvl3pPr>
              <a:defRPr>
                <a:latin typeface="+mn-lt"/>
                <a:ea typeface="+mj-ea"/>
              </a:defRPr>
            </a:lvl3pPr>
            <a:lvl4pPr>
              <a:defRPr>
                <a:latin typeface="+mn-lt"/>
                <a:ea typeface="+mj-ea"/>
              </a:defRPr>
            </a:lvl4pPr>
            <a:lvl5pPr>
              <a:defRPr>
                <a:latin typeface="+mn-lt"/>
                <a:ea typeface="+mj-ea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+mn-lt"/>
                <a:ea typeface="+mj-ea"/>
              </a:defRPr>
            </a:lvl1pPr>
            <a:lvl2pPr>
              <a:defRPr>
                <a:latin typeface="+mn-lt"/>
                <a:ea typeface="+mj-ea"/>
              </a:defRPr>
            </a:lvl2pPr>
            <a:lvl3pPr>
              <a:defRPr>
                <a:latin typeface="+mn-lt"/>
                <a:ea typeface="+mj-ea"/>
              </a:defRPr>
            </a:lvl3pPr>
            <a:lvl4pPr>
              <a:defRPr>
                <a:latin typeface="+mn-lt"/>
                <a:ea typeface="+mj-ea"/>
              </a:defRPr>
            </a:lvl4pPr>
            <a:lvl5pPr>
              <a:defRPr>
                <a:latin typeface="+mn-lt"/>
                <a:ea typeface="+mj-ea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ea typeface="+mj-ea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100000" l="1127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1128" cy="73699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186" y="-6370"/>
            <a:ext cx="1172814" cy="9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9514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>
                <a:latin typeface="+mn-lt"/>
                <a:ea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>
                <a:latin typeface="+mn-lt"/>
                <a:ea typeface="+mn-ea"/>
              </a:defRPr>
            </a:lvl3pPr>
            <a:lvl4pPr>
              <a:defRPr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>
                <a:latin typeface="+mn-lt"/>
                <a:ea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>
                <a:latin typeface="+mn-lt"/>
                <a:ea typeface="+mn-ea"/>
              </a:defRPr>
            </a:lvl3pPr>
            <a:lvl4pPr>
              <a:defRPr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2834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8970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328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36415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23470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30000" r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0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B63243-4A3E-47D5-9472-5E6CB48A4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+mn-lt"/>
              </a:rPr>
              <a:t>微算機系統實習</a:t>
            </a:r>
            <a:br>
              <a:rPr lang="zh-TW" alt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MICROPROCESSOR SYSTEMS LAB.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SPRING, 2023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28E738-954D-4F91-8F9D-A8EBAEDE9F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Instructor：Yen-Lin</a:t>
            </a:r>
            <a:r>
              <a:rPr lang="en-US" dirty="0">
                <a:latin typeface="+mn-lt"/>
              </a:rPr>
              <a:t> Chen(</a:t>
            </a:r>
            <a:r>
              <a:rPr lang="zh-TW" altLang="en-US" dirty="0">
                <a:latin typeface="+mn-lt"/>
              </a:rPr>
              <a:t>陳彥霖</a:t>
            </a:r>
            <a:r>
              <a:rPr lang="en-US" altLang="zh-TW" dirty="0">
                <a:latin typeface="+mn-lt"/>
              </a:rPr>
              <a:t>), </a:t>
            </a:r>
            <a:r>
              <a:rPr lang="en-US" dirty="0">
                <a:latin typeface="+mn-lt"/>
              </a:rPr>
              <a:t>Ph.D.</a:t>
            </a:r>
          </a:p>
          <a:p>
            <a:r>
              <a:rPr lang="en-US" dirty="0">
                <a:latin typeface="+mn-lt"/>
              </a:rPr>
              <a:t>Professor</a:t>
            </a:r>
          </a:p>
          <a:p>
            <a:r>
              <a:rPr lang="en-US" dirty="0">
                <a:latin typeface="+mn-lt"/>
              </a:rPr>
              <a:t>Dept. Computer Science and Information Engineering</a:t>
            </a:r>
          </a:p>
          <a:p>
            <a:r>
              <a:rPr lang="en-US" dirty="0">
                <a:latin typeface="+mn-lt"/>
              </a:rPr>
              <a:t>National Taipei University of Technology</a:t>
            </a:r>
          </a:p>
          <a:p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2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TW" altLang="en-US" dirty="0">
                <a:latin typeface="+mn-lt"/>
                <a:sym typeface="Microsoft JhengHei"/>
              </a:rPr>
              <a:t>運用</a:t>
            </a:r>
            <a:r>
              <a:rPr lang="en-US" altLang="zh-TW" dirty="0">
                <a:latin typeface="+mn-lt"/>
                <a:sym typeface="Microsoft JhengHei"/>
              </a:rPr>
              <a:t>MAKEFILE</a:t>
            </a:r>
            <a:r>
              <a:rPr lang="zh-TW" altLang="en-US" dirty="0">
                <a:latin typeface="+mn-lt"/>
                <a:sym typeface="Microsoft JhengHei"/>
              </a:rPr>
              <a:t>編譯</a:t>
            </a:r>
            <a:br>
              <a:rPr lang="en-US" altLang="zh-TW" dirty="0">
                <a:latin typeface="+mn-lt"/>
                <a:sym typeface="Microsoft JhengHei"/>
              </a:rPr>
            </a:br>
            <a:r>
              <a:rPr lang="zh-TW" altLang="en-US" dirty="0">
                <a:latin typeface="+mn-lt"/>
                <a:sym typeface="Microsoft JhengHei"/>
              </a:rPr>
              <a:t>程式專案</a:t>
            </a:r>
          </a:p>
        </p:txBody>
      </p:sp>
      <p:sp>
        <p:nvSpPr>
          <p:cNvPr id="618" name="Google Shape;618;p12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>
                <a:sym typeface="Microsoft JhengHei"/>
              </a:rPr>
              <a:t>MAKEFILE</a:t>
            </a:r>
            <a:r>
              <a:rPr lang="zh-TW" altLang="en-US">
                <a:sym typeface="Microsoft JhengHei"/>
              </a:rPr>
              <a:t>檔建立</a:t>
            </a:r>
          </a:p>
        </p:txBody>
      </p:sp>
      <p:sp>
        <p:nvSpPr>
          <p:cNvPr id="624" name="Google Shape;624;p1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>
                <a:sym typeface="Microsoft JhengHei"/>
              </a:rPr>
              <a:t>在</a:t>
            </a:r>
            <a:r>
              <a:rPr lang="en-US" altLang="zh-TW" dirty="0">
                <a:sym typeface="Microsoft JhengHei"/>
              </a:rPr>
              <a:t>Terminal</a:t>
            </a:r>
            <a:r>
              <a:rPr lang="zh-TW" altLang="en-US" dirty="0">
                <a:sym typeface="Microsoft JhengHei"/>
              </a:rPr>
              <a:t>輸入以下指令建立</a:t>
            </a:r>
            <a:r>
              <a:rPr lang="en-US" altLang="zh-TW" dirty="0" err="1">
                <a:sym typeface="Microsoft JhengHei"/>
              </a:rPr>
              <a:t>Makefile</a:t>
            </a:r>
            <a:r>
              <a:rPr lang="zh-TW" altLang="en-US" dirty="0">
                <a:sym typeface="Microsoft JhengHei"/>
              </a:rPr>
              <a:t>檔：</a:t>
            </a:r>
          </a:p>
          <a:p>
            <a:pPr lvl="0"/>
            <a:endParaRPr lang="zh-TW" altLang="en-US" dirty="0">
              <a:sym typeface="Microsoft JhengHei"/>
            </a:endParaRPr>
          </a:p>
          <a:p>
            <a:pPr lvl="0"/>
            <a:r>
              <a:rPr lang="en-US" altLang="zh-TW" dirty="0" err="1">
                <a:sym typeface="Microsoft JhengHei"/>
              </a:rPr>
              <a:t>gedit</a:t>
            </a:r>
            <a:r>
              <a:rPr lang="en-US" altLang="zh-TW" dirty="0">
                <a:sym typeface="Microsoft JhengHei"/>
              </a:rPr>
              <a:t> </a:t>
            </a:r>
            <a:r>
              <a:rPr lang="en-US" altLang="zh-TW" dirty="0" err="1">
                <a:sym typeface="Microsoft JhengHei"/>
              </a:rPr>
              <a:t>Makefile</a:t>
            </a:r>
            <a:endParaRPr lang="en-US" dirty="0">
              <a:sym typeface="Microsoft JhengHei"/>
            </a:endParaRPr>
          </a:p>
          <a:p>
            <a:pPr lvl="0"/>
            <a:endParaRPr lang="en-US" dirty="0">
              <a:sym typeface="Microsoft JhengHei"/>
            </a:endParaRPr>
          </a:p>
          <a:p>
            <a:pPr lvl="0"/>
            <a:r>
              <a:rPr lang="zh-TW" altLang="en-US" dirty="0">
                <a:sym typeface="Microsoft JhengHei"/>
              </a:rPr>
              <a:t>並輸入以下文字：</a:t>
            </a:r>
          </a:p>
          <a:p>
            <a:pPr lvl="0"/>
            <a:endParaRPr lang="zh-TW" altLang="en-US" dirty="0">
              <a:sym typeface="Microsoft JhengHei"/>
            </a:endParaRPr>
          </a:p>
          <a:p>
            <a:pPr lvl="0"/>
            <a:r>
              <a:rPr lang="en-US" altLang="zh-TW" dirty="0" err="1">
                <a:sym typeface="Microsoft JhengHei"/>
              </a:rPr>
              <a:t>helloworld</a:t>
            </a:r>
            <a:r>
              <a:rPr lang="en-US" altLang="zh-TW" dirty="0">
                <a:sym typeface="Microsoft JhengHei"/>
              </a:rPr>
              <a:t>:</a:t>
            </a:r>
            <a:br>
              <a:rPr lang="en-US" altLang="zh-TW" dirty="0">
                <a:sym typeface="Microsoft JhengHei"/>
              </a:rPr>
            </a:br>
            <a:r>
              <a:rPr lang="en-US" altLang="zh-TW" dirty="0">
                <a:sym typeface="Microsoft JhengHei"/>
              </a:rPr>
              <a:t># Make sure that you use a tab below</a:t>
            </a:r>
            <a:br>
              <a:rPr lang="en-US" altLang="zh-TW" dirty="0">
                <a:sym typeface="Microsoft JhengHei"/>
              </a:rPr>
            </a:br>
            <a:r>
              <a:rPr lang="en-US" altLang="zh-TW" dirty="0">
                <a:sym typeface="Microsoft JhengHei"/>
              </a:rPr>
              <a:t>	g++ -o </a:t>
            </a:r>
            <a:r>
              <a:rPr lang="en-US" altLang="zh-TW" dirty="0" err="1">
                <a:sym typeface="Microsoft JhengHei"/>
              </a:rPr>
              <a:t>helloworld</a:t>
            </a:r>
            <a:r>
              <a:rPr lang="en-US" altLang="zh-TW" dirty="0">
                <a:sym typeface="Microsoft JhengHei"/>
              </a:rPr>
              <a:t> helloworld.cpp</a:t>
            </a:r>
            <a:endParaRPr lang="en-US" dirty="0">
              <a:sym typeface="Microsoft JhengHei"/>
            </a:endParaRPr>
          </a:p>
          <a:p>
            <a:pPr lvl="1"/>
            <a:endParaRPr lang="en-US" dirty="0">
              <a:sym typeface="Microsoft JhengHei"/>
            </a:endParaRPr>
          </a:p>
          <a:p>
            <a:pPr lvl="0"/>
            <a:r>
              <a:rPr lang="en-US" altLang="zh-TW" dirty="0">
                <a:sym typeface="Microsoft JhengHei"/>
              </a:rPr>
              <a:t>(#</a:t>
            </a:r>
            <a:r>
              <a:rPr lang="zh-TW" altLang="en-US" dirty="0">
                <a:sym typeface="Microsoft JhengHei"/>
              </a:rPr>
              <a:t>開頭的為註解。</a:t>
            </a:r>
            <a:r>
              <a:rPr lang="en-US" altLang="zh-TW" dirty="0">
                <a:sym typeface="Microsoft JhengHei"/>
              </a:rPr>
              <a:t>)</a:t>
            </a:r>
            <a:endParaRPr lang="zh-TW" altLang="en-US" dirty="0">
              <a:sym typeface="Microsoft JhengHei"/>
            </a:endParaRPr>
          </a:p>
        </p:txBody>
      </p:sp>
      <p:sp>
        <p:nvSpPr>
          <p:cNvPr id="625" name="Google Shape;625;p1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>
                <a:sym typeface="Microsoft JhengHei"/>
              </a:rPr>
              <a:t>MAKEFILE</a:t>
            </a:r>
            <a:r>
              <a:rPr lang="zh-TW" altLang="en-US">
                <a:sym typeface="Microsoft JhengHei"/>
              </a:rPr>
              <a:t>檔建立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97CFF4-322E-4323-8C96-307E4311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52" name="Google Shape;752;p1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12</a:t>
            </a:fld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5666189-DF25-46CB-BF61-8398FA424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825" y="2787058"/>
            <a:ext cx="5915075" cy="16146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>
                <a:sym typeface="Microsoft JhengHei"/>
              </a:rPr>
              <a:t>運用</a:t>
            </a:r>
            <a:r>
              <a:rPr lang="en-US" altLang="zh-TW">
                <a:sym typeface="Microsoft JhengHei"/>
              </a:rPr>
              <a:t>MAKEFILE</a:t>
            </a:r>
            <a:r>
              <a:rPr lang="zh-TW" altLang="en-US">
                <a:sym typeface="Microsoft JhengHei"/>
              </a:rPr>
              <a:t>編譯程式專案</a:t>
            </a:r>
          </a:p>
        </p:txBody>
      </p:sp>
      <p:sp>
        <p:nvSpPr>
          <p:cNvPr id="758" name="Google Shape;758;p1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>
                <a:sym typeface="Microsoft JhengHei"/>
              </a:rPr>
              <a:t>對</a:t>
            </a:r>
            <a:r>
              <a:rPr lang="en-US" altLang="zh-TW">
                <a:sym typeface="Microsoft JhengHei"/>
              </a:rPr>
              <a:t>helloworld.cpp </a:t>
            </a:r>
            <a:r>
              <a:rPr lang="zh-TW" altLang="en-US">
                <a:sym typeface="Microsoft JhengHei"/>
              </a:rPr>
              <a:t>作編譯的動作，使用的是</a:t>
            </a:r>
            <a:r>
              <a:rPr lang="en-US" altLang="zh-TW">
                <a:sym typeface="Microsoft JhengHei"/>
              </a:rPr>
              <a:t>make</a:t>
            </a:r>
            <a:r>
              <a:rPr lang="zh-TW" altLang="en-US">
                <a:sym typeface="Microsoft JhengHei"/>
              </a:rPr>
              <a:t>指令。</a:t>
            </a:r>
          </a:p>
          <a:p>
            <a:pPr lvl="0"/>
            <a:endParaRPr lang="zh-TW" altLang="en-US">
              <a:sym typeface="Microsoft JhengHei"/>
            </a:endParaRPr>
          </a:p>
          <a:p>
            <a:pPr lvl="1"/>
            <a:r>
              <a:rPr lang="zh-TW" altLang="en-US">
                <a:sym typeface="Microsoft JhengHei"/>
              </a:rPr>
              <a:t>首先確定在工作目錄裡有做好的</a:t>
            </a:r>
            <a:r>
              <a:rPr lang="en-US" altLang="zh-TW">
                <a:sym typeface="Microsoft JhengHei"/>
              </a:rPr>
              <a:t>helloworld.cpp</a:t>
            </a:r>
            <a:r>
              <a:rPr lang="zh-TW" altLang="en-US">
                <a:sym typeface="Microsoft JhengHei"/>
              </a:rPr>
              <a:t>和</a:t>
            </a:r>
            <a:r>
              <a:rPr lang="en-US" altLang="zh-TW">
                <a:sym typeface="Microsoft JhengHei"/>
              </a:rPr>
              <a:t>Makefile</a:t>
            </a:r>
            <a:r>
              <a:rPr lang="zh-TW" altLang="en-US">
                <a:sym typeface="Microsoft JhengHei"/>
              </a:rPr>
              <a:t>檔</a:t>
            </a:r>
          </a:p>
          <a:p>
            <a:pPr lvl="1"/>
            <a:r>
              <a:rPr lang="zh-TW" altLang="en-US">
                <a:sym typeface="Microsoft JhengHei"/>
              </a:rPr>
              <a:t>接著在</a:t>
            </a:r>
            <a:r>
              <a:rPr lang="en-US" altLang="zh-TW">
                <a:sym typeface="Microsoft JhengHei"/>
              </a:rPr>
              <a:t>Terminal</a:t>
            </a:r>
            <a:r>
              <a:rPr lang="zh-TW" altLang="en-US">
                <a:sym typeface="Microsoft JhengHei"/>
              </a:rPr>
              <a:t>用</a:t>
            </a:r>
            <a:r>
              <a:rPr lang="en-US" altLang="zh-TW">
                <a:sym typeface="Microsoft JhengHei"/>
              </a:rPr>
              <a:t>cd</a:t>
            </a:r>
            <a:r>
              <a:rPr lang="zh-TW" altLang="en-US">
                <a:sym typeface="Microsoft JhengHei"/>
              </a:rPr>
              <a:t>指令移動到工作目錄下。</a:t>
            </a:r>
          </a:p>
          <a:p>
            <a:pPr lvl="1"/>
            <a:r>
              <a:rPr lang="zh-TW" altLang="en-US">
                <a:sym typeface="Microsoft JhengHei"/>
              </a:rPr>
              <a:t>輸入</a:t>
            </a:r>
            <a:r>
              <a:rPr lang="en-US" altLang="zh-TW">
                <a:sym typeface="Microsoft JhengHei"/>
              </a:rPr>
              <a:t>make</a:t>
            </a:r>
            <a:r>
              <a:rPr lang="zh-TW" altLang="en-US">
                <a:sym typeface="Microsoft JhengHei"/>
              </a:rPr>
              <a:t>，便藉由</a:t>
            </a:r>
            <a:r>
              <a:rPr lang="en-US" altLang="zh-TW">
                <a:sym typeface="Microsoft JhengHei"/>
              </a:rPr>
              <a:t>Makefile</a:t>
            </a:r>
            <a:r>
              <a:rPr lang="zh-TW" altLang="en-US">
                <a:sym typeface="Microsoft JhengHei"/>
              </a:rPr>
              <a:t>開始編譯 </a:t>
            </a:r>
            <a:r>
              <a:rPr lang="en-US" altLang="zh-TW">
                <a:sym typeface="Microsoft JhengHei"/>
              </a:rPr>
              <a:t>helloworld.cpp</a:t>
            </a:r>
            <a:r>
              <a:rPr lang="zh-TW" altLang="en-US">
                <a:sym typeface="Microsoft JhengHei"/>
              </a:rPr>
              <a:t>。</a:t>
            </a:r>
            <a:endParaRPr lang="en-US">
              <a:sym typeface="Microsoft JhengHei"/>
            </a:endParaRPr>
          </a:p>
          <a:p>
            <a:pPr lvl="2"/>
            <a:r>
              <a:rPr lang="zh-TW" altLang="en-US">
                <a:sym typeface="Microsoft JhengHei"/>
              </a:rPr>
              <a:t>注意執行</a:t>
            </a:r>
            <a:r>
              <a:rPr lang="en-US" altLang="zh-TW">
                <a:sym typeface="Microsoft JhengHei"/>
              </a:rPr>
              <a:t>make</a:t>
            </a:r>
            <a:r>
              <a:rPr lang="zh-TW" altLang="en-US">
                <a:sym typeface="Microsoft JhengHei"/>
              </a:rPr>
              <a:t>時，必須有所在目錄或輸出目錄的使用權限</a:t>
            </a:r>
          </a:p>
          <a:p>
            <a:pPr lvl="1"/>
            <a:r>
              <a:rPr lang="zh-TW" altLang="en-US">
                <a:sym typeface="Microsoft JhengHei"/>
              </a:rPr>
              <a:t>最後產生名為</a:t>
            </a:r>
            <a:r>
              <a:rPr lang="en-US" altLang="zh-TW">
                <a:sym typeface="Microsoft JhengHei"/>
              </a:rPr>
              <a:t>helloworld</a:t>
            </a:r>
            <a:r>
              <a:rPr lang="zh-TW" altLang="en-US">
                <a:sym typeface="Microsoft JhengHei"/>
              </a:rPr>
              <a:t>的執行檔。</a:t>
            </a:r>
          </a:p>
          <a:p>
            <a:pPr lvl="3"/>
            <a:endParaRPr lang="zh-TW" altLang="en-US">
              <a:sym typeface="Microsoft JhengHei"/>
            </a:endParaRPr>
          </a:p>
        </p:txBody>
      </p:sp>
      <p:sp>
        <p:nvSpPr>
          <p:cNvPr id="819" name="Google Shape;819;p1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>
                <a:sym typeface="Microsoft JhengHei"/>
              </a:rPr>
              <a:t>使用</a:t>
            </a:r>
            <a:r>
              <a:rPr lang="en-US" altLang="zh-TW">
                <a:sym typeface="Microsoft JhengHei"/>
              </a:rPr>
              <a:t>MAKEFILE</a:t>
            </a:r>
            <a:r>
              <a:rPr lang="zh-TW" altLang="en-US">
                <a:sym typeface="Microsoft JhengHei"/>
              </a:rPr>
              <a:t>執行編譯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232F6A-8AA7-4BE2-A728-650DA193A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可以使用</a:t>
            </a:r>
            <a:r>
              <a:rPr lang="en-US" dirty="0"/>
              <a:t>file</a:t>
            </a:r>
            <a:r>
              <a:rPr lang="zh-TW" altLang="en-US" dirty="0"/>
              <a:t>指令查看檔案的屬性，例如為</a:t>
            </a:r>
            <a:r>
              <a:rPr lang="en-US" dirty="0" err="1"/>
              <a:t>ASCII、data</a:t>
            </a:r>
            <a:r>
              <a:rPr lang="zh-TW" altLang="en-US" dirty="0"/>
              <a:t>或</a:t>
            </a:r>
            <a:r>
              <a:rPr lang="en-US" dirty="0"/>
              <a:t>binary</a:t>
            </a:r>
            <a:r>
              <a:rPr lang="zh-TW" altLang="en-US" dirty="0"/>
              <a:t>檔案，</a:t>
            </a:r>
          </a:p>
          <a:p>
            <a:r>
              <a:rPr lang="zh-TW" altLang="en-US" dirty="0"/>
              <a:t>且其中有無使用到動態函式庫等資訊。</a:t>
            </a:r>
          </a:p>
          <a:p>
            <a:r>
              <a:rPr lang="en-US" altLang="zh-TW" dirty="0"/>
              <a:t>&lt;</a:t>
            </a:r>
            <a:r>
              <a:rPr lang="en-US" dirty="0"/>
              <a:t>ex&gt; file </a:t>
            </a:r>
            <a:r>
              <a:rPr lang="en-US" dirty="0" err="1"/>
              <a:t>helloworld</a:t>
            </a:r>
            <a:endParaRPr lang="en-US" dirty="0"/>
          </a:p>
          <a:p>
            <a:endParaRPr lang="en-US" dirty="0"/>
          </a:p>
        </p:txBody>
      </p:sp>
      <p:sp>
        <p:nvSpPr>
          <p:cNvPr id="887" name="Google Shape;887;p1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14</a:t>
            </a:fld>
            <a:endParaRPr lang="en-US"/>
          </a:p>
        </p:txBody>
      </p:sp>
      <p:pic>
        <p:nvPicPr>
          <p:cNvPr id="886" name="Google Shape;8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475" y="3502691"/>
            <a:ext cx="7777050" cy="1512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bf1be8029f_1_21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>
                <a:sym typeface="Microsoft JhengHei"/>
              </a:rPr>
              <a:t>使用編譯過的程式執行</a:t>
            </a:r>
          </a:p>
        </p:txBody>
      </p:sp>
      <p:sp>
        <p:nvSpPr>
          <p:cNvPr id="893" name="Google Shape;893;gbf1be8029f_1_21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>
                <a:sym typeface="Microsoft JhengHei"/>
              </a:rPr>
              <a:t>在</a:t>
            </a:r>
            <a:r>
              <a:rPr lang="en-US" altLang="zh-TW">
                <a:sym typeface="Microsoft JhengHei"/>
              </a:rPr>
              <a:t>Terminal</a:t>
            </a:r>
            <a:r>
              <a:rPr lang="zh-TW" altLang="en-US">
                <a:sym typeface="Microsoft JhengHei"/>
              </a:rPr>
              <a:t>輸入以下指令</a:t>
            </a:r>
          </a:p>
          <a:p>
            <a:pPr lvl="0"/>
            <a:r>
              <a:rPr lang="zh-TW" altLang="en-US">
                <a:sym typeface="Microsoft JhengHei"/>
              </a:rPr>
              <a:t>    	</a:t>
            </a:r>
            <a:r>
              <a:rPr lang="en-US" altLang="zh-TW">
                <a:sym typeface="Microsoft JhengHei"/>
              </a:rPr>
              <a:t>make</a:t>
            </a:r>
            <a:endParaRPr lang="en-US">
              <a:sym typeface="Microsoft JhengHei"/>
            </a:endParaRPr>
          </a:p>
          <a:p>
            <a:pPr lvl="0"/>
            <a:r>
              <a:rPr lang="zh-TW" altLang="en-US">
                <a:sym typeface="Microsoft JhengHei"/>
              </a:rPr>
              <a:t>藉由</a:t>
            </a:r>
            <a:r>
              <a:rPr lang="en-US" altLang="zh-TW">
                <a:sym typeface="Microsoft JhengHei"/>
              </a:rPr>
              <a:t>Makefile</a:t>
            </a:r>
            <a:r>
              <a:rPr lang="zh-TW" altLang="en-US">
                <a:sym typeface="Microsoft JhengHei"/>
              </a:rPr>
              <a:t>開始編譯 </a:t>
            </a:r>
            <a:r>
              <a:rPr lang="en-US" altLang="zh-TW">
                <a:sym typeface="Microsoft JhengHei"/>
              </a:rPr>
              <a:t>helloworld.cpp</a:t>
            </a:r>
            <a:endParaRPr lang="en-US">
              <a:sym typeface="Microsoft JhengHei"/>
            </a:endParaRPr>
          </a:p>
          <a:p>
            <a:pPr lvl="0"/>
            <a:r>
              <a:rPr lang="en-US" altLang="zh-TW">
                <a:sym typeface="Microsoft JhengHei"/>
              </a:rPr>
              <a:t>    	./helloworld</a:t>
            </a:r>
            <a:endParaRPr lang="en-US">
              <a:sym typeface="Microsoft JhengHei"/>
            </a:endParaRPr>
          </a:p>
          <a:p>
            <a:pPr lvl="0"/>
            <a:r>
              <a:rPr lang="zh-TW" altLang="en-US">
                <a:sym typeface="Microsoft JhengHei"/>
              </a:rPr>
              <a:t>執行的結果是會出現 </a:t>
            </a:r>
            <a:r>
              <a:rPr lang="en-US" altLang="zh-TW">
                <a:sym typeface="Microsoft JhengHei"/>
              </a:rPr>
              <a:t>Hello Ubuntu!!</a:t>
            </a:r>
            <a:endParaRPr lang="en-US">
              <a:sym typeface="Microsoft JhengHei"/>
            </a:endParaRPr>
          </a:p>
        </p:txBody>
      </p:sp>
      <p:sp>
        <p:nvSpPr>
          <p:cNvPr id="955" name="Google Shape;955;gbf1be8029f_1_21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15</a:t>
            </a:fld>
            <a:endParaRPr lang="en-US"/>
          </a:p>
        </p:txBody>
      </p:sp>
      <p:pic>
        <p:nvPicPr>
          <p:cNvPr id="954" name="Google Shape;954;gbf1be8029f_1_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425" y="4256825"/>
            <a:ext cx="5611800" cy="1860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ADF82-3FB0-44E8-B5C8-D7C114F93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本次實驗目標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740B4C-A082-4CE5-811F-27F1695849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學習如何撰寫</a:t>
            </a:r>
            <a:r>
              <a:rPr lang="en-US" altLang="zh-TW" dirty="0" err="1"/>
              <a:t>Makefile</a:t>
            </a:r>
            <a:r>
              <a:rPr lang="zh-TW" altLang="en-US" dirty="0"/>
              <a:t>編譯程式</a:t>
            </a:r>
          </a:p>
          <a:p>
            <a:endParaRPr lang="en-US" dirty="0"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dirty="0">
                <a:sym typeface="Microsoft JhengHei"/>
              </a:rPr>
              <a:t>實驗零</a:t>
            </a:r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 dirty="0">
                <a:sym typeface="Microsoft JhengHei"/>
              </a:rPr>
              <a:t>Linux</a:t>
            </a:r>
            <a:r>
              <a:rPr lang="zh-TW" altLang="en-US" dirty="0">
                <a:sym typeface="Microsoft JhengHei"/>
              </a:rPr>
              <a:t>程式設計</a:t>
            </a:r>
            <a:r>
              <a:rPr lang="en-US" altLang="zh-TW" dirty="0">
                <a:sym typeface="Microsoft JhengHei"/>
              </a:rPr>
              <a:t>-</a:t>
            </a:r>
            <a:r>
              <a:rPr lang="zh-TW" altLang="en-US" dirty="0">
                <a:sym typeface="Microsoft JhengHei"/>
              </a:rPr>
              <a:t>在</a:t>
            </a:r>
            <a:r>
              <a:rPr lang="en-US" altLang="zh-TW" dirty="0">
                <a:sym typeface="Microsoft JhengHei"/>
              </a:rPr>
              <a:t>Ubuntu</a:t>
            </a:r>
            <a:r>
              <a:rPr lang="zh-TW" altLang="en-US" dirty="0">
                <a:sym typeface="Microsoft JhengHei"/>
              </a:rPr>
              <a:t>下運用</a:t>
            </a:r>
            <a:r>
              <a:rPr lang="en-US" altLang="zh-TW" dirty="0">
                <a:sym typeface="Microsoft JhengHei"/>
              </a:rPr>
              <a:t>G++</a:t>
            </a:r>
            <a:r>
              <a:rPr lang="zh-TW" altLang="en-US" dirty="0">
                <a:sym typeface="Microsoft JhengHei"/>
              </a:rPr>
              <a:t>進行程式編譯</a:t>
            </a:r>
          </a:p>
        </p:txBody>
      </p:sp>
      <p:sp>
        <p:nvSpPr>
          <p:cNvPr id="148" name="Google Shape;148;p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>
                <a:sym typeface="Microsoft JhengHei"/>
              </a:rPr>
              <a:t>LINUX</a:t>
            </a:r>
            <a:r>
              <a:rPr lang="zh-TW" altLang="en-US">
                <a:sym typeface="Microsoft JhengHei"/>
              </a:rPr>
              <a:t>系統程式設計</a:t>
            </a:r>
          </a:p>
        </p:txBody>
      </p:sp>
      <p:sp>
        <p:nvSpPr>
          <p:cNvPr id="154" name="Google Shape;154;p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>
                <a:sym typeface="Microsoft JhengHei"/>
              </a:rPr>
              <a:t>在</a:t>
            </a:r>
            <a:r>
              <a:rPr lang="en-US" altLang="zh-TW" dirty="0">
                <a:sym typeface="Microsoft JhengHei"/>
              </a:rPr>
              <a:t>Linux</a:t>
            </a:r>
            <a:r>
              <a:rPr lang="zh-TW" altLang="en-US" dirty="0">
                <a:sym typeface="Microsoft JhengHei"/>
              </a:rPr>
              <a:t>環境上，撰寫一個</a:t>
            </a:r>
            <a:r>
              <a:rPr lang="en-US" altLang="zh-TW" dirty="0">
                <a:sym typeface="Microsoft JhengHei"/>
              </a:rPr>
              <a:t>Hello World</a:t>
            </a:r>
            <a:r>
              <a:rPr lang="zh-TW" altLang="en-US" dirty="0">
                <a:sym typeface="Microsoft JhengHei"/>
              </a:rPr>
              <a:t>程式，並使用</a:t>
            </a:r>
            <a:r>
              <a:rPr lang="en-US" altLang="zh-TW" dirty="0">
                <a:sym typeface="Microsoft JhengHei"/>
              </a:rPr>
              <a:t>g++</a:t>
            </a:r>
            <a:r>
              <a:rPr lang="zh-TW" altLang="en-US" dirty="0">
                <a:sym typeface="Microsoft JhengHei"/>
              </a:rPr>
              <a:t>進行編譯並執行，讓其可以運行在</a:t>
            </a:r>
            <a:r>
              <a:rPr lang="en-US" altLang="zh-TW" dirty="0">
                <a:sym typeface="Microsoft JhengHei"/>
              </a:rPr>
              <a:t>Linux</a:t>
            </a:r>
            <a:r>
              <a:rPr lang="zh-TW" altLang="en-US" dirty="0">
                <a:sym typeface="Microsoft JhengHei"/>
              </a:rPr>
              <a:t>系統上。</a:t>
            </a:r>
          </a:p>
          <a:p>
            <a:pPr lvl="0"/>
            <a:endParaRPr lang="zh-TW" altLang="en-US" dirty="0"/>
          </a:p>
        </p:txBody>
      </p:sp>
      <p:sp>
        <p:nvSpPr>
          <p:cNvPr id="215" name="Google Shape;215;p7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f1be8029f_1_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/>
              <a:t>LINUX-</a:t>
            </a:r>
            <a:r>
              <a:rPr lang="zh-TW" altLang="en-US"/>
              <a:t>基本指令介紹</a:t>
            </a:r>
          </a:p>
        </p:txBody>
      </p:sp>
      <p:sp>
        <p:nvSpPr>
          <p:cNvPr id="221" name="Google Shape;221;gbf1be8029f_1_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/>
              <a:t>ls : </a:t>
            </a:r>
            <a:r>
              <a:rPr lang="zh-TW" altLang="en-US"/>
              <a:t>顯示檔案資訊以及資料夾</a:t>
            </a:r>
          </a:p>
          <a:p>
            <a:pPr lvl="1"/>
            <a:r>
              <a:rPr lang="en-US" altLang="zh-TW"/>
              <a:t>cd : </a:t>
            </a:r>
            <a:r>
              <a:rPr lang="zh-TW" altLang="en-US"/>
              <a:t>移動到資料夾</a:t>
            </a:r>
          </a:p>
          <a:p>
            <a:pPr lvl="2"/>
            <a:r>
              <a:rPr lang="en-US" altLang="zh-TW"/>
              <a:t>cd ~ : </a:t>
            </a:r>
            <a:r>
              <a:rPr lang="zh-TW" altLang="en-US"/>
              <a:t>移動到</a:t>
            </a:r>
            <a:r>
              <a:rPr lang="en-US" altLang="zh-TW"/>
              <a:t>HOME</a:t>
            </a:r>
            <a:r>
              <a:rPr lang="zh-TW" altLang="en-US"/>
              <a:t>目錄</a:t>
            </a:r>
          </a:p>
          <a:p>
            <a:pPr lvl="2"/>
            <a:r>
              <a:rPr lang="en-US" altLang="zh-TW"/>
              <a:t>cd .. : </a:t>
            </a:r>
            <a:r>
              <a:rPr lang="zh-TW" altLang="en-US"/>
              <a:t>移動到上一個目錄</a:t>
            </a:r>
          </a:p>
          <a:p>
            <a:pPr lvl="2"/>
            <a:r>
              <a:rPr lang="en-US" altLang="zh-TW"/>
              <a:t>cd  &lt;directory&gt; : </a:t>
            </a:r>
            <a:r>
              <a:rPr lang="zh-TW" altLang="en-US"/>
              <a:t>移動到</a:t>
            </a:r>
            <a:r>
              <a:rPr lang="en-US" altLang="zh-TW"/>
              <a:t>&lt;directory&gt;</a:t>
            </a:r>
            <a:r>
              <a:rPr lang="zh-TW" altLang="en-US"/>
              <a:t>資料夾</a:t>
            </a:r>
          </a:p>
          <a:p>
            <a:pPr lvl="1"/>
            <a:r>
              <a:rPr lang="en-US" altLang="zh-TW"/>
              <a:t>cp :  </a:t>
            </a:r>
            <a:r>
              <a:rPr lang="zh-TW" altLang="en-US"/>
              <a:t>複製檔案</a:t>
            </a:r>
            <a:r>
              <a:rPr lang="en-US" altLang="zh-TW"/>
              <a:t>(cp</a:t>
            </a:r>
            <a:r>
              <a:rPr lang="zh-TW" altLang="en-US"/>
              <a:t>欲複製之檔案名稱  輸出地點</a:t>
            </a:r>
            <a:r>
              <a:rPr lang="en-US" altLang="zh-TW"/>
              <a:t>)</a:t>
            </a:r>
            <a:endParaRPr lang="zh-TW" altLang="en-US"/>
          </a:p>
          <a:p>
            <a:pPr lvl="1"/>
            <a:r>
              <a:rPr lang="en-US" altLang="zh-TW"/>
              <a:t>rm : </a:t>
            </a:r>
            <a:r>
              <a:rPr lang="zh-TW" altLang="en-US"/>
              <a:t>刪除檔案的指令 </a:t>
            </a:r>
            <a:r>
              <a:rPr lang="en-US" altLang="zh-TW"/>
              <a:t>(rm  &lt;</a:t>
            </a:r>
            <a:r>
              <a:rPr lang="zh-TW" altLang="en-US"/>
              <a:t>檔案名稱</a:t>
            </a:r>
            <a:r>
              <a:rPr lang="en-US" altLang="zh-TW"/>
              <a:t>&gt; )</a:t>
            </a:r>
            <a:endParaRPr lang="zh-TW" altLang="en-US"/>
          </a:p>
          <a:p>
            <a:pPr lvl="1"/>
            <a:r>
              <a:rPr lang="en-US" altLang="zh-TW"/>
              <a:t>mv : </a:t>
            </a:r>
            <a:r>
              <a:rPr lang="zh-TW" altLang="en-US"/>
              <a:t>移動檔案到指定地點、修改檔案名稱</a:t>
            </a:r>
            <a:r>
              <a:rPr lang="en-US" altLang="zh-TW"/>
              <a:t>(mv &lt;</a:t>
            </a:r>
            <a:r>
              <a:rPr lang="zh-TW" altLang="en-US"/>
              <a:t>檔案名稱</a:t>
            </a:r>
            <a:r>
              <a:rPr lang="en-US" altLang="zh-TW"/>
              <a:t>&gt;  &lt;</a:t>
            </a:r>
            <a:r>
              <a:rPr lang="zh-TW" altLang="en-US"/>
              <a:t>地點</a:t>
            </a:r>
            <a:r>
              <a:rPr lang="en-US" altLang="zh-TW"/>
              <a:t>&gt;)</a:t>
            </a:r>
            <a:endParaRPr lang="zh-TW" altLang="en-US"/>
          </a:p>
          <a:p>
            <a:pPr lvl="1"/>
            <a:r>
              <a:rPr lang="en-US" altLang="zh-TW"/>
              <a:t>mkdir : </a:t>
            </a:r>
            <a:r>
              <a:rPr lang="zh-TW" altLang="en-US"/>
              <a:t>建立新資料夾</a:t>
            </a:r>
          </a:p>
          <a:p>
            <a:pPr lvl="1"/>
            <a:r>
              <a:rPr lang="en-US" altLang="zh-TW"/>
              <a:t>rmdir : </a:t>
            </a:r>
            <a:r>
              <a:rPr lang="zh-TW" altLang="en-US"/>
              <a:t>刪除空的資料夾</a:t>
            </a:r>
          </a:p>
          <a:p>
            <a:pPr lvl="1"/>
            <a:r>
              <a:rPr lang="en-US" altLang="zh-TW"/>
              <a:t>gedit </a:t>
            </a:r>
            <a:r>
              <a:rPr lang="zh-TW" altLang="en-US"/>
              <a:t>：開啟</a:t>
            </a:r>
            <a:r>
              <a:rPr lang="en-US" altLang="zh-TW"/>
              <a:t>ubuntu</a:t>
            </a:r>
            <a:r>
              <a:rPr lang="zh-TW" altLang="en-US"/>
              <a:t>內建編輯器 </a:t>
            </a:r>
            <a:r>
              <a:rPr lang="en-US" altLang="zh-TW"/>
              <a:t>(gedit &lt;</a:t>
            </a:r>
            <a:r>
              <a:rPr lang="zh-TW" altLang="en-US"/>
              <a:t>檔名</a:t>
            </a:r>
            <a:r>
              <a:rPr lang="en-US" altLang="zh-TW"/>
              <a:t>&gt;)</a:t>
            </a:r>
            <a:endParaRPr lang="zh-TW" altLang="en-US"/>
          </a:p>
        </p:txBody>
      </p:sp>
      <p:sp>
        <p:nvSpPr>
          <p:cNvPr id="282" name="Google Shape;282;gbf1be8029f_1_0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>
                <a:sym typeface="Microsoft JhengHei"/>
              </a:rPr>
              <a:t>LINUX</a:t>
            </a:r>
            <a:r>
              <a:rPr lang="zh-TW" altLang="en-US" dirty="0">
                <a:sym typeface="Microsoft JhengHei"/>
              </a:rPr>
              <a:t>系統程式設計</a:t>
            </a:r>
          </a:p>
        </p:txBody>
      </p:sp>
      <p:sp>
        <p:nvSpPr>
          <p:cNvPr id="288" name="Google Shape;288;p8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TW" altLang="en-US" dirty="0">
                <a:sym typeface="Microsoft JhengHei"/>
              </a:rPr>
              <a:t>建立</a:t>
            </a:r>
            <a:r>
              <a:rPr lang="en-US" altLang="zh-TW" dirty="0">
                <a:sym typeface="Microsoft JhengHei"/>
              </a:rPr>
              <a:t>helloworld.cpp</a:t>
            </a:r>
            <a:endParaRPr lang="en-US" dirty="0">
              <a:sym typeface="Microsoft JhengHei"/>
            </a:endParaRPr>
          </a:p>
          <a:p>
            <a:pPr lvl="0"/>
            <a:r>
              <a:rPr lang="zh-TW" altLang="en-US" dirty="0">
                <a:sym typeface="Microsoft JhengHei"/>
              </a:rPr>
              <a:t>設計一個程式可以在</a:t>
            </a:r>
            <a:r>
              <a:rPr lang="en-US" altLang="zh-TW" dirty="0">
                <a:sym typeface="Microsoft JhengHei"/>
              </a:rPr>
              <a:t>Ubuntu</a:t>
            </a:r>
            <a:r>
              <a:rPr lang="zh-TW" altLang="en-US" dirty="0">
                <a:sym typeface="Microsoft JhengHei"/>
              </a:rPr>
              <a:t>顯示”</a:t>
            </a:r>
            <a:r>
              <a:rPr lang="en-US" altLang="zh-TW" dirty="0">
                <a:sym typeface="Microsoft JhengHei"/>
              </a:rPr>
              <a:t>Hello Ubuntu!!”</a:t>
            </a:r>
            <a:r>
              <a:rPr lang="zh-TW" altLang="en-US" dirty="0">
                <a:sym typeface="Microsoft JhengHei"/>
              </a:rPr>
              <a:t>。</a:t>
            </a:r>
            <a:endParaRPr lang="en-US" dirty="0">
              <a:sym typeface="Microsoft JhengHei"/>
            </a:endParaRPr>
          </a:p>
          <a:p>
            <a:pPr lvl="0"/>
            <a:r>
              <a:rPr lang="zh-TW" altLang="en-US" dirty="0">
                <a:sym typeface="Microsoft JhengHei"/>
              </a:rPr>
              <a:t>先在任意一個地方創建資料夾</a:t>
            </a:r>
            <a:r>
              <a:rPr lang="en-US" altLang="zh-TW" dirty="0">
                <a:sym typeface="Microsoft JhengHei"/>
              </a:rPr>
              <a:t>(</a:t>
            </a:r>
            <a:r>
              <a:rPr lang="en-US" altLang="zh-TW" dirty="0" err="1">
                <a:sym typeface="Microsoft JhengHei"/>
              </a:rPr>
              <a:t>mkdir</a:t>
            </a:r>
            <a:r>
              <a:rPr lang="en-US" altLang="zh-TW" dirty="0">
                <a:sym typeface="Microsoft JhengHei"/>
              </a:rPr>
              <a:t>)</a:t>
            </a:r>
            <a:r>
              <a:rPr lang="zh-TW" altLang="en-US" dirty="0">
                <a:sym typeface="Microsoft JhengHei"/>
              </a:rPr>
              <a:t>。然後進入此資料夾。</a:t>
            </a:r>
          </a:p>
          <a:p>
            <a:pPr lvl="0"/>
            <a:r>
              <a:rPr lang="zh-TW" altLang="en-US" dirty="0">
                <a:sym typeface="Microsoft JhengHei"/>
              </a:rPr>
              <a:t>用指令</a:t>
            </a:r>
            <a:r>
              <a:rPr lang="en-US" altLang="zh-TW" dirty="0" err="1">
                <a:sym typeface="Microsoft JhengHei"/>
              </a:rPr>
              <a:t>gedit</a:t>
            </a:r>
            <a:r>
              <a:rPr lang="en-US" altLang="zh-TW" dirty="0">
                <a:sym typeface="Microsoft JhengHei"/>
              </a:rPr>
              <a:t> helloworld.cpp </a:t>
            </a:r>
            <a:r>
              <a:rPr lang="zh-TW" altLang="en-US" dirty="0">
                <a:sym typeface="Microsoft JhengHei"/>
              </a:rPr>
              <a:t>建立</a:t>
            </a:r>
            <a:r>
              <a:rPr lang="en-US" altLang="zh-TW" dirty="0">
                <a:sym typeface="Microsoft JhengHei"/>
              </a:rPr>
              <a:t>helloworld.cpp</a:t>
            </a:r>
            <a:r>
              <a:rPr lang="zh-TW" altLang="en-US" dirty="0">
                <a:sym typeface="Microsoft JhengHei"/>
              </a:rPr>
              <a:t>檔，並輸入以下程式碼：</a:t>
            </a:r>
          </a:p>
          <a:p>
            <a:pPr lvl="0"/>
            <a:r>
              <a:rPr lang="zh-TW" altLang="en-US" dirty="0">
                <a:sym typeface="Microsoft JhengHei"/>
              </a:rPr>
              <a:t>   </a:t>
            </a:r>
            <a:r>
              <a:rPr lang="en-US" altLang="zh-TW" dirty="0">
                <a:sym typeface="Microsoft JhengHei"/>
              </a:rPr>
              <a:t>#include &lt;iostream&gt;</a:t>
            </a:r>
            <a:endParaRPr lang="en-US" dirty="0">
              <a:sym typeface="Microsoft JhengHei"/>
            </a:endParaRPr>
          </a:p>
          <a:p>
            <a:pPr lvl="0"/>
            <a:r>
              <a:rPr lang="en-US" altLang="zh-TW" dirty="0">
                <a:sym typeface="Microsoft JhengHei"/>
              </a:rPr>
              <a:t>   using namespace std;</a:t>
            </a:r>
            <a:endParaRPr lang="en-US" dirty="0">
              <a:sym typeface="Microsoft JhengHei"/>
            </a:endParaRPr>
          </a:p>
          <a:p>
            <a:pPr lvl="0"/>
            <a:r>
              <a:rPr lang="en-US" altLang="zh-TW" dirty="0">
                <a:sym typeface="Microsoft JhengHei"/>
              </a:rPr>
              <a:t>   int main()</a:t>
            </a:r>
            <a:endParaRPr lang="en-US" dirty="0">
              <a:sym typeface="Microsoft JhengHei"/>
            </a:endParaRPr>
          </a:p>
          <a:p>
            <a:pPr lvl="0"/>
            <a:r>
              <a:rPr lang="en-US" altLang="zh-TW" dirty="0">
                <a:sym typeface="Microsoft JhengHei"/>
              </a:rPr>
              <a:t>   {</a:t>
            </a:r>
            <a:endParaRPr lang="en-US" dirty="0">
              <a:sym typeface="Microsoft JhengHei"/>
            </a:endParaRPr>
          </a:p>
          <a:p>
            <a:pPr lvl="0"/>
            <a:r>
              <a:rPr lang="en-US" altLang="zh-TW" dirty="0">
                <a:sym typeface="Microsoft JhengHei"/>
              </a:rPr>
              <a:t>	      </a:t>
            </a:r>
            <a:r>
              <a:rPr lang="en-US" altLang="zh-TW" dirty="0" err="1">
                <a:sym typeface="Microsoft JhengHei"/>
              </a:rPr>
              <a:t>cout</a:t>
            </a:r>
            <a:r>
              <a:rPr lang="en-US" altLang="zh-TW" dirty="0">
                <a:sym typeface="Microsoft JhengHei"/>
              </a:rPr>
              <a:t> &lt;&lt; “Hello Ubuntu!!” &lt;&lt; </a:t>
            </a:r>
            <a:r>
              <a:rPr lang="en-US" altLang="zh-TW" dirty="0" err="1">
                <a:sym typeface="Microsoft JhengHei"/>
              </a:rPr>
              <a:t>endl</a:t>
            </a:r>
            <a:r>
              <a:rPr lang="en-US" altLang="zh-TW" dirty="0">
                <a:sym typeface="Microsoft JhengHei"/>
              </a:rPr>
              <a:t>;</a:t>
            </a:r>
            <a:endParaRPr lang="en-US" dirty="0">
              <a:sym typeface="Microsoft JhengHei"/>
            </a:endParaRPr>
          </a:p>
          <a:p>
            <a:pPr lvl="0"/>
            <a:r>
              <a:rPr lang="en-US" altLang="zh-TW" dirty="0">
                <a:sym typeface="Microsoft JhengHei"/>
              </a:rPr>
              <a:t>	      return 0;</a:t>
            </a:r>
            <a:endParaRPr lang="en-US" dirty="0">
              <a:sym typeface="Microsoft JhengHei"/>
            </a:endParaRPr>
          </a:p>
          <a:p>
            <a:pPr lvl="0"/>
            <a:r>
              <a:rPr lang="en-US" altLang="zh-TW" dirty="0">
                <a:sym typeface="Microsoft JhengHei"/>
              </a:rPr>
              <a:t>   }</a:t>
            </a:r>
            <a:endParaRPr lang="en-US" dirty="0">
              <a:sym typeface="Microsoft JhengHei"/>
            </a:endParaRPr>
          </a:p>
        </p:txBody>
      </p:sp>
      <p:sp>
        <p:nvSpPr>
          <p:cNvPr id="349" name="Google Shape;349;p8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/>
              <a:t>LINUX</a:t>
            </a:r>
            <a:r>
              <a:rPr lang="zh-TW" altLang="en-US">
                <a:sym typeface="Microsoft JhengHei"/>
              </a:rPr>
              <a:t>系統</a:t>
            </a:r>
            <a:r>
              <a:rPr lang="zh-TW" altLang="en-US"/>
              <a:t>程式設計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A42D041-D637-411B-B8CF-4FA60C72B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4729" y="2011175"/>
            <a:ext cx="5496181" cy="3246449"/>
          </a:xfrm>
          <a:prstGeom prst="rect">
            <a:avLst/>
          </a:prstGeom>
        </p:spPr>
      </p:pic>
      <p:sp>
        <p:nvSpPr>
          <p:cNvPr id="416" name="Google Shape;416;p9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>
                <a:sym typeface="Microsoft JhengHei"/>
              </a:rPr>
              <a:t>在</a:t>
            </a:r>
            <a:r>
              <a:rPr lang="en-US" altLang="zh-TW">
                <a:sym typeface="Microsoft JhengHei"/>
              </a:rPr>
              <a:t>UBUNTU</a:t>
            </a:r>
            <a:r>
              <a:rPr lang="zh-TW" altLang="en-US">
                <a:sym typeface="Microsoft JhengHei"/>
              </a:rPr>
              <a:t>內執行程式</a:t>
            </a:r>
          </a:p>
        </p:txBody>
      </p:sp>
      <p:sp>
        <p:nvSpPr>
          <p:cNvPr id="422" name="Google Shape;422;p1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>
                <a:sym typeface="Microsoft JhengHei"/>
              </a:rPr>
              <a:t>在</a:t>
            </a:r>
            <a:r>
              <a:rPr lang="en-US" altLang="zh-TW">
                <a:sym typeface="Microsoft JhengHei"/>
              </a:rPr>
              <a:t>Terminal</a:t>
            </a:r>
            <a:r>
              <a:rPr lang="zh-TW" altLang="en-US">
                <a:sym typeface="Microsoft JhengHei"/>
              </a:rPr>
              <a:t>輸入以下指令編譯</a:t>
            </a:r>
          </a:p>
          <a:p>
            <a:pPr lvl="0"/>
            <a:r>
              <a:rPr lang="en-US" altLang="zh-TW">
                <a:sym typeface="Microsoft JhengHei"/>
              </a:rPr>
              <a:t>g++ -o helloworld helloworld.cpp</a:t>
            </a:r>
            <a:endParaRPr lang="en-US">
              <a:sym typeface="Microsoft JhengHei"/>
            </a:endParaRPr>
          </a:p>
          <a:p>
            <a:pPr lvl="0"/>
            <a:r>
              <a:rPr lang="zh-TW" altLang="en-US">
                <a:sym typeface="Microsoft JhengHei"/>
              </a:rPr>
              <a:t>用指令執行此</a:t>
            </a:r>
            <a:r>
              <a:rPr lang="en-US" altLang="zh-TW">
                <a:sym typeface="Microsoft JhengHei"/>
              </a:rPr>
              <a:t>helloworld</a:t>
            </a:r>
            <a:r>
              <a:rPr lang="zh-TW" altLang="en-US">
                <a:sym typeface="Microsoft JhengHei"/>
              </a:rPr>
              <a:t>。</a:t>
            </a:r>
            <a:endParaRPr lang="en-US">
              <a:sym typeface="Microsoft JhengHei"/>
            </a:endParaRPr>
          </a:p>
          <a:p>
            <a:pPr lvl="0"/>
            <a:r>
              <a:rPr lang="en-US" altLang="zh-TW">
                <a:sym typeface="Microsoft JhengHei"/>
              </a:rPr>
              <a:t>./helloworld</a:t>
            </a:r>
            <a:endParaRPr lang="en-US">
              <a:sym typeface="Microsoft JhengHei"/>
            </a:endParaRPr>
          </a:p>
          <a:p>
            <a:pPr lvl="0"/>
            <a:r>
              <a:rPr lang="zh-TW" altLang="en-US">
                <a:sym typeface="Microsoft JhengHei"/>
              </a:rPr>
              <a:t>執行的結果是會出現</a:t>
            </a:r>
            <a:r>
              <a:rPr lang="en-US" altLang="zh-TW">
                <a:sym typeface="Microsoft JhengHei"/>
              </a:rPr>
              <a:t>Hello Ubuntu!!</a:t>
            </a:r>
            <a:r>
              <a:rPr lang="zh-TW" altLang="en-US">
                <a:sym typeface="Microsoft JhengHei"/>
              </a:rPr>
              <a:t>。</a:t>
            </a:r>
            <a:endParaRPr lang="en-US">
              <a:sym typeface="Microsoft JhengHei"/>
            </a:endParaRPr>
          </a:p>
        </p:txBody>
      </p:sp>
      <p:sp>
        <p:nvSpPr>
          <p:cNvPr id="484" name="Google Shape;484;p1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8</a:t>
            </a:fld>
            <a:endParaRPr lang="en-US"/>
          </a:p>
        </p:txBody>
      </p:sp>
      <p:pic>
        <p:nvPicPr>
          <p:cNvPr id="483" name="Google Shape;48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677" y="4245377"/>
            <a:ext cx="6016251" cy="17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>
                <a:sym typeface="Microsoft JhengHei"/>
              </a:rPr>
              <a:t>在</a:t>
            </a:r>
            <a:r>
              <a:rPr lang="en-US" altLang="zh-TW">
                <a:sym typeface="Microsoft JhengHei"/>
              </a:rPr>
              <a:t>UBUNTU</a:t>
            </a:r>
            <a:r>
              <a:rPr lang="zh-TW" altLang="en-US">
                <a:sym typeface="Microsoft JhengHei"/>
              </a:rPr>
              <a:t>下編譯程式</a:t>
            </a:r>
          </a:p>
        </p:txBody>
      </p:sp>
      <p:sp>
        <p:nvSpPr>
          <p:cNvPr id="490" name="Google Shape;490;p1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>
                <a:sym typeface="Microsoft JhengHei"/>
              </a:rPr>
              <a:t>如果沒有</a:t>
            </a:r>
            <a:r>
              <a:rPr lang="en-US" altLang="zh-TW" dirty="0">
                <a:sym typeface="Microsoft JhengHei"/>
              </a:rPr>
              <a:t>g++</a:t>
            </a:r>
            <a:r>
              <a:rPr lang="zh-TW" altLang="en-US" dirty="0">
                <a:sym typeface="Microsoft JhengHei"/>
              </a:rPr>
              <a:t>編譯器</a:t>
            </a:r>
          </a:p>
          <a:p>
            <a:pPr lvl="0"/>
            <a:endParaRPr lang="zh-TW" altLang="en-US" dirty="0">
              <a:sym typeface="Microsoft JhengHei"/>
            </a:endParaRPr>
          </a:p>
          <a:p>
            <a:pPr lvl="0"/>
            <a:endParaRPr lang="zh-TW" altLang="en-US" dirty="0">
              <a:sym typeface="Microsoft JhengHei"/>
            </a:endParaRPr>
          </a:p>
          <a:p>
            <a:pPr lvl="1"/>
            <a:endParaRPr lang="zh-TW" altLang="en-US" dirty="0">
              <a:sym typeface="Microsoft JhengHei"/>
            </a:endParaRPr>
          </a:p>
          <a:p>
            <a:pPr lvl="0"/>
            <a:endParaRPr lang="zh-TW" altLang="en-US" dirty="0">
              <a:sym typeface="Microsoft JhengHei"/>
            </a:endParaRPr>
          </a:p>
          <a:p>
            <a:pPr lvl="0"/>
            <a:endParaRPr lang="zh-TW" altLang="en-US" dirty="0">
              <a:sym typeface="Microsoft JhengHei"/>
            </a:endParaRPr>
          </a:p>
          <a:p>
            <a:pPr lvl="0"/>
            <a:endParaRPr lang="zh-TW" altLang="en-US" dirty="0">
              <a:sym typeface="Microsoft JhengHei"/>
            </a:endParaRPr>
          </a:p>
          <a:p>
            <a:pPr lvl="0"/>
            <a:r>
              <a:rPr lang="zh-TW" altLang="en-US" dirty="0">
                <a:sym typeface="Microsoft JhengHei"/>
              </a:rPr>
              <a:t>輸入</a:t>
            </a:r>
            <a:r>
              <a:rPr lang="en-US" altLang="zh-TW" dirty="0" err="1">
                <a:sym typeface="Microsoft JhengHei"/>
              </a:rPr>
              <a:t>sudo</a:t>
            </a:r>
            <a:r>
              <a:rPr lang="en-US" altLang="zh-TW" dirty="0">
                <a:sym typeface="Microsoft JhengHei"/>
              </a:rPr>
              <a:t> apt-get install build-essential </a:t>
            </a:r>
            <a:r>
              <a:rPr lang="zh-TW" altLang="en-US" dirty="0">
                <a:sym typeface="Microsoft JhengHei"/>
              </a:rPr>
              <a:t>安裝所需編譯器</a:t>
            </a:r>
          </a:p>
          <a:p>
            <a:pPr lvl="0"/>
            <a:endParaRPr lang="zh-TW" altLang="en-US" dirty="0">
              <a:sym typeface="Microsoft JhengHei"/>
            </a:endParaRPr>
          </a:p>
          <a:p>
            <a:pPr lvl="0"/>
            <a:endParaRPr lang="zh-TW" altLang="en-US" dirty="0">
              <a:sym typeface="Microsoft JhengHei"/>
            </a:endParaRPr>
          </a:p>
        </p:txBody>
      </p:sp>
      <p:sp>
        <p:nvSpPr>
          <p:cNvPr id="552" name="Google Shape;552;p10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altLang="zh-TW" smtClean="0"/>
              <a:pPr lvl="0"/>
              <a:t>9</a:t>
            </a:fld>
            <a:endParaRPr lang="en-US"/>
          </a:p>
        </p:txBody>
      </p:sp>
      <p:pic>
        <p:nvPicPr>
          <p:cNvPr id="551" name="Google Shape;551;p10"/>
          <p:cNvPicPr preferRelativeResize="0"/>
          <p:nvPr/>
        </p:nvPicPr>
        <p:blipFill rotWithShape="1">
          <a:blip r:embed="rId3">
            <a:alphaModFix/>
          </a:blip>
          <a:srcRect r="50062"/>
          <a:stretch/>
        </p:blipFill>
        <p:spPr>
          <a:xfrm>
            <a:off x="980200" y="2510850"/>
            <a:ext cx="6756025" cy="18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嵌入式模板">
  <a:themeElements>
    <a:clrScheme name="自訂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嵌入式模板" id="{2AAC2297-ED3D-4ACB-A542-35E0DC6701B8}" vid="{4D596DE7-8F6A-47C7-A477-CFE3626284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577</Words>
  <Application>Microsoft Office PowerPoint</Application>
  <PresentationFormat>如螢幕大小 (4:3)</PresentationFormat>
  <Paragraphs>95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標楷體</vt:lpstr>
      <vt:lpstr>Arial</vt:lpstr>
      <vt:lpstr>Calibri</vt:lpstr>
      <vt:lpstr>Times New Roman</vt:lpstr>
      <vt:lpstr>Microsoft JhengHei</vt:lpstr>
      <vt:lpstr>嵌入式模板</vt:lpstr>
      <vt:lpstr>微算機系統實習 MICROPROCESSOR SYSTEMS LAB. SPRING, 2023</vt:lpstr>
      <vt:lpstr>本次實驗目標</vt:lpstr>
      <vt:lpstr>實驗零</vt:lpstr>
      <vt:lpstr>LINUX系統程式設計</vt:lpstr>
      <vt:lpstr>LINUX-基本指令介紹</vt:lpstr>
      <vt:lpstr>LINUX系統程式設計</vt:lpstr>
      <vt:lpstr>LINUX系統程式設計</vt:lpstr>
      <vt:lpstr>在UBUNTU內執行程式</vt:lpstr>
      <vt:lpstr>在UBUNTU下編譯程式</vt:lpstr>
      <vt:lpstr>運用MAKEFILE編譯 程式專案</vt:lpstr>
      <vt:lpstr>MAKEFILE檔建立</vt:lpstr>
      <vt:lpstr>MAKEFILE檔建立</vt:lpstr>
      <vt:lpstr>運用MAKEFILE編譯程式專案</vt:lpstr>
      <vt:lpstr>使用MAKEFILE執行編譯</vt:lpstr>
      <vt:lpstr>使用編譯過的程式執行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微算機系統實習 MICROPROCESSOR SYSTEMS LAB. SPRING, 2023</dc:title>
  <dc:creator>sm9195</dc:creator>
  <cp:lastModifiedBy>賴俊霖</cp:lastModifiedBy>
  <cp:revision>3</cp:revision>
  <dcterms:created xsi:type="dcterms:W3CDTF">2011-02-27T13:28:17Z</dcterms:created>
  <dcterms:modified xsi:type="dcterms:W3CDTF">2023-02-23T13:34:37Z</dcterms:modified>
</cp:coreProperties>
</file>