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84" r:id="rId6"/>
    <p:sldId id="282" r:id="rId7"/>
    <p:sldId id="260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標楷體" panose="03000509000000000000" pitchFamily="65" charset="-120"/>
      <p:regular r:id="rId19"/>
    </p:embeddedFont>
    <p:embeddedFont>
      <p:font typeface="標楷體" panose="03000509000000000000" pitchFamily="65" charset="-120"/>
      <p:regular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bS4PyVzt7QkiRcqsiZO9TsuY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00A633-8C77-47E2-B66E-91273466C957}">
  <a:tblStyle styleId="{B700A633-8C77-47E2-B66E-91273466C95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596900"/>
            <a:ext cx="6034088" cy="3395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sp>
      <p:sp>
        <p:nvSpPr>
          <p:cNvPr id="58" name="Google Shape;58;p22:notes"/>
          <p:cNvSpPr txBox="1">
            <a:spLocks noGrp="1"/>
          </p:cNvSpPr>
          <p:nvPr>
            <p:ph type="body" idx="1"/>
          </p:nvPr>
        </p:nvSpPr>
        <p:spPr>
          <a:xfrm>
            <a:off x="517525" y="4343080"/>
            <a:ext cx="59103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596900"/>
            <a:ext cx="6034088" cy="3395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517525" y="4343080"/>
            <a:ext cx="59103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080"/>
            <a:ext cx="54864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4560"/>
            <a:ext cx="29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080"/>
            <a:ext cx="54864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5:notes"/>
          <p:cNvSpPr txBox="1">
            <a:spLocks noGrp="1"/>
          </p:cNvSpPr>
          <p:nvPr>
            <p:ph type="sldNum" idx="12"/>
          </p:nvPr>
        </p:nvSpPr>
        <p:spPr>
          <a:xfrm>
            <a:off x="3884613" y="8684560"/>
            <a:ext cx="29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080"/>
            <a:ext cx="54864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4560"/>
            <a:ext cx="29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38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080"/>
            <a:ext cx="54864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7:notes"/>
          <p:cNvSpPr txBox="1">
            <a:spLocks noGrp="1"/>
          </p:cNvSpPr>
          <p:nvPr>
            <p:ph type="sldNum" idx="12"/>
          </p:nvPr>
        </p:nvSpPr>
        <p:spPr>
          <a:xfrm>
            <a:off x="3884613" y="8684560"/>
            <a:ext cx="2971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080"/>
            <a:ext cx="54864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153441"/>
            <a:ext cx="981128" cy="5527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17859"/>
            <a:ext cx="1400863" cy="82391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256691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3196711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93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651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5527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4777"/>
            <a:ext cx="1172814" cy="6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788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5527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4777"/>
            <a:ext cx="1172814" cy="6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770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8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55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2168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2091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236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111598033@ntut.org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111C52032@ntut.org.tw" TargetMode="External"/><Relationship Id="rId4" Type="http://schemas.openxmlformats.org/officeDocument/2006/relationships/hyperlink" Target="mailto:t111598070@ntut.org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ntut.111.tx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udy.ntut.edu.tw/mooc/download.php" TargetMode="External"/><Relationship Id="rId2" Type="http://schemas.openxmlformats.org/officeDocument/2006/relationships/hyperlink" Target="https://istudy.ntut.edu.tw/learn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微算機系統實習</a:t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Microprocessor Systems Lab.</a:t>
            </a:r>
            <a:br>
              <a:rPr lang="zh-TW" sz="3959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3959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Spring, 202</a:t>
            </a:r>
            <a:r>
              <a:rPr lang="en-US" altLang="zh-TW" sz="3959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3959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68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2"/>
          <p:cNvSpPr txBox="1"/>
          <p:nvPr/>
        </p:nvSpPr>
        <p:spPr>
          <a:xfrm>
            <a:off x="311708" y="3144982"/>
            <a:ext cx="8520600" cy="135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1900"/>
              <a:buFont typeface="Arial"/>
              <a:buNone/>
            </a:pPr>
            <a:r>
              <a:rPr lang="zh-TW" sz="222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Instructor : Yen-Lin Chen(陳彥霖), PH.D.</a:t>
            </a:r>
            <a:endParaRPr sz="180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1900"/>
              <a:buFont typeface="Arial"/>
              <a:buNone/>
            </a:pPr>
            <a:r>
              <a:rPr lang="zh-TW" sz="222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Professor</a:t>
            </a:r>
            <a:endParaRPr sz="180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1900"/>
              <a:buFont typeface="Arial"/>
              <a:buNone/>
            </a:pPr>
            <a:r>
              <a:rPr lang="zh-TW" sz="222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Dept. Computer Science and Information Engineering</a:t>
            </a:r>
            <a:endParaRPr sz="180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1900"/>
              <a:buFont typeface="Arial"/>
              <a:buNone/>
            </a:pPr>
            <a:r>
              <a:rPr lang="zh-TW" sz="222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National Taipei University of Technology</a:t>
            </a:r>
            <a:endParaRPr sz="222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 marL="4572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280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467544" y="357504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>
                <a:latin typeface="DFKai-SB" panose="03000509000000000000" pitchFamily="65" charset="-120"/>
                <a:ea typeface="DFKai-SB" panose="03000509000000000000" pitchFamily="65" charset="-120"/>
                <a:cs typeface="Microsoft JhengHei"/>
                <a:sym typeface="Microsoft JhengHei"/>
              </a:rPr>
              <a:t>實驗評分與繳交規範</a:t>
            </a:r>
            <a:endParaRPr dirty="0">
              <a:latin typeface="DFKai-SB" panose="03000509000000000000" pitchFamily="65" charset="-120"/>
              <a:ea typeface="DFKai-SB" panose="03000509000000000000" pitchFamily="65" charset="-120"/>
              <a:cs typeface="Microsoft JhengHei"/>
              <a:sym typeface="Microsoft JhengHei"/>
            </a:endParaRPr>
          </a:p>
        </p:txBody>
      </p:sp>
      <p:sp>
        <p:nvSpPr>
          <p:cNvPr id="112" name="Google Shape;112;p8"/>
          <p:cNvSpPr txBox="1">
            <a:spLocks noGrp="1"/>
          </p:cNvSpPr>
          <p:nvPr>
            <p:ph idx="1"/>
          </p:nvPr>
        </p:nvSpPr>
        <p:spPr>
          <a:xfrm>
            <a:off x="539552" y="1113588"/>
            <a:ext cx="8229600" cy="3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11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2470"/>
              <a:buNone/>
            </a:pPr>
            <a:endParaRPr dirty="0">
              <a:solidFill>
                <a:srgbClr val="FF0000"/>
              </a:solidFill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4606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zh-TW" dirty="0">
                <a:latin typeface="+mn-lt"/>
                <a:ea typeface="+mn-ea"/>
                <a:cs typeface="Times New Roman"/>
                <a:sym typeface="Times New Roman"/>
              </a:rPr>
              <a:t>實驗部分佔該次實驗的總比例70%，報告總分佔該次實驗的總比例30%。</a:t>
            </a:r>
            <a:endParaRPr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4606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zh-TW" dirty="0">
                <a:latin typeface="+mn-lt"/>
                <a:ea typeface="+mn-ea"/>
                <a:cs typeface="Times New Roman"/>
                <a:sym typeface="Times New Roman"/>
              </a:rPr>
              <a:t>請將程式碼專案打包連同實驗報告按照組別一起上傳北科I學園網站。</a:t>
            </a:r>
            <a:endParaRPr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4606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zh-TW" sz="3600" b="1" dirty="0">
                <a:solidFill>
                  <a:srgbClr val="FF0000"/>
                </a:solidFill>
                <a:latin typeface="+mn-lt"/>
                <a:ea typeface="+mn-ea"/>
                <a:cs typeface="Times New Roman"/>
                <a:sym typeface="Times New Roman"/>
              </a:rPr>
              <a:t>嚴禁抄襲</a:t>
            </a:r>
            <a:endParaRPr sz="3600" b="1" dirty="0">
              <a:solidFill>
                <a:srgbClr val="FF0000"/>
              </a:solidFill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4606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zh-TW" dirty="0">
                <a:latin typeface="+mn-lt"/>
                <a:ea typeface="+mn-ea"/>
                <a:cs typeface="Times New Roman"/>
                <a:sym typeface="Times New Roman"/>
              </a:rPr>
              <a:t>若發現實驗程式抄襲，抄襲者與被抄襲者，該次實驗成績為：實驗分數除以抄襲組數。例如：Ａ把程式給其他2組抄，A組及抄襲2組的實驗成績將除以3計算。</a:t>
            </a:r>
            <a:endParaRPr dirty="0">
              <a:latin typeface="+mn-lt"/>
              <a:ea typeface="+mn-ea"/>
              <a:cs typeface="Times New Roman"/>
              <a:sym typeface="Times New Roman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73050" lvl="0" indent="-26219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9"/>
              <a:buChar char="●"/>
            </a:pPr>
            <a:r>
              <a:rPr lang="zh-TW" sz="2220" b="1" dirty="0">
                <a:latin typeface="+mn-lt"/>
                <a:ea typeface="+mn-ea"/>
                <a:cs typeface="Times New Roman"/>
                <a:sym typeface="Times New Roman"/>
              </a:rPr>
              <a:t>Instructor : Yen-Lin Chen (陳彥霖)</a:t>
            </a:r>
            <a:endParaRPr sz="1665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3796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73"/>
              <a:buChar char="○"/>
            </a:pP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Office :  科技大樓1522室, 分機: 4239</a:t>
            </a:r>
            <a:endParaRPr sz="1295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3796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73"/>
              <a:buChar char="○"/>
            </a:pP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Email:  </a:t>
            </a:r>
            <a:r>
              <a:rPr lang="zh-TW" sz="185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ylchen@ntut.edu.tw</a:t>
            </a:r>
            <a:endParaRPr sz="1295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3796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73"/>
              <a:buChar char="○"/>
            </a:pP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Office Hours: </a:t>
            </a:r>
            <a:endParaRPr lang="en-US" altLang="zh-TW" sz="185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982662" lvl="2" indent="-237966" algn="l">
              <a:lnSpc>
                <a:spcPct val="110000"/>
              </a:lnSpc>
              <a:spcBef>
                <a:spcPts val="400"/>
              </a:spcBef>
              <a:buSzPts val="1573"/>
              <a:buChar char="○"/>
            </a:pPr>
            <a:r>
              <a:rPr lang="en-US" sz="1900" dirty="0">
                <a:solidFill>
                  <a:srgbClr val="FF0000"/>
                </a:solidFill>
                <a:latin typeface="+mn-lt"/>
                <a:ea typeface="+mn-ea"/>
                <a:cs typeface="Times New Roman"/>
                <a:sym typeface="Times New Roman"/>
              </a:rPr>
              <a:t>Wednesday：09:10 ~ 12:10 , Friday：09:10 ~ 12:10</a:t>
            </a:r>
            <a:endParaRPr sz="1900" dirty="0">
              <a:solidFill>
                <a:srgbClr val="FF0000"/>
              </a:solidFill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62191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09"/>
              <a:buChar char="●"/>
            </a:pPr>
            <a:r>
              <a:rPr lang="zh-TW" sz="2220" b="1" dirty="0">
                <a:latin typeface="+mn-lt"/>
                <a:ea typeface="+mn-ea"/>
                <a:cs typeface="Times New Roman"/>
                <a:sym typeface="Times New Roman"/>
              </a:rPr>
              <a:t>TA: </a:t>
            </a:r>
            <a:r>
              <a:rPr lang="zh-TW" altLang="en-US" sz="2220" b="1" dirty="0">
                <a:latin typeface="+mn-lt"/>
                <a:ea typeface="+mn-ea"/>
                <a:cs typeface="Times New Roman"/>
                <a:sym typeface="Times New Roman"/>
              </a:rPr>
              <a:t>詹智鈞、賴俊霖、鄭少峰</a:t>
            </a:r>
            <a:endParaRPr lang="en-US" altLang="zh-TW" sz="2220" b="1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37966" algn="l">
              <a:lnSpc>
                <a:spcPct val="110000"/>
              </a:lnSpc>
              <a:spcBef>
                <a:spcPts val="400"/>
              </a:spcBef>
              <a:buSzPts val="1573"/>
              <a:buChar char="○"/>
            </a:pPr>
            <a:r>
              <a:rPr lang="en-US" altLang="zh-TW" sz="1850" dirty="0">
                <a:cs typeface="Times New Roman"/>
                <a:sym typeface="Times New Roman"/>
              </a:rPr>
              <a:t>Lab: </a:t>
            </a:r>
            <a:r>
              <a:rPr lang="zh-TW" altLang="en-US" sz="1850" dirty="0">
                <a:cs typeface="Times New Roman"/>
                <a:sym typeface="Times New Roman"/>
              </a:rPr>
              <a:t>科技大樓</a:t>
            </a:r>
            <a:r>
              <a:rPr lang="en-US" altLang="zh-TW" sz="1850" dirty="0">
                <a:cs typeface="Times New Roman"/>
                <a:sym typeface="Times New Roman"/>
              </a:rPr>
              <a:t>1323</a:t>
            </a:r>
            <a:r>
              <a:rPr lang="zh-TW" altLang="en-US" sz="1850" dirty="0">
                <a:cs typeface="Times New Roman"/>
                <a:sym typeface="Times New Roman"/>
              </a:rPr>
              <a:t>實驗室</a:t>
            </a:r>
            <a:r>
              <a:rPr lang="en-US" altLang="zh-TW" sz="1850" dirty="0">
                <a:cs typeface="Times New Roman"/>
                <a:sym typeface="Times New Roman"/>
              </a:rPr>
              <a:t>, </a:t>
            </a:r>
            <a:r>
              <a:rPr lang="zh-TW" altLang="en-US" sz="1850" dirty="0">
                <a:cs typeface="Times New Roman"/>
                <a:sym typeface="Times New Roman"/>
              </a:rPr>
              <a:t>分機：</a:t>
            </a:r>
            <a:r>
              <a:rPr lang="en-US" altLang="zh-TW" sz="1850" dirty="0">
                <a:cs typeface="Times New Roman"/>
                <a:sym typeface="Times New Roman"/>
              </a:rPr>
              <a:t>4264</a:t>
            </a:r>
          </a:p>
          <a:p>
            <a:pPr marL="639762" lvl="1" indent="-237966">
              <a:lnSpc>
                <a:spcPct val="110000"/>
              </a:lnSpc>
              <a:spcBef>
                <a:spcPts val="400"/>
              </a:spcBef>
              <a:buSzPts val="1573"/>
              <a:buFont typeface="Arial" panose="020B0604020202020204" pitchFamily="34" charset="0"/>
              <a:buChar char="○"/>
            </a:pPr>
            <a:r>
              <a:rPr lang="fr-FR" altLang="zh-TW" sz="1850" dirty="0">
                <a:cs typeface="Times New Roman"/>
                <a:sym typeface="Times New Roman"/>
              </a:rPr>
              <a:t>Email: 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t111598033@ntut.org.tw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 </a:t>
            </a:r>
            <a:r>
              <a:rPr lang="zh-TW" altLang="fr-FR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、 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t111598070@ntut.org.tw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 </a:t>
            </a:r>
            <a:r>
              <a:rPr lang="zh-TW" altLang="fr-FR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、 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t111C52032@ntut.org.tw</a:t>
            </a:r>
            <a:r>
              <a:rPr lang="fr-FR" altLang="zh-TW" sz="1900" u="sng" dirty="0">
                <a:solidFill>
                  <a:srgbClr val="FD7403"/>
                </a:solidFill>
                <a:latin typeface="+mn-lt"/>
                <a:ea typeface="+mn-ea"/>
                <a:cs typeface="Times New Roman"/>
                <a:sym typeface="Times New Roman"/>
              </a:rPr>
              <a:t> </a:t>
            </a:r>
          </a:p>
          <a:p>
            <a:pPr marL="273050" lvl="0" indent="-262191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109"/>
              <a:buChar char="●"/>
            </a:pPr>
            <a:r>
              <a:rPr lang="zh-TW" sz="2220" b="1" dirty="0">
                <a:solidFill>
                  <a:schemeClr val="bg1"/>
                </a:solidFill>
                <a:latin typeface="+mn-lt"/>
                <a:ea typeface="+mn-ea"/>
                <a:cs typeface="Times New Roman"/>
                <a:sym typeface="Times New Roman"/>
              </a:rPr>
              <a:t>Course Time &amp; Place:</a:t>
            </a:r>
            <a:endParaRPr sz="1665" dirty="0">
              <a:solidFill>
                <a:schemeClr val="bg1"/>
              </a:solidFill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3796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73"/>
              <a:buChar char="○"/>
            </a:pP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Lab &amp; practice,  Friday, 1</a:t>
            </a:r>
            <a:r>
              <a:rPr lang="en-US" altLang="zh-TW" sz="1850" dirty="0">
                <a:latin typeface="+mn-lt"/>
                <a:ea typeface="+mn-ea"/>
                <a:cs typeface="Times New Roman"/>
                <a:sym typeface="Times New Roman"/>
              </a:rPr>
              <a:t>3</a:t>
            </a: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:10-1</a:t>
            </a:r>
            <a:r>
              <a:rPr lang="en-US" altLang="zh-TW" sz="1850" dirty="0">
                <a:latin typeface="+mn-lt"/>
                <a:ea typeface="+mn-ea"/>
                <a:cs typeface="Times New Roman"/>
                <a:sym typeface="Times New Roman"/>
              </a:rPr>
              <a:t>6</a:t>
            </a:r>
            <a:r>
              <a:rPr lang="zh-TW" sz="1850" dirty="0">
                <a:latin typeface="+mn-lt"/>
                <a:ea typeface="+mn-ea"/>
                <a:cs typeface="Times New Roman"/>
                <a:sym typeface="Times New Roman"/>
              </a:rPr>
              <a:t>:00, 科技大樓1222教室</a:t>
            </a:r>
            <a:endParaRPr sz="1850" dirty="0">
              <a:latin typeface="+mn-lt"/>
              <a:ea typeface="+mn-ea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4DBBCE3-D3D1-47A7-83EF-9D766DE70A15}"/>
              </a:ext>
            </a:extLst>
          </p:cNvPr>
          <p:cNvSpPr txBox="1">
            <a:spLocks/>
          </p:cNvSpPr>
          <p:nvPr/>
        </p:nvSpPr>
        <p:spPr>
          <a:xfrm>
            <a:off x="781050" y="4262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TW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Course Administration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idx="1"/>
          </p:nvPr>
        </p:nvSpPr>
        <p:spPr>
          <a:xfrm>
            <a:off x="708992" y="538141"/>
            <a:ext cx="7593600" cy="4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249465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01928"/>
              <a:buChar char="●"/>
            </a:pP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Reference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:</a:t>
            </a:r>
            <a:endParaRPr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24374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89571"/>
              <a:buChar char="○"/>
            </a:pPr>
            <a:r>
              <a:rPr lang="zh-TW" sz="1900" dirty="0">
                <a:latin typeface="+mn-lt"/>
                <a:ea typeface="+mn-ea"/>
                <a:cs typeface="Times New Roman"/>
                <a:sym typeface="Times New Roman"/>
              </a:rPr>
              <a:t>Open source Software Libraries (Source Forge, Open Foundry, Google Code, openCV, Qt, Nvidia AI SDK…)</a:t>
            </a:r>
            <a:endParaRPr sz="19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127966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17356"/>
              <a:buNone/>
            </a:pPr>
            <a:endParaRPr sz="14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49466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01928"/>
              <a:buChar char="●"/>
            </a:pP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Pre-request Course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:</a:t>
            </a:r>
            <a:endParaRPr sz="14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639762" lvl="1" indent="-224374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89571"/>
              <a:buChar char="○"/>
            </a:pPr>
            <a:r>
              <a:rPr lang="zh-TW" sz="1900" dirty="0">
                <a:latin typeface="+mn-lt"/>
                <a:ea typeface="+mn-ea"/>
                <a:cs typeface="Times New Roman"/>
                <a:sym typeface="Times New Roman"/>
              </a:rPr>
              <a:t>C/C++</a:t>
            </a:r>
            <a:r>
              <a:rPr lang="en-US" altLang="zh-TW" sz="1900" dirty="0">
                <a:latin typeface="+mn-lt"/>
                <a:ea typeface="+mn-ea"/>
                <a:cs typeface="Times New Roman"/>
                <a:sym typeface="Times New Roman"/>
              </a:rPr>
              <a:t>/Python</a:t>
            </a:r>
            <a:r>
              <a:rPr lang="zh-TW" sz="1900" dirty="0">
                <a:latin typeface="+mn-lt"/>
                <a:ea typeface="+mn-ea"/>
                <a:cs typeface="Times New Roman"/>
                <a:sym typeface="Times New Roman"/>
              </a:rPr>
              <a:t> Programming Skills, Microprocessor Systems</a:t>
            </a:r>
            <a:endParaRPr sz="19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1187450" lvl="3" indent="-133191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80284"/>
              <a:buNone/>
            </a:pPr>
            <a:endParaRPr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49465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01928"/>
              <a:buChar char="●"/>
            </a:pP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Course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 </a:t>
            </a: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Webpage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: </a:t>
            </a:r>
            <a:r>
              <a:rPr lang="zh-TW" sz="1700" dirty="0">
                <a:latin typeface="+mn-lt"/>
                <a:ea typeface="+mn-ea"/>
                <a:cs typeface="Times New Roman"/>
                <a:sym typeface="Times New Roman"/>
              </a:rPr>
              <a:t>北科I學園plus</a:t>
            </a:r>
            <a:endParaRPr sz="17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49466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01928"/>
              <a:buChar char="●"/>
            </a:pP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Course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 </a:t>
            </a:r>
            <a:r>
              <a:rPr lang="zh-TW" sz="2100" dirty="0">
                <a:latin typeface="+mn-lt"/>
                <a:ea typeface="+mn-ea"/>
                <a:cs typeface="Times New Roman"/>
                <a:sym typeface="Times New Roman"/>
              </a:rPr>
              <a:t>FB</a:t>
            </a:r>
            <a:r>
              <a:rPr lang="zh-TW" sz="1400" dirty="0">
                <a:latin typeface="+mn-lt"/>
                <a:ea typeface="+mn-ea"/>
                <a:cs typeface="Times New Roman"/>
                <a:sym typeface="Times New Roman"/>
              </a:rPr>
              <a:t>：</a:t>
            </a:r>
            <a:endParaRPr lang="en-US" altLang="zh-TW" sz="14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49466" algn="l" rtl="0">
              <a:lnSpc>
                <a:spcPct val="87500"/>
              </a:lnSpc>
              <a:spcBef>
                <a:spcPts val="600"/>
              </a:spcBef>
              <a:spcAft>
                <a:spcPts val="0"/>
              </a:spcAft>
              <a:buSzPct val="101928"/>
              <a:buChar char="●"/>
            </a:pPr>
            <a:r>
              <a:rPr lang="en-US" altLang="zh-TW" sz="1700" b="1" dirty="0">
                <a:solidFill>
                  <a:schemeClr val="accent4"/>
                </a:solidFill>
                <a:latin typeface="+mn-lt"/>
                <a:ea typeface="+mn-ea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www.facebook.com/groups/ntut.111.tx2/</a:t>
            </a:r>
            <a:r>
              <a:rPr lang="en-US" altLang="zh-TW" sz="1700" b="1" dirty="0">
                <a:solidFill>
                  <a:schemeClr val="accent4"/>
                </a:solidFill>
                <a:latin typeface="+mn-lt"/>
                <a:ea typeface="+mn-ea"/>
                <a:cs typeface="Times New Roman"/>
                <a:sym typeface="Times New Roman"/>
              </a:rPr>
              <a:t> </a:t>
            </a:r>
          </a:p>
          <a:p>
            <a:pPr marL="273050" lvl="0" indent="-127966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ct val="91443"/>
              <a:buNone/>
            </a:pPr>
            <a:endParaRPr sz="2205" b="1" dirty="0">
              <a:latin typeface="+mn-lt"/>
              <a:ea typeface="+mn-ea"/>
              <a:cs typeface="Times New Roman"/>
              <a:sym typeface="Times New Roman"/>
            </a:endParaRPr>
          </a:p>
        </p:txBody>
      </p:sp>
      <p:sp>
        <p:nvSpPr>
          <p:cNvPr id="7" name="Google Shape;68;p2">
            <a:extLst>
              <a:ext uri="{FF2B5EF4-FFF2-40B4-BE49-F238E27FC236}">
                <a16:creationId xmlns:a16="http://schemas.microsoft.com/office/drawing/2014/main" id="{63F272FB-07C5-4B66-B27B-73A360376B5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>
                <a:latin typeface="+mn-lt"/>
                <a:ea typeface="+mn-ea"/>
              </a:rPr>
              <a:t>3</a:t>
            </a:fld>
            <a:endParaRPr dirty="0">
              <a:latin typeface="+mn-lt"/>
              <a:ea typeface="+mn-ea"/>
            </a:endParaRPr>
          </a:p>
        </p:txBody>
      </p:sp>
      <p:pic>
        <p:nvPicPr>
          <p:cNvPr id="1028" name="Picture 4" descr="https://scontent-tpe1-1.xx.fbcdn.net/v/t39.35477-6/329976230_875176417086008_7575360266220561540_n.jpg?_nc_cat=106&amp;ccb=1-7&amp;_nc_sid=ced66f&amp;_nc_ohc=6nNhIieBAfsAX9BTMrK&amp;_nc_ht=scontent-tpe1-1.xx&amp;oh=00_AfCnaoOW8YUs0-TQ14yBB-8xsSsssJDvPVQNwu5YINLzDQ&amp;oe=63EAD412">
            <a:extLst>
              <a:ext uri="{FF2B5EF4-FFF2-40B4-BE49-F238E27FC236}">
                <a16:creationId xmlns:a16="http://schemas.microsoft.com/office/drawing/2014/main" id="{A0493BC5-88B3-4197-8A41-AFF8794E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65" y="2730754"/>
            <a:ext cx="1975598" cy="19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9C8A2-D858-445A-B8E6-53B56C0B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25196-F471-4294-9569-2080AC00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一組</a:t>
            </a:r>
            <a:r>
              <a:rPr lang="en-US" altLang="zh-TW" dirty="0"/>
              <a:t>3</a:t>
            </a:r>
            <a:r>
              <a:rPr lang="zh-TW" altLang="en-US" dirty="0"/>
              <a:t>人</a:t>
            </a:r>
            <a:r>
              <a:rPr lang="zh-TW" altLang="zh-TW" sz="2400" dirty="0">
                <a:cs typeface="Microsoft JhengHei"/>
                <a:sym typeface="Microsoft JhengHei"/>
              </a:rPr>
              <a:t>。</a:t>
            </a:r>
            <a:endParaRPr lang="en-US" altLang="zh-TW" sz="2400" dirty="0">
              <a:cs typeface="Microsoft JhengHei"/>
              <a:sym typeface="Microsoft JhengHei"/>
            </a:endParaRPr>
          </a:p>
          <a:p>
            <a:r>
              <a:rPr lang="zh-TW" altLang="en-US" sz="2400" dirty="0">
                <a:cs typeface="Microsoft JhengHei"/>
                <a:sym typeface="Microsoft JhengHei"/>
              </a:rPr>
              <a:t>請以組為單位填寫表單</a:t>
            </a:r>
            <a:r>
              <a:rPr lang="en-US" altLang="zh-TW" sz="2400" dirty="0">
                <a:cs typeface="Microsoft JhengHei"/>
                <a:sym typeface="Microsoft JhengHei"/>
              </a:rPr>
              <a:t>(</a:t>
            </a:r>
            <a:r>
              <a:rPr lang="zh-TW" altLang="en-US" sz="2400" dirty="0">
                <a:cs typeface="Microsoft JhengHei"/>
                <a:sym typeface="Microsoft JhengHei"/>
              </a:rPr>
              <a:t>一組填寫一次</a:t>
            </a:r>
            <a:r>
              <a:rPr lang="en-US" altLang="zh-TW" sz="2400" dirty="0">
                <a:cs typeface="Microsoft JhengHei"/>
                <a:sym typeface="Microsoft JhengHei"/>
              </a:rPr>
              <a:t>)</a:t>
            </a:r>
          </a:p>
          <a:p>
            <a:r>
              <a:rPr lang="zh-TW" altLang="en-US" sz="2400" dirty="0">
                <a:cs typeface="Microsoft JhengHei"/>
                <a:sym typeface="Microsoft JhengHei"/>
              </a:rPr>
              <a:t>填寫連結：</a:t>
            </a:r>
            <a:endParaRPr lang="en-US" altLang="zh-TW" sz="2400" dirty="0">
              <a:cs typeface="Microsoft JhengHei"/>
              <a:sym typeface="Microsoft JhengHei"/>
            </a:endParaRPr>
          </a:p>
          <a:p>
            <a:endParaRPr lang="zh-TW" altLang="en-US" sz="1600" b="1" dirty="0">
              <a:solidFill>
                <a:schemeClr val="accent4"/>
              </a:solidFill>
              <a:latin typeface="+mn-lt"/>
              <a:ea typeface="+mn-ea"/>
              <a:cs typeface="Times New Roman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6CA809-0800-45F2-842D-CD4D2E2915E3}"/>
              </a:ext>
            </a:extLst>
          </p:cNvPr>
          <p:cNvSpPr/>
          <p:nvPr/>
        </p:nvSpPr>
        <p:spPr>
          <a:xfrm>
            <a:off x="887507" y="2665635"/>
            <a:ext cx="3845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4"/>
                </a:solidFill>
                <a:cs typeface="Times New Roman"/>
              </a:rPr>
              <a:t>https://forms.gle/PaTCaWfHg2Hx6gp89</a:t>
            </a:r>
            <a:endParaRPr lang="zh-TW" altLang="en-US" sz="1600" b="1" dirty="0">
              <a:solidFill>
                <a:schemeClr val="accent4"/>
              </a:solidFill>
              <a:cs typeface="Times New Roman"/>
            </a:endParaRPr>
          </a:p>
        </p:txBody>
      </p:sp>
      <p:pic>
        <p:nvPicPr>
          <p:cNvPr id="5" name="Picture 2" descr="http://s05.calm9.com/qrcode/2023-02/6R16D4FXOD.png">
            <a:extLst>
              <a:ext uri="{FF2B5EF4-FFF2-40B4-BE49-F238E27FC236}">
                <a16:creationId xmlns:a16="http://schemas.microsoft.com/office/drawing/2014/main" id="{E9E0CA7C-7BFD-4A3B-BE7B-1ABD634A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75" y="2459622"/>
            <a:ext cx="2274304" cy="22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D00E1-94D8-43A7-8573-3DB0FE0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4BE3B-D18C-470F-99AD-00542583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 Practices &amp; Reports: 60%</a:t>
            </a:r>
          </a:p>
          <a:p>
            <a:r>
              <a:rPr lang="en-US" altLang="zh-TW" dirty="0"/>
              <a:t>Midterm Exam or Project: 20%</a:t>
            </a:r>
          </a:p>
          <a:p>
            <a:r>
              <a:rPr lang="en-US" altLang="zh-TW" dirty="0"/>
              <a:t>Term Project: 20%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BE58A-3E29-4B00-BE6F-6D87048B8928}"/>
              </a:ext>
            </a:extLst>
          </p:cNvPr>
          <p:cNvSpPr/>
          <p:nvPr/>
        </p:nvSpPr>
        <p:spPr>
          <a:xfrm>
            <a:off x="569819" y="312255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28600">
              <a:spcBef>
                <a:spcPts val="600"/>
              </a:spcBef>
              <a:buSzPct val="181035"/>
            </a:pPr>
            <a:r>
              <a:rPr lang="zh-TW" altLang="en-US" dirty="0">
                <a:cs typeface="Microsoft JhengHei"/>
                <a:sym typeface="Microsoft JhengHei"/>
              </a:rPr>
              <a:t>分組成績</a:t>
            </a:r>
            <a:r>
              <a:rPr lang="zh-TW" altLang="en-US" dirty="0"/>
              <a:t>：</a:t>
            </a:r>
            <a:endParaRPr lang="en-US" altLang="zh-TW" dirty="0"/>
          </a:p>
          <a:p>
            <a:pPr lvl="0" indent="228600">
              <a:spcBef>
                <a:spcPts val="600"/>
              </a:spcBef>
              <a:buSzPct val="181035"/>
            </a:pPr>
            <a:r>
              <a:rPr lang="zh-TW" altLang="en-US" dirty="0">
                <a:cs typeface="Microsoft JhengHei"/>
                <a:sym typeface="Microsoft JhengHei"/>
              </a:rPr>
              <a:t>    每次小組專案完成度評分。</a:t>
            </a:r>
          </a:p>
          <a:p>
            <a:pPr lvl="0" indent="228600">
              <a:spcBef>
                <a:spcPts val="600"/>
              </a:spcBef>
              <a:buSzPct val="181035"/>
            </a:pPr>
            <a:r>
              <a:rPr lang="zh-TW" altLang="en-US" dirty="0">
                <a:cs typeface="Microsoft JhengHei"/>
                <a:sym typeface="Microsoft JhengHei"/>
              </a:rPr>
              <a:t>個人成績</a:t>
            </a:r>
            <a:r>
              <a:rPr lang="zh-TW" altLang="en-US" dirty="0"/>
              <a:t>：</a:t>
            </a:r>
            <a:endParaRPr lang="en-US" altLang="zh-TW" dirty="0"/>
          </a:p>
          <a:p>
            <a:pPr lvl="0" indent="228600">
              <a:spcBef>
                <a:spcPts val="600"/>
              </a:spcBef>
              <a:buSzPct val="181035"/>
            </a:pPr>
            <a:r>
              <a:rPr lang="zh-TW" altLang="en-US" dirty="0">
                <a:cs typeface="Microsoft JhengHei"/>
                <a:sym typeface="Microsoft JhengHei"/>
              </a:rPr>
              <a:t>    包含組員</a:t>
            </a:r>
            <a:r>
              <a:rPr lang="zh-TW" altLang="en-US" b="1" dirty="0">
                <a:solidFill>
                  <a:srgbClr val="FF0000"/>
                </a:solidFill>
                <a:cs typeface="Microsoft JhengHei"/>
                <a:sym typeface="Microsoft JhengHei"/>
              </a:rPr>
              <a:t>互評貢獻</a:t>
            </a:r>
            <a:r>
              <a:rPr lang="zh-TW" altLang="en-US" dirty="0">
                <a:cs typeface="Microsoft JhengHei"/>
                <a:sym typeface="Microsoft JhengHei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cs typeface="Microsoft JhengHei"/>
                <a:sym typeface="Microsoft JhengHei"/>
              </a:rPr>
              <a:t>出席率</a:t>
            </a:r>
            <a:r>
              <a:rPr lang="zh-TW" altLang="en-US" dirty="0">
                <a:cs typeface="Microsoft JhengHei"/>
                <a:sym typeface="Microsoft JhengHei"/>
              </a:rPr>
              <a:t>。</a:t>
            </a:r>
            <a:endParaRPr lang="zh-TW" altLang="en-US" dirty="0">
              <a:cs typeface="Times New Roman"/>
              <a:sym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1187A-CF57-4892-9351-8B498BC5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65" y="2221509"/>
            <a:ext cx="4576490" cy="25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Course Requirements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28650" y="1268016"/>
            <a:ext cx="7920529" cy="374040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請每次實驗完成後，在下次上課前，將實驗心得報告電子檔繳交上傳至「北科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」平台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上傳到北科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網站不得超過</a:t>
            </a:r>
            <a:r>
              <a:rPr lang="zh-TW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下一週上課日當天晚上</a:t>
            </a:r>
            <a:r>
              <a:rPr lang="en-US" altLang="zh-TW" b="1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，遲交者僅一次補交機會且該次作業八折計算，補交機會過後不予繳交，請同學牢記在心。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實驗報告格式將會公告於北科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，請依照報告格式撰寫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「北科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」網站：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https://istudy.ntut.edu.tw/learn/index.php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校園入口網站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教務系統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北科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北科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操作說明：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https://istudy.ntut.edu.tw/mooc/download.php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62000" lvl="2" indent="0">
              <a:lnSpc>
                <a:spcPct val="100000"/>
              </a:lnSpc>
              <a:buNone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6BEA1-A1B0-41C7-9A49-1545729882AE}"/>
              </a:ext>
            </a:extLst>
          </p:cNvPr>
          <p:cNvSpPr/>
          <p:nvPr/>
        </p:nvSpPr>
        <p:spPr>
          <a:xfrm>
            <a:off x="16913" y="3636957"/>
            <a:ext cx="91440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lnSpc>
                <a:spcPct val="100000"/>
              </a:lnSpc>
              <a:buNone/>
            </a:pPr>
            <a:r>
              <a:rPr lang="zh-TW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若有發生組員確診隔離給出具體證明則可彈性延後一週繳交</a:t>
            </a:r>
            <a:endParaRPr lang="en-US" altLang="zh-TW" sz="25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5" name="Google Shape;96;p6">
            <a:extLst>
              <a:ext uri="{FF2B5EF4-FFF2-40B4-BE49-F238E27FC236}">
                <a16:creationId xmlns:a16="http://schemas.microsoft.com/office/drawing/2014/main" id="{662FC455-F447-4780-85C1-6AE079A36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5835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Rough course outline</a:t>
            </a:r>
            <a:endParaRPr dirty="0"/>
          </a:p>
        </p:txBody>
      </p:sp>
      <p:sp>
        <p:nvSpPr>
          <p:cNvPr id="9" name="Google Shape;97;p6">
            <a:extLst>
              <a:ext uri="{FF2B5EF4-FFF2-40B4-BE49-F238E27FC236}">
                <a16:creationId xmlns:a16="http://schemas.microsoft.com/office/drawing/2014/main" id="{FB852C16-DD96-40E7-8758-13C6317C90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924335"/>
            <a:ext cx="82296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cs typeface="Times New Roman"/>
                <a:sym typeface="Times New Roman"/>
              </a:rPr>
              <a:t>Embedded Software Development Platform and Tool-chains.</a:t>
            </a:r>
          </a:p>
          <a:p>
            <a:pPr marL="342900" lvl="0" indent="-342900">
              <a:lnSpc>
                <a:spcPct val="150000"/>
              </a:lnSpc>
              <a:spcBef>
                <a:spcPts val="44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latin typeface="+mn-ea"/>
                <a:ea typeface="+mn-ea"/>
                <a:cs typeface="Times New Roman"/>
                <a:sym typeface="Times New Roman"/>
              </a:rPr>
              <a:t>Embedded</a:t>
            </a:r>
            <a:r>
              <a:rPr lang="en-US" altLang="zh-TW" sz="1800" dirty="0">
                <a:cs typeface="Times New Roman"/>
                <a:sym typeface="Times New Roman"/>
              </a:rPr>
              <a:t> Operating Systems and Development Tools for Nvidia TegraX2 platform.</a:t>
            </a:r>
          </a:p>
          <a:p>
            <a:pPr marL="342900" lvl="0" indent="-342900">
              <a:lnSpc>
                <a:spcPct val="150000"/>
              </a:lnSpc>
              <a:spcBef>
                <a:spcPts val="44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cs typeface="Times New Roman"/>
                <a:sym typeface="Times New Roman"/>
              </a:rPr>
              <a:t>Learning the principle and application of sensors</a:t>
            </a:r>
          </a:p>
          <a:p>
            <a:pPr marL="342900" lvl="0" indent="-342900">
              <a:lnSpc>
                <a:spcPct val="150000"/>
              </a:lnSpc>
              <a:spcBef>
                <a:spcPts val="44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cs typeface="Times New Roman"/>
                <a:sym typeface="Times New Roman"/>
              </a:rPr>
              <a:t>Developing Embedded Software with opensource GUI and Computer Vision Libraries.</a:t>
            </a:r>
          </a:p>
          <a:p>
            <a:pPr marL="342900" lvl="0" indent="-342900">
              <a:lnSpc>
                <a:spcPct val="150000"/>
              </a:lnSpc>
              <a:spcBef>
                <a:spcPts val="44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cs typeface="Times New Roman"/>
                <a:sym typeface="Times New Roman"/>
              </a:rPr>
              <a:t>Heterogeneous Multi-core (CPU-GPU) Embedded Platforms.</a:t>
            </a:r>
          </a:p>
          <a:p>
            <a:pPr marL="342900" lvl="0" indent="-342900">
              <a:lnSpc>
                <a:spcPct val="150000"/>
              </a:lnSpc>
              <a:spcBef>
                <a:spcPts val="440"/>
              </a:spcBef>
              <a:buSzPts val="2090"/>
              <a:buFont typeface="+mj-lt"/>
              <a:buAutoNum type="arabicPeriod"/>
            </a:pPr>
            <a:r>
              <a:rPr lang="en-US" altLang="zh-TW" sz="1800" dirty="0">
                <a:cs typeface="Times New Roman"/>
                <a:sym typeface="Times New Roman"/>
              </a:rPr>
              <a:t>Development of Embedded Smart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457200" y="295835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Rough course outline</a:t>
            </a:r>
            <a:endParaRPr dirty="0"/>
          </a:p>
        </p:txBody>
      </p:sp>
      <p:sp>
        <p:nvSpPr>
          <p:cNvPr id="97" name="Google Shape;97;p6"/>
          <p:cNvSpPr txBox="1">
            <a:spLocks noGrp="1"/>
          </p:cNvSpPr>
          <p:nvPr>
            <p:ph idx="1"/>
          </p:nvPr>
        </p:nvSpPr>
        <p:spPr>
          <a:xfrm>
            <a:off x="457200" y="924335"/>
            <a:ext cx="82296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2100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Introduction of Embedded Software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NVidia TX2多核心嵌入式平台開發環境建立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NVidia TX2 SDK之安裝與編譯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學習ARM-Linux跨平台應用程式編譯開發環境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嵌入式GPIO輸出入控制與遠端監控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513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Microsoft JhengHe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學習感測器原理與應用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513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Microsoft JhengHe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嵌入式系統人機介面開發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Midterm Exam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嵌入式系統網路通訊介面開發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Embedded Linux Kernel建立與Device Drivers驅動程式實作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>
              <a:lnSpc>
                <a:spcPct val="110000"/>
              </a:lnSpc>
              <a:spcBef>
                <a:spcPts val="400"/>
              </a:spcBef>
              <a:buSzPts val="1235"/>
              <a:buFont typeface="Calibri"/>
              <a:buAutoNum type="arabicPeriod"/>
            </a:pPr>
            <a:r>
              <a:rPr lang="zh-TW" altLang="en-US" sz="1800" dirty="0">
                <a:latin typeface="+mn-lt"/>
                <a:ea typeface="+mn-ea"/>
                <a:cs typeface="Times New Roman"/>
                <a:sym typeface="Times New Roman"/>
              </a:rPr>
              <a:t>嵌入式</a:t>
            </a:r>
            <a:r>
              <a:rPr lang="en-US" altLang="zh-TW" sz="1800" dirty="0">
                <a:latin typeface="+mn-lt"/>
                <a:ea typeface="+mn-ea"/>
                <a:cs typeface="Times New Roman"/>
                <a:sym typeface="Times New Roman"/>
              </a:rPr>
              <a:t>AI</a:t>
            </a:r>
            <a:r>
              <a:rPr lang="zh-TW" altLang="en-US" sz="1800" dirty="0">
                <a:latin typeface="+mn-lt"/>
                <a:ea typeface="+mn-ea"/>
                <a:cs typeface="Times New Roman"/>
                <a:sym typeface="Times New Roman"/>
              </a:rPr>
              <a:t>人工智慧運算範例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457200" lvl="0" indent="-42100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35"/>
              <a:buFont typeface="Calibri"/>
              <a:buAutoNum type="arabicPeriod"/>
            </a:pPr>
            <a:r>
              <a:rPr lang="zh-TW" sz="1800" dirty="0">
                <a:latin typeface="+mn-lt"/>
                <a:ea typeface="+mn-ea"/>
                <a:cs typeface="Times New Roman"/>
                <a:sym typeface="Times New Roman"/>
              </a:rPr>
              <a:t>Final Project</a:t>
            </a:r>
            <a:endParaRPr sz="1800" dirty="0">
              <a:latin typeface="+mn-lt"/>
              <a:ea typeface="+mn-ea"/>
              <a:cs typeface="Times New Roman"/>
              <a:sym typeface="Times New Roman"/>
            </a:endParaRPr>
          </a:p>
        </p:txBody>
      </p:sp>
      <p:sp>
        <p:nvSpPr>
          <p:cNvPr id="98" name="Google Shape;98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9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NVIDIA Jetson TX2</a:t>
            </a:r>
            <a:endParaRPr dirty="0"/>
          </a:p>
        </p:txBody>
      </p:sp>
      <p:sp>
        <p:nvSpPr>
          <p:cNvPr id="105" name="Google Shape;105;p7"/>
          <p:cNvSpPr txBox="1">
            <a:spLocks noGrp="1"/>
          </p:cNvSpPr>
          <p:nvPr>
            <p:ph idx="1"/>
          </p:nvPr>
        </p:nvSpPr>
        <p:spPr>
          <a:xfrm>
            <a:off x="3915866" y="1369219"/>
            <a:ext cx="4599484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雙核心 Denver 2 64-bit CPU + 四核心 ARM® A57 Complex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8 GB L128 bit DDR4 記憶體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32 GB eMMC 5.1 Flash 儲存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可連接支持802.11ac WLAN 和 藍芽的裝置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10/100/1000BASE-T 乙太網路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USB 3.0 Type A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USB 2.0 Micro AB (支持recovery 與 host 模式)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HDMI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M.2 Key E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PCI-E x4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Gigabit Ethernet</a:t>
            </a: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Full-Size SD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SATA Data and Power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GPIOs, I2C, I2S, SPI, CAN*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TTL UART with Flow Control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Display Expansion Header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60000"/>
              </a:lnSpc>
              <a:spcBef>
                <a:spcPts val="364"/>
              </a:spcBef>
              <a:spcAft>
                <a:spcPts val="0"/>
              </a:spcAft>
              <a:buClr>
                <a:srgbClr val="D2DA7A"/>
              </a:buClr>
              <a:buSzPts val="1729"/>
              <a:buChar char="●"/>
            </a:pPr>
            <a:r>
              <a:rPr lang="zh-TW" sz="1600" dirty="0">
                <a:latin typeface="+mn-lt"/>
                <a:ea typeface="+mn-ea"/>
                <a:cs typeface="Times New Roman"/>
                <a:sym typeface="Times New Roman"/>
              </a:rPr>
              <a:t>Camera Expansion Header</a:t>
            </a:r>
            <a:endParaRPr sz="1600" dirty="0">
              <a:latin typeface="+mn-lt"/>
              <a:ea typeface="+mn-ea"/>
              <a:cs typeface="Times New Roman"/>
              <a:sym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C3D261-A684-47BC-9415-706210D3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7" y="2340501"/>
            <a:ext cx="3428521" cy="1754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1F5BB237-C181-40A3-983D-855F74EC2F70}" vid="{73329CDB-889F-4E2A-9AC0-8ED859A82D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嵌入式模板</Template>
  <TotalTime>1240</TotalTime>
  <Words>893</Words>
  <Application>Microsoft Office PowerPoint</Application>
  <PresentationFormat>如螢幕大小 (16:9)</PresentationFormat>
  <Paragraphs>99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Arial</vt:lpstr>
      <vt:lpstr>Calibri</vt:lpstr>
      <vt:lpstr>標楷體</vt:lpstr>
      <vt:lpstr>Times New Roman</vt:lpstr>
      <vt:lpstr>Microsoft JhengHei</vt:lpstr>
      <vt:lpstr>嵌入式模板</vt:lpstr>
      <vt:lpstr>PowerPoint 簡報</vt:lpstr>
      <vt:lpstr>PowerPoint 簡報</vt:lpstr>
      <vt:lpstr>PowerPoint 簡報</vt:lpstr>
      <vt:lpstr>Grouping List</vt:lpstr>
      <vt:lpstr>Grading Criteria</vt:lpstr>
      <vt:lpstr>Course Requirements</vt:lpstr>
      <vt:lpstr>Rough course outline</vt:lpstr>
      <vt:lpstr>Rough course outline</vt:lpstr>
      <vt:lpstr>NVIDIA Jetson TX2</vt:lpstr>
      <vt:lpstr>實驗評分與繳交規範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salasrew</dc:creator>
  <cp:lastModifiedBy>賴俊霖</cp:lastModifiedBy>
  <cp:revision>39</cp:revision>
  <dcterms:modified xsi:type="dcterms:W3CDTF">2023-02-24T03:34:56Z</dcterms:modified>
</cp:coreProperties>
</file>