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57" r:id="rId4"/>
    <p:sldId id="268" r:id="rId5"/>
    <p:sldId id="276" r:id="rId6"/>
    <p:sldId id="27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HWmc1udD6UCwarmUSEufWNJFj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>
        <p:guide orient="horz" pos="4110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55" y="204589"/>
            <a:ext cx="981128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" y="23813"/>
            <a:ext cx="1400863" cy="10985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360497" y="342255"/>
            <a:ext cx="424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mbedded</a:t>
            </a:r>
            <a:r>
              <a:rPr lang="en-US" altLang="zh-TW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ision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ntelligent</a:t>
            </a:r>
            <a:r>
              <a:rPr lang="en-US" altLang="zh-TW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aboratory</a:t>
            </a:r>
          </a:p>
        </p:txBody>
      </p:sp>
    </p:spTree>
    <p:extLst>
      <p:ext uri="{BB962C8B-B14F-4D97-AF65-F5344CB8AC3E}">
        <p14:creationId xmlns:p14="http://schemas.microsoft.com/office/powerpoint/2010/main" val="168341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06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4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28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86" y="-6370"/>
            <a:ext cx="1172814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5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+mn-lt"/>
                <a:ea typeface="+mn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28" cy="7369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86" y="-6370"/>
            <a:ext cx="1172814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24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60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4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3626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2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lookaside.fbsbx.com/file/%E5%BE%AE%E7%AE%97%E6%A9%9F%E7%B3%BB%E7%B5%B1%E5%AF%A6%E7%BF%92%E5%A0%B1%E5%91%8A%E4%B8%8A%E5%82%B3%E6%A0%BC%E5%BC%8F%E7%AF%84%E4%BE%8B.pdf?token=AWwF04ELkeSKcqnXatPV5vT-u3migCZdHecAvqWeW5PyWz0U1xwf-X8nQjP1CRcZlHM5DFNvDBqeldH2ZePFNcYK3IHC4rO4-Tv3OMPhZmGYPcPwgMoFApzBBLgHmraAZ2Oj9kTHPB6NqoCsdKGvfBVMEyXSTtHctdGZVnsiFAUxwaEQSYb6ErdKxHDaSRyZWTU&amp;h=ATNjYiPnl-_Gq0s6eXvCjBzXaXCqv5js0yBErKDptJBWZxT2k-TO5XV7ZmH9HYvzrwEkJXgjR4Q4kO60xLI5-lMbX7TARTfgUmocMeF-sSRgnZJ4nk4bvce_fLfPzrCcRgNG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zh-TW" sz="4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微算機系統實習</a:t>
            </a:r>
            <a:br>
              <a:rPr lang="zh-TW" sz="3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MICROPROCESSOR SYSTEMS LAB.</a:t>
            </a:r>
            <a:br>
              <a:rPr lang="zh-TW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SPRING, </a:t>
            </a:r>
            <a:r>
              <a:rPr lang="en-US" altLang="zh-TW" sz="2800" b="1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202</a:t>
            </a:r>
            <a:r>
              <a:rPr lang="en-US" altLang="zh-TW" sz="2800" b="1" dirty="0">
                <a:solidFill>
                  <a:schemeClr val="lt1"/>
                </a:solidFill>
                <a:latin typeface="Times New Roman"/>
                <a:cs typeface="Times New Roman"/>
              </a:rPr>
              <a:t>3</a:t>
            </a:r>
            <a:endParaRPr sz="2800" b="1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zh-TW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Instructor：Yen-Lin Chen(陳彥霖), Ph.D.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 dirty="0"/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Computer Science and Information Engineering</a:t>
            </a:r>
            <a:endParaRPr dirty="0"/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zh-TW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Taipei University of Technology</a:t>
            </a:r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Lab2實驗說明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程式功能說明</a:t>
            </a:r>
            <a:endParaRPr/>
          </a:p>
          <a:p>
            <a:pPr marL="514350" lvl="1" indent="-171450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sz="2100"/>
              <a:t>寫一個C/C++程式透過輸入</a:t>
            </a:r>
            <a:r>
              <a:rPr lang="zh-TW" sz="2100">
                <a:solidFill>
                  <a:srgbClr val="548135"/>
                </a:solidFill>
                <a:highlight>
                  <a:srgbClr val="00FF00"/>
                </a:highlight>
              </a:rPr>
              <a:t>參數(argv)</a:t>
            </a:r>
            <a:r>
              <a:rPr lang="zh-TW" sz="2100"/>
              <a:t>控制GPIO上的4顆LED燈狀態。</a:t>
            </a:r>
            <a:endParaRPr sz="2100"/>
          </a:p>
          <a:p>
            <a:pPr marL="514350" lvl="1" indent="-171450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sz="2100"/>
              <a:t>1.基本題：</a:t>
            </a:r>
            <a:endParaRPr sz="2100"/>
          </a:p>
          <a:p>
            <a:pPr marL="857250" lvl="2" indent="-171450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 sz="1800"/>
              <a:t>LED[編號] on/off 可以控制該編號的LED狀態，其他LED狀態不變</a:t>
            </a:r>
            <a:endParaRPr sz="1800"/>
          </a:p>
          <a:p>
            <a:pPr marL="685800" lvl="2" indent="0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zh-TW" sz="1800">
                <a:solidFill>
                  <a:srgbClr val="FF0000"/>
                </a:solidFill>
                <a:highlight>
                  <a:srgbClr val="FFFF00"/>
                </a:highlight>
              </a:rPr>
              <a:t>(占40分)</a:t>
            </a:r>
            <a:endParaRPr/>
          </a:p>
          <a:p>
            <a:pPr marL="857250" lvl="2" indent="-171450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 sz="1800"/>
              <a:t>Ex </a:t>
            </a:r>
            <a:r>
              <a:rPr lang="zh-TW"/>
              <a:t>./L2Program LED1 on </a:t>
            </a:r>
            <a:r>
              <a:rPr lang="zh-TW" sz="1800"/>
              <a:t>(第一顆燈狀態改為亮，其他狀態不變)。</a:t>
            </a:r>
            <a:endParaRPr sz="1800"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l="14534" t="31099" r="14534" b="31099"/>
          <a:stretch/>
        </p:blipFill>
        <p:spPr>
          <a:xfrm>
            <a:off x="2029634" y="4129188"/>
            <a:ext cx="2736304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5267997" y="4440031"/>
            <a:ext cx="2373416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./L2Program</a:t>
            </a:r>
            <a:r>
              <a:rPr lang="zh-TW" sz="1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LED3 </a:t>
            </a:r>
            <a:r>
              <a:rPr lang="zh-TW" sz="1800" b="1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./L2Program</a:t>
            </a:r>
            <a:r>
              <a:rPr lang="zh-TW" sz="1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LED3 </a:t>
            </a:r>
            <a:r>
              <a:rPr lang="zh-TW" sz="1800" b="1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./L2Program</a:t>
            </a:r>
            <a:r>
              <a:rPr lang="zh-TW" sz="1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LED1</a:t>
            </a:r>
            <a:r>
              <a:rPr lang="zh-TW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800" b="1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./L2Program</a:t>
            </a:r>
            <a:r>
              <a:rPr lang="zh-TW" sz="1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LED1</a:t>
            </a:r>
            <a:r>
              <a:rPr lang="zh-TW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800" b="1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Lab2實驗說明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/>
              <a:t>2. 進階題 :</a:t>
            </a:r>
            <a:endParaRPr/>
          </a:p>
          <a:p>
            <a:pPr marL="514350" lvl="1" indent="-171450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sz="2100"/>
              <a:t>LED 1 &amp; LED 2 為第一組而 LED 3 &amp; LED 4 為第二組</a:t>
            </a:r>
            <a:endParaRPr sz="2100"/>
          </a:p>
          <a:p>
            <a:pPr marL="514350" lvl="1" indent="-171450" algn="just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sz="2100"/>
              <a:t>第一組以及第二組，兩組分開亮燈/滅燈，一組亮一組滅交替閃爍5次。 </a:t>
            </a:r>
            <a:r>
              <a:rPr lang="zh-TW" sz="2100">
                <a:solidFill>
                  <a:srgbClr val="FF0000"/>
                </a:solidFill>
                <a:highlight>
                  <a:srgbClr val="FFFF00"/>
                </a:highlight>
              </a:rPr>
              <a:t>(占30分)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l="8934" t="33201" r="18267" b="33200"/>
          <a:stretch/>
        </p:blipFill>
        <p:spPr>
          <a:xfrm>
            <a:off x="4962100" y="3173350"/>
            <a:ext cx="3041325" cy="193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5390909" y="5301217"/>
            <a:ext cx="3362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影片範例執行指令：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./L2Program</a:t>
            </a:r>
            <a:r>
              <a:rPr lang="zh-TW" sz="1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Mode_Shine </a:t>
            </a:r>
            <a:r>
              <a:rPr lang="zh-TW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(交替閃爍5次)</a:t>
            </a:r>
            <a:endParaRPr sz="1800"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3602" y="4905975"/>
            <a:ext cx="3143673" cy="12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3600" y="3682575"/>
            <a:ext cx="3143675" cy="12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icrosoft JhengHei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Lab2實驗注意事項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原pin腳腳位如圖：</a:t>
            </a:r>
            <a:endParaRPr/>
          </a:p>
          <a:p>
            <a:pPr marL="171450" lvl="0" indent="-571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71450" lvl="0" indent="-571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71450" lvl="0" indent="-571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71450" lvl="0" indent="-571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71450" lvl="0" indent="-571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zh-TW">
                <a:solidFill>
                  <a:srgbClr val="FF0000"/>
                </a:solidFill>
                <a:highlight>
                  <a:srgbClr val="FFFF00"/>
                </a:highlight>
              </a:rPr>
              <a:t>使用彩虹排線後，第一排跟第二排腳位相反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6" name="Google Shape;166;p10"/>
          <p:cNvGrpSpPr/>
          <p:nvPr/>
        </p:nvGrpSpPr>
        <p:grpSpPr>
          <a:xfrm>
            <a:off x="1062565" y="2376430"/>
            <a:ext cx="6192688" cy="1620204"/>
            <a:chOff x="685800" y="3434803"/>
            <a:chExt cx="8446221" cy="2209800"/>
          </a:xfrm>
        </p:grpSpPr>
        <p:grpSp>
          <p:nvGrpSpPr>
            <p:cNvPr id="167" name="Google Shape;167;p10"/>
            <p:cNvGrpSpPr/>
            <p:nvPr/>
          </p:nvGrpSpPr>
          <p:grpSpPr>
            <a:xfrm>
              <a:off x="685800" y="3434803"/>
              <a:ext cx="8446221" cy="2209800"/>
              <a:chOff x="685800" y="3657600"/>
              <a:chExt cx="8446221" cy="2209800"/>
            </a:xfrm>
          </p:grpSpPr>
          <p:pic>
            <p:nvPicPr>
              <p:cNvPr id="168" name="Google Shape;168;p10"/>
              <p:cNvPicPr preferRelativeResize="0"/>
              <p:nvPr/>
            </p:nvPicPr>
            <p:blipFill rotWithShape="1">
              <a:blip r:embed="rId3">
                <a:alphaModFix/>
              </a:blip>
              <a:srcRect l="4150" t="41111" r="5817" b="26666"/>
              <a:stretch/>
            </p:blipFill>
            <p:spPr>
              <a:xfrm>
                <a:off x="685800" y="3657600"/>
                <a:ext cx="8229600" cy="2209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" name="Google Shape;169;p10"/>
              <p:cNvSpPr txBox="1"/>
              <p:nvPr/>
            </p:nvSpPr>
            <p:spPr>
              <a:xfrm>
                <a:off x="838200" y="4021793"/>
                <a:ext cx="304799" cy="8815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ts val="1800"/>
                  <a:buFont typeface="Times New Roman"/>
                  <a:buNone/>
                </a:pPr>
                <a:r>
                  <a:rPr lang="zh-TW" sz="1800" b="0" i="0" u="none" strike="noStrike" cap="none">
                    <a:solidFill>
                      <a:srgbClr val="FF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lang="zh-TW" sz="18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，</a:t>
                </a:r>
                <a:endParaRPr sz="18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" name="Google Shape;170;p10"/>
              <p:cNvSpPr txBox="1"/>
              <p:nvPr/>
            </p:nvSpPr>
            <p:spPr>
              <a:xfrm>
                <a:off x="838200" y="4980314"/>
                <a:ext cx="304799" cy="5037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ts val="1800"/>
                  <a:buFont typeface="Times New Roman"/>
                  <a:buNone/>
                </a:pPr>
                <a:r>
                  <a:rPr lang="zh-TW" sz="1800">
                    <a:solidFill>
                      <a:srgbClr val="FF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sz="18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" name="Google Shape;171;p10"/>
              <p:cNvSpPr txBox="1"/>
              <p:nvPr/>
            </p:nvSpPr>
            <p:spPr>
              <a:xfrm>
                <a:off x="8319116" y="4119206"/>
                <a:ext cx="699146" cy="5037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ts val="1800"/>
                  <a:buFont typeface="Times New Roman"/>
                  <a:buNone/>
                </a:pPr>
                <a:r>
                  <a:rPr lang="zh-TW" sz="1800">
                    <a:solidFill>
                      <a:srgbClr val="FF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40</a:t>
                </a:r>
                <a:endParaRPr sz="18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" name="Google Shape;172;p10"/>
              <p:cNvSpPr txBox="1"/>
              <p:nvPr/>
            </p:nvSpPr>
            <p:spPr>
              <a:xfrm>
                <a:off x="8342789" y="5002895"/>
                <a:ext cx="789232" cy="5037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00"/>
                  </a:buClr>
                  <a:buSzPts val="1800"/>
                  <a:buFont typeface="Times New Roman"/>
                  <a:buNone/>
                </a:pPr>
                <a:r>
                  <a:rPr lang="zh-TW" sz="1800">
                    <a:solidFill>
                      <a:srgbClr val="FF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39</a:t>
                </a:r>
                <a:endParaRPr sz="18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3" name="Google Shape;173;p10"/>
            <p:cNvSpPr/>
            <p:nvPr/>
          </p:nvSpPr>
          <p:spPr>
            <a:xfrm>
              <a:off x="1600200" y="5257800"/>
              <a:ext cx="609600" cy="3048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74" name="Google Shape;17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25" y="4876137"/>
            <a:ext cx="7816658" cy="129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2193887" y="59524"/>
            <a:ext cx="4756226" cy="86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Times New Roman"/>
              <a:buNone/>
            </a:pPr>
            <a:r>
              <a:rPr lang="zh-TW"/>
              <a:t>TX2 的 GPIO 腳位參考(J21)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ldNum" sz="quarter" idx="12"/>
          </p:nvPr>
        </p:nvSpPr>
        <p:spPr>
          <a:xfrm>
            <a:off x="813048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pic>
        <p:nvPicPr>
          <p:cNvPr id="181" name="Google Shape;181;p26" descr="https://lh5.googleusercontent.com/qKNvYDKPzXCsITCXiCDPeFJoQxGcso2a2e5EtyawDrZWj7_yHoNgTpx_fbnqyW3SDStMrUBKv8TQaQHi8ZjvUxa32vXU2JiPK5n5jRfhq2PY6bJ899wUTJHiGkc199we6D11E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2315" y="896697"/>
            <a:ext cx="3819165" cy="5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 descr="https://lh6.googleusercontent.com/FuUvW3u2GaLGGANkoeMg2xZvE3PSrg7z9NlKpwPz5fbhV55mz7eLNp-sZNjG_nhou-PlopucPAw8-XzlY3HxnwxEsyIRd8-gFyAK8NkKdMDadA427PEhLn4YuWsKcks0LI-ei2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520" y="871537"/>
            <a:ext cx="3597072" cy="56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sz="3600" b="1" dirty="0">
                <a:latin typeface="Times New Roman"/>
                <a:ea typeface="Times New Roman"/>
                <a:cs typeface="Times New Roman"/>
                <a:sym typeface="Times New Roman"/>
              </a:rPr>
              <a:t>補充：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rmAutofit/>
          </a:bodyPr>
          <a:lstStyle/>
          <a:p>
            <a:pPr marL="363140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 dirty="0"/>
              <a:t>argc和argv </a:t>
            </a:r>
            <a:endParaRPr sz="2400" dirty="0"/>
          </a:p>
          <a:p>
            <a:pPr marL="545306" lvl="1" indent="-2667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zh-TW" sz="2000" dirty="0"/>
              <a:t>在main函數裡加入這兩個參數後，使用gcc編譯，執行時就可以在命令列裡面輸入要傳給程式的參數</a:t>
            </a:r>
            <a:endParaRPr sz="2000" dirty="0"/>
          </a:p>
          <a:p>
            <a:pPr marL="545306" lvl="1" indent="-2667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zh-TW" sz="2000" dirty="0"/>
              <a:t>argv陣列包含了命令列裡的每個參數，其順序與輸入時相同</a:t>
            </a:r>
            <a:endParaRPr sz="2000" dirty="0"/>
          </a:p>
          <a:p>
            <a:pPr marL="545306" lvl="1" indent="-2667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zh-TW" sz="2000" dirty="0"/>
              <a:t>argc則是一個整數，其值代表argv的長度，系統會自動計算輸入的參數個數</a:t>
            </a:r>
            <a:endParaRPr sz="2000" dirty="0"/>
          </a:p>
          <a:p>
            <a:pPr marL="888205" lvl="2" indent="-158749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endParaRPr sz="2000" dirty="0"/>
          </a:p>
          <a:p>
            <a:pPr marL="410765" lvl="0" indent="-2857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 dirty="0">
                <a:solidFill>
                  <a:schemeClr val="dk1"/>
                </a:solidFill>
              </a:rPr>
              <a:t>範例：</a:t>
            </a:r>
            <a:endParaRPr dirty="0"/>
          </a:p>
          <a:p>
            <a:pPr marL="467915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zh-TW" sz="2000" b="1" dirty="0">
                <a:solidFill>
                  <a:srgbClr val="FF0000"/>
                </a:solidFill>
              </a:rPr>
              <a:t>./L2Program Mode_Shine 5</a:t>
            </a:r>
            <a:r>
              <a:rPr lang="zh-TW" sz="2000" dirty="0">
                <a:solidFill>
                  <a:schemeClr val="dk1"/>
                </a:solidFill>
              </a:rPr>
              <a:t>這行指令會把參數存在argv, 因此在main裡可以使用argv[0],argv[1],argv[2],分別得到L2Program,Mode_Shine,5</a:t>
            </a:r>
            <a:endParaRPr dirty="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 dirty="0"/>
              <a:t>作業評分方式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8043402" cy="453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8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•"/>
            </a:pP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實驗部分佔該次實驗的總比例70%</a:t>
            </a: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報告總分佔該次實驗的總比例30%</a:t>
            </a: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＊當次實驗會因為難易度不同佔學期總成績的實驗分數比例也不同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812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571"/>
              <a:buChar char="•"/>
            </a:pPr>
            <a:r>
              <a:rPr lang="zh-TW" sz="2000" dirty="0">
                <a:solidFill>
                  <a:srgbClr val="CC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實驗報告上傳格式，公告於i學園</a:t>
            </a:r>
            <a:endParaRPr sz="2000" dirty="0">
              <a:solidFill>
                <a:srgbClr val="CC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812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571"/>
              <a:buChar char="•"/>
            </a:pPr>
            <a:r>
              <a:rPr lang="zh-TW" sz="2000" dirty="0">
                <a:solidFill>
                  <a:srgbClr val="CC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以小組為單位繳交報告</a:t>
            </a:r>
            <a:endParaRPr sz="2000" dirty="0">
              <a:solidFill>
                <a:srgbClr val="CC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請同學上傳報告時依照上面的格式上傳，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一、組別與組員名單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二、實驗步驟截圖與說明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三、組員貢獻比例 (組員%數加總必須等於100%)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四、個人心得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實驗報告單獨分數為100分，以上第一、三、四點每缺少一項報告分數扣20分。第二點缺少報告扣40分。另外第二、四點不完整會依照狀況扣分，最高扣到該項目的上限分數。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貢獻比例分配方式為: 報告總分*2*組員貢獻比例=組員報告得分</a:t>
            </a:r>
            <a:br>
              <a:rPr lang="zh-TW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</a:b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icrosoft JhengHei"/>
              <a:buNone/>
            </a:pPr>
            <a:r>
              <a:rPr lang="zh-TW" altLang="en-US" dirty="0">
                <a:sym typeface="Times New Roman"/>
              </a:rPr>
              <a:t>作業繳交格式</a:t>
            </a:r>
            <a:endParaRPr dirty="0">
              <a:sym typeface="Times New Roman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dirty="0"/>
              <a:t>檔名: </a:t>
            </a:r>
            <a:r>
              <a:rPr lang="zh-TW" altLang="en-US" dirty="0"/>
              <a:t>不限，可辨認即可</a:t>
            </a:r>
            <a:endParaRPr lang="en-US" altLang="zh-TW" dirty="0"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altLang="en-US" dirty="0"/>
              <a:t>例：</a:t>
            </a:r>
            <a:r>
              <a:rPr lang="zh-TW" dirty="0"/>
              <a:t>Lab02_組別.zip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dirty="0"/>
              <a:t>其zip裡要包含如下資料夾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TW" dirty="0"/>
              <a:t>-Code //存放專案程式碼</a:t>
            </a:r>
            <a:endParaRPr dirty="0">
              <a:solidFill>
                <a:srgbClr val="FF0000"/>
              </a:solidFill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TW" dirty="0"/>
              <a:t>-Report //存放報告</a:t>
            </a:r>
            <a:endParaRPr lang="en-US" altLang="zh-TW" dirty="0"/>
          </a:p>
          <a:p>
            <a:pPr marL="914400" lvl="1" indent="-457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altLang="zh-TW" dirty="0"/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影片</a:t>
            </a:r>
            <a:r>
              <a:rPr lang="zh-TW" altLang="en-US" dirty="0"/>
              <a:t>請嵌入至</a:t>
            </a:r>
            <a:r>
              <a:rPr lang="zh-TW" altLang="en-US" dirty="0">
                <a:solidFill>
                  <a:srgbClr val="FF0000"/>
                </a:solidFill>
              </a:rPr>
              <a:t>小組報告</a:t>
            </a:r>
            <a:r>
              <a:rPr lang="zh-TW" altLang="en-US" dirty="0"/>
              <a:t>內</a:t>
            </a:r>
            <a:endParaRPr lang="en-US" altLang="zh-TW" dirty="0"/>
          </a:p>
          <a:p>
            <a: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zh-TW" dirty="0">
                <a:solidFill>
                  <a:srgbClr val="FF0000"/>
                </a:solidFill>
                <a:highlight>
                  <a:srgbClr val="FFFF00"/>
                </a:highlight>
              </a:rPr>
              <a:t>嚴禁抄襲！！若有n組抄襲則抄襲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zh-TW" dirty="0">
                <a:solidFill>
                  <a:srgbClr val="FF0000"/>
                </a:solidFill>
                <a:highlight>
                  <a:srgbClr val="FFFF00"/>
                </a:highlight>
              </a:rPr>
              <a:t>組別分數皆為1/n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7930" y="1825625"/>
            <a:ext cx="3615151" cy="341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 altLang="en-US" dirty="0">
                <a:sym typeface="Microsoft JhengHei"/>
              </a:rPr>
              <a:t>作業繳交</a:t>
            </a:r>
            <a:endParaRPr dirty="0">
              <a:sym typeface="Microsoft JhengHei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基本繳交時間</a:t>
            </a:r>
            <a:b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-實驗：公布實驗後一周(3/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)上課結束前</a:t>
            </a:r>
            <a:r>
              <a:rPr 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</a:t>
            </a:r>
            <a:r>
              <a:rPr lang="en-US" alt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:00)</a:t>
            </a:r>
            <a:br>
              <a:rPr 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-報告：公布實驗後隔週的下個星期一(3/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)結束前</a:t>
            </a:r>
            <a:r>
              <a:rPr 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(23:59)</a:t>
            </a:r>
            <a:endParaRPr sz="24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spcBef>
                <a:spcPts val="500"/>
              </a:spcBef>
              <a:buClr>
                <a:schemeClr val="dk1"/>
              </a:buClr>
              <a:buSzPts val="2000"/>
              <a:buNone/>
            </a:pP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＊若有因為特殊原因繳交時間有變動助教會另外公布</a:t>
            </a: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超過時間遲交每隔一週（含一週內）分數打8折，採累計連乘方式，實驗與報告打折是分開算的</a:t>
            </a:r>
            <a:r>
              <a:rPr lang="zh-TW" alt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endParaRPr lang="en-US" altLang="zh-TW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spcBef>
                <a:spcPts val="500"/>
              </a:spcBef>
              <a:buClr>
                <a:schemeClr val="dk1"/>
              </a:buClr>
              <a:buSzPts val="2000"/>
              <a:buNone/>
            </a:pPr>
            <a:r>
              <a:rPr lang="zh-TW" altLang="en-US" sz="25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最多遲交兩週，</a:t>
            </a:r>
            <a:r>
              <a:rPr lang="zh-TW" altLang="zh-TW" sz="2500" b="1" u="sng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 &lt;遲交的項目單獨分數&gt;</a:t>
            </a:r>
            <a:r>
              <a:rPr lang="zh-TW" altLang="en-US" sz="2500" b="1" u="sng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　*　</a:t>
            </a:r>
            <a:r>
              <a:rPr lang="en-US" altLang="zh-TW" sz="2500" b="1" u="sng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0.64</a:t>
            </a:r>
            <a:endParaRPr sz="2500" b="1" u="sng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舉例：</a:t>
            </a:r>
            <a:b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遲交三天－以遲交一週計算 &lt;遲交的項目單獨分數&gt;*0.8 = 該項目得到的分數</a:t>
            </a:r>
            <a:b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遲交九天－以遲交兩週計算 &lt;遲交的項目單獨分數&gt;*0.8*0.8 = 該項目得到的分數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以上配分與注意事項有問題請聯絡助教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DCB0A-1D50-4165-8549-BC46DD12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小組報告格式規定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3A6D9-11C0-4E4A-9548-4F2342D5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 </a:t>
            </a:r>
            <a:r>
              <a:rPr lang="zh-TW" altLang="en-US" sz="2400" dirty="0"/>
              <a:t>實驗內容 </a:t>
            </a:r>
            <a:endParaRPr lang="en-US" altLang="zh-TW" sz="2400" dirty="0"/>
          </a:p>
          <a:p>
            <a:pPr lvl="1"/>
            <a:r>
              <a:rPr lang="zh-TW" altLang="en-US" dirty="0"/>
              <a:t>此次實驗需要做什麼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• </a:t>
            </a:r>
            <a:r>
              <a:rPr lang="zh-TW" altLang="en-US" sz="2400" dirty="0"/>
              <a:t>實驗過程及結果 </a:t>
            </a:r>
            <a:endParaRPr lang="en-US" altLang="zh-TW" sz="2400" dirty="0"/>
          </a:p>
          <a:p>
            <a:pPr lvl="1"/>
            <a:r>
              <a:rPr lang="zh-TW" altLang="en-US" dirty="0"/>
              <a:t>預期實驗的結果</a:t>
            </a:r>
            <a:endParaRPr lang="en-US" altLang="zh-TW" dirty="0"/>
          </a:p>
          <a:p>
            <a:pPr lvl="1"/>
            <a:r>
              <a:rPr lang="zh-TW" altLang="en-US" dirty="0"/>
              <a:t>實際上的結果</a:t>
            </a:r>
            <a:endParaRPr lang="en-US" altLang="zh-TW" dirty="0"/>
          </a:p>
          <a:p>
            <a:pPr lvl="1"/>
            <a:r>
              <a:rPr lang="zh-TW" altLang="en-US" dirty="0"/>
              <a:t>遇到的問題 </a:t>
            </a:r>
            <a:r>
              <a:rPr lang="en-US" altLang="zh-TW" dirty="0"/>
              <a:t>&amp; </a:t>
            </a:r>
            <a:r>
              <a:rPr lang="zh-TW" altLang="en-US" dirty="0"/>
              <a:t>問題怎麼解決？</a:t>
            </a:r>
          </a:p>
          <a:p>
            <a:pPr marL="0" indent="0">
              <a:buNone/>
            </a:pPr>
            <a:r>
              <a:rPr lang="en-US" altLang="zh-TW" sz="2400" dirty="0"/>
              <a:t>• </a:t>
            </a:r>
            <a:r>
              <a:rPr lang="zh-TW" altLang="en-US" sz="2400" dirty="0"/>
              <a:t>程式碼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• </a:t>
            </a:r>
            <a:r>
              <a:rPr lang="zh-TW" altLang="en-US" sz="2400" dirty="0"/>
              <a:t>本次實驗過程說明與解決方法</a:t>
            </a:r>
            <a:endParaRPr lang="en-US" altLang="zh-TW" sz="2400" dirty="0"/>
          </a:p>
          <a:p>
            <a:pPr lvl="1"/>
            <a:r>
              <a:rPr lang="zh-TW" altLang="en-US" dirty="0"/>
              <a:t>實驗過程</a:t>
            </a:r>
            <a:endParaRPr lang="en-US" altLang="zh-TW" dirty="0"/>
          </a:p>
          <a:p>
            <a:pPr lvl="1"/>
            <a:r>
              <a:rPr lang="zh-TW" altLang="en-US" dirty="0"/>
              <a:t>解決方法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• </a:t>
            </a:r>
            <a:r>
              <a:rPr lang="zh-TW" altLang="en-US" sz="2400" dirty="0"/>
              <a:t>分工 </a:t>
            </a:r>
            <a:endParaRPr lang="en-US" altLang="zh-TW" sz="2400" dirty="0"/>
          </a:p>
          <a:p>
            <a:pPr lvl="1"/>
            <a:r>
              <a:rPr lang="zh-TW" altLang="en-US" dirty="0"/>
              <a:t>說明小組成員分工內容與比例。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8C4EE9-AE28-4F74-B37A-20311DF7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8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F0EF5-CCB9-4663-927F-3EC4F148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個人報告內容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DF608-5774-4184-9600-072A8512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實驗心得： </a:t>
            </a:r>
            <a:r>
              <a:rPr lang="en-US" altLang="zh-TW" sz="2400" dirty="0"/>
              <a:t>(150</a:t>
            </a:r>
            <a:r>
              <a:rPr lang="zh-TW" altLang="en-US" sz="2400" dirty="0"/>
              <a:t>字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100" dirty="0"/>
              <a:t>此次實驗的目的？</a:t>
            </a:r>
            <a:endParaRPr lang="en-US" altLang="zh-TW" sz="1800" dirty="0"/>
          </a:p>
          <a:p>
            <a:pPr lvl="1"/>
            <a:r>
              <a:rPr lang="zh-TW" altLang="en-US" sz="2100" dirty="0"/>
              <a:t>在實驗上遇到的問題？怎麼解決？</a:t>
            </a:r>
            <a:endParaRPr lang="en-US" altLang="zh-TW" sz="2100" dirty="0"/>
          </a:p>
          <a:p>
            <a:pPr lvl="1"/>
            <a:r>
              <a:rPr lang="zh-TW" altLang="en-US" sz="2100" dirty="0"/>
              <a:t>實驗結果跟你預期的內容是否一致？</a:t>
            </a:r>
            <a:endParaRPr lang="en-US" altLang="zh-TW" sz="21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400" dirty="0"/>
              <a:t>組員貢獻度及工作內容：</a:t>
            </a:r>
            <a:endParaRPr lang="en-US" altLang="zh-TW" sz="2400" dirty="0"/>
          </a:p>
          <a:p>
            <a:pPr lvl="1"/>
            <a:r>
              <a:rPr lang="zh-TW" altLang="zh-TW" dirty="0"/>
              <a:t>陳</a:t>
            </a:r>
            <a:r>
              <a:rPr lang="zh-TW" altLang="en-US" dirty="0"/>
              <a:t>大</a:t>
            </a:r>
            <a:r>
              <a:rPr lang="zh-TW" altLang="zh-TW" dirty="0"/>
              <a:t>明：</a:t>
            </a:r>
            <a:r>
              <a:rPr lang="en-US" altLang="zh-TW" dirty="0"/>
              <a:t>33 %</a:t>
            </a:r>
            <a:r>
              <a:rPr lang="zh-TW" altLang="zh-TW" dirty="0"/>
              <a:t>，資料查詢、文書處理、實驗實作。</a:t>
            </a:r>
          </a:p>
          <a:p>
            <a:pPr lvl="1"/>
            <a:r>
              <a:rPr lang="zh-TW" altLang="zh-TW" dirty="0"/>
              <a:t>陳</a:t>
            </a:r>
            <a:r>
              <a:rPr lang="zh-TW" altLang="en-US" dirty="0"/>
              <a:t>忠義</a:t>
            </a:r>
            <a:r>
              <a:rPr lang="zh-TW" altLang="zh-TW" dirty="0"/>
              <a:t>：</a:t>
            </a:r>
            <a:r>
              <a:rPr lang="en-US" altLang="zh-TW" dirty="0"/>
              <a:t>33 %</a:t>
            </a:r>
            <a:r>
              <a:rPr lang="zh-TW" altLang="zh-TW" dirty="0"/>
              <a:t>，實驗設計、程式規劃、測試與除錯。</a:t>
            </a:r>
            <a:endParaRPr lang="en-US" altLang="zh-TW" dirty="0"/>
          </a:p>
          <a:p>
            <a:pPr lvl="1"/>
            <a:r>
              <a:rPr lang="zh-TW" altLang="en-US" dirty="0"/>
              <a:t>陳小美</a:t>
            </a:r>
            <a:r>
              <a:rPr lang="zh-TW" altLang="zh-TW" dirty="0"/>
              <a:t>：</a:t>
            </a:r>
            <a:r>
              <a:rPr lang="en-US" altLang="zh-TW" dirty="0"/>
              <a:t>33 %</a:t>
            </a:r>
            <a:r>
              <a:rPr lang="zh-TW" altLang="zh-TW" dirty="0"/>
              <a:t>，</a:t>
            </a:r>
            <a:r>
              <a:rPr lang="zh-TW" altLang="en-US" dirty="0"/>
              <a:t>小組報告</a:t>
            </a:r>
            <a:r>
              <a:rPr lang="zh-TW" altLang="zh-TW" dirty="0"/>
              <a:t>、</a:t>
            </a:r>
            <a:r>
              <a:rPr lang="zh-TW" altLang="en-US" dirty="0"/>
              <a:t>買飲料</a:t>
            </a:r>
            <a:r>
              <a:rPr lang="zh-TW" altLang="zh-TW" dirty="0"/>
              <a:t>、</a:t>
            </a:r>
            <a:r>
              <a:rPr lang="zh-TW" altLang="en-US" dirty="0"/>
              <a:t>買午餐</a:t>
            </a:r>
            <a:r>
              <a:rPr lang="zh-TW" altLang="zh-TW" dirty="0"/>
              <a:t>。</a:t>
            </a:r>
            <a:endParaRPr lang="en-US" altLang="zh-TW" dirty="0"/>
          </a:p>
          <a:p>
            <a:pPr lvl="1"/>
            <a:endParaRPr lang="zh-TW" altLang="zh-TW" dirty="0"/>
          </a:p>
          <a:p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4C114-0922-476D-AEC4-133470E4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61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ctrTitle"/>
          </p:nvPr>
        </p:nvSpPr>
        <p:spPr>
          <a:xfrm>
            <a:off x="905483" y="4830606"/>
            <a:ext cx="75795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lang="zh-TW" sz="3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透過C/C++程式控制GPIO上的LED燈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sz="quarter" idx="12"/>
          </p:nvPr>
        </p:nvSpPr>
        <p:spPr>
          <a:xfrm>
            <a:off x="6721475" y="6160219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2669500" y="1386861"/>
            <a:ext cx="3669000" cy="3162900"/>
          </a:xfrm>
          <a:prstGeom prst="triangle">
            <a:avLst>
              <a:gd name="adj" fmla="val 50000"/>
            </a:avLst>
          </a:prstGeom>
          <a:solidFill>
            <a:srgbClr val="F3AC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4086996" y="2458192"/>
            <a:ext cx="8340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zh-TW" sz="10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00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3686100" y="3752842"/>
            <a:ext cx="1771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zh-TW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實驗二</a:t>
            </a:r>
            <a:endParaRPr sz="3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icrosoft JhengHei"/>
              <a:buNone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本次實驗目標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學習如何透過GPIO與C/C++控制TX2上的LED燈。</a:t>
            </a:r>
            <a:endParaRPr/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了解在嵌入式系統上執行的檔案類型。</a:t>
            </a:r>
            <a:endParaRPr/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了解TX2 physical pin對應的sysfs filename</a:t>
            </a:r>
            <a:endParaRPr/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學習使用跨平台編譯工具發展嵌入式系統程式。</a:t>
            </a:r>
            <a:endParaRPr/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學習如何撰寫Makefile編譯程式。</a:t>
            </a:r>
            <a:endParaRPr/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學習透過指令傳入參數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Lab2實驗說明</a:t>
            </a:r>
            <a:endParaRPr dirty="0"/>
          </a:p>
        </p:txBody>
      </p:sp>
      <p:sp>
        <p:nvSpPr>
          <p:cNvPr id="133" name="Google Shape;133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 cap="flat" cmpd="sng">
            <a:solidFill>
              <a:srgbClr val="F3AC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dirty="0"/>
              <a:t>將彩虹排線插入TX2 J21腳位，4顆LED燈插入程式對應的Pin，使用C/C++寫一個程式控制GPIO上的4個LED </a:t>
            </a:r>
            <a:r>
              <a:rPr lang="zh-TW" dirty="0">
                <a:solidFill>
                  <a:srgbClr val="FF9900"/>
                </a:solidFill>
              </a:rPr>
              <a:t>(共70分)</a:t>
            </a:r>
            <a:endParaRPr dirty="0">
              <a:solidFill>
                <a:srgbClr val="FF9900"/>
              </a:solidFill>
            </a:endParaRPr>
          </a:p>
          <a:p>
            <a:pPr marL="171450" lvl="0" indent="-171450" algn="just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dirty="0"/>
              <a:t>基本要求：必須使用跨平台編譯與Makefile進行編譯。</a:t>
            </a:r>
            <a:r>
              <a:rPr lang="zh-TW" dirty="0">
                <a:solidFill>
                  <a:srgbClr val="FF9900"/>
                </a:solidFill>
              </a:rPr>
              <a:t>(在電腦或Ubuntu虛擬機編譯出可在嵌入式平台上執行的執行檔，再放入嵌入式平台上執行）</a:t>
            </a:r>
            <a:endParaRPr dirty="0">
              <a:solidFill>
                <a:srgbClr val="FF9900"/>
              </a:solidFill>
            </a:endParaRPr>
          </a:p>
          <a:p>
            <a:pPr marL="514350" lvl="1" indent="-177800" algn="just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Times New Roman"/>
              <a:buChar char="•"/>
            </a:pPr>
            <a:r>
              <a:rPr lang="zh-TW" sz="2100" dirty="0">
                <a:solidFill>
                  <a:srgbClr val="FF0000"/>
                </a:solidFill>
                <a:highlight>
                  <a:srgbClr val="FFFF00"/>
                </a:highlight>
              </a:rPr>
              <a:t>aarch64-linux-gnu-g++ -std=c++11  -o -&lt;輸出的執行檔名稱&gt; &lt;cpp檔案名稱&gt;</a:t>
            </a:r>
            <a:endParaRPr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lvl="0" indent="-171450" algn="just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 dirty="0"/>
              <a:t>可以參考上課講義的範例code。(Lecture 2 P.29-40)</a:t>
            </a:r>
            <a:endParaRPr dirty="0"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5249" y="5112065"/>
            <a:ext cx="1322701" cy="158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l="16663" t="6337" r="11503" b="5202"/>
          <a:stretch/>
        </p:blipFill>
        <p:spPr>
          <a:xfrm>
            <a:off x="1395822" y="5181614"/>
            <a:ext cx="1322775" cy="144128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2931012" y="5581726"/>
            <a:ext cx="132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LED燈泡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6825291" y="5581734"/>
            <a:ext cx="132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彩虹排線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嵌入式模板">
  <a:themeElements>
    <a:clrScheme name="自訂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嵌入式模板" id="{1F5BB237-C181-40A3-983D-855F74EC2F70}" vid="{73329CDB-889F-4E2A-9AC0-8ED859A82DF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Lab1_基礎嵌入式系統程式編譯v4</Template>
  <TotalTime>9</TotalTime>
  <Words>1399</Words>
  <Application>Microsoft Office PowerPoint</Application>
  <PresentationFormat>如螢幕大小 (4:3)</PresentationFormat>
  <Paragraphs>126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JhengHei</vt:lpstr>
      <vt:lpstr>標楷體</vt:lpstr>
      <vt:lpstr>Arial</vt:lpstr>
      <vt:lpstr>Calibri</vt:lpstr>
      <vt:lpstr>Century Gothic</vt:lpstr>
      <vt:lpstr>Times New Roman</vt:lpstr>
      <vt:lpstr>嵌入式模板</vt:lpstr>
      <vt:lpstr>微算機系統實習 MICROPROCESSOR SYSTEMS LAB. SPRING, 2023</vt:lpstr>
      <vt:lpstr>作業評分方式</vt:lpstr>
      <vt:lpstr>作業繳交格式</vt:lpstr>
      <vt:lpstr>作業繳交</vt:lpstr>
      <vt:lpstr>小組報告格式規定</vt:lpstr>
      <vt:lpstr>個人報告內容</vt:lpstr>
      <vt:lpstr>透過C/C++程式控制GPIO上的LED燈</vt:lpstr>
      <vt:lpstr>本次實驗目標</vt:lpstr>
      <vt:lpstr>Lab2實驗說明</vt:lpstr>
      <vt:lpstr>Lab2實驗說明</vt:lpstr>
      <vt:lpstr>Lab2實驗說明</vt:lpstr>
      <vt:lpstr>Lab2實驗注意事項</vt:lpstr>
      <vt:lpstr>TX2 的 GPIO 腳位參考(J21)</vt:lpstr>
      <vt:lpstr>補充：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微算機系統實習 MICROPROCESSOR SYSTEMS LAB. SPRING, 2023</dc:title>
  <dc:creator>sm9195</dc:creator>
  <cp:lastModifiedBy>賴俊霖</cp:lastModifiedBy>
  <cp:revision>6</cp:revision>
  <dcterms:created xsi:type="dcterms:W3CDTF">2011-02-27T13:28:17Z</dcterms:created>
  <dcterms:modified xsi:type="dcterms:W3CDTF">2023-03-10T03:51:52Z</dcterms:modified>
</cp:coreProperties>
</file>