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98"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9"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6" r:id="rId43"/>
    <p:sldId id="300" r:id="rId44"/>
    <p:sldId id="307" r:id="rId45"/>
    <p:sldId id="308" r:id="rId46"/>
    <p:sldId id="304" r:id="rId47"/>
    <p:sldId id="305" r:id="rId48"/>
    <p:sldId id="295" r:id="rId49"/>
    <p:sldId id="296" r:id="rId50"/>
    <p:sldId id="297" r:id="rId51"/>
    <p:sldId id="303"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3QQnICmXAnX78oPLM0VPaHgxre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黃瑋亭"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81f809f7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g2081f809f7d_0_2:notes"/>
          <p:cNvSpPr txBox="1">
            <a:spLocks noGrp="1"/>
          </p:cNvSpPr>
          <p:nvPr>
            <p:ph type="body" idx="1"/>
          </p:nvPr>
        </p:nvSpPr>
        <p:spPr>
          <a:xfrm>
            <a:off x="685800" y="4343080"/>
            <a:ext cx="5486400" cy="41157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87" name="Google Shape;87;g2081f809f7d_0_2:notes"/>
          <p:cNvSpPr txBox="1">
            <a:spLocks noGrp="1"/>
          </p:cNvSpPr>
          <p:nvPr>
            <p:ph type="sldNum" idx="12"/>
          </p:nvPr>
        </p:nvSpPr>
        <p:spPr>
          <a:xfrm>
            <a:off x="3884613" y="8684559"/>
            <a:ext cx="2971800" cy="457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https://www.idmart.com.tw/Solution-CLOTH.php</a:t>
            </a:r>
            <a:endParaRPr dirty="0"/>
          </a:p>
        </p:txBody>
      </p:sp>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15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dfb304986_1_5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ddfb304986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1" name="Google Shape;52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8" name="Google Shape;53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0" name="Google Shape;60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mj-ea"/>
                <a:ea typeface="+mj-ea"/>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TW" altLang="en-US" dirty="0"/>
          </a:p>
        </p:txBody>
      </p:sp>
      <p:sp>
        <p:nvSpPr>
          <p:cNvPr id="4" name="日期版面配置區 3"/>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5" name="頁尾版面配置區 4"/>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894740" y="204589"/>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3" y="23813"/>
            <a:ext cx="1867817" cy="1098550"/>
          </a:xfrm>
          <a:prstGeom prst="rect">
            <a:avLst/>
          </a:prstGeom>
        </p:spPr>
      </p:pic>
      <p:sp>
        <p:nvSpPr>
          <p:cNvPr id="9" name="文字方塊 8"/>
          <p:cNvSpPr txBox="1"/>
          <p:nvPr/>
        </p:nvSpPr>
        <p:spPr>
          <a:xfrm>
            <a:off x="3147330" y="342255"/>
            <a:ext cx="5660990" cy="461665"/>
          </a:xfrm>
          <a:prstGeom prst="rect">
            <a:avLst/>
          </a:prstGeom>
          <a:noFill/>
        </p:spPr>
        <p:txBody>
          <a:bodyPr wrap="square" rtlCol="0">
            <a:spAutoFit/>
          </a:bodyPr>
          <a:lstStyle/>
          <a:p>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mbedded</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ision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ntelligent</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47220212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66395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012595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j-lt"/>
                <a:ea typeface="+mj-ea"/>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atin typeface="+mj-ea"/>
                <a:ea typeface="+mj-ea"/>
              </a:defRPr>
            </a:lvl1pPr>
          </a:lstStyle>
          <a:p>
            <a:endParaRPr lang="zh-TW" altLang="en-US"/>
          </a:p>
        </p:txBody>
      </p:sp>
      <p:sp>
        <p:nvSpPr>
          <p:cNvPr id="5" name="頁尾版面配置區 4"/>
          <p:cNvSpPr>
            <a:spLocks noGrp="1"/>
          </p:cNvSpPr>
          <p:nvPr>
            <p:ph type="ftr" sz="quarter" idx="11"/>
          </p:nvPr>
        </p:nvSpPr>
        <p:spPr/>
        <p:txBody>
          <a:bodyPr/>
          <a:lstStyle>
            <a:lvl1pPr>
              <a:defRPr>
                <a:latin typeface="+mj-ea"/>
                <a:ea typeface="+mj-ea"/>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mj-ea"/>
                <a:ea typeface="+mj-ea"/>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5248092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atin typeface="+mn-lt"/>
                <a:ea typeface="+mn-ea"/>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1724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n-lt"/>
                <a:ea typeface="+mj-ea"/>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838200" y="1825625"/>
            <a:ext cx="5181600" cy="4351338"/>
          </a:xfrm>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6172200" y="1825625"/>
            <a:ext cx="5181600" cy="4351338"/>
          </a:xfrm>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日期版面配置區 4"/>
          <p:cNvSpPr>
            <a:spLocks noGrp="1"/>
          </p:cNvSpPr>
          <p:nvPr>
            <p:ph type="dt" sz="half" idx="10"/>
          </p:nvPr>
        </p:nvSpPr>
        <p:spPr/>
        <p:txBody>
          <a:bodyPr/>
          <a:lstStyle>
            <a:lvl1pPr>
              <a:defRPr>
                <a:latin typeface="+mn-lt"/>
                <a:ea typeface="+mj-ea"/>
              </a:defRPr>
            </a:lvl1pPr>
          </a:lstStyle>
          <a:p>
            <a:endParaRPr lang="zh-TW" altLang="en-US"/>
          </a:p>
        </p:txBody>
      </p:sp>
      <p:sp>
        <p:nvSpPr>
          <p:cNvPr id="6" name="頁尾版面配置區 5"/>
          <p:cNvSpPr>
            <a:spLocks noGrp="1"/>
          </p:cNvSpPr>
          <p:nvPr>
            <p:ph type="ftr" sz="quarter" idx="11"/>
          </p:nvPr>
        </p:nvSpPr>
        <p:spPr/>
        <p:txBody>
          <a:bodyPr/>
          <a:lstStyle>
            <a:lvl1pPr>
              <a:defRPr>
                <a:latin typeface="+mn-lt"/>
                <a:ea typeface="+mj-ea"/>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n-lt"/>
                <a:ea typeface="+mj-ea"/>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4427596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lvl1pPr>
              <a:defRPr>
                <a:latin typeface="+mn-lt"/>
                <a:ea typeface="+mn-ea"/>
              </a:defRPr>
            </a:lvl1p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atin typeface="+mn-lt"/>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lvl1pPr>
              <a:defRPr>
                <a:latin typeface="+mn-lt"/>
                <a:ea typeface="+mn-ea"/>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atin typeface="+mn-lt"/>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lvl1pPr>
              <a:defRPr>
                <a:latin typeface="+mn-lt"/>
                <a:ea typeface="+mn-ea"/>
              </a:defRPr>
            </a:lvl1pPr>
            <a:lvl2pPr>
              <a:defRPr>
                <a:latin typeface="+mn-lt"/>
                <a:ea typeface="+mn-ea"/>
              </a:defRPr>
            </a:lvl2pPr>
            <a:lvl3pPr>
              <a:defRPr>
                <a:latin typeface="+mn-lt"/>
                <a:ea typeface="+mn-ea"/>
              </a:defRPr>
            </a:lvl3pPr>
            <a:lvl4pPr>
              <a:defRPr>
                <a:latin typeface="+mn-lt"/>
                <a:ea typeface="+mn-ea"/>
              </a:defRPr>
            </a:lvl4pPr>
            <a:lvl5pPr>
              <a:defRPr>
                <a:latin typeface="+mn-lt"/>
                <a:ea typeface="+mn-ea"/>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atin typeface="+mn-lt"/>
                <a:ea typeface="+mn-ea"/>
              </a:defRPr>
            </a:lvl1pPr>
          </a:lstStyle>
          <a:p>
            <a:endParaRPr lang="zh-TW" altLang="en-US"/>
          </a:p>
        </p:txBody>
      </p:sp>
      <p:sp>
        <p:nvSpPr>
          <p:cNvPr id="8" name="頁尾版面配置區 7"/>
          <p:cNvSpPr>
            <a:spLocks noGrp="1"/>
          </p:cNvSpPr>
          <p:nvPr>
            <p:ph type="ftr" sz="quarter" idx="11"/>
          </p:nvPr>
        </p:nvSpPr>
        <p:spPr/>
        <p:txBody>
          <a:bodyPr/>
          <a:lstStyle>
            <a:lvl1pPr>
              <a:defRPr>
                <a:latin typeface="+mn-lt"/>
                <a:ea typeface="+mn-ea"/>
              </a:defRPr>
            </a:lvl1pPr>
          </a:lstStyle>
          <a:p>
            <a:endParaRPr lang="zh-TW" altLang="en-US"/>
          </a:p>
        </p:txBody>
      </p:sp>
      <p:sp>
        <p:nvSpPr>
          <p:cNvPr id="9" name="投影片編號版面配置區 8"/>
          <p:cNvSpPr>
            <a:spLocks noGrp="1"/>
          </p:cNvSpPr>
          <p:nvPr>
            <p:ph type="sldNum" sz="quarter" idx="12"/>
          </p:nvPr>
        </p:nvSpPr>
        <p:spPr/>
        <p:txBody>
          <a:bodyPr/>
          <a:lstStyle>
            <a:lvl1pPr>
              <a:defRPr>
                <a:latin typeface="+mn-lt"/>
                <a:ea typeface="+mn-ea"/>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64844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19696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724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84476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08533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0" r="-60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標楷體" panose="03000509000000000000" pitchFamily="65" charset="-120"/>
                <a:ea typeface="標楷體" panose="03000509000000000000" pitchFamily="65" charset="-120"/>
              </a:defRPr>
            </a:lvl1pPr>
          </a:lstStyle>
          <a:p>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標楷體" panose="03000509000000000000" pitchFamily="65" charset="-12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標楷體" panose="03000509000000000000" pitchFamily="65" charset="-120"/>
                <a:ea typeface="標楷體" panose="03000509000000000000" pitchFamily="65" charset="-120"/>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76134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zh-tw/downloa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hyperlink" Target="https://www.npmjs.com/package/packag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4" Type="http://schemas.openxmlformats.org/officeDocument/2006/relationships/hyperlink" Target="https://www.w3schools.com/js/default.as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標題 2">
            <a:extLst>
              <a:ext uri="{FF2B5EF4-FFF2-40B4-BE49-F238E27FC236}">
                <a16:creationId xmlns:a16="http://schemas.microsoft.com/office/drawing/2014/main" id="{1C8C2BDE-64A4-4FFF-AC04-175EE8241B5A}"/>
              </a:ext>
            </a:extLst>
          </p:cNvPr>
          <p:cNvSpPr>
            <a:spLocks noGrp="1"/>
          </p:cNvSpPr>
          <p:nvPr>
            <p:ph type="ctrTitle"/>
          </p:nvPr>
        </p:nvSpPr>
        <p:spPr/>
        <p:txBody>
          <a:bodyPr>
            <a:noAutofit/>
          </a:bodyPr>
          <a:lstStyle/>
          <a:p>
            <a:pPr lvl="0">
              <a:lnSpc>
                <a:spcPct val="100000"/>
              </a:lnSpc>
              <a:spcBef>
                <a:spcPts val="0"/>
              </a:spcBef>
            </a:pPr>
            <a:r>
              <a:rPr lang="zh-TW" altLang="en-US" sz="5400" dirty="0">
                <a:solidFill>
                  <a:schemeClr val="dk1"/>
                </a:solidFill>
                <a:latin typeface="Times New Roman" panose="02020603050405020304" pitchFamily="18" charset="0"/>
                <a:cs typeface="Times New Roman" panose="02020603050405020304" pitchFamily="18" charset="0"/>
                <a:sym typeface="Arial"/>
              </a:rPr>
              <a:t>微算機系統實習</a:t>
            </a:r>
            <a:br>
              <a:rPr lang="zh-TW" altLang="en-US" sz="5400" dirty="0">
                <a:solidFill>
                  <a:schemeClr val="dk1"/>
                </a:solidFill>
                <a:latin typeface="Times New Roman" panose="02020603050405020304" pitchFamily="18" charset="0"/>
                <a:cs typeface="Times New Roman" panose="02020603050405020304" pitchFamily="18" charset="0"/>
                <a:sym typeface="Arial"/>
              </a:rPr>
            </a:br>
            <a:r>
              <a:rPr lang="en-US" altLang="zh-TW" sz="3200" dirty="0">
                <a:solidFill>
                  <a:schemeClr val="dk1"/>
                </a:solidFill>
                <a:latin typeface="Times New Roman" panose="02020603050405020304" pitchFamily="18" charset="0"/>
                <a:ea typeface="Times New Roman"/>
                <a:cs typeface="Times New Roman" panose="02020603050405020304" pitchFamily="18" charset="0"/>
                <a:sym typeface="Times New Roman"/>
              </a:rPr>
              <a:t>MICROPROCESSOR SYSTEMS LAB.</a:t>
            </a:r>
            <a:br>
              <a:rPr lang="en-US" altLang="zh-TW" sz="32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altLang="zh-TW" sz="3200" dirty="0">
                <a:solidFill>
                  <a:schemeClr val="dk1"/>
                </a:solidFill>
                <a:latin typeface="Times New Roman" panose="02020603050405020304" pitchFamily="18" charset="0"/>
                <a:ea typeface="Times New Roman"/>
                <a:cs typeface="Times New Roman" panose="02020603050405020304" pitchFamily="18" charset="0"/>
                <a:sym typeface="Times New Roman"/>
              </a:rPr>
              <a:t>SPRING, 2023</a:t>
            </a:r>
            <a:endParaRPr lang="zh-TW" altLang="en-US" sz="3200" dirty="0"/>
          </a:p>
        </p:txBody>
      </p:sp>
      <p:sp>
        <p:nvSpPr>
          <p:cNvPr id="4" name="副標題 3">
            <a:extLst>
              <a:ext uri="{FF2B5EF4-FFF2-40B4-BE49-F238E27FC236}">
                <a16:creationId xmlns:a16="http://schemas.microsoft.com/office/drawing/2014/main" id="{8BED3A81-C957-49A4-89E3-0D24F3B320AA}"/>
              </a:ext>
            </a:extLst>
          </p:cNvPr>
          <p:cNvSpPr>
            <a:spLocks noGrp="1"/>
          </p:cNvSpPr>
          <p:nvPr>
            <p:ph type="subTitle" idx="1"/>
          </p:nvPr>
        </p:nvSpPr>
        <p:spPr/>
        <p:txBody>
          <a:bodyPr/>
          <a:lstStyle/>
          <a:p>
            <a:pPr lvl="0">
              <a:lnSpc>
                <a:spcPct val="100000"/>
              </a:lnSpc>
              <a:spcBef>
                <a:spcPts val="0"/>
              </a:spcBef>
              <a:buClr>
                <a:srgbClr val="000000"/>
              </a:buClr>
              <a:buSzPts val="2000"/>
            </a:pPr>
            <a:r>
              <a:rPr lang="en-US" altLang="zh-TW" dirty="0">
                <a:solidFill>
                  <a:schemeClr val="dk1"/>
                </a:solidFill>
                <a:latin typeface="Times New Roman" panose="02020603050405020304" pitchFamily="18" charset="0"/>
                <a:ea typeface="Times New Roman"/>
                <a:cs typeface="Times New Roman" panose="02020603050405020304" pitchFamily="18" charset="0"/>
                <a:sym typeface="Times New Roman"/>
              </a:rPr>
              <a:t>Instructor</a:t>
            </a:r>
            <a:r>
              <a:rPr lang="zh-TW" altLang="en-US"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altLang="zh-TW" dirty="0">
                <a:solidFill>
                  <a:schemeClr val="dk1"/>
                </a:solidFill>
                <a:latin typeface="Times New Roman" panose="02020603050405020304" pitchFamily="18" charset="0"/>
                <a:ea typeface="Times New Roman"/>
                <a:cs typeface="Times New Roman" panose="02020603050405020304" pitchFamily="18" charset="0"/>
                <a:sym typeface="Times New Roman"/>
              </a:rPr>
              <a:t>Yen-Lin Chen(</a:t>
            </a:r>
            <a:r>
              <a:rPr lang="zh-TW" altLang="en-US" dirty="0">
                <a:solidFill>
                  <a:schemeClr val="dk1"/>
                </a:solidFill>
                <a:latin typeface="Times New Roman" panose="02020603050405020304" pitchFamily="18" charset="0"/>
                <a:ea typeface="Times New Roman"/>
                <a:cs typeface="Times New Roman" panose="02020603050405020304" pitchFamily="18" charset="0"/>
                <a:sym typeface="Times New Roman"/>
              </a:rPr>
              <a:t>陳彥霖</a:t>
            </a:r>
            <a:r>
              <a:rPr lang="en-US" altLang="zh-TW" dirty="0">
                <a:solidFill>
                  <a:schemeClr val="dk1"/>
                </a:solidFill>
                <a:latin typeface="Times New Roman" panose="02020603050405020304" pitchFamily="18" charset="0"/>
                <a:ea typeface="Times New Roman"/>
                <a:cs typeface="Times New Roman" panose="02020603050405020304" pitchFamily="18" charset="0"/>
                <a:sym typeface="Times New Roman"/>
              </a:rPr>
              <a:t>), Ph.D. Professor</a:t>
            </a:r>
            <a:endParaRPr lang="en-US" altLang="zh-TW" dirty="0">
              <a:solidFill>
                <a:srgbClr val="000000"/>
              </a:solidFill>
              <a:latin typeface="Times New Roman" panose="02020603050405020304" pitchFamily="18" charset="0"/>
              <a:ea typeface="Arial"/>
              <a:cs typeface="Times New Roman" panose="02020603050405020304" pitchFamily="18" charset="0"/>
              <a:sym typeface="Arial"/>
            </a:endParaRPr>
          </a:p>
          <a:p>
            <a:pPr lvl="0">
              <a:lnSpc>
                <a:spcPct val="100000"/>
              </a:lnSpc>
              <a:buClr>
                <a:srgbClr val="000000"/>
              </a:buClr>
              <a:buSzPts val="2000"/>
            </a:pPr>
            <a:r>
              <a:rPr lang="en-US" altLang="zh-TW" dirty="0">
                <a:solidFill>
                  <a:schemeClr val="dk1"/>
                </a:solidFill>
                <a:latin typeface="Times New Roman" panose="02020603050405020304" pitchFamily="18" charset="0"/>
                <a:ea typeface="Times New Roman"/>
                <a:cs typeface="Times New Roman" panose="02020603050405020304" pitchFamily="18" charset="0"/>
                <a:sym typeface="Times New Roman"/>
              </a:rPr>
              <a:t>Dept. Computer Science and Information Engineering</a:t>
            </a:r>
            <a:endParaRPr lang="en-US" altLang="zh-TW" dirty="0">
              <a:solidFill>
                <a:srgbClr val="000000"/>
              </a:solidFill>
              <a:latin typeface="Times New Roman" panose="02020603050405020304" pitchFamily="18" charset="0"/>
              <a:ea typeface="Arial"/>
              <a:cs typeface="Times New Roman" panose="02020603050405020304" pitchFamily="18" charset="0"/>
              <a:sym typeface="Arial"/>
            </a:endParaRPr>
          </a:p>
          <a:p>
            <a:pPr lvl="0">
              <a:lnSpc>
                <a:spcPct val="100000"/>
              </a:lnSpc>
              <a:buClr>
                <a:srgbClr val="000000"/>
              </a:buClr>
              <a:buSzPts val="2000"/>
            </a:pPr>
            <a:r>
              <a:rPr lang="en-US" altLang="zh-TW" dirty="0">
                <a:solidFill>
                  <a:schemeClr val="dk1"/>
                </a:solidFill>
                <a:latin typeface="Times New Roman" panose="02020603050405020304" pitchFamily="18" charset="0"/>
                <a:ea typeface="Times New Roman"/>
                <a:cs typeface="Times New Roman" panose="02020603050405020304" pitchFamily="18" charset="0"/>
                <a:sym typeface="Times New Roman"/>
              </a:rPr>
              <a:t>National Taipei University of Technology</a:t>
            </a:r>
            <a:endParaRPr lang="en-US" altLang="zh-TW" dirty="0">
              <a:solidFill>
                <a:srgbClr val="000000"/>
              </a:solidFill>
              <a:latin typeface="Times New Roman" panose="02020603050405020304" pitchFamily="18" charset="0"/>
              <a:ea typeface="Arial"/>
              <a:cs typeface="Times New Roman" panose="02020603050405020304" pitchFamily="18" charset="0"/>
              <a:sym typeface="Arial"/>
            </a:endParaRPr>
          </a:p>
          <a:p>
            <a:endParaRPr lang="zh-TW" altLang="en-US" dirty="0"/>
          </a:p>
        </p:txBody>
      </p:sp>
      <p:sp>
        <p:nvSpPr>
          <p:cNvPr id="95" name="Google Shape;95;g2081f809f7d_0_2"/>
          <p:cNvSpPr txBox="1">
            <a:spLocks noGrp="1"/>
          </p:cNvSpPr>
          <p:nvPr>
            <p:ph type="sldNum" sz="quarter" idx="12"/>
          </p:nvPr>
        </p:nvSpPr>
        <p:spPr/>
        <p:txBody>
          <a:bodyPr/>
          <a:lstStyle/>
          <a:p>
            <a:pPr lvl="0"/>
            <a:fld id="{00000000-1234-1234-1234-123412341234}" type="slidenum">
              <a:rPr lang="en-US" smtClean="0"/>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p:txBody>
          <a:bodyPr/>
          <a:lstStyle/>
          <a:p>
            <a:pPr lvl="0"/>
            <a:r>
              <a:rPr lang="zh-TW" altLang="en-US" dirty="0">
                <a:sym typeface="DFKai-SB"/>
              </a:rPr>
              <a:t>物聯網基本概念</a:t>
            </a:r>
            <a:endParaRPr lang="zh-TW" altLang="en-US" dirty="0">
              <a:sym typeface="Times New Roman"/>
            </a:endParaRPr>
          </a:p>
        </p:txBody>
      </p:sp>
      <p:sp>
        <p:nvSpPr>
          <p:cNvPr id="174" name="Google Shape;174;p10"/>
          <p:cNvSpPr txBox="1">
            <a:spLocks noGrp="1"/>
          </p:cNvSpPr>
          <p:nvPr>
            <p:ph idx="1"/>
          </p:nvPr>
        </p:nvSpPr>
        <p:spPr/>
        <p:txBody>
          <a:bodyPr/>
          <a:lstStyle/>
          <a:p>
            <a:r>
              <a:rPr lang="zh-TW" altLang="en-US" dirty="0">
                <a:sym typeface="DFKai-SB"/>
              </a:rPr>
              <a:t>第二層為「網路層 </a:t>
            </a:r>
            <a:r>
              <a:rPr lang="en-US" altLang="zh-TW" dirty="0">
                <a:sym typeface="DFKai-SB"/>
              </a:rPr>
              <a:t>(Network layer)</a:t>
            </a:r>
            <a:r>
              <a:rPr lang="zh-TW" altLang="en-US" dirty="0">
                <a:sym typeface="DFKai-SB"/>
              </a:rPr>
              <a:t>」，即各類無線傳輸技術，包含無線通訊網路、感測網路、</a:t>
            </a:r>
            <a:r>
              <a:rPr lang="en-US" altLang="zh-TW" dirty="0" err="1">
                <a:sym typeface="DFKai-SB"/>
              </a:rPr>
              <a:t>EPCglobal</a:t>
            </a:r>
            <a:r>
              <a:rPr lang="zh-TW" altLang="en-US" dirty="0">
                <a:sym typeface="DFKai-SB"/>
              </a:rPr>
              <a:t>網路架構以及新一代網絡</a:t>
            </a:r>
            <a:endParaRPr lang="zh-TW" altLang="en-US" dirty="0"/>
          </a:p>
          <a:p>
            <a:r>
              <a:rPr lang="zh-TW" altLang="en-US" dirty="0">
                <a:sym typeface="DFKai-SB"/>
              </a:rPr>
              <a:t>第三層為「應用層 </a:t>
            </a:r>
            <a:r>
              <a:rPr lang="en-US" altLang="zh-TW" dirty="0">
                <a:sym typeface="DFKai-SB"/>
              </a:rPr>
              <a:t>(Application layer)</a:t>
            </a:r>
            <a:r>
              <a:rPr lang="zh-TW" altLang="en-US" dirty="0">
                <a:sym typeface="DFKai-SB"/>
              </a:rPr>
              <a:t>」，即物聯網的各種應用領域，例如：智慧監測、智慧城市、智慧醫療等</a:t>
            </a:r>
            <a:endParaRPr lang="zh-TW" altLang="en-US" dirty="0"/>
          </a:p>
          <a:p>
            <a:r>
              <a:rPr lang="zh-TW" altLang="en-US" dirty="0">
                <a:sym typeface="DFKai-SB"/>
              </a:rPr>
              <a:t>物聯網三層架構，如下圖所示</a:t>
            </a:r>
            <a:endParaRPr lang="zh-TW" altLang="en-US" dirty="0"/>
          </a:p>
        </p:txBody>
      </p:sp>
      <p:sp>
        <p:nvSpPr>
          <p:cNvPr id="175" name="Google Shape;175;p10"/>
          <p:cNvSpPr txBox="1">
            <a:spLocks noGrp="1"/>
          </p:cNvSpPr>
          <p:nvPr>
            <p:ph type="sldNum" sz="quarter" idx="12"/>
          </p:nvPr>
        </p:nvSpPr>
        <p:spPr/>
        <p:txBody>
          <a:bodyPr/>
          <a:lstStyle/>
          <a:p>
            <a:pPr lvl="0"/>
            <a:fld id="{00000000-1234-1234-1234-123412341234}" type="slidenum">
              <a:rPr lang="en-US" smtClean="0"/>
              <a:pPr lvl="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p:txBody>
          <a:bodyPr/>
          <a:lstStyle/>
          <a:p>
            <a:pPr lvl="0"/>
            <a:r>
              <a:rPr lang="zh-TW" altLang="en-US" dirty="0">
                <a:sym typeface="DFKai-SB"/>
              </a:rPr>
              <a:t>物聯網基本概念</a:t>
            </a:r>
          </a:p>
        </p:txBody>
      </p:sp>
      <p:sp>
        <p:nvSpPr>
          <p:cNvPr id="183" name="Google Shape;183;p11"/>
          <p:cNvSpPr txBox="1">
            <a:spLocks noGrp="1"/>
          </p:cNvSpPr>
          <p:nvPr>
            <p:ph type="sldNum" sz="quarter" idx="12"/>
          </p:nvPr>
        </p:nvSpPr>
        <p:spPr/>
        <p:txBody>
          <a:bodyPr/>
          <a:lstStyle/>
          <a:p>
            <a:pPr lvl="0"/>
            <a:fld id="{00000000-1234-1234-1234-123412341234}" type="slidenum">
              <a:rPr lang="en-US" smtClean="0"/>
              <a:pPr lvl="0"/>
              <a:t>11</a:t>
            </a:fld>
            <a:endParaRPr lang="en-US"/>
          </a:p>
        </p:txBody>
      </p:sp>
      <p:sp>
        <p:nvSpPr>
          <p:cNvPr id="199" name="Google Shape;199;p11"/>
          <p:cNvSpPr/>
          <p:nvPr/>
        </p:nvSpPr>
        <p:spPr>
          <a:xfrm>
            <a:off x="4480022" y="4663440"/>
            <a:ext cx="290175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icrosoft JhengHei"/>
                <a:ea typeface="Microsoft JhengHei"/>
                <a:cs typeface="Microsoft JhengHei"/>
                <a:sym typeface="Microsoft JhengHei"/>
              </a:rPr>
              <a:t> 物聯網3層協定架構</a:t>
            </a:r>
            <a:endParaRPr sz="1400" b="1" i="0" u="none" strike="noStrike" cap="none">
              <a:solidFill>
                <a:srgbClr val="000000"/>
              </a:solidFill>
              <a:latin typeface="Microsoft JhengHei"/>
              <a:ea typeface="Microsoft JhengHei"/>
              <a:cs typeface="Microsoft JhengHei"/>
              <a:sym typeface="Microsoft JhengHei"/>
            </a:endParaRPr>
          </a:p>
        </p:txBody>
      </p:sp>
      <p:grpSp>
        <p:nvGrpSpPr>
          <p:cNvPr id="47" name="Google Shape;184;p11">
            <a:extLst>
              <a:ext uri="{FF2B5EF4-FFF2-40B4-BE49-F238E27FC236}">
                <a16:creationId xmlns:a16="http://schemas.microsoft.com/office/drawing/2014/main" id="{945C5FC8-DA76-4FB0-A383-742B87200287}"/>
              </a:ext>
            </a:extLst>
          </p:cNvPr>
          <p:cNvGrpSpPr/>
          <p:nvPr/>
        </p:nvGrpSpPr>
        <p:grpSpPr>
          <a:xfrm>
            <a:off x="500769" y="1977593"/>
            <a:ext cx="11190460" cy="2524353"/>
            <a:chOff x="5469" y="1732483"/>
            <a:chExt cx="11190460" cy="2524353"/>
          </a:xfrm>
        </p:grpSpPr>
        <p:sp>
          <p:nvSpPr>
            <p:cNvPr id="48" name="Google Shape;185;p11">
              <a:extLst>
                <a:ext uri="{FF2B5EF4-FFF2-40B4-BE49-F238E27FC236}">
                  <a16:creationId xmlns:a16="http://schemas.microsoft.com/office/drawing/2014/main" id="{5340872F-1C3E-4A3B-A80F-DE8E5E5D37D9}"/>
                </a:ext>
              </a:extLst>
            </p:cNvPr>
            <p:cNvSpPr/>
            <p:nvPr/>
          </p:nvSpPr>
          <p:spPr>
            <a:xfrm>
              <a:off x="727434" y="1732483"/>
              <a:ext cx="2887860" cy="2524353"/>
            </a:xfrm>
            <a:prstGeom prst="rightArrow">
              <a:avLst>
                <a:gd name="adj1" fmla="val 70000"/>
                <a:gd name="adj2" fmla="val 50000"/>
              </a:avLst>
            </a:prstGeom>
            <a:solidFill>
              <a:srgbClr val="F7D5CB">
                <a:alpha val="89411"/>
              </a:srgbClr>
            </a:solidFill>
            <a:ln w="12700" cap="flat" cmpd="sng">
              <a:solidFill>
                <a:srgbClr val="F7D5CB">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186;p11">
              <a:extLst>
                <a:ext uri="{FF2B5EF4-FFF2-40B4-BE49-F238E27FC236}">
                  <a16:creationId xmlns:a16="http://schemas.microsoft.com/office/drawing/2014/main" id="{A325176B-DB2C-4F60-B80A-440DD327A354}"/>
                </a:ext>
              </a:extLst>
            </p:cNvPr>
            <p:cNvSpPr txBox="1"/>
            <p:nvPr/>
          </p:nvSpPr>
          <p:spPr>
            <a:xfrm>
              <a:off x="1449398" y="2111136"/>
              <a:ext cx="1655389" cy="1767047"/>
            </a:xfrm>
            <a:prstGeom prst="rect">
              <a:avLst/>
            </a:prstGeom>
            <a:noFill/>
            <a:ln>
              <a:noFill/>
            </a:ln>
          </p:spPr>
          <p:txBody>
            <a:bodyPr spcFirstLastPara="1" wrap="square" lIns="43175" tIns="10775" rIns="21575" bIns="10775" anchor="ctr" anchorCtr="0">
              <a:noAutofit/>
            </a:bodyPr>
            <a:lstStyle/>
            <a:p>
              <a:pPr marL="285750" marR="0" lvl="1" indent="-285750" algn="l" rtl="0">
                <a:lnSpc>
                  <a:spcPct val="90000"/>
                </a:lnSpc>
                <a:spcBef>
                  <a:spcPts val="0"/>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cs typeface="Times New Roman"/>
                  <a:sym typeface="Times New Roman"/>
                </a:rPr>
                <a:t>RFID</a:t>
              </a:r>
              <a:endParaRPr sz="1700" b="0" i="0" u="none" strike="noStrike" cap="none" dirty="0">
                <a:solidFill>
                  <a:schemeClr val="bg2">
                    <a:lumMod val="10000"/>
                  </a:schemeClr>
                </a:solidFill>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cs typeface="Times New Roman"/>
                  <a:sym typeface="Times New Roman"/>
                </a:rPr>
                <a:t>IP</a:t>
              </a:r>
              <a:endParaRPr sz="1700" b="0" i="0" u="none" strike="noStrike" cap="none" dirty="0">
                <a:solidFill>
                  <a:schemeClr val="bg2">
                    <a:lumMod val="10000"/>
                  </a:schemeClr>
                </a:solidFill>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cs typeface="Times New Roman"/>
                  <a:sym typeface="Times New Roman"/>
                </a:rPr>
                <a:t>Camera</a:t>
              </a:r>
              <a:endParaRPr sz="1700" b="0" i="0" u="none" strike="noStrike" cap="none" dirty="0">
                <a:solidFill>
                  <a:schemeClr val="bg2">
                    <a:lumMod val="10000"/>
                  </a:schemeClr>
                </a:solidFill>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cs typeface="Times New Roman"/>
                  <a:sym typeface="Times New Roman"/>
                </a:rPr>
                <a:t>WSN</a:t>
              </a:r>
              <a:endParaRPr sz="1700" b="0" i="0" u="none" strike="noStrike" cap="none" dirty="0">
                <a:solidFill>
                  <a:schemeClr val="bg2">
                    <a:lumMod val="10000"/>
                  </a:schemeClr>
                </a:solidFill>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err="1">
                  <a:solidFill>
                    <a:schemeClr val="bg2">
                      <a:lumMod val="10000"/>
                    </a:schemeClr>
                  </a:solidFill>
                  <a:cs typeface="Times New Roman"/>
                  <a:sym typeface="Times New Roman"/>
                </a:rPr>
                <a:t>感測器等等</a:t>
              </a:r>
              <a:endParaRPr sz="1400" b="0" i="0" u="none" strike="noStrike" cap="none" dirty="0">
                <a:solidFill>
                  <a:schemeClr val="bg2">
                    <a:lumMod val="10000"/>
                  </a:schemeClr>
                </a:solidFill>
                <a:cs typeface="Arial"/>
                <a:sym typeface="Arial"/>
              </a:endParaRPr>
            </a:p>
          </p:txBody>
        </p:sp>
        <p:sp>
          <p:nvSpPr>
            <p:cNvPr id="50" name="Google Shape;187;p11">
              <a:extLst>
                <a:ext uri="{FF2B5EF4-FFF2-40B4-BE49-F238E27FC236}">
                  <a16:creationId xmlns:a16="http://schemas.microsoft.com/office/drawing/2014/main" id="{6D738F79-2DAC-4454-9FC2-14A87E323EC0}"/>
                </a:ext>
              </a:extLst>
            </p:cNvPr>
            <p:cNvSpPr/>
            <p:nvPr/>
          </p:nvSpPr>
          <p:spPr>
            <a:xfrm>
              <a:off x="5469" y="2272694"/>
              <a:ext cx="1443930" cy="1443930"/>
            </a:xfrm>
            <a:prstGeom prst="ellipse">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188;p11">
              <a:extLst>
                <a:ext uri="{FF2B5EF4-FFF2-40B4-BE49-F238E27FC236}">
                  <a16:creationId xmlns:a16="http://schemas.microsoft.com/office/drawing/2014/main" id="{01B89FB1-A05D-4EB2-B7E8-04D884DCA1AB}"/>
                </a:ext>
              </a:extLst>
            </p:cNvPr>
            <p:cNvSpPr txBox="1"/>
            <p:nvPr/>
          </p:nvSpPr>
          <p:spPr>
            <a:xfrm>
              <a:off x="216928" y="2484153"/>
              <a:ext cx="1021012" cy="1021012"/>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lt1"/>
                </a:buClr>
                <a:buSzPts val="3200"/>
                <a:buFont typeface="Calibri"/>
                <a:buNone/>
              </a:pPr>
              <a:r>
                <a:rPr lang="en-US" sz="3200" b="0" i="0" u="none" strike="noStrike" cap="none">
                  <a:solidFill>
                    <a:schemeClr val="lt1"/>
                  </a:solidFill>
                  <a:latin typeface="Calibri"/>
                  <a:ea typeface="Calibri"/>
                  <a:cs typeface="Calibri"/>
                  <a:sym typeface="Calibri"/>
                </a:rPr>
                <a:t>感知層</a:t>
              </a:r>
              <a:endParaRPr sz="1400" b="0" i="0" u="none" strike="noStrike" cap="none">
                <a:solidFill>
                  <a:srgbClr val="000000"/>
                </a:solidFill>
                <a:latin typeface="Arial"/>
                <a:ea typeface="Arial"/>
                <a:cs typeface="Arial"/>
                <a:sym typeface="Arial"/>
              </a:endParaRPr>
            </a:p>
          </p:txBody>
        </p:sp>
        <p:sp>
          <p:nvSpPr>
            <p:cNvPr id="52" name="Google Shape;189;p11">
              <a:extLst>
                <a:ext uri="{FF2B5EF4-FFF2-40B4-BE49-F238E27FC236}">
                  <a16:creationId xmlns:a16="http://schemas.microsoft.com/office/drawing/2014/main" id="{E7B32FAF-6618-460B-8DB5-1243AAB80BCF}"/>
                </a:ext>
              </a:extLst>
            </p:cNvPr>
            <p:cNvSpPr/>
            <p:nvPr/>
          </p:nvSpPr>
          <p:spPr>
            <a:xfrm>
              <a:off x="4517752" y="1732483"/>
              <a:ext cx="2887860" cy="2524353"/>
            </a:xfrm>
            <a:prstGeom prst="rightArrow">
              <a:avLst>
                <a:gd name="adj1" fmla="val 70000"/>
                <a:gd name="adj2" fmla="val 50000"/>
              </a:avLst>
            </a:prstGeom>
            <a:solidFill>
              <a:srgbClr val="E0E0E0">
                <a:alpha val="89411"/>
              </a:srgbClr>
            </a:solidFill>
            <a:ln w="12700" cap="flat" cmpd="sng">
              <a:solidFill>
                <a:srgbClr val="E0E0E0">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190;p11">
              <a:extLst>
                <a:ext uri="{FF2B5EF4-FFF2-40B4-BE49-F238E27FC236}">
                  <a16:creationId xmlns:a16="http://schemas.microsoft.com/office/drawing/2014/main" id="{2986635D-5E67-4326-8945-F1921CBAF010}"/>
                </a:ext>
              </a:extLst>
            </p:cNvPr>
            <p:cNvSpPr txBox="1"/>
            <p:nvPr/>
          </p:nvSpPr>
          <p:spPr>
            <a:xfrm>
              <a:off x="5239717" y="2111136"/>
              <a:ext cx="1407832" cy="1767047"/>
            </a:xfrm>
            <a:prstGeom prst="rect">
              <a:avLst/>
            </a:prstGeom>
            <a:noFill/>
            <a:ln>
              <a:noFill/>
            </a:ln>
          </p:spPr>
          <p:txBody>
            <a:bodyPr spcFirstLastPara="1" wrap="square" lIns="43175" tIns="10775" rIns="21575" bIns="10775" anchor="ctr" anchorCtr="0">
              <a:noAutofit/>
            </a:bodyPr>
            <a:lstStyle/>
            <a:p>
              <a:pPr marL="285750" marR="0" lvl="1" indent="-285750" algn="l" rtl="0">
                <a:lnSpc>
                  <a:spcPct val="90000"/>
                </a:lnSpc>
                <a:spcBef>
                  <a:spcPts val="0"/>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latin typeface="Times New Roman"/>
                  <a:ea typeface="Times New Roman"/>
                  <a:cs typeface="Times New Roman"/>
                  <a:sym typeface="Times New Roman"/>
                </a:rPr>
                <a:t>5G</a:t>
              </a:r>
              <a:endParaRPr sz="1700" b="0" i="0" u="none" strike="noStrike" cap="none" dirty="0">
                <a:solidFill>
                  <a:schemeClr val="bg2">
                    <a:lumMod val="10000"/>
                  </a:schemeClr>
                </a:solidFill>
                <a:latin typeface="Times New Roman"/>
                <a:ea typeface="Times New Roman"/>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err="1">
                  <a:solidFill>
                    <a:schemeClr val="bg2">
                      <a:lumMod val="10000"/>
                    </a:schemeClr>
                  </a:solidFill>
                  <a:latin typeface="Times New Roman"/>
                  <a:ea typeface="Times New Roman"/>
                  <a:cs typeface="Times New Roman"/>
                  <a:sym typeface="Times New Roman"/>
                </a:rPr>
                <a:t>Wi-FI</a:t>
              </a:r>
              <a:endParaRPr sz="1700" b="0" i="0" u="none" strike="noStrike" cap="none" dirty="0">
                <a:solidFill>
                  <a:schemeClr val="bg2">
                    <a:lumMod val="10000"/>
                  </a:schemeClr>
                </a:solidFill>
                <a:latin typeface="Times New Roman"/>
                <a:ea typeface="Times New Roman"/>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a:solidFill>
                    <a:schemeClr val="bg2">
                      <a:lumMod val="10000"/>
                    </a:schemeClr>
                  </a:solidFill>
                  <a:latin typeface="Times New Roman"/>
                  <a:ea typeface="Times New Roman"/>
                  <a:cs typeface="Times New Roman"/>
                  <a:sym typeface="Times New Roman"/>
                </a:rPr>
                <a:t>Zigbee</a:t>
              </a:r>
              <a:endParaRPr sz="1700" b="0" i="0" u="none" strike="noStrike" cap="none" dirty="0">
                <a:solidFill>
                  <a:schemeClr val="bg2">
                    <a:lumMod val="10000"/>
                  </a:schemeClr>
                </a:solidFill>
                <a:latin typeface="Times New Roman"/>
                <a:ea typeface="Times New Roman"/>
                <a:cs typeface="Times New Roman"/>
                <a:sym typeface="Times New Roman"/>
              </a:endParaRPr>
            </a:p>
            <a:p>
              <a:pPr marL="285750" marR="0" lvl="1" indent="-285750" algn="l" rtl="0">
                <a:lnSpc>
                  <a:spcPct val="90000"/>
                </a:lnSpc>
                <a:spcBef>
                  <a:spcPts val="255"/>
                </a:spcBef>
                <a:spcAft>
                  <a:spcPts val="0"/>
                </a:spcAft>
                <a:buSzPts val="1700"/>
                <a:buFont typeface="Arial" panose="020B0604020202020204" pitchFamily="34" charset="0"/>
                <a:buChar char="•"/>
              </a:pPr>
              <a:r>
                <a:rPr lang="en-US" sz="1700" b="0" i="0" u="none" strike="noStrike" cap="none" dirty="0" err="1">
                  <a:solidFill>
                    <a:schemeClr val="bg2">
                      <a:lumMod val="10000"/>
                    </a:schemeClr>
                  </a:solidFill>
                  <a:latin typeface="Times New Roman"/>
                  <a:ea typeface="Times New Roman"/>
                  <a:cs typeface="Times New Roman"/>
                  <a:sym typeface="Times New Roman"/>
                </a:rPr>
                <a:t>Bluetooth等等</a:t>
              </a:r>
              <a:endParaRPr sz="1400" b="0" i="0" u="none" strike="noStrike" cap="none" dirty="0">
                <a:solidFill>
                  <a:schemeClr val="bg2">
                    <a:lumMod val="10000"/>
                  </a:schemeClr>
                </a:solidFill>
                <a:latin typeface="Arial"/>
                <a:ea typeface="Arial"/>
                <a:cs typeface="Arial"/>
                <a:sym typeface="Arial"/>
              </a:endParaRPr>
            </a:p>
          </p:txBody>
        </p:sp>
        <p:sp>
          <p:nvSpPr>
            <p:cNvPr id="54" name="Google Shape;191;p11">
              <a:extLst>
                <a:ext uri="{FF2B5EF4-FFF2-40B4-BE49-F238E27FC236}">
                  <a16:creationId xmlns:a16="http://schemas.microsoft.com/office/drawing/2014/main" id="{E2CF0034-69DB-423C-B00F-67BE1992A307}"/>
                </a:ext>
              </a:extLst>
            </p:cNvPr>
            <p:cNvSpPr/>
            <p:nvPr/>
          </p:nvSpPr>
          <p:spPr>
            <a:xfrm>
              <a:off x="3795786" y="2272694"/>
              <a:ext cx="1443930" cy="1443930"/>
            </a:xfrm>
            <a:prstGeom prst="ellipse">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192;p11">
              <a:extLst>
                <a:ext uri="{FF2B5EF4-FFF2-40B4-BE49-F238E27FC236}">
                  <a16:creationId xmlns:a16="http://schemas.microsoft.com/office/drawing/2014/main" id="{A20CBA6A-781C-4758-B682-BEF804BCB27F}"/>
                </a:ext>
              </a:extLst>
            </p:cNvPr>
            <p:cNvSpPr txBox="1"/>
            <p:nvPr/>
          </p:nvSpPr>
          <p:spPr>
            <a:xfrm>
              <a:off x="4007245" y="2484153"/>
              <a:ext cx="1021012" cy="1021012"/>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lt1"/>
                </a:buClr>
                <a:buSzPts val="3200"/>
                <a:buFont typeface="DFKai-SB"/>
                <a:buNone/>
              </a:pPr>
              <a:r>
                <a:rPr lang="en-US" sz="3200" b="0" i="0" u="none" strike="noStrike" cap="none">
                  <a:solidFill>
                    <a:schemeClr val="lt1"/>
                  </a:solidFill>
                  <a:latin typeface="DFKai-SB"/>
                  <a:ea typeface="DFKai-SB"/>
                  <a:cs typeface="DFKai-SB"/>
                  <a:sym typeface="DFKai-SB"/>
                </a:rPr>
                <a:t>網路層</a:t>
              </a:r>
              <a:endParaRPr sz="1400" b="0" i="0" u="none" strike="noStrike" cap="none">
                <a:solidFill>
                  <a:srgbClr val="000000"/>
                </a:solidFill>
                <a:latin typeface="Arial"/>
                <a:ea typeface="Arial"/>
                <a:cs typeface="Arial"/>
                <a:sym typeface="Arial"/>
              </a:endParaRPr>
            </a:p>
          </p:txBody>
        </p:sp>
        <p:sp>
          <p:nvSpPr>
            <p:cNvPr id="56" name="Google Shape;193;p11">
              <a:extLst>
                <a:ext uri="{FF2B5EF4-FFF2-40B4-BE49-F238E27FC236}">
                  <a16:creationId xmlns:a16="http://schemas.microsoft.com/office/drawing/2014/main" id="{DF24D945-FA71-4193-B017-CA3017289C4E}"/>
                </a:ext>
              </a:extLst>
            </p:cNvPr>
            <p:cNvSpPr/>
            <p:nvPr/>
          </p:nvSpPr>
          <p:spPr>
            <a:xfrm>
              <a:off x="8308069" y="1732483"/>
              <a:ext cx="2887860" cy="2524353"/>
            </a:xfrm>
            <a:prstGeom prst="rightArrow">
              <a:avLst>
                <a:gd name="adj1" fmla="val 70000"/>
                <a:gd name="adj2" fmla="val 50000"/>
              </a:avLst>
            </a:prstGeom>
            <a:solidFill>
              <a:srgbClr val="FFE8CA">
                <a:alpha val="89411"/>
              </a:srgbClr>
            </a:solidFill>
            <a:ln w="12700" cap="flat" cmpd="sng">
              <a:solidFill>
                <a:srgbClr val="FFE8C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194;p11">
              <a:extLst>
                <a:ext uri="{FF2B5EF4-FFF2-40B4-BE49-F238E27FC236}">
                  <a16:creationId xmlns:a16="http://schemas.microsoft.com/office/drawing/2014/main" id="{80E54CD1-3156-4171-9BE7-B5C46B6EBF60}"/>
                </a:ext>
              </a:extLst>
            </p:cNvPr>
            <p:cNvSpPr txBox="1"/>
            <p:nvPr/>
          </p:nvSpPr>
          <p:spPr>
            <a:xfrm>
              <a:off x="9030034" y="2111136"/>
              <a:ext cx="1407832" cy="1767047"/>
            </a:xfrm>
            <a:prstGeom prst="rect">
              <a:avLst/>
            </a:prstGeom>
            <a:noFill/>
            <a:ln>
              <a:noFill/>
            </a:ln>
          </p:spPr>
          <p:txBody>
            <a:bodyPr spcFirstLastPara="1" wrap="square" lIns="43175" tIns="10775" rIns="21575" bIns="10775" anchor="ctr" anchorCtr="0">
              <a:noAutofit/>
            </a:bodyPr>
            <a:lstStyle/>
            <a:p>
              <a:pPr marL="171450" marR="0" lvl="1" indent="-171450" algn="l" rtl="0">
                <a:lnSpc>
                  <a:spcPct val="90000"/>
                </a:lnSpc>
                <a:spcBef>
                  <a:spcPts val="0"/>
                </a:spcBef>
                <a:spcAft>
                  <a:spcPts val="0"/>
                </a:spcAft>
                <a:buSzPts val="1700"/>
                <a:buFont typeface="DFKai-SB"/>
                <a:buChar char="•"/>
              </a:pPr>
              <a:r>
                <a:rPr lang="en-US" sz="1700" b="0" i="0" u="none" strike="noStrike" cap="none" dirty="0" err="1">
                  <a:solidFill>
                    <a:schemeClr val="bg2">
                      <a:lumMod val="10000"/>
                    </a:schemeClr>
                  </a:solidFill>
                  <a:latin typeface="DFKai-SB"/>
                  <a:ea typeface="DFKai-SB"/>
                  <a:cs typeface="DFKai-SB"/>
                  <a:sym typeface="DFKai-SB"/>
                </a:rPr>
                <a:t>環境監測</a:t>
              </a:r>
              <a:endParaRPr sz="1400" b="0" i="0" u="none" strike="noStrike" cap="none" dirty="0">
                <a:solidFill>
                  <a:schemeClr val="bg2">
                    <a:lumMod val="10000"/>
                  </a:schemeClr>
                </a:solidFill>
                <a:latin typeface="Arial"/>
                <a:ea typeface="Arial"/>
                <a:cs typeface="Arial"/>
                <a:sym typeface="Arial"/>
              </a:endParaRPr>
            </a:p>
            <a:p>
              <a:pPr marL="171450" marR="0" lvl="1" indent="-171450" algn="l" rtl="0">
                <a:lnSpc>
                  <a:spcPct val="90000"/>
                </a:lnSpc>
                <a:spcBef>
                  <a:spcPts val="255"/>
                </a:spcBef>
                <a:spcAft>
                  <a:spcPts val="0"/>
                </a:spcAft>
                <a:buSzPts val="1700"/>
                <a:buFont typeface="DFKai-SB"/>
                <a:buChar char="•"/>
              </a:pPr>
              <a:r>
                <a:rPr lang="en-US" sz="1700" b="0" i="0" u="none" strike="noStrike" cap="none" dirty="0" err="1">
                  <a:solidFill>
                    <a:schemeClr val="bg2">
                      <a:lumMod val="10000"/>
                    </a:schemeClr>
                  </a:solidFill>
                  <a:latin typeface="DFKai-SB"/>
                  <a:ea typeface="DFKai-SB"/>
                  <a:cs typeface="DFKai-SB"/>
                  <a:sym typeface="DFKai-SB"/>
                </a:rPr>
                <a:t>智慧居家</a:t>
              </a:r>
              <a:endParaRPr sz="1400" b="0" i="0" u="none" strike="noStrike" cap="none" dirty="0">
                <a:solidFill>
                  <a:schemeClr val="bg2">
                    <a:lumMod val="10000"/>
                  </a:schemeClr>
                </a:solidFill>
                <a:latin typeface="Arial"/>
                <a:ea typeface="Arial"/>
                <a:cs typeface="Arial"/>
                <a:sym typeface="Arial"/>
              </a:endParaRPr>
            </a:p>
            <a:p>
              <a:pPr marL="171450" marR="0" lvl="1" indent="-171450" algn="l" rtl="0">
                <a:lnSpc>
                  <a:spcPct val="90000"/>
                </a:lnSpc>
                <a:spcBef>
                  <a:spcPts val="255"/>
                </a:spcBef>
                <a:spcAft>
                  <a:spcPts val="0"/>
                </a:spcAft>
                <a:buSzPts val="1700"/>
                <a:buFont typeface="DFKai-SB"/>
                <a:buChar char="•"/>
              </a:pPr>
              <a:r>
                <a:rPr lang="en-US" sz="1700" b="0" i="0" u="none" strike="noStrike" cap="none" dirty="0" err="1">
                  <a:solidFill>
                    <a:schemeClr val="bg2">
                      <a:lumMod val="10000"/>
                    </a:schemeClr>
                  </a:solidFill>
                  <a:latin typeface="DFKai-SB"/>
                  <a:ea typeface="DFKai-SB"/>
                  <a:cs typeface="DFKai-SB"/>
                  <a:sym typeface="DFKai-SB"/>
                </a:rPr>
                <a:t>遠距照護智慧交通</a:t>
              </a:r>
              <a:endParaRPr sz="1400" b="0" i="0" u="none" strike="noStrike" cap="none" dirty="0">
                <a:solidFill>
                  <a:schemeClr val="bg2">
                    <a:lumMod val="10000"/>
                  </a:schemeClr>
                </a:solidFill>
                <a:latin typeface="Arial"/>
                <a:ea typeface="Arial"/>
                <a:cs typeface="Arial"/>
                <a:sym typeface="Arial"/>
              </a:endParaRPr>
            </a:p>
            <a:p>
              <a:pPr marL="171450" marR="0" lvl="1" indent="-171450" algn="l" rtl="0">
                <a:lnSpc>
                  <a:spcPct val="90000"/>
                </a:lnSpc>
                <a:spcBef>
                  <a:spcPts val="255"/>
                </a:spcBef>
                <a:spcAft>
                  <a:spcPts val="0"/>
                </a:spcAft>
                <a:buSzPts val="1700"/>
                <a:buFont typeface="DFKai-SB"/>
                <a:buChar char="•"/>
              </a:pPr>
              <a:r>
                <a:rPr lang="en-US" sz="1700" b="0" i="0" u="none" strike="noStrike" cap="none" dirty="0">
                  <a:solidFill>
                    <a:schemeClr val="bg2">
                      <a:lumMod val="10000"/>
                    </a:schemeClr>
                  </a:solidFill>
                  <a:latin typeface="DFKai-SB"/>
                  <a:ea typeface="DFKai-SB"/>
                  <a:cs typeface="DFKai-SB"/>
                  <a:sym typeface="DFKai-SB"/>
                </a:rPr>
                <a:t>OPC </a:t>
              </a:r>
              <a:r>
                <a:rPr lang="en-US" sz="1700" b="0" i="0" u="none" strike="noStrike" cap="none" dirty="0" err="1">
                  <a:solidFill>
                    <a:schemeClr val="bg2">
                      <a:lumMod val="10000"/>
                    </a:schemeClr>
                  </a:solidFill>
                  <a:latin typeface="DFKai-SB"/>
                  <a:ea typeface="DFKai-SB"/>
                  <a:cs typeface="DFKai-SB"/>
                  <a:sym typeface="DFKai-SB"/>
                </a:rPr>
                <a:t>UA等等</a:t>
              </a:r>
              <a:endParaRPr sz="1400" b="0" i="0" u="none" strike="noStrike" cap="none" dirty="0">
                <a:solidFill>
                  <a:schemeClr val="bg2">
                    <a:lumMod val="10000"/>
                  </a:schemeClr>
                </a:solidFill>
                <a:latin typeface="Arial"/>
                <a:ea typeface="Arial"/>
                <a:cs typeface="Arial"/>
                <a:sym typeface="Arial"/>
              </a:endParaRPr>
            </a:p>
          </p:txBody>
        </p:sp>
        <p:sp>
          <p:nvSpPr>
            <p:cNvPr id="58" name="Google Shape;195;p11">
              <a:extLst>
                <a:ext uri="{FF2B5EF4-FFF2-40B4-BE49-F238E27FC236}">
                  <a16:creationId xmlns:a16="http://schemas.microsoft.com/office/drawing/2014/main" id="{AC3B1A96-8C7E-44BF-B44D-BE4AB4FCEFA9}"/>
                </a:ext>
              </a:extLst>
            </p:cNvPr>
            <p:cNvSpPr/>
            <p:nvPr/>
          </p:nvSpPr>
          <p:spPr>
            <a:xfrm>
              <a:off x="7586104" y="2272694"/>
              <a:ext cx="1443930" cy="1443930"/>
            </a:xfrm>
            <a:prstGeom prst="ellipse">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196;p11">
              <a:extLst>
                <a:ext uri="{FF2B5EF4-FFF2-40B4-BE49-F238E27FC236}">
                  <a16:creationId xmlns:a16="http://schemas.microsoft.com/office/drawing/2014/main" id="{3F2B1FA2-8645-4DB0-B746-E43DC13EB6CC}"/>
                </a:ext>
              </a:extLst>
            </p:cNvPr>
            <p:cNvSpPr txBox="1"/>
            <p:nvPr/>
          </p:nvSpPr>
          <p:spPr>
            <a:xfrm>
              <a:off x="7797563" y="2484153"/>
              <a:ext cx="1021012" cy="1021012"/>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lt1"/>
                </a:buClr>
                <a:buSzPts val="3200"/>
                <a:buFont typeface="DFKai-SB"/>
                <a:buNone/>
              </a:pPr>
              <a:r>
                <a:rPr lang="en-US" sz="3200" b="0" i="0" u="none" strike="noStrike" cap="none">
                  <a:solidFill>
                    <a:schemeClr val="lt1"/>
                  </a:solidFill>
                  <a:latin typeface="DFKai-SB"/>
                  <a:ea typeface="DFKai-SB"/>
                  <a:cs typeface="DFKai-SB"/>
                  <a:sym typeface="DFKai-SB"/>
                </a:rPr>
                <a:t>應用層</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p:txBody>
          <a:bodyPr/>
          <a:lstStyle/>
          <a:p>
            <a:r>
              <a:rPr lang="zh-TW" altLang="en-US" dirty="0">
                <a:sym typeface="DFKai-SB"/>
              </a:rPr>
              <a:t>實際案例 </a:t>
            </a:r>
            <a:r>
              <a:rPr lang="en-US" altLang="zh-TW" dirty="0">
                <a:sym typeface="DFKai-SB"/>
              </a:rPr>
              <a:t>–</a:t>
            </a:r>
            <a:r>
              <a:rPr lang="zh-TW" altLang="en-US" dirty="0">
                <a:sym typeface="DFKai-SB"/>
              </a:rPr>
              <a:t> </a:t>
            </a:r>
            <a:r>
              <a:rPr lang="zh-TW" altLang="en-US" dirty="0"/>
              <a:t>服飾管理系統</a:t>
            </a:r>
            <a:endParaRPr lang="zh-TW" altLang="en-US" dirty="0">
              <a:sym typeface="DFKai-SB"/>
            </a:endParaRPr>
          </a:p>
        </p:txBody>
      </p:sp>
      <p:sp>
        <p:nvSpPr>
          <p:cNvPr id="205" name="Google Shape;205;p12"/>
          <p:cNvSpPr txBox="1">
            <a:spLocks noGrp="1"/>
          </p:cNvSpPr>
          <p:nvPr>
            <p:ph idx="1"/>
          </p:nvPr>
        </p:nvSpPr>
        <p:spPr>
          <a:xfrm>
            <a:off x="838200" y="1879413"/>
            <a:ext cx="10515600" cy="4351338"/>
          </a:xfrm>
        </p:spPr>
        <p:txBody>
          <a:bodyPr>
            <a:normAutofit fontScale="92500" lnSpcReduction="10000"/>
          </a:bodyPr>
          <a:lstStyle/>
          <a:p>
            <a:pPr marL="0" indent="0">
              <a:buNone/>
            </a:pPr>
            <a:r>
              <a:rPr lang="zh-TW" altLang="en-US" dirty="0"/>
              <a:t>精簡管理作業</a:t>
            </a:r>
            <a:r>
              <a:rPr lang="zh-TW" altLang="en-US" sz="3000" b="1" dirty="0"/>
              <a:t>：</a:t>
            </a:r>
            <a:endParaRPr lang="en-US" altLang="zh-TW" sz="3000" b="1" dirty="0"/>
          </a:p>
          <a:p>
            <a:pPr lvl="1"/>
            <a:r>
              <a:rPr lang="zh-TW" altLang="en-US" sz="2800" dirty="0"/>
              <a:t>顧客結帳</a:t>
            </a:r>
            <a:endParaRPr lang="en-US" altLang="zh-TW" sz="2800" dirty="0"/>
          </a:p>
          <a:p>
            <a:pPr lvl="1"/>
            <a:r>
              <a:rPr lang="zh-TW" altLang="en-US" sz="2800" dirty="0"/>
              <a:t>盤點存貨</a:t>
            </a:r>
            <a:endParaRPr lang="en-US" altLang="zh-TW" sz="2800" dirty="0"/>
          </a:p>
          <a:p>
            <a:pPr lvl="1"/>
            <a:r>
              <a:rPr lang="zh-TW" altLang="en-US" sz="2800" dirty="0"/>
              <a:t>更新庫存叫料</a:t>
            </a:r>
            <a:endParaRPr lang="en-US" altLang="zh-TW" sz="2800" dirty="0"/>
          </a:p>
          <a:p>
            <a:pPr lvl="1"/>
            <a:r>
              <a:rPr lang="zh-TW" altLang="en-US" sz="2800" dirty="0"/>
              <a:t>送貨處理</a:t>
            </a:r>
            <a:endParaRPr lang="en-US" altLang="zh-TW" sz="2800" dirty="0"/>
          </a:p>
          <a:p>
            <a:pPr lvl="1"/>
            <a:r>
              <a:rPr lang="zh-TW" altLang="en-US" sz="2800" dirty="0"/>
              <a:t>大數據會員資料</a:t>
            </a:r>
            <a:endParaRPr lang="en-US" altLang="zh-TW" sz="2800" dirty="0"/>
          </a:p>
          <a:p>
            <a:pPr lvl="1"/>
            <a:r>
              <a:rPr lang="zh-TW" altLang="en-US" sz="2800" dirty="0"/>
              <a:t>防止商品被偷竊</a:t>
            </a:r>
            <a:endParaRPr lang="en-US" altLang="zh-TW" sz="2800" b="1" dirty="0"/>
          </a:p>
          <a:p>
            <a:pPr marL="0" indent="0">
              <a:buNone/>
            </a:pPr>
            <a:r>
              <a:rPr lang="zh-TW" altLang="en-US" sz="3000" b="1" dirty="0"/>
              <a:t>效益：</a:t>
            </a:r>
            <a:endParaRPr lang="en-US" altLang="zh-TW" sz="3000" b="1" dirty="0"/>
          </a:p>
          <a:p>
            <a:pPr lvl="1"/>
            <a:r>
              <a:rPr lang="zh-TW" altLang="en-US" sz="2800" dirty="0"/>
              <a:t>快速更新存貨</a:t>
            </a:r>
          </a:p>
          <a:p>
            <a:pPr lvl="1"/>
            <a:r>
              <a:rPr lang="zh-TW" altLang="en-US" sz="2800" dirty="0"/>
              <a:t>縮短盤點周期</a:t>
            </a:r>
            <a:endParaRPr lang="en-US" altLang="zh-TW" sz="2800" dirty="0"/>
          </a:p>
          <a:p>
            <a:pPr lvl="1"/>
            <a:r>
              <a:rPr lang="zh-TW" altLang="en-US" sz="2800" dirty="0"/>
              <a:t>控管服飾流向</a:t>
            </a:r>
          </a:p>
          <a:p>
            <a:pPr lvl="0"/>
            <a:endParaRPr lang="zh-TW" altLang="en-US" sz="2800" dirty="0">
              <a:sym typeface="Times New Roman"/>
            </a:endParaRPr>
          </a:p>
        </p:txBody>
      </p:sp>
      <p:sp>
        <p:nvSpPr>
          <p:cNvPr id="206" name="Google Shape;206;p12"/>
          <p:cNvSpPr txBox="1">
            <a:spLocks noGrp="1"/>
          </p:cNvSpPr>
          <p:nvPr>
            <p:ph type="sldNum" sz="quarter" idx="12"/>
          </p:nvPr>
        </p:nvSpPr>
        <p:spPr/>
        <p:txBody>
          <a:bodyPr/>
          <a:lstStyle/>
          <a:p>
            <a:pPr lvl="0"/>
            <a:fld id="{00000000-1234-1234-1234-123412341234}" type="slidenum">
              <a:rPr lang="en-US" smtClean="0"/>
              <a:pPr lvl="0"/>
              <a:t>12</a:t>
            </a:fld>
            <a:endParaRPr lang="en-US"/>
          </a:p>
        </p:txBody>
      </p:sp>
      <p:pic>
        <p:nvPicPr>
          <p:cNvPr id="3" name="圖片 2">
            <a:extLst>
              <a:ext uri="{FF2B5EF4-FFF2-40B4-BE49-F238E27FC236}">
                <a16:creationId xmlns:a16="http://schemas.microsoft.com/office/drawing/2014/main" id="{921FFAA7-C0BA-437D-A08B-B6BC3369C4EA}"/>
              </a:ext>
            </a:extLst>
          </p:cNvPr>
          <p:cNvPicPr>
            <a:picLocks noChangeAspect="1"/>
          </p:cNvPicPr>
          <p:nvPr/>
        </p:nvPicPr>
        <p:blipFill>
          <a:blip r:embed="rId3"/>
          <a:stretch>
            <a:fillRect/>
          </a:stretch>
        </p:blipFill>
        <p:spPr>
          <a:xfrm>
            <a:off x="4742415" y="1523456"/>
            <a:ext cx="6961009" cy="5135266"/>
          </a:xfrm>
          <a:prstGeom prst="rect">
            <a:avLst/>
          </a:prstGeom>
        </p:spPr>
      </p:pic>
    </p:spTree>
    <p:extLst>
      <p:ext uri="{BB962C8B-B14F-4D97-AF65-F5344CB8AC3E}">
        <p14:creationId xmlns:p14="http://schemas.microsoft.com/office/powerpoint/2010/main" val="321369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p:txBody>
          <a:bodyPr/>
          <a:lstStyle/>
          <a:p>
            <a:pPr lvl="0"/>
            <a:r>
              <a:rPr lang="zh-TW" altLang="en-US" dirty="0">
                <a:sym typeface="DFKai-SB"/>
              </a:rPr>
              <a:t>物聯網基本概念</a:t>
            </a:r>
          </a:p>
        </p:txBody>
      </p:sp>
      <p:sp>
        <p:nvSpPr>
          <p:cNvPr id="205" name="Google Shape;205;p12"/>
          <p:cNvSpPr txBox="1">
            <a:spLocks noGrp="1"/>
          </p:cNvSpPr>
          <p:nvPr>
            <p:ph idx="1"/>
          </p:nvPr>
        </p:nvSpPr>
        <p:spPr/>
        <p:txBody>
          <a:bodyPr>
            <a:normAutofit/>
          </a:bodyPr>
          <a:lstStyle/>
          <a:p>
            <a:pPr lvl="0"/>
            <a:r>
              <a:rPr lang="zh-TW" altLang="en-US" dirty="0">
                <a:sym typeface="Times New Roman"/>
              </a:rPr>
              <a:t>物聯網相關技術需求</a:t>
            </a:r>
          </a:p>
          <a:p>
            <a:r>
              <a:rPr lang="zh-TW" altLang="en-US" dirty="0">
                <a:sym typeface="Times New Roman"/>
              </a:rPr>
              <a:t>與 </a:t>
            </a:r>
            <a:r>
              <a:rPr lang="en-US" altLang="zh-TW" dirty="0">
                <a:sym typeface="Times New Roman"/>
              </a:rPr>
              <a:t>Smart Device </a:t>
            </a:r>
            <a:r>
              <a:rPr lang="zh-TW" altLang="en-US" dirty="0">
                <a:sym typeface="Times New Roman"/>
              </a:rPr>
              <a:t>的互連</a:t>
            </a:r>
            <a:endParaRPr lang="zh-TW" altLang="en-US" dirty="0"/>
          </a:p>
          <a:p>
            <a:pPr lvl="1"/>
            <a:r>
              <a:rPr lang="zh-TW" altLang="en-US" sz="2600" dirty="0">
                <a:sym typeface="Times New Roman"/>
              </a:rPr>
              <a:t>雲端技術的提升</a:t>
            </a:r>
            <a:endParaRPr lang="zh-TW" altLang="en-US" sz="2600" dirty="0"/>
          </a:p>
          <a:p>
            <a:pPr lvl="1"/>
            <a:r>
              <a:rPr lang="zh-TW" altLang="en-US" sz="2600" dirty="0">
                <a:sym typeface="Times New Roman"/>
              </a:rPr>
              <a:t>操作簡便的自然人機介面</a:t>
            </a:r>
            <a:endParaRPr lang="zh-TW" altLang="en-US" sz="2600" dirty="0"/>
          </a:p>
          <a:p>
            <a:pPr lvl="1"/>
            <a:r>
              <a:rPr lang="zh-TW" altLang="en-US" sz="2600" dirty="0">
                <a:sym typeface="Times New Roman"/>
              </a:rPr>
              <a:t>良好的使用者體驗</a:t>
            </a:r>
          </a:p>
        </p:txBody>
      </p:sp>
      <p:sp>
        <p:nvSpPr>
          <p:cNvPr id="206" name="Google Shape;206;p12"/>
          <p:cNvSpPr txBox="1">
            <a:spLocks noGrp="1"/>
          </p:cNvSpPr>
          <p:nvPr>
            <p:ph type="sldNum" sz="quarter" idx="12"/>
          </p:nvPr>
        </p:nvSpPr>
        <p:spPr/>
        <p:txBody>
          <a:bodyPr/>
          <a:lstStyle/>
          <a:p>
            <a:pPr lvl="0"/>
            <a:fld id="{00000000-1234-1234-1234-123412341234}" type="slidenum">
              <a:rPr lang="en-US" smtClean="0"/>
              <a:pPr lvl="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title"/>
          </p:nvPr>
        </p:nvSpPr>
        <p:spPr/>
        <p:txBody>
          <a:bodyPr/>
          <a:lstStyle/>
          <a:p>
            <a:pPr lvl="0"/>
            <a:r>
              <a:rPr lang="zh-TW" altLang="en-US">
                <a:sym typeface="DFKai-SB"/>
              </a:rPr>
              <a:t>邊緣運算</a:t>
            </a:r>
            <a:r>
              <a:rPr lang="en-US" altLang="zh-TW">
                <a:sym typeface="DFKai-SB"/>
              </a:rPr>
              <a:t>(</a:t>
            </a:r>
            <a:r>
              <a:rPr lang="en-US">
                <a:sym typeface="DFKai-SB"/>
              </a:rPr>
              <a:t>Edge Computing)</a:t>
            </a:r>
            <a:endParaRPr lang="en-US" dirty="0">
              <a:sym typeface="DFKai-SB"/>
            </a:endParaRPr>
          </a:p>
        </p:txBody>
      </p:sp>
      <p:sp>
        <p:nvSpPr>
          <p:cNvPr id="214" name="Google Shape;214;p13"/>
          <p:cNvSpPr txBox="1">
            <a:spLocks noGrp="1"/>
          </p:cNvSpPr>
          <p:nvPr>
            <p:ph sz="half" idx="1"/>
          </p:nvPr>
        </p:nvSpPr>
        <p:spPr>
          <a:xfrm>
            <a:off x="838199" y="1825625"/>
            <a:ext cx="6315635" cy="4351338"/>
          </a:xfrm>
        </p:spPr>
        <p:txBody>
          <a:bodyPr>
            <a:normAutofit lnSpcReduction="10000"/>
          </a:bodyPr>
          <a:lstStyle/>
          <a:p>
            <a:r>
              <a:rPr lang="zh-TW" altLang="en-US" dirty="0"/>
              <a:t>為何需要</a:t>
            </a:r>
            <a:r>
              <a:rPr lang="en-US" altLang="zh-TW" dirty="0"/>
              <a:t>:</a:t>
            </a:r>
            <a:endParaRPr lang="zh-TW" altLang="en-US" dirty="0"/>
          </a:p>
          <a:p>
            <a:pPr lvl="1"/>
            <a:r>
              <a:rPr lang="zh-TW" altLang="en-US" dirty="0"/>
              <a:t>網路邊緣的線上設備數量迅速增加，這些會產生大量數據資料</a:t>
            </a:r>
            <a:r>
              <a:rPr lang="en-US" altLang="zh-TW" dirty="0"/>
              <a:t>(</a:t>
            </a:r>
            <a:r>
              <a:rPr lang="zh-TW" altLang="en-US" dirty="0"/>
              <a:t>如</a:t>
            </a:r>
            <a:r>
              <a:rPr lang="en-US" altLang="zh-TW" dirty="0"/>
              <a:t>:</a:t>
            </a:r>
            <a:r>
              <a:rPr lang="zh-TW" altLang="en-US" dirty="0"/>
              <a:t>城市的</a:t>
            </a:r>
            <a:r>
              <a:rPr lang="en-US" altLang="zh-TW" dirty="0"/>
              <a:t>IoT</a:t>
            </a:r>
            <a:r>
              <a:rPr lang="zh-TW" altLang="en-US" dirty="0"/>
              <a:t>設備</a:t>
            </a:r>
            <a:r>
              <a:rPr lang="en-US" altLang="zh-TW" dirty="0"/>
              <a:t>)</a:t>
            </a:r>
            <a:r>
              <a:rPr lang="zh-TW" altLang="en-US" dirty="0"/>
              <a:t>，同時也消耗大量資料頻寬</a:t>
            </a:r>
          </a:p>
          <a:p>
            <a:r>
              <a:rPr lang="zh-TW" altLang="en-US" dirty="0"/>
              <a:t>簡介</a:t>
            </a:r>
          </a:p>
          <a:p>
            <a:pPr lvl="1"/>
            <a:r>
              <a:rPr lang="zh-TW" altLang="en-US" dirty="0"/>
              <a:t>邊緣運算是一種網路運算架構，運算過程盡可能靠近資料來源以減少延遲和頻寬使用，最大限度減少異地用戶端和伺服器之間必須發生的通信量。近年來技術的快速發展使硬體趨向小型化、高密度以及軟體的虛擬化，讓邊緣運算的實用度更加可行</a:t>
            </a:r>
          </a:p>
          <a:p>
            <a:pPr lvl="1"/>
            <a:r>
              <a:rPr lang="zh-TW" altLang="en-US" dirty="0"/>
              <a:t>邊緣運算是加速互聯網的主要關鍵</a:t>
            </a:r>
          </a:p>
        </p:txBody>
      </p:sp>
      <p:sp>
        <p:nvSpPr>
          <p:cNvPr id="215" name="Google Shape;215;p13"/>
          <p:cNvSpPr txBox="1">
            <a:spLocks noGrp="1"/>
          </p:cNvSpPr>
          <p:nvPr>
            <p:ph type="sldNum" sz="quarter" idx="12"/>
          </p:nvPr>
        </p:nvSpPr>
        <p:spPr/>
        <p:txBody>
          <a:bodyPr/>
          <a:lstStyle/>
          <a:p>
            <a:pPr lvl="0"/>
            <a:fld id="{00000000-1234-1234-1234-123412341234}" type="slidenum">
              <a:rPr lang="en-US" smtClean="0"/>
              <a:pPr lvl="0"/>
              <a:t>14</a:t>
            </a:fld>
            <a:endParaRPr lang="en-US"/>
          </a:p>
        </p:txBody>
      </p:sp>
      <p:pic>
        <p:nvPicPr>
          <p:cNvPr id="10" name="Google Shape;216;p13">
            <a:extLst>
              <a:ext uri="{FF2B5EF4-FFF2-40B4-BE49-F238E27FC236}">
                <a16:creationId xmlns:a16="http://schemas.microsoft.com/office/drawing/2014/main" id="{899781C1-4046-4A7E-8B60-696E90A51577}"/>
              </a:ext>
            </a:extLst>
          </p:cNvPr>
          <p:cNvPicPr preferRelativeResize="0">
            <a:picLocks noGrp="1"/>
          </p:cNvPicPr>
          <p:nvPr>
            <p:ph sz="half" idx="2"/>
          </p:nvPr>
        </p:nvPicPr>
        <p:blipFill rotWithShape="1">
          <a:blip r:embed="rId3">
            <a:alphaModFix/>
          </a:blip>
          <a:srcRect l="53891"/>
          <a:stretch/>
        </p:blipFill>
        <p:spPr>
          <a:xfrm>
            <a:off x="7469410" y="2386581"/>
            <a:ext cx="2587180" cy="3229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title"/>
          </p:nvPr>
        </p:nvSpPr>
        <p:spPr/>
        <p:txBody>
          <a:bodyPr/>
          <a:lstStyle/>
          <a:p>
            <a:pPr lvl="0"/>
            <a:r>
              <a:rPr lang="zh-TW" altLang="en-US" dirty="0">
                <a:sym typeface="DFKai-SB"/>
              </a:rPr>
              <a:t>各式感測器與基本原理</a:t>
            </a:r>
          </a:p>
        </p:txBody>
      </p:sp>
      <p:sp>
        <p:nvSpPr>
          <p:cNvPr id="222" name="Google Shape;222;p14"/>
          <p:cNvSpPr txBox="1">
            <a:spLocks noGrp="1"/>
          </p:cNvSpPr>
          <p:nvPr>
            <p:ph idx="1"/>
          </p:nvPr>
        </p:nvSpPr>
        <p:spPr/>
        <p:txBody>
          <a:bodyPr/>
          <a:lstStyle/>
          <a:p>
            <a:r>
              <a:rPr lang="zh-TW" altLang="en-US" dirty="0">
                <a:sym typeface="Times New Roman"/>
              </a:rPr>
              <a:t>感測器</a:t>
            </a:r>
            <a:r>
              <a:rPr lang="en-US" altLang="zh-TW" dirty="0">
                <a:sym typeface="Times New Roman"/>
              </a:rPr>
              <a:t>(Sensor)</a:t>
            </a:r>
            <a:r>
              <a:rPr lang="zh-TW" altLang="en-US" dirty="0">
                <a:sym typeface="Times New Roman"/>
              </a:rPr>
              <a:t>是由對周圍環境或者人體身上的某些物理化學反應，轉成可量化的電訊號，常見的有溫度感應器、光敏感應器、陀螺儀、加速計、影像感測器等、深度感測器</a:t>
            </a:r>
            <a:r>
              <a:rPr lang="en-US" altLang="zh-TW" dirty="0">
                <a:sym typeface="Times New Roman"/>
              </a:rPr>
              <a:t>……</a:t>
            </a:r>
            <a:r>
              <a:rPr lang="zh-TW" altLang="en-US" dirty="0">
                <a:sym typeface="Times New Roman"/>
              </a:rPr>
              <a:t>等</a:t>
            </a:r>
            <a:endParaRPr lang="zh-TW" altLang="en-US" dirty="0"/>
          </a:p>
          <a:p>
            <a:r>
              <a:rPr lang="zh-TW" altLang="en-US" dirty="0">
                <a:sym typeface="Times New Roman"/>
              </a:rPr>
              <a:t>大部分的感測器本身沒有辦法直接利用，需要放大訊號以便讀取，所以通常會接到微電腦控制器上面，這讓應用上有極大好處，無論是做有線無線傳輸訊號到遠端機器上，都提高了便利性與增加應用擴充性 ，如下圖所示</a:t>
            </a:r>
            <a:endParaRPr lang="zh-TW" altLang="en-US" dirty="0"/>
          </a:p>
        </p:txBody>
      </p:sp>
      <p:sp>
        <p:nvSpPr>
          <p:cNvPr id="223" name="Google Shape;223;p14"/>
          <p:cNvSpPr txBox="1">
            <a:spLocks noGrp="1"/>
          </p:cNvSpPr>
          <p:nvPr>
            <p:ph type="sldNum" sz="quarter" idx="12"/>
          </p:nvPr>
        </p:nvSpPr>
        <p:spPr/>
        <p:txBody>
          <a:bodyPr/>
          <a:lstStyle/>
          <a:p>
            <a:pPr lvl="0"/>
            <a:fld id="{00000000-1234-1234-1234-123412341234}" type="slidenum">
              <a:rPr lang="en-US" smtClean="0"/>
              <a:pPr lvl="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p:txBody>
          <a:bodyPr/>
          <a:lstStyle/>
          <a:p>
            <a:pPr lvl="0"/>
            <a:r>
              <a:rPr lang="en-US" dirty="0">
                <a:sym typeface="DFKai-SB"/>
              </a:rPr>
              <a:t>IOT</a:t>
            </a:r>
            <a:r>
              <a:rPr lang="zh-TW" altLang="en-US" dirty="0">
                <a:sym typeface="DFKai-SB"/>
              </a:rPr>
              <a:t>架構範例</a:t>
            </a:r>
            <a:endParaRPr lang="zh-TW" altLang="en-US" dirty="0">
              <a:sym typeface="Times New Roman"/>
            </a:endParaRPr>
          </a:p>
        </p:txBody>
      </p:sp>
      <p:sp>
        <p:nvSpPr>
          <p:cNvPr id="231" name="Google Shape;231;p15"/>
          <p:cNvSpPr txBox="1">
            <a:spLocks noGrp="1"/>
          </p:cNvSpPr>
          <p:nvPr>
            <p:ph type="sldNum" sz="quarter" idx="12"/>
          </p:nvPr>
        </p:nvSpPr>
        <p:spPr/>
        <p:txBody>
          <a:bodyPr/>
          <a:lstStyle/>
          <a:p>
            <a:pPr lvl="0"/>
            <a:fld id="{00000000-1234-1234-1234-123412341234}" type="slidenum">
              <a:rPr lang="en-US" smtClean="0"/>
              <a:pPr lvl="0"/>
              <a:t>16</a:t>
            </a:fld>
            <a:endParaRPr lang="en-US" dirty="0"/>
          </a:p>
        </p:txBody>
      </p:sp>
      <p:sp>
        <p:nvSpPr>
          <p:cNvPr id="32" name="Google Shape;233;p15">
            <a:extLst>
              <a:ext uri="{FF2B5EF4-FFF2-40B4-BE49-F238E27FC236}">
                <a16:creationId xmlns:a16="http://schemas.microsoft.com/office/drawing/2014/main" id="{C6E5B723-6704-4071-8589-B21473DE70C3}"/>
              </a:ext>
            </a:extLst>
          </p:cNvPr>
          <p:cNvSpPr/>
          <p:nvPr/>
        </p:nvSpPr>
        <p:spPr>
          <a:xfrm>
            <a:off x="421342" y="3395325"/>
            <a:ext cx="3049044" cy="997886"/>
          </a:xfrm>
          <a:prstGeom prst="roundRect">
            <a:avLst>
              <a:gd name="adj" fmla="val 16667"/>
            </a:avLst>
          </a:prstGeom>
          <a:solidFill>
            <a:srgbClr val="92D05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bg2">
                    <a:lumMod val="10000"/>
                  </a:schemeClr>
                </a:solidFill>
                <a:latin typeface="Times New Roman"/>
                <a:ea typeface="Times New Roman"/>
                <a:cs typeface="Times New Roman"/>
                <a:sym typeface="Times New Roman"/>
              </a:rPr>
              <a:t>Sensor</a:t>
            </a:r>
            <a:endParaRPr sz="1400" b="1" i="0" u="none" strike="noStrike" cap="none" dirty="0">
              <a:solidFill>
                <a:schemeClr val="bg2">
                  <a:lumMod val="10000"/>
                </a:schemeClr>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bg2">
                    <a:lumMod val="10000"/>
                  </a:schemeClr>
                </a:solidFill>
                <a:latin typeface="Times New Roman"/>
                <a:ea typeface="Times New Roman"/>
                <a:cs typeface="Times New Roman"/>
                <a:sym typeface="Times New Roman"/>
              </a:rPr>
              <a:t>(</a:t>
            </a:r>
            <a:r>
              <a:rPr lang="en-US" sz="1800" b="1" i="0" u="none" strike="noStrike" cap="none" dirty="0" err="1">
                <a:solidFill>
                  <a:schemeClr val="bg2">
                    <a:lumMod val="10000"/>
                  </a:schemeClr>
                </a:solidFill>
                <a:latin typeface="Times New Roman"/>
                <a:ea typeface="Times New Roman"/>
                <a:cs typeface="Times New Roman"/>
                <a:sym typeface="Times New Roman"/>
              </a:rPr>
              <a:t>終端感測器或終端控制器</a:t>
            </a:r>
            <a:r>
              <a:rPr lang="en-US" sz="1800" b="1" i="0" u="none" strike="noStrike" cap="none" dirty="0">
                <a:solidFill>
                  <a:schemeClr val="bg2">
                    <a:lumMod val="10000"/>
                  </a:schemeClr>
                </a:solidFill>
                <a:latin typeface="Times New Roman"/>
                <a:ea typeface="Times New Roman"/>
                <a:cs typeface="Times New Roman"/>
                <a:sym typeface="Times New Roman"/>
              </a:rPr>
              <a:t>)</a:t>
            </a:r>
            <a:endParaRPr sz="1800" b="1" i="0" u="none" strike="noStrike" cap="none" dirty="0">
              <a:solidFill>
                <a:schemeClr val="bg2">
                  <a:lumMod val="10000"/>
                </a:schemeClr>
              </a:solidFill>
              <a:latin typeface="Times New Roman"/>
              <a:ea typeface="Times New Roman"/>
              <a:cs typeface="Times New Roman"/>
              <a:sym typeface="Times New Roman"/>
            </a:endParaRPr>
          </a:p>
        </p:txBody>
      </p:sp>
      <p:sp>
        <p:nvSpPr>
          <p:cNvPr id="33" name="Google Shape;234;p15">
            <a:extLst>
              <a:ext uri="{FF2B5EF4-FFF2-40B4-BE49-F238E27FC236}">
                <a16:creationId xmlns:a16="http://schemas.microsoft.com/office/drawing/2014/main" id="{90727117-EA77-4C3D-8E9F-C2435BB25247}"/>
              </a:ext>
            </a:extLst>
          </p:cNvPr>
          <p:cNvSpPr/>
          <p:nvPr/>
        </p:nvSpPr>
        <p:spPr>
          <a:xfrm>
            <a:off x="4738107" y="3368969"/>
            <a:ext cx="2887667" cy="997886"/>
          </a:xfrm>
          <a:prstGeom prst="roundRect">
            <a:avLst>
              <a:gd name="adj" fmla="val 16667"/>
            </a:avLst>
          </a:prstGeom>
          <a:solidFill>
            <a:srgbClr val="00B05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imes New Roman"/>
                <a:ea typeface="Times New Roman"/>
                <a:cs typeface="Times New Roman"/>
                <a:sym typeface="Times New Roman"/>
              </a:rPr>
              <a:t>Communication Interface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imes New Roman"/>
                <a:ea typeface="Times New Roman"/>
                <a:cs typeface="Times New Roman"/>
                <a:sym typeface="Times New Roman"/>
              </a:rPr>
              <a:t>(CGI)</a:t>
            </a:r>
            <a:endParaRPr sz="1800" b="0" i="0" u="none" strike="noStrike" cap="none" dirty="0">
              <a:solidFill>
                <a:schemeClr val="lt1"/>
              </a:solidFill>
              <a:latin typeface="Times New Roman"/>
              <a:ea typeface="Times New Roman"/>
              <a:cs typeface="Times New Roman"/>
              <a:sym typeface="Times New Roman"/>
            </a:endParaRPr>
          </a:p>
        </p:txBody>
      </p:sp>
      <p:sp>
        <p:nvSpPr>
          <p:cNvPr id="34" name="Google Shape;235;p15">
            <a:extLst>
              <a:ext uri="{FF2B5EF4-FFF2-40B4-BE49-F238E27FC236}">
                <a16:creationId xmlns:a16="http://schemas.microsoft.com/office/drawing/2014/main" id="{644A2D25-FBC5-4450-A01B-E44A0AF71648}"/>
              </a:ext>
            </a:extLst>
          </p:cNvPr>
          <p:cNvSpPr/>
          <p:nvPr/>
        </p:nvSpPr>
        <p:spPr>
          <a:xfrm>
            <a:off x="8880233" y="3932121"/>
            <a:ext cx="1798816" cy="997886"/>
          </a:xfrm>
          <a:prstGeom prst="roundRect">
            <a:avLst>
              <a:gd name="adj" fmla="val 16667"/>
            </a:avLst>
          </a:prstGeom>
          <a:solidFill>
            <a:srgbClr val="92D050"/>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bg2">
                    <a:lumMod val="10000"/>
                  </a:schemeClr>
                </a:solidFill>
                <a:latin typeface="Times New Roman"/>
                <a:ea typeface="Times New Roman"/>
                <a:cs typeface="Times New Roman"/>
                <a:sym typeface="Times New Roman"/>
              </a:rPr>
              <a:t>I/</a:t>
            </a:r>
            <a:r>
              <a:rPr lang="en-US" sz="1800" b="1" i="0" u="none" strike="noStrike" cap="none" dirty="0" err="1">
                <a:solidFill>
                  <a:schemeClr val="bg2">
                    <a:lumMod val="10000"/>
                  </a:schemeClr>
                </a:solidFill>
                <a:latin typeface="Times New Roman"/>
                <a:ea typeface="Times New Roman"/>
                <a:cs typeface="Times New Roman"/>
                <a:sym typeface="Times New Roman"/>
              </a:rPr>
              <a:t>O控制</a:t>
            </a:r>
            <a:endParaRPr sz="1400" b="1" i="0" u="none" strike="noStrike" cap="none" dirty="0">
              <a:solidFill>
                <a:schemeClr val="bg2">
                  <a:lumMod val="10000"/>
                </a:schemeClr>
              </a:solidFill>
              <a:latin typeface="Arial"/>
              <a:ea typeface="Arial"/>
              <a:cs typeface="Arial"/>
              <a:sym typeface="Arial"/>
            </a:endParaRPr>
          </a:p>
        </p:txBody>
      </p:sp>
      <p:sp>
        <p:nvSpPr>
          <p:cNvPr id="35" name="Google Shape;236;p15">
            <a:extLst>
              <a:ext uri="{FF2B5EF4-FFF2-40B4-BE49-F238E27FC236}">
                <a16:creationId xmlns:a16="http://schemas.microsoft.com/office/drawing/2014/main" id="{B0352B56-E597-4E4D-8ED9-FED1E36EE53F}"/>
              </a:ext>
            </a:extLst>
          </p:cNvPr>
          <p:cNvSpPr/>
          <p:nvPr/>
        </p:nvSpPr>
        <p:spPr>
          <a:xfrm>
            <a:off x="8880233" y="2465713"/>
            <a:ext cx="1798816" cy="997886"/>
          </a:xfrm>
          <a:prstGeom prst="roundRect">
            <a:avLst>
              <a:gd name="adj" fmla="val 16667"/>
            </a:avLst>
          </a:prstGeom>
          <a:solidFill>
            <a:srgbClr val="92D050"/>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err="1">
                <a:solidFill>
                  <a:schemeClr val="bg2">
                    <a:lumMod val="10000"/>
                  </a:schemeClr>
                </a:solidFill>
                <a:latin typeface="Times New Roman"/>
                <a:ea typeface="Times New Roman"/>
                <a:cs typeface="Times New Roman"/>
                <a:sym typeface="Times New Roman"/>
              </a:rPr>
              <a:t>雲端分析</a:t>
            </a:r>
            <a:endParaRPr sz="1400" b="1" i="0" u="none" strike="noStrike" cap="none" dirty="0">
              <a:solidFill>
                <a:schemeClr val="bg2">
                  <a:lumMod val="10000"/>
                </a:schemeClr>
              </a:solidFill>
              <a:latin typeface="Arial"/>
              <a:ea typeface="Arial"/>
              <a:cs typeface="Arial"/>
              <a:sym typeface="Arial"/>
            </a:endParaRPr>
          </a:p>
        </p:txBody>
      </p:sp>
      <p:sp>
        <p:nvSpPr>
          <p:cNvPr id="36" name="Google Shape;237;p15">
            <a:extLst>
              <a:ext uri="{FF2B5EF4-FFF2-40B4-BE49-F238E27FC236}">
                <a16:creationId xmlns:a16="http://schemas.microsoft.com/office/drawing/2014/main" id="{1115F47D-D4CC-4612-B491-2DD9ACC843FD}"/>
              </a:ext>
            </a:extLst>
          </p:cNvPr>
          <p:cNvSpPr/>
          <p:nvPr/>
        </p:nvSpPr>
        <p:spPr>
          <a:xfrm>
            <a:off x="5543965" y="1451696"/>
            <a:ext cx="1116046" cy="811664"/>
          </a:xfrm>
          <a:prstGeom prst="flowChartMagneticDisk">
            <a:avLst/>
          </a:prstGeom>
          <a:solidFill>
            <a:srgbClr val="92D050"/>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bg2">
                    <a:lumMod val="10000"/>
                  </a:schemeClr>
                </a:solidFill>
                <a:latin typeface="Times New Roman"/>
                <a:ea typeface="Times New Roman"/>
                <a:cs typeface="Times New Roman"/>
                <a:sym typeface="Times New Roman"/>
              </a:rPr>
              <a:t>Database</a:t>
            </a:r>
            <a:endParaRPr sz="1800" b="1" i="0" u="none" strike="noStrike" cap="none" dirty="0">
              <a:solidFill>
                <a:schemeClr val="bg2">
                  <a:lumMod val="10000"/>
                </a:schemeClr>
              </a:solidFill>
              <a:latin typeface="Times New Roman"/>
              <a:ea typeface="Times New Roman"/>
              <a:cs typeface="Times New Roman"/>
              <a:sym typeface="Times New Roman"/>
            </a:endParaRPr>
          </a:p>
        </p:txBody>
      </p:sp>
      <p:sp>
        <p:nvSpPr>
          <p:cNvPr id="37" name="Google Shape;238;p15">
            <a:extLst>
              <a:ext uri="{FF2B5EF4-FFF2-40B4-BE49-F238E27FC236}">
                <a16:creationId xmlns:a16="http://schemas.microsoft.com/office/drawing/2014/main" id="{7ABDB92F-C867-49BB-AAC3-89B6DA980E60}"/>
              </a:ext>
            </a:extLst>
          </p:cNvPr>
          <p:cNvSpPr txBox="1"/>
          <p:nvPr/>
        </p:nvSpPr>
        <p:spPr>
          <a:xfrm>
            <a:off x="4424339" y="4505360"/>
            <a:ext cx="3500460" cy="1862008"/>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chemeClr val="dk1"/>
              </a:buClr>
              <a:buSzPts val="1800"/>
              <a:buFont typeface="Microsoft JhengHei"/>
              <a:buNone/>
            </a:pPr>
            <a:r>
              <a:rPr lang="en-US" altLang="zh-TW" sz="2000" dirty="0" err="1">
                <a:solidFill>
                  <a:schemeClr val="bg1"/>
                </a:solidFill>
                <a:latin typeface="Times New Roman" panose="02020603050405020304" pitchFamily="18" charset="0"/>
                <a:cs typeface="Times New Roman" panose="02020603050405020304" pitchFamily="18" charset="0"/>
                <a:sym typeface="Calibri"/>
              </a:rPr>
              <a:t>S</a:t>
            </a:r>
            <a:r>
              <a:rPr lang="en-US" sz="2000" i="0" u="none" strike="noStrike" cap="none" dirty="0" err="1">
                <a:solidFill>
                  <a:schemeClr val="bg1"/>
                </a:solidFill>
                <a:latin typeface="Times New Roman" panose="02020603050405020304" pitchFamily="18" charset="0"/>
                <a:cs typeface="Times New Roman" panose="02020603050405020304" pitchFamily="18" charset="0"/>
                <a:sym typeface="Calibri"/>
              </a:rPr>
              <a:t>erver上的CGI程式收到訊號後，將數據進行處理，並將處理結果送至對應的機制</a:t>
            </a:r>
            <a:endParaRPr lang="en-US" sz="2000" i="0" u="none" strike="noStrike" cap="none" dirty="0">
              <a:solidFill>
                <a:schemeClr val="bg1"/>
              </a:solidFill>
              <a:latin typeface="Times New Roman" panose="02020603050405020304" pitchFamily="18" charset="0"/>
              <a:cs typeface="Times New Roman" panose="02020603050405020304" pitchFamily="18" charset="0"/>
              <a:sym typeface="Calibri"/>
            </a:endParaRPr>
          </a:p>
          <a:p>
            <a:pPr marL="0" marR="0" lvl="0" indent="0" algn="just" rtl="0">
              <a:lnSpc>
                <a:spcPct val="115000"/>
              </a:lnSpc>
              <a:spcBef>
                <a:spcPts val="0"/>
              </a:spcBef>
              <a:spcAft>
                <a:spcPts val="0"/>
              </a:spcAft>
              <a:buClr>
                <a:schemeClr val="dk1"/>
              </a:buClr>
              <a:buSzPts val="1800"/>
              <a:buFont typeface="Microsoft JhengHei"/>
              <a:buNone/>
            </a:pPr>
            <a:r>
              <a:rPr lang="en-US" sz="2000" i="0" u="none" strike="noStrike" cap="none" dirty="0">
                <a:solidFill>
                  <a:schemeClr val="bg1"/>
                </a:solidFill>
                <a:latin typeface="Times New Roman" panose="02020603050405020304" pitchFamily="18" charset="0"/>
                <a:cs typeface="Times New Roman" panose="02020603050405020304" pitchFamily="18" charset="0"/>
                <a:sym typeface="Calibri"/>
              </a:rPr>
              <a:t>(</a:t>
            </a:r>
            <a:r>
              <a:rPr lang="en-US" sz="2000" i="0" u="none" strike="noStrike" cap="none" dirty="0" err="1">
                <a:solidFill>
                  <a:schemeClr val="bg1"/>
                </a:solidFill>
                <a:latin typeface="Times New Roman" panose="02020603050405020304" pitchFamily="18" charset="0"/>
                <a:cs typeface="Times New Roman" panose="02020603050405020304" pitchFamily="18" charset="0"/>
                <a:sym typeface="Calibri"/>
              </a:rPr>
              <a:t>例如:儲存、雲端分析或呼叫I</a:t>
            </a:r>
            <a:r>
              <a:rPr lang="en-US" sz="2000" i="0" u="none" strike="noStrike" cap="none" dirty="0">
                <a:solidFill>
                  <a:schemeClr val="bg1"/>
                </a:solidFill>
                <a:latin typeface="Times New Roman" panose="02020603050405020304" pitchFamily="18" charset="0"/>
                <a:cs typeface="Times New Roman" panose="02020603050405020304" pitchFamily="18" charset="0"/>
                <a:sym typeface="Calibri"/>
              </a:rPr>
              <a:t>/</a:t>
            </a:r>
            <a:r>
              <a:rPr lang="en-US" sz="2000" i="0" u="none" strike="noStrike" cap="none" dirty="0" err="1">
                <a:solidFill>
                  <a:schemeClr val="bg1"/>
                </a:solidFill>
                <a:latin typeface="Times New Roman" panose="02020603050405020304" pitchFamily="18" charset="0"/>
                <a:cs typeface="Times New Roman" panose="02020603050405020304" pitchFamily="18" charset="0"/>
                <a:sym typeface="Calibri"/>
              </a:rPr>
              <a:t>O控制設備</a:t>
            </a:r>
            <a:r>
              <a:rPr lang="en-US" sz="2000" i="0" u="none" strike="noStrike" cap="none" dirty="0">
                <a:solidFill>
                  <a:schemeClr val="bg1"/>
                </a:solidFill>
                <a:latin typeface="Times New Roman" panose="02020603050405020304" pitchFamily="18" charset="0"/>
                <a:cs typeface="Times New Roman" panose="02020603050405020304" pitchFamily="18" charset="0"/>
                <a:sym typeface="Calibri"/>
              </a:rPr>
              <a:t>)</a:t>
            </a:r>
            <a:endParaRPr sz="2000" i="0" u="none" strike="noStrike" cap="none" dirty="0">
              <a:solidFill>
                <a:schemeClr val="bg1"/>
              </a:solidFill>
              <a:latin typeface="Times New Roman" panose="02020603050405020304" pitchFamily="18" charset="0"/>
              <a:cs typeface="Times New Roman" panose="02020603050405020304" pitchFamily="18" charset="0"/>
              <a:sym typeface="Calibri"/>
            </a:endParaRPr>
          </a:p>
        </p:txBody>
      </p:sp>
      <p:sp>
        <p:nvSpPr>
          <p:cNvPr id="38" name="Google Shape;239;p15">
            <a:extLst>
              <a:ext uri="{FF2B5EF4-FFF2-40B4-BE49-F238E27FC236}">
                <a16:creationId xmlns:a16="http://schemas.microsoft.com/office/drawing/2014/main" id="{F5AB72BD-C6F5-4377-913C-73C7747E7079}"/>
              </a:ext>
            </a:extLst>
          </p:cNvPr>
          <p:cNvSpPr txBox="1"/>
          <p:nvPr/>
        </p:nvSpPr>
        <p:spPr>
          <a:xfrm>
            <a:off x="8486941" y="4942606"/>
            <a:ext cx="27432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Microsoft JhengHei"/>
              <a:buNone/>
            </a:pPr>
            <a:r>
              <a:rPr lang="en-US" sz="2000" i="0" u="none" strike="noStrike" cap="none" dirty="0" err="1">
                <a:solidFill>
                  <a:schemeClr val="bg1"/>
                </a:solidFill>
                <a:latin typeface="Times New Roman" panose="02020603050405020304" pitchFamily="18" charset="0"/>
                <a:cs typeface="Times New Roman" panose="02020603050405020304" pitchFamily="18" charset="0"/>
                <a:sym typeface="Calibri"/>
              </a:rPr>
              <a:t>終端機取得訊息後可以依照訊息做對應的處理</a:t>
            </a:r>
            <a:endParaRPr sz="2000" i="0" u="none" strike="noStrike" cap="none" dirty="0">
              <a:solidFill>
                <a:schemeClr val="bg1"/>
              </a:solidFill>
              <a:latin typeface="Times New Roman" panose="02020603050405020304" pitchFamily="18" charset="0"/>
              <a:cs typeface="Times New Roman" panose="02020603050405020304" pitchFamily="18" charset="0"/>
              <a:sym typeface="Calibri"/>
            </a:endParaRPr>
          </a:p>
        </p:txBody>
      </p:sp>
      <p:sp>
        <p:nvSpPr>
          <p:cNvPr id="39" name="Google Shape;240;p15">
            <a:extLst>
              <a:ext uri="{FF2B5EF4-FFF2-40B4-BE49-F238E27FC236}">
                <a16:creationId xmlns:a16="http://schemas.microsoft.com/office/drawing/2014/main" id="{39E09F3E-11DD-4249-BC8C-5AC942576BE3}"/>
              </a:ext>
            </a:extLst>
          </p:cNvPr>
          <p:cNvSpPr/>
          <p:nvPr/>
        </p:nvSpPr>
        <p:spPr>
          <a:xfrm>
            <a:off x="3586072" y="3732605"/>
            <a:ext cx="1036349" cy="360147"/>
          </a:xfrm>
          <a:prstGeom prst="leftRightArrow">
            <a:avLst>
              <a:gd name="adj1" fmla="val 50000"/>
              <a:gd name="adj2" fmla="val 50000"/>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241;p15">
            <a:extLst>
              <a:ext uri="{FF2B5EF4-FFF2-40B4-BE49-F238E27FC236}">
                <a16:creationId xmlns:a16="http://schemas.microsoft.com/office/drawing/2014/main" id="{5D41172B-0212-4DE6-8852-FBFDECB37238}"/>
              </a:ext>
            </a:extLst>
          </p:cNvPr>
          <p:cNvSpPr/>
          <p:nvPr/>
        </p:nvSpPr>
        <p:spPr>
          <a:xfrm rot="19341711">
            <a:off x="7734829" y="3215253"/>
            <a:ext cx="1036349" cy="360147"/>
          </a:xfrm>
          <a:prstGeom prst="leftRightArrow">
            <a:avLst>
              <a:gd name="adj1" fmla="val 50000"/>
              <a:gd name="adj2" fmla="val 50000"/>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242;p15">
            <a:extLst>
              <a:ext uri="{FF2B5EF4-FFF2-40B4-BE49-F238E27FC236}">
                <a16:creationId xmlns:a16="http://schemas.microsoft.com/office/drawing/2014/main" id="{65C8A795-8739-4E90-8284-4F11C13DABDC}"/>
              </a:ext>
            </a:extLst>
          </p:cNvPr>
          <p:cNvSpPr/>
          <p:nvPr/>
        </p:nvSpPr>
        <p:spPr>
          <a:xfrm rot="12119031">
            <a:off x="7797394" y="4033004"/>
            <a:ext cx="1036349" cy="360147"/>
          </a:xfrm>
          <a:prstGeom prst="leftRightArrow">
            <a:avLst>
              <a:gd name="adj1" fmla="val 50000"/>
              <a:gd name="adj2" fmla="val 50000"/>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243;p15">
            <a:extLst>
              <a:ext uri="{FF2B5EF4-FFF2-40B4-BE49-F238E27FC236}">
                <a16:creationId xmlns:a16="http://schemas.microsoft.com/office/drawing/2014/main" id="{BAD81EB5-1F8D-4E38-AA8C-C705C994D5EF}"/>
              </a:ext>
            </a:extLst>
          </p:cNvPr>
          <p:cNvSpPr/>
          <p:nvPr/>
        </p:nvSpPr>
        <p:spPr>
          <a:xfrm rot="5400000">
            <a:off x="5630261" y="2590223"/>
            <a:ext cx="943456" cy="395607"/>
          </a:xfrm>
          <a:prstGeom prst="leftRightArrow">
            <a:avLst>
              <a:gd name="adj1" fmla="val 50000"/>
              <a:gd name="adj2" fmla="val 50000"/>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p:txBody>
          <a:bodyPr/>
          <a:lstStyle/>
          <a:p>
            <a:r>
              <a:rPr lang="en-US" altLang="zh-TW">
                <a:sym typeface="DFKai-SB"/>
              </a:rPr>
              <a:t>IOT</a:t>
            </a:r>
            <a:r>
              <a:rPr lang="zh-TW" altLang="en-US">
                <a:sym typeface="DFKai-SB"/>
              </a:rPr>
              <a:t>與</a:t>
            </a:r>
            <a:r>
              <a:rPr lang="en-US" altLang="zh-TW">
                <a:sym typeface="DFKai-SB"/>
              </a:rPr>
              <a:t>CGI</a:t>
            </a:r>
            <a:r>
              <a:rPr lang="zh-TW" altLang="en-US">
                <a:sym typeface="DFKai-SB"/>
              </a:rPr>
              <a:t>關係範例</a:t>
            </a:r>
            <a:r>
              <a:rPr lang="en-US" altLang="zh-TW">
                <a:sym typeface="DFKai-SB"/>
              </a:rPr>
              <a:t>(</a:t>
            </a:r>
            <a:r>
              <a:rPr lang="zh-TW" altLang="en-US">
                <a:sym typeface="DFKai-SB"/>
              </a:rPr>
              <a:t>魚塭養殖</a:t>
            </a:r>
            <a:r>
              <a:rPr lang="en-US" altLang="zh-TW">
                <a:sym typeface="DFKai-SB"/>
              </a:rPr>
              <a:t>)</a:t>
            </a:r>
            <a:endParaRPr lang="zh-TW" altLang="en-US" dirty="0">
              <a:sym typeface="Times New Roman"/>
            </a:endParaRPr>
          </a:p>
        </p:txBody>
      </p:sp>
      <p:sp>
        <p:nvSpPr>
          <p:cNvPr id="249" name="Google Shape;249;p16"/>
          <p:cNvSpPr txBox="1">
            <a:spLocks noGrp="1"/>
          </p:cNvSpPr>
          <p:nvPr>
            <p:ph type="sldNum" sz="quarter" idx="12"/>
          </p:nvPr>
        </p:nvSpPr>
        <p:spPr/>
        <p:txBody>
          <a:bodyPr/>
          <a:lstStyle/>
          <a:p>
            <a:pPr lvl="0"/>
            <a:fld id="{00000000-1234-1234-1234-123412341234}" type="slidenum">
              <a:rPr lang="en-US" smtClean="0"/>
              <a:pPr lvl="0"/>
              <a:t>17</a:t>
            </a:fld>
            <a:endParaRPr lang="en-US"/>
          </a:p>
        </p:txBody>
      </p:sp>
      <p:grpSp>
        <p:nvGrpSpPr>
          <p:cNvPr id="250" name="Google Shape;250;p16"/>
          <p:cNvGrpSpPr/>
          <p:nvPr/>
        </p:nvGrpSpPr>
        <p:grpSpPr>
          <a:xfrm>
            <a:off x="1144096" y="1564986"/>
            <a:ext cx="9936859" cy="3872814"/>
            <a:chOff x="812962" y="1577991"/>
            <a:chExt cx="9936859" cy="3872814"/>
          </a:xfrm>
        </p:grpSpPr>
        <p:sp>
          <p:nvSpPr>
            <p:cNvPr id="251" name="Google Shape;251;p16"/>
            <p:cNvSpPr/>
            <p:nvPr/>
          </p:nvSpPr>
          <p:spPr>
            <a:xfrm>
              <a:off x="2818712" y="3262125"/>
              <a:ext cx="1182421" cy="528999"/>
            </a:xfrm>
            <a:prstGeom prst="rightArrow">
              <a:avLst>
                <a:gd name="adj1" fmla="val 5000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52" name="Google Shape;252;p16"/>
            <p:cNvSpPr/>
            <p:nvPr/>
          </p:nvSpPr>
          <p:spPr>
            <a:xfrm>
              <a:off x="1037089" y="3022568"/>
              <a:ext cx="1659327" cy="1033951"/>
            </a:xfrm>
            <a:prstGeom prst="roundRect">
              <a:avLst>
                <a:gd name="adj" fmla="val 16667"/>
              </a:avLst>
            </a:prstGeom>
            <a:solidFill>
              <a:schemeClr val="accent1"/>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Sensor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(temperature)</a:t>
              </a:r>
              <a:endParaRPr sz="1800" b="0" i="0" u="none" strike="noStrike" cap="none">
                <a:solidFill>
                  <a:schemeClr val="lt1"/>
                </a:solidFill>
                <a:latin typeface="Times New Roman"/>
                <a:ea typeface="Times New Roman"/>
                <a:cs typeface="Times New Roman"/>
                <a:sym typeface="Times New Roman"/>
              </a:endParaRPr>
            </a:p>
          </p:txBody>
        </p:sp>
        <p:sp>
          <p:nvSpPr>
            <p:cNvPr id="253" name="Google Shape;253;p16"/>
            <p:cNvSpPr/>
            <p:nvPr/>
          </p:nvSpPr>
          <p:spPr>
            <a:xfrm>
              <a:off x="4142291" y="3048402"/>
              <a:ext cx="2878671" cy="1008117"/>
            </a:xfrm>
            <a:prstGeom prst="roundRect">
              <a:avLst>
                <a:gd name="adj" fmla="val 16667"/>
              </a:avLst>
            </a:prstGeom>
            <a:solidFill>
              <a:srgbClr val="C2833E"/>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imes New Roman"/>
                  <a:ea typeface="Times New Roman"/>
                  <a:cs typeface="Times New Roman"/>
                  <a:sym typeface="Times New Roman"/>
                </a:rPr>
                <a:t>Communication Interface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Times New Roman"/>
                  <a:ea typeface="Times New Roman"/>
                  <a:cs typeface="Times New Roman"/>
                  <a:sym typeface="Times New Roman"/>
                </a:rPr>
                <a:t>(CGI)</a:t>
              </a:r>
              <a:endParaRPr sz="1800" b="0" i="0" u="none" strike="noStrike" cap="none" dirty="0">
                <a:solidFill>
                  <a:schemeClr val="lt1"/>
                </a:solidFill>
                <a:latin typeface="Times New Roman"/>
                <a:ea typeface="Times New Roman"/>
                <a:cs typeface="Times New Roman"/>
                <a:sym typeface="Times New Roman"/>
              </a:endParaRPr>
            </a:p>
          </p:txBody>
        </p:sp>
        <p:sp>
          <p:nvSpPr>
            <p:cNvPr id="254" name="Google Shape;254;p16"/>
            <p:cNvSpPr/>
            <p:nvPr/>
          </p:nvSpPr>
          <p:spPr>
            <a:xfrm>
              <a:off x="8693755" y="4330902"/>
              <a:ext cx="1781624" cy="975116"/>
            </a:xfrm>
            <a:prstGeom prst="roundRect">
              <a:avLst>
                <a:gd name="adj" fmla="val 16667"/>
              </a:avLst>
            </a:prstGeom>
            <a:solidFill>
              <a:schemeClr val="accent1"/>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Microcontroller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(TX2)</a:t>
              </a:r>
              <a:endParaRPr sz="1800" b="0" i="0" u="none" strike="noStrike" cap="none">
                <a:solidFill>
                  <a:schemeClr val="lt1"/>
                </a:solidFill>
                <a:latin typeface="Times New Roman"/>
                <a:ea typeface="Times New Roman"/>
                <a:cs typeface="Times New Roman"/>
                <a:sym typeface="Times New Roman"/>
              </a:endParaRPr>
            </a:p>
          </p:txBody>
        </p:sp>
        <p:sp>
          <p:nvSpPr>
            <p:cNvPr id="255" name="Google Shape;255;p16"/>
            <p:cNvSpPr txBox="1"/>
            <p:nvPr/>
          </p:nvSpPr>
          <p:spPr>
            <a:xfrm>
              <a:off x="812962" y="4154260"/>
              <a:ext cx="214971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i="0" u="none" strike="noStrike" cap="none" dirty="0" err="1">
                  <a:solidFill>
                    <a:schemeClr val="dk1"/>
                  </a:solidFill>
                  <a:latin typeface="Times New Roman" panose="02020603050405020304" pitchFamily="18" charset="0"/>
                  <a:cs typeface="Times New Roman" panose="02020603050405020304" pitchFamily="18" charset="0"/>
                  <a:sym typeface="Microsoft JhengHei"/>
                </a:rPr>
                <a:t>從溫度感測sensor上取得溫度</a:t>
              </a:r>
              <a:endParaRPr sz="2000" i="0" u="none" strike="noStrike" cap="none" dirty="0">
                <a:solidFill>
                  <a:srgbClr val="000000"/>
                </a:solidFill>
                <a:latin typeface="Times New Roman" panose="02020603050405020304" pitchFamily="18" charset="0"/>
                <a:cs typeface="Times New Roman" panose="02020603050405020304" pitchFamily="18" charset="0"/>
                <a:sym typeface="Microsoft JhengHei"/>
              </a:endParaRPr>
            </a:p>
          </p:txBody>
        </p:sp>
        <p:sp>
          <p:nvSpPr>
            <p:cNvPr id="256" name="Google Shape;256;p16"/>
            <p:cNvSpPr/>
            <p:nvPr/>
          </p:nvSpPr>
          <p:spPr>
            <a:xfrm>
              <a:off x="8610600" y="1577991"/>
              <a:ext cx="1773132" cy="975116"/>
            </a:xfrm>
            <a:prstGeom prst="roundRect">
              <a:avLst>
                <a:gd name="adj" fmla="val 16667"/>
              </a:avLst>
            </a:prstGeom>
            <a:solidFill>
              <a:schemeClr val="accent1"/>
            </a:solidFill>
            <a:ln w="12700" cap="flat" cmpd="sng">
              <a:solidFill>
                <a:srgbClr val="0098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Microcontroller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(heater)</a:t>
              </a:r>
              <a:endParaRPr sz="1800" b="0" i="0" u="none" strike="noStrike" cap="none">
                <a:solidFill>
                  <a:schemeClr val="lt1"/>
                </a:solidFill>
                <a:latin typeface="Times New Roman"/>
                <a:ea typeface="Times New Roman"/>
                <a:cs typeface="Times New Roman"/>
                <a:sym typeface="Times New Roman"/>
              </a:endParaRPr>
            </a:p>
          </p:txBody>
        </p:sp>
        <p:sp>
          <p:nvSpPr>
            <p:cNvPr id="257" name="Google Shape;257;p16"/>
            <p:cNvSpPr/>
            <p:nvPr/>
          </p:nvSpPr>
          <p:spPr>
            <a:xfrm rot="-2285963">
              <a:off x="6948221" y="2290265"/>
              <a:ext cx="1621303" cy="507999"/>
            </a:xfrm>
            <a:prstGeom prst="leftRightArrow">
              <a:avLst>
                <a:gd name="adj1" fmla="val 5000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58" name="Google Shape;258;p16"/>
            <p:cNvSpPr txBox="1"/>
            <p:nvPr/>
          </p:nvSpPr>
          <p:spPr>
            <a:xfrm>
              <a:off x="8466837" y="2649391"/>
              <a:ext cx="2282984"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i="0" u="none" strike="noStrike" cap="none" dirty="0" err="1">
                  <a:solidFill>
                    <a:schemeClr val="dk1"/>
                  </a:solidFill>
                  <a:latin typeface="Times New Roman" panose="02020603050405020304" pitchFamily="18" charset="0"/>
                  <a:cs typeface="Times New Roman" panose="02020603050405020304" pitchFamily="18" charset="0"/>
                  <a:sym typeface="Microsoft JhengHei"/>
                </a:rPr>
                <a:t>收到溫度低於指定溫度後進行加溫</a:t>
              </a:r>
              <a:endParaRPr sz="2000" i="0" u="none" strike="noStrike" cap="none" dirty="0">
                <a:solidFill>
                  <a:srgbClr val="000000"/>
                </a:solidFill>
                <a:latin typeface="Times New Roman" panose="02020603050405020304" pitchFamily="18" charset="0"/>
                <a:cs typeface="Times New Roman" panose="02020603050405020304" pitchFamily="18" charset="0"/>
                <a:sym typeface="Microsoft JhengHei"/>
              </a:endParaRPr>
            </a:p>
          </p:txBody>
        </p:sp>
        <p:sp>
          <p:nvSpPr>
            <p:cNvPr id="259" name="Google Shape;259;p16"/>
            <p:cNvSpPr txBox="1"/>
            <p:nvPr/>
          </p:nvSpPr>
          <p:spPr>
            <a:xfrm>
              <a:off x="4063308" y="4127406"/>
              <a:ext cx="3078220"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Microsoft JhengHei"/>
                <a:buNone/>
              </a:pPr>
              <a:r>
                <a:rPr lang="en-US" altLang="zh-TW" sz="2000" i="0" u="none" strike="noStrike" cap="none" dirty="0" err="1">
                  <a:solidFill>
                    <a:schemeClr val="dk1"/>
                  </a:solidFill>
                  <a:latin typeface="Times New Roman" panose="02020603050405020304" pitchFamily="18" charset="0"/>
                  <a:cs typeface="Times New Roman" panose="02020603050405020304" pitchFamily="18" charset="0"/>
                  <a:sym typeface="Microsoft JhengHei"/>
                </a:rPr>
                <a:t>S</a:t>
              </a:r>
              <a:r>
                <a:rPr lang="en-US" sz="2000" i="0" u="none" strike="noStrike" cap="none" dirty="0" err="1">
                  <a:solidFill>
                    <a:schemeClr val="dk1"/>
                  </a:solidFill>
                  <a:latin typeface="Times New Roman" panose="02020603050405020304" pitchFamily="18" charset="0"/>
                  <a:cs typeface="Times New Roman" panose="02020603050405020304" pitchFamily="18" charset="0"/>
                  <a:sym typeface="Microsoft JhengHei"/>
                </a:rPr>
                <a:t>erver上的CGI程式收到訊號後，將數據進行分析，並接結果送至對應的處理機制</a:t>
              </a:r>
              <a:endParaRPr sz="2000" i="0" u="none" strike="noStrike" cap="none" dirty="0">
                <a:solidFill>
                  <a:srgbClr val="000000"/>
                </a:solidFill>
                <a:latin typeface="Times New Roman" panose="02020603050405020304" pitchFamily="18" charset="0"/>
                <a:cs typeface="Times New Roman" panose="02020603050405020304" pitchFamily="18" charset="0"/>
                <a:sym typeface="Microsoft JhengHei"/>
              </a:endParaRPr>
            </a:p>
          </p:txBody>
        </p:sp>
        <p:sp>
          <p:nvSpPr>
            <p:cNvPr id="260" name="Google Shape;260;p16"/>
            <p:cNvSpPr/>
            <p:nvPr/>
          </p:nvSpPr>
          <p:spPr>
            <a:xfrm rot="-8899615">
              <a:off x="7059824" y="4100548"/>
              <a:ext cx="1621303" cy="507999"/>
            </a:xfrm>
            <a:prstGeom prst="leftRightArrow">
              <a:avLst>
                <a:gd name="adj1" fmla="val 5000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p:txBody>
          <a:bodyPr/>
          <a:lstStyle/>
          <a:p>
            <a:pPr lvl="0"/>
            <a:r>
              <a:rPr lang="en-US">
                <a:sym typeface="DFKai-SB"/>
              </a:rPr>
              <a:t>CGI</a:t>
            </a:r>
            <a:r>
              <a:rPr lang="zh-TW" altLang="en-US">
                <a:sym typeface="DFKai-SB"/>
              </a:rPr>
              <a:t>簡介</a:t>
            </a:r>
            <a:endParaRPr lang="zh-TW" altLang="en-US" dirty="0">
              <a:sym typeface="Times New Roman"/>
            </a:endParaRPr>
          </a:p>
        </p:txBody>
      </p:sp>
      <p:sp>
        <p:nvSpPr>
          <p:cNvPr id="266" name="Google Shape;266;p17"/>
          <p:cNvSpPr txBox="1">
            <a:spLocks noGrp="1"/>
          </p:cNvSpPr>
          <p:nvPr>
            <p:ph idx="1"/>
          </p:nvPr>
        </p:nvSpPr>
        <p:spPr/>
        <p:txBody>
          <a:bodyPr/>
          <a:lstStyle/>
          <a:p>
            <a:pPr lvl="0"/>
            <a:r>
              <a:rPr lang="zh-TW" altLang="en-US">
                <a:sym typeface="Times New Roman"/>
              </a:rPr>
              <a:t>通用閘道器介面（</a:t>
            </a:r>
            <a:r>
              <a:rPr lang="en-US" altLang="zh-TW">
                <a:sym typeface="Times New Roman"/>
              </a:rPr>
              <a:t>Common</a:t>
            </a:r>
            <a:r>
              <a:rPr lang="zh-TW" altLang="en-US">
                <a:sym typeface="Times New Roman"/>
              </a:rPr>
              <a:t> </a:t>
            </a:r>
            <a:r>
              <a:rPr lang="en-US" altLang="zh-TW">
                <a:sym typeface="Times New Roman"/>
              </a:rPr>
              <a:t>Gateway Interface, CGI</a:t>
            </a:r>
            <a:r>
              <a:rPr lang="zh-TW" altLang="en-US">
                <a:sym typeface="Times New Roman"/>
              </a:rPr>
              <a:t>）</a:t>
            </a:r>
            <a:endParaRPr lang="zh-TW" altLang="en-US"/>
          </a:p>
          <a:p>
            <a:pPr lvl="0"/>
            <a:r>
              <a:rPr lang="en-US" altLang="zh-TW">
                <a:sym typeface="Times New Roman"/>
              </a:rPr>
              <a:t>CGI</a:t>
            </a:r>
            <a:r>
              <a:rPr lang="zh-TW" altLang="en-US">
                <a:sym typeface="Times New Roman"/>
              </a:rPr>
              <a:t>是一種重要的網際網路技術，可以讓一個用戶端，從網頁瀏覽器向執行在網路伺服器上的程式請求資料。</a:t>
            </a:r>
            <a:r>
              <a:rPr lang="en-US" altLang="zh-TW">
                <a:sym typeface="Times New Roman"/>
              </a:rPr>
              <a:t>CGI</a:t>
            </a:r>
            <a:r>
              <a:rPr lang="zh-TW" altLang="en-US">
                <a:sym typeface="Times New Roman"/>
              </a:rPr>
              <a:t>描述了伺服器和請求處理程式之間傳輸資料的一種標準</a:t>
            </a:r>
            <a:endParaRPr lang="zh-TW" altLang="en-US"/>
          </a:p>
          <a:p>
            <a:pPr lvl="0"/>
            <a:r>
              <a:rPr lang="zh-TW" altLang="en-US">
                <a:sym typeface="Times New Roman"/>
              </a:rPr>
              <a:t>早期實現</a:t>
            </a:r>
            <a:r>
              <a:rPr lang="en-US" altLang="zh-TW">
                <a:sym typeface="Times New Roman"/>
              </a:rPr>
              <a:t>CGI</a:t>
            </a:r>
            <a:r>
              <a:rPr lang="zh-TW" altLang="en-US">
                <a:sym typeface="Times New Roman"/>
              </a:rPr>
              <a:t>經常使用程式語言</a:t>
            </a:r>
            <a:r>
              <a:rPr lang="en-US" altLang="zh-TW">
                <a:sym typeface="Times New Roman"/>
              </a:rPr>
              <a:t>Perl</a:t>
            </a:r>
            <a:r>
              <a:rPr lang="zh-TW" altLang="en-US">
                <a:sym typeface="Times New Roman"/>
              </a:rPr>
              <a:t>，但</a:t>
            </a:r>
            <a:r>
              <a:rPr lang="en-US" altLang="zh-TW">
                <a:sym typeface="Times New Roman"/>
              </a:rPr>
              <a:t>CGI</a:t>
            </a:r>
            <a:r>
              <a:rPr lang="zh-TW" altLang="en-US">
                <a:sym typeface="Times New Roman"/>
              </a:rPr>
              <a:t>的一個目的是要獨立於任何語言的，</a:t>
            </a:r>
            <a:r>
              <a:rPr lang="en-US" altLang="zh-TW">
                <a:sym typeface="Times New Roman"/>
              </a:rPr>
              <a:t>Web</a:t>
            </a:r>
            <a:r>
              <a:rPr lang="zh-TW" altLang="en-US">
                <a:sym typeface="Times New Roman"/>
              </a:rPr>
              <a:t>伺服器無須在這個問題上對語言有任何了解</a:t>
            </a:r>
            <a:endParaRPr lang="zh-TW" altLang="en-US"/>
          </a:p>
          <a:p>
            <a:pPr lvl="0"/>
            <a:r>
              <a:rPr lang="en-US" altLang="zh-TW">
                <a:sym typeface="Times New Roman"/>
              </a:rPr>
              <a:t>CGI</a:t>
            </a:r>
            <a:r>
              <a:rPr lang="zh-TW" altLang="en-US">
                <a:sym typeface="Times New Roman"/>
              </a:rPr>
              <a:t>程式基本上可以使用任何程式實現，只要這個語言可以在這個系統上執行</a:t>
            </a:r>
          </a:p>
          <a:p>
            <a:pPr lvl="0"/>
            <a:r>
              <a:rPr lang="zh-TW" altLang="en-US">
                <a:sym typeface="Times New Roman"/>
              </a:rPr>
              <a:t>本章節</a:t>
            </a:r>
            <a:r>
              <a:rPr lang="en-US" altLang="zh-TW">
                <a:sym typeface="Times New Roman"/>
              </a:rPr>
              <a:t>CGI</a:t>
            </a:r>
            <a:r>
              <a:rPr lang="zh-TW" altLang="en-US">
                <a:sym typeface="Times New Roman"/>
              </a:rPr>
              <a:t>實作會以</a:t>
            </a:r>
            <a:r>
              <a:rPr lang="en-US" altLang="zh-TW">
                <a:sym typeface="Times New Roman"/>
              </a:rPr>
              <a:t>Node.js</a:t>
            </a:r>
            <a:r>
              <a:rPr lang="zh-TW" altLang="en-US">
                <a:sym typeface="Times New Roman"/>
              </a:rPr>
              <a:t>作示範介紹</a:t>
            </a:r>
            <a:endParaRPr lang="zh-TW" altLang="en-US" dirty="0"/>
          </a:p>
        </p:txBody>
      </p:sp>
      <p:sp>
        <p:nvSpPr>
          <p:cNvPr id="267" name="Google Shape;267;p17"/>
          <p:cNvSpPr txBox="1">
            <a:spLocks noGrp="1"/>
          </p:cNvSpPr>
          <p:nvPr>
            <p:ph type="sldNum" sz="quarter" idx="12"/>
          </p:nvPr>
        </p:nvSpPr>
        <p:spPr/>
        <p:txBody>
          <a:bodyPr/>
          <a:lstStyle/>
          <a:p>
            <a:pPr lvl="0"/>
            <a:fld id="{00000000-1234-1234-1234-123412341234}" type="slidenum">
              <a:rPr lang="en-US" smtClean="0"/>
              <a:pPr lvl="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p:txBody>
          <a:bodyPr/>
          <a:lstStyle/>
          <a:p>
            <a:pPr lvl="0"/>
            <a:r>
              <a:rPr lang="en-US">
                <a:sym typeface="DFKai-SB"/>
              </a:rPr>
              <a:t>CGI</a:t>
            </a:r>
            <a:r>
              <a:rPr lang="zh-TW" altLang="en-US">
                <a:sym typeface="DFKai-SB"/>
              </a:rPr>
              <a:t>簡介</a:t>
            </a:r>
            <a:endParaRPr lang="zh-TW" altLang="en-US" dirty="0">
              <a:sym typeface="DFKai-SB"/>
            </a:endParaRPr>
          </a:p>
        </p:txBody>
      </p:sp>
      <p:sp>
        <p:nvSpPr>
          <p:cNvPr id="276" name="Google Shape;276;p18"/>
          <p:cNvSpPr txBox="1">
            <a:spLocks noGrp="1"/>
          </p:cNvSpPr>
          <p:nvPr>
            <p:ph idx="1"/>
          </p:nvPr>
        </p:nvSpPr>
        <p:spPr/>
        <p:txBody>
          <a:bodyPr/>
          <a:lstStyle/>
          <a:p>
            <a:pPr lvl="0"/>
            <a:r>
              <a:rPr lang="zh-TW" altLang="en-US">
                <a:sym typeface="Times New Roman"/>
              </a:rPr>
              <a:t>除</a:t>
            </a:r>
            <a:r>
              <a:rPr lang="en-US">
                <a:sym typeface="Times New Roman"/>
              </a:rPr>
              <a:t>Perl</a:t>
            </a:r>
            <a:r>
              <a:rPr lang="zh-TW" altLang="en-US">
                <a:sym typeface="Times New Roman"/>
              </a:rPr>
              <a:t>拿來實現</a:t>
            </a:r>
            <a:r>
              <a:rPr lang="en-US">
                <a:sym typeface="Times New Roman"/>
              </a:rPr>
              <a:t>CGI</a:t>
            </a:r>
            <a:r>
              <a:rPr lang="zh-TW" altLang="en-US">
                <a:sym typeface="Times New Roman"/>
              </a:rPr>
              <a:t>外，像</a:t>
            </a:r>
            <a:r>
              <a:rPr lang="en-US">
                <a:sym typeface="Times New Roman"/>
              </a:rPr>
              <a:t>Unix shell script、Python、Ruby、PHP、C/C++、Java、JavaScript、Node.JS</a:t>
            </a:r>
            <a:r>
              <a:rPr lang="zh-TW" altLang="en-US">
                <a:sym typeface="Times New Roman"/>
              </a:rPr>
              <a:t>等</a:t>
            </a:r>
            <a:r>
              <a:rPr lang="en-US" altLang="zh-TW">
                <a:sym typeface="Times New Roman"/>
              </a:rPr>
              <a:t>……</a:t>
            </a:r>
            <a:r>
              <a:rPr lang="zh-TW" altLang="en-US">
                <a:sym typeface="Times New Roman"/>
              </a:rPr>
              <a:t>都可以用來編寫</a:t>
            </a:r>
            <a:r>
              <a:rPr lang="en-US">
                <a:sym typeface="Times New Roman"/>
              </a:rPr>
              <a:t>CGI</a:t>
            </a:r>
            <a:r>
              <a:rPr lang="zh-TW" altLang="en-US">
                <a:sym typeface="Times New Roman"/>
              </a:rPr>
              <a:t>程式</a:t>
            </a:r>
            <a:endParaRPr lang="zh-TW" altLang="en-US" dirty="0"/>
          </a:p>
        </p:txBody>
      </p:sp>
      <p:sp>
        <p:nvSpPr>
          <p:cNvPr id="277" name="Google Shape;277;p18"/>
          <p:cNvSpPr txBox="1">
            <a:spLocks noGrp="1"/>
          </p:cNvSpPr>
          <p:nvPr>
            <p:ph type="sldNum" sz="quarter" idx="12"/>
          </p:nvPr>
        </p:nvSpPr>
        <p:spPr/>
        <p:txBody>
          <a:bodyPr/>
          <a:lstStyle/>
          <a:p>
            <a:pPr lvl="0"/>
            <a:fld id="{00000000-1234-1234-1234-123412341234}" type="slidenum">
              <a:rPr lang="en-US" smtClean="0"/>
              <a:pPr lvl="0"/>
              <a:t>19</a:t>
            </a:fld>
            <a:endParaRPr lang="en-US"/>
          </a:p>
        </p:txBody>
      </p:sp>
      <p:grpSp>
        <p:nvGrpSpPr>
          <p:cNvPr id="278" name="Google Shape;278;p18"/>
          <p:cNvGrpSpPr/>
          <p:nvPr/>
        </p:nvGrpSpPr>
        <p:grpSpPr>
          <a:xfrm>
            <a:off x="1795030" y="2965054"/>
            <a:ext cx="8534160" cy="2774950"/>
            <a:chOff x="1990714" y="3349102"/>
            <a:chExt cx="8534160" cy="2774950"/>
          </a:xfrm>
        </p:grpSpPr>
        <p:sp>
          <p:nvSpPr>
            <p:cNvPr id="279" name="Google Shape;279;p18"/>
            <p:cNvSpPr/>
            <p:nvPr/>
          </p:nvSpPr>
          <p:spPr>
            <a:xfrm>
              <a:off x="2081754" y="4165078"/>
              <a:ext cx="1752600" cy="1143000"/>
            </a:xfrm>
            <a:prstGeom prst="roundRect">
              <a:avLst>
                <a:gd name="adj" fmla="val 16667"/>
              </a:avLst>
            </a:prstGeom>
            <a:solidFill>
              <a:srgbClr val="F7CAAC"/>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280" name="Google Shape;280;p18"/>
            <p:cNvSpPr/>
            <p:nvPr/>
          </p:nvSpPr>
          <p:spPr>
            <a:xfrm>
              <a:off x="5396454" y="3349102"/>
              <a:ext cx="1676400" cy="2774950"/>
            </a:xfrm>
            <a:prstGeom prst="rect">
              <a:avLst/>
            </a:prstGeom>
            <a:solidFill>
              <a:srgbClr val="FEE599"/>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281" name="Google Shape;281;p18"/>
            <p:cNvSpPr/>
            <p:nvPr/>
          </p:nvSpPr>
          <p:spPr>
            <a:xfrm>
              <a:off x="8634955" y="3791619"/>
              <a:ext cx="1889919" cy="1889919"/>
            </a:xfrm>
            <a:prstGeom prst="ellipse">
              <a:avLst/>
            </a:prstGeom>
            <a:solidFill>
              <a:srgbClr val="DBDBDB"/>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282" name="Google Shape;282;p18"/>
            <p:cNvSpPr/>
            <p:nvPr/>
          </p:nvSpPr>
          <p:spPr>
            <a:xfrm>
              <a:off x="4062954" y="4317478"/>
              <a:ext cx="1219200" cy="228600"/>
            </a:xfrm>
            <a:prstGeom prst="rightArrow">
              <a:avLst>
                <a:gd name="adj1" fmla="val 50000"/>
                <a:gd name="adj2" fmla="val 50000"/>
              </a:avLst>
            </a:prstGeom>
            <a:gradFill>
              <a:gsLst>
                <a:gs pos="0">
                  <a:srgbClr val="C7E5B1"/>
                </a:gs>
                <a:gs pos="52000">
                  <a:srgbClr val="B5DA98"/>
                </a:gs>
                <a:gs pos="100000">
                  <a:srgbClr val="A9D584"/>
                </a:gs>
              </a:gsLst>
              <a:lin ang="54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283" name="Google Shape;283;p18"/>
            <p:cNvSpPr/>
            <p:nvPr/>
          </p:nvSpPr>
          <p:spPr>
            <a:xfrm>
              <a:off x="7187154" y="4317478"/>
              <a:ext cx="1219200" cy="228600"/>
            </a:xfrm>
            <a:prstGeom prst="rightArrow">
              <a:avLst>
                <a:gd name="adj1" fmla="val 50000"/>
                <a:gd name="adj2" fmla="val 50000"/>
              </a:avLst>
            </a:prstGeom>
            <a:gradFill>
              <a:gsLst>
                <a:gs pos="0">
                  <a:srgbClr val="C7E5B1"/>
                </a:gs>
                <a:gs pos="52000">
                  <a:srgbClr val="B5DA98"/>
                </a:gs>
                <a:gs pos="100000">
                  <a:srgbClr val="A9D584"/>
                </a:gs>
              </a:gsLst>
              <a:lin ang="54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284" name="Google Shape;284;p18"/>
            <p:cNvSpPr/>
            <p:nvPr/>
          </p:nvSpPr>
          <p:spPr>
            <a:xfrm>
              <a:off x="4062954" y="4927078"/>
              <a:ext cx="1219200" cy="228600"/>
            </a:xfrm>
            <a:prstGeom prst="leftArrow">
              <a:avLst>
                <a:gd name="adj1" fmla="val 50000"/>
                <a:gd name="adj2" fmla="val 50000"/>
              </a:avLst>
            </a:prstGeom>
            <a:gradFill>
              <a:gsLst>
                <a:gs pos="0">
                  <a:srgbClr val="C7E5B1"/>
                </a:gs>
                <a:gs pos="52000">
                  <a:srgbClr val="B5DA98"/>
                </a:gs>
                <a:gs pos="100000">
                  <a:srgbClr val="A9D584"/>
                </a:gs>
              </a:gsLst>
              <a:lin ang="54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285" name="Google Shape;285;p18"/>
            <p:cNvSpPr/>
            <p:nvPr/>
          </p:nvSpPr>
          <p:spPr>
            <a:xfrm>
              <a:off x="7187154" y="4927078"/>
              <a:ext cx="1219200" cy="228600"/>
            </a:xfrm>
            <a:prstGeom prst="leftArrow">
              <a:avLst>
                <a:gd name="adj1" fmla="val 50000"/>
                <a:gd name="adj2" fmla="val 50000"/>
              </a:avLst>
            </a:prstGeom>
            <a:gradFill>
              <a:gsLst>
                <a:gs pos="0">
                  <a:srgbClr val="C7E5B1"/>
                </a:gs>
                <a:gs pos="52000">
                  <a:srgbClr val="B5DA98"/>
                </a:gs>
                <a:gs pos="100000">
                  <a:srgbClr val="A9D584"/>
                </a:gs>
              </a:gsLst>
              <a:lin ang="54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286" name="Google Shape;286;p18"/>
            <p:cNvSpPr txBox="1"/>
            <p:nvPr/>
          </p:nvSpPr>
          <p:spPr>
            <a:xfrm>
              <a:off x="5296284" y="3735172"/>
              <a:ext cx="1873963"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DFKai-SB"/>
                </a:rPr>
                <a:t>Apache</a:t>
              </a:r>
            </a:p>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DFKai-SB"/>
                </a:rPr>
                <a:t>、</a:t>
              </a:r>
              <a:r>
                <a:rPr lang="en-US" sz="1800" b="0" i="0" u="none" strike="noStrike" cap="none" dirty="0" err="1">
                  <a:solidFill>
                    <a:schemeClr val="bg2">
                      <a:lumMod val="10000"/>
                    </a:schemeClr>
                  </a:solidFill>
                  <a:latin typeface="Times New Roman" panose="02020603050405020304" pitchFamily="18" charset="0"/>
                  <a:cs typeface="Times New Roman" panose="02020603050405020304" pitchFamily="18" charset="0"/>
                  <a:sym typeface="DFKai-SB"/>
                </a:rPr>
                <a:t>nginx</a:t>
              </a:r>
              <a:endParaRPr lang="en-US" sz="1800" b="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DFKai-SB"/>
              </a:endParaRPr>
            </a:p>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DFKai-SB"/>
                </a:rPr>
                <a:t>、BOA</a:t>
              </a:r>
            </a:p>
            <a:p>
              <a:pPr lvl="0" algn="ctr">
                <a:buClr>
                  <a:srgbClr val="000000"/>
                </a:buClr>
                <a:buSzPts val="2000"/>
              </a:pPr>
              <a:r>
                <a:rPr lang="en-US" altLang="zh-TW" dirty="0">
                  <a:solidFill>
                    <a:schemeClr val="bg2">
                      <a:lumMod val="10000"/>
                    </a:schemeClr>
                  </a:solidFill>
                  <a:latin typeface="Times New Roman" panose="02020603050405020304" pitchFamily="18" charset="0"/>
                  <a:cs typeface="Times New Roman" panose="02020603050405020304" pitchFamily="18" charset="0"/>
                  <a:sym typeface="DFKai-SB"/>
                </a:rPr>
                <a:t>、 </a:t>
              </a:r>
              <a:r>
                <a:rPr lang="en-US" sz="180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DFKai-SB"/>
                </a:rPr>
                <a:t>Node.js </a:t>
              </a:r>
              <a:endParaRPr sz="180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1800" b="0" i="0" u="none" strike="noStrike" cap="none" dirty="0" err="1">
                  <a:solidFill>
                    <a:schemeClr val="bg2">
                      <a:lumMod val="10000"/>
                    </a:schemeClr>
                  </a:solidFill>
                  <a:latin typeface="Times New Roman" panose="02020603050405020304" pitchFamily="18" charset="0"/>
                  <a:cs typeface="Times New Roman" panose="02020603050405020304" pitchFamily="18" charset="0"/>
                  <a:sym typeface="Times New Roman"/>
                </a:rPr>
                <a:t>等等網頁伺服器提供的</a:t>
              </a:r>
              <a:r>
                <a:rPr lang="en-US" sz="1800" b="0" i="0" u="none" strike="noStrike" cap="none" dirty="0" err="1">
                  <a:solidFill>
                    <a:schemeClr val="bg2">
                      <a:lumMod val="10000"/>
                    </a:schemeClr>
                  </a:solidFill>
                  <a:latin typeface="Times New Roman" panose="02020603050405020304" pitchFamily="18" charset="0"/>
                  <a:cs typeface="Times New Roman" panose="02020603050405020304" pitchFamily="18" charset="0"/>
                  <a:sym typeface="DFKai-SB"/>
                </a:rPr>
                <a:t>CGI</a:t>
              </a:r>
              <a:r>
                <a:rPr lang="en-US" sz="1800" b="0" i="0" u="none" strike="noStrike" cap="none" dirty="0" err="1">
                  <a:solidFill>
                    <a:schemeClr val="bg2">
                      <a:lumMod val="10000"/>
                    </a:schemeClr>
                  </a:solidFill>
                  <a:latin typeface="Times New Roman" panose="02020603050405020304" pitchFamily="18" charset="0"/>
                  <a:cs typeface="Times New Roman" panose="02020603050405020304" pitchFamily="18" charset="0"/>
                  <a:sym typeface="Times New Roman"/>
                </a:rPr>
                <a:t>介面</a:t>
              </a:r>
              <a:endParaRPr sz="1800" b="0" i="0" u="none" strike="noStrike" cap="none" dirty="0">
                <a:solidFill>
                  <a:schemeClr val="bg2">
                    <a:lumMod val="10000"/>
                  </a:schemeClr>
                </a:solidFill>
                <a:latin typeface="Times New Roman" panose="02020603050405020304" pitchFamily="18" charset="0"/>
                <a:cs typeface="Times New Roman" panose="02020603050405020304" pitchFamily="18" charset="0"/>
                <a:sym typeface="Times New Roman"/>
              </a:endParaRPr>
            </a:p>
          </p:txBody>
        </p:sp>
        <p:sp>
          <p:nvSpPr>
            <p:cNvPr id="287" name="Google Shape;287;p18"/>
            <p:cNvSpPr txBox="1"/>
            <p:nvPr/>
          </p:nvSpPr>
          <p:spPr>
            <a:xfrm>
              <a:off x="1990714" y="4413530"/>
              <a:ext cx="1900790"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err="1">
                  <a:solidFill>
                    <a:schemeClr val="bg2">
                      <a:lumMod val="10000"/>
                    </a:schemeClr>
                  </a:solidFill>
                  <a:latin typeface="+mn-ea"/>
                  <a:cs typeface="Times New Roman"/>
                  <a:sym typeface="Times New Roman"/>
                </a:rPr>
                <a:t>用戶要求</a:t>
              </a:r>
              <a:endParaRPr sz="1600" b="0" i="0" u="none" strike="noStrike" cap="none" dirty="0">
                <a:solidFill>
                  <a:schemeClr val="bg2">
                    <a:lumMod val="10000"/>
                  </a:schemeClr>
                </a:solidFill>
                <a:latin typeface="+mn-ea"/>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chemeClr val="bg2">
                      <a:lumMod val="10000"/>
                    </a:schemeClr>
                  </a:solidFill>
                  <a:latin typeface="+mn-ea"/>
                  <a:cs typeface="Times New Roman"/>
                  <a:sym typeface="Times New Roman"/>
                </a:rPr>
                <a:t>（http request）</a:t>
              </a:r>
              <a:endParaRPr sz="1400" b="0" i="0" u="none" strike="noStrike" cap="none" dirty="0">
                <a:solidFill>
                  <a:schemeClr val="bg2">
                    <a:lumMod val="10000"/>
                  </a:schemeClr>
                </a:solidFill>
                <a:latin typeface="+mn-ea"/>
                <a:cs typeface="Times New Roman"/>
                <a:sym typeface="Times New Roman"/>
              </a:endParaRPr>
            </a:p>
          </p:txBody>
        </p:sp>
        <p:sp>
          <p:nvSpPr>
            <p:cNvPr id="288" name="Google Shape;288;p18"/>
            <p:cNvSpPr txBox="1"/>
            <p:nvPr/>
          </p:nvSpPr>
          <p:spPr>
            <a:xfrm>
              <a:off x="4083909" y="3908405"/>
              <a:ext cx="1219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DFKai-SB"/>
                  <a:ea typeface="DFKai-SB"/>
                  <a:cs typeface="DFKai-SB"/>
                  <a:sym typeface="DFKai-SB"/>
                </a:rPr>
                <a:t>提出要求</a:t>
              </a:r>
              <a:endParaRPr sz="1400" b="0" i="0" u="none" strike="noStrike" cap="none" dirty="0">
                <a:solidFill>
                  <a:srgbClr val="000000"/>
                </a:solidFill>
                <a:latin typeface="Arial"/>
                <a:ea typeface="Arial"/>
                <a:cs typeface="Arial"/>
                <a:sym typeface="Arial"/>
              </a:endParaRPr>
            </a:p>
          </p:txBody>
        </p:sp>
        <p:sp>
          <p:nvSpPr>
            <p:cNvPr id="289" name="Google Shape;289;p18"/>
            <p:cNvSpPr txBox="1"/>
            <p:nvPr/>
          </p:nvSpPr>
          <p:spPr>
            <a:xfrm>
              <a:off x="7110524" y="3985527"/>
              <a:ext cx="161967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FKai-SB"/>
                  <a:ea typeface="DFKai-SB"/>
                  <a:cs typeface="DFKai-SB"/>
                  <a:sym typeface="DFKai-SB"/>
                </a:rPr>
                <a:t>轉送提出要求</a:t>
              </a:r>
              <a:endParaRPr sz="1400" b="0" i="0" u="none" strike="noStrike" cap="none">
                <a:solidFill>
                  <a:srgbClr val="000000"/>
                </a:solidFill>
                <a:latin typeface="Arial"/>
                <a:ea typeface="Arial"/>
                <a:cs typeface="Arial"/>
                <a:sym typeface="Arial"/>
              </a:endParaRPr>
            </a:p>
          </p:txBody>
        </p:sp>
        <p:sp>
          <p:nvSpPr>
            <p:cNvPr id="290" name="Google Shape;290;p18"/>
            <p:cNvSpPr txBox="1"/>
            <p:nvPr/>
          </p:nvSpPr>
          <p:spPr>
            <a:xfrm>
              <a:off x="7244304" y="5198652"/>
              <a:ext cx="12192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FKai-SB"/>
                  <a:ea typeface="DFKai-SB"/>
                  <a:cs typeface="DFKai-SB"/>
                  <a:sym typeface="DFKai-SB"/>
                </a:rPr>
                <a:t>回傳結果</a:t>
              </a:r>
              <a:endParaRPr sz="1400" b="0" i="0" u="none" strike="noStrike" cap="none">
                <a:solidFill>
                  <a:srgbClr val="000000"/>
                </a:solidFill>
                <a:latin typeface="Arial"/>
                <a:ea typeface="Arial"/>
                <a:cs typeface="Arial"/>
                <a:sym typeface="Arial"/>
              </a:endParaRPr>
            </a:p>
          </p:txBody>
        </p:sp>
        <p:sp>
          <p:nvSpPr>
            <p:cNvPr id="291" name="Google Shape;291;p18"/>
            <p:cNvSpPr txBox="1"/>
            <p:nvPr/>
          </p:nvSpPr>
          <p:spPr>
            <a:xfrm>
              <a:off x="3882399" y="5193080"/>
              <a:ext cx="159004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DFKai-SB"/>
                  <a:ea typeface="DFKai-SB"/>
                  <a:cs typeface="DFKai-SB"/>
                  <a:sym typeface="DFKai-SB"/>
                </a:rPr>
                <a:t>轉送回傳結果</a:t>
              </a:r>
              <a:endParaRPr sz="1400" b="0" i="0" u="none" strike="noStrike" cap="none">
                <a:solidFill>
                  <a:srgbClr val="000000"/>
                </a:solidFill>
                <a:latin typeface="Arial"/>
                <a:ea typeface="Arial"/>
                <a:cs typeface="Arial"/>
                <a:sym typeface="Arial"/>
              </a:endParaRPr>
            </a:p>
          </p:txBody>
        </p:sp>
        <p:sp>
          <p:nvSpPr>
            <p:cNvPr id="292" name="Google Shape;292;p18"/>
            <p:cNvSpPr txBox="1"/>
            <p:nvPr/>
          </p:nvSpPr>
          <p:spPr>
            <a:xfrm>
              <a:off x="8675701" y="4546078"/>
              <a:ext cx="181099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2">
                      <a:lumMod val="10000"/>
                    </a:schemeClr>
                  </a:solidFill>
                  <a:latin typeface="DFKai-SB"/>
                  <a:ea typeface="DFKai-SB"/>
                  <a:cs typeface="DFKai-SB"/>
                  <a:sym typeface="DFKai-SB"/>
                </a:rPr>
                <a:t>程式執行與結果</a:t>
              </a:r>
              <a:endParaRPr sz="1400" b="0" i="0" u="none" strike="noStrike" cap="none" dirty="0">
                <a:solidFill>
                  <a:schemeClr val="bg2">
                    <a:lumMod val="10000"/>
                  </a:schemeClr>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 name="標題 2">
            <a:extLst>
              <a:ext uri="{FF2B5EF4-FFF2-40B4-BE49-F238E27FC236}">
                <a16:creationId xmlns:a16="http://schemas.microsoft.com/office/drawing/2014/main" id="{CB3DD3BE-DF80-4294-82E8-F4498D283E8D}"/>
              </a:ext>
            </a:extLst>
          </p:cNvPr>
          <p:cNvSpPr>
            <a:spLocks noGrp="1"/>
          </p:cNvSpPr>
          <p:nvPr>
            <p:ph type="ctrTitle"/>
          </p:nvPr>
        </p:nvSpPr>
        <p:spPr/>
        <p:txBody>
          <a:bodyPr>
            <a:noAutofit/>
          </a:bodyPr>
          <a:lstStyle/>
          <a:p>
            <a:r>
              <a:rPr lang="en-US" altLang="zh-TW" sz="3600" dirty="0">
                <a:solidFill>
                  <a:schemeClr val="dk1"/>
                </a:solidFill>
                <a:latin typeface="Times New Roman" panose="02020603050405020304" pitchFamily="18" charset="0"/>
                <a:cs typeface="Times New Roman" panose="02020603050405020304" pitchFamily="18" charset="0"/>
                <a:sym typeface="Times New Roman"/>
              </a:rPr>
              <a:t>LECTURE 4 -</a:t>
            </a:r>
            <a:endParaRPr lang="zh-TW" altLang="en-US" sz="3200" dirty="0"/>
          </a:p>
        </p:txBody>
      </p:sp>
      <p:sp>
        <p:nvSpPr>
          <p:cNvPr id="4" name="副標題 3">
            <a:extLst>
              <a:ext uri="{FF2B5EF4-FFF2-40B4-BE49-F238E27FC236}">
                <a16:creationId xmlns:a16="http://schemas.microsoft.com/office/drawing/2014/main" id="{3A3A503C-22DA-416A-AD9B-5465D90AD8E8}"/>
              </a:ext>
            </a:extLst>
          </p:cNvPr>
          <p:cNvSpPr>
            <a:spLocks noGrp="1"/>
          </p:cNvSpPr>
          <p:nvPr>
            <p:ph type="subTitle" idx="1"/>
          </p:nvPr>
        </p:nvSpPr>
        <p:spPr/>
        <p:txBody>
          <a:bodyPr>
            <a:normAutofit/>
          </a:bodyPr>
          <a:lstStyle/>
          <a:p>
            <a:r>
              <a:rPr lang="zh-TW" altLang="en-US" sz="3600" dirty="0">
                <a:solidFill>
                  <a:schemeClr val="dk1"/>
                </a:solidFill>
                <a:latin typeface="Times New Roman" panose="02020603050405020304" pitchFamily="18" charset="0"/>
                <a:cs typeface="Times New Roman" panose="02020603050405020304" pitchFamily="18" charset="0"/>
                <a:sym typeface="Times New Roman"/>
              </a:rPr>
              <a:t>運用</a:t>
            </a:r>
            <a:r>
              <a:rPr lang="en-US" altLang="zh-TW" sz="3600" dirty="0">
                <a:solidFill>
                  <a:schemeClr val="dk1"/>
                </a:solidFill>
                <a:latin typeface="Times New Roman" panose="02020603050405020304" pitchFamily="18" charset="0"/>
                <a:cs typeface="Times New Roman" panose="02020603050405020304" pitchFamily="18" charset="0"/>
                <a:sym typeface="Times New Roman"/>
              </a:rPr>
              <a:t>CGI</a:t>
            </a:r>
            <a:r>
              <a:rPr lang="zh-TW" altLang="en-US" sz="3600" dirty="0">
                <a:solidFill>
                  <a:schemeClr val="dk1"/>
                </a:solidFill>
                <a:latin typeface="Times New Roman" panose="02020603050405020304" pitchFamily="18" charset="0"/>
                <a:cs typeface="Times New Roman" panose="02020603050405020304" pitchFamily="18" charset="0"/>
                <a:sym typeface="Times New Roman"/>
              </a:rPr>
              <a:t>技術進行物聯網遠端操控</a:t>
            </a:r>
            <a:r>
              <a:rPr lang="en-US" altLang="zh-TW" sz="3600" dirty="0">
                <a:solidFill>
                  <a:schemeClr val="dk1"/>
                </a:solidFill>
                <a:latin typeface="Times New Roman" panose="02020603050405020304" pitchFamily="18" charset="0"/>
                <a:cs typeface="Times New Roman" panose="02020603050405020304" pitchFamily="18" charset="0"/>
                <a:sym typeface="Times New Roman"/>
              </a:rPr>
              <a:t>GPIO-COMMON GATEWAY INTERFACE(CGI)</a:t>
            </a:r>
            <a:endParaRPr lang="zh-TW" altLang="en-US" sz="3600" dirty="0"/>
          </a:p>
        </p:txBody>
      </p:sp>
      <p:sp>
        <p:nvSpPr>
          <p:cNvPr id="104" name="Google Shape;104;p2"/>
          <p:cNvSpPr txBox="1">
            <a:spLocks noGrp="1"/>
          </p:cNvSpPr>
          <p:nvPr>
            <p:ph type="sldNum" sz="quarter" idx="12"/>
          </p:nvPr>
        </p:nvSpPr>
        <p:spPr/>
        <p:txBody>
          <a:bodyPr/>
          <a:lstStyle/>
          <a:p>
            <a:pPr lvl="0"/>
            <a:fld id="{00000000-1234-1234-1234-123412341234}" type="slidenum">
              <a:rPr lang="en-US" smtClean="0"/>
              <a:pPr lvl="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a:spLocks noGrp="1"/>
          </p:cNvSpPr>
          <p:nvPr>
            <p:ph type="title"/>
          </p:nvPr>
        </p:nvSpPr>
        <p:spPr/>
        <p:txBody>
          <a:bodyPr/>
          <a:lstStyle/>
          <a:p>
            <a:pPr lvl="0"/>
            <a:r>
              <a:rPr lang="en-US">
                <a:sym typeface="DFKai-SB"/>
              </a:rPr>
              <a:t>CGI</a:t>
            </a:r>
            <a:r>
              <a:rPr lang="zh-TW" altLang="en-US">
                <a:sym typeface="DFKai-SB"/>
              </a:rPr>
              <a:t>簡介</a:t>
            </a:r>
            <a:endParaRPr lang="zh-TW" altLang="en-US" dirty="0"/>
          </a:p>
        </p:txBody>
      </p:sp>
      <p:sp>
        <p:nvSpPr>
          <p:cNvPr id="301" name="Google Shape;301;p19"/>
          <p:cNvSpPr txBox="1">
            <a:spLocks noGrp="1"/>
          </p:cNvSpPr>
          <p:nvPr>
            <p:ph idx="1"/>
          </p:nvPr>
        </p:nvSpPr>
        <p:spPr/>
        <p:txBody>
          <a:bodyPr/>
          <a:lstStyle/>
          <a:p>
            <a:pPr lvl="0"/>
            <a:r>
              <a:rPr lang="en-US" altLang="zh-TW">
                <a:sym typeface="Times New Roman"/>
              </a:rPr>
              <a:t>CGI</a:t>
            </a:r>
            <a:r>
              <a:rPr lang="zh-TW" altLang="en-US">
                <a:sym typeface="Times New Roman"/>
              </a:rPr>
              <a:t>常用的環境變數（僅供參考，不同的伺服器可能提供不同的環境變數）</a:t>
            </a:r>
            <a:endParaRPr lang="zh-TW" altLang="en-US" dirty="0"/>
          </a:p>
        </p:txBody>
      </p:sp>
      <p:sp>
        <p:nvSpPr>
          <p:cNvPr id="302" name="Google Shape;302;p19"/>
          <p:cNvSpPr txBox="1">
            <a:spLocks noGrp="1"/>
          </p:cNvSpPr>
          <p:nvPr>
            <p:ph type="sldNum" sz="quarter" idx="12"/>
          </p:nvPr>
        </p:nvSpPr>
        <p:spPr/>
        <p:txBody>
          <a:bodyPr/>
          <a:lstStyle/>
          <a:p>
            <a:pPr lvl="0"/>
            <a:fld id="{00000000-1234-1234-1234-123412341234}" type="slidenum">
              <a:rPr lang="en-US" smtClean="0"/>
              <a:pPr lvl="0"/>
              <a:t>20</a:t>
            </a:fld>
            <a:endParaRPr lang="en-US"/>
          </a:p>
        </p:txBody>
      </p:sp>
      <p:grpSp>
        <p:nvGrpSpPr>
          <p:cNvPr id="303" name="Google Shape;303;p19"/>
          <p:cNvGrpSpPr/>
          <p:nvPr/>
        </p:nvGrpSpPr>
        <p:grpSpPr>
          <a:xfrm>
            <a:off x="2129412" y="2290185"/>
            <a:ext cx="7933175" cy="4431290"/>
            <a:chOff x="1677169" y="2290185"/>
            <a:chExt cx="7933175" cy="4431290"/>
          </a:xfrm>
        </p:grpSpPr>
        <p:pic>
          <p:nvPicPr>
            <p:cNvPr id="304" name="Google Shape;304;p19"/>
            <p:cNvPicPr preferRelativeResize="0"/>
            <p:nvPr/>
          </p:nvPicPr>
          <p:blipFill rotWithShape="1">
            <a:blip r:embed="rId3">
              <a:alphaModFix/>
            </a:blip>
            <a:srcRect/>
            <a:stretch/>
          </p:blipFill>
          <p:spPr>
            <a:xfrm>
              <a:off x="4352544" y="2290185"/>
              <a:ext cx="5257800" cy="4431290"/>
            </a:xfrm>
            <a:prstGeom prst="rect">
              <a:avLst/>
            </a:prstGeom>
            <a:noFill/>
            <a:ln>
              <a:noFill/>
            </a:ln>
          </p:spPr>
        </p:pic>
        <p:sp>
          <p:nvSpPr>
            <p:cNvPr id="305" name="Google Shape;305;p19"/>
            <p:cNvSpPr/>
            <p:nvPr/>
          </p:nvSpPr>
          <p:spPr>
            <a:xfrm>
              <a:off x="4352544" y="2803836"/>
              <a:ext cx="1773936" cy="2407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306" name="Google Shape;306;p19"/>
            <p:cNvSpPr/>
            <p:nvPr/>
          </p:nvSpPr>
          <p:spPr>
            <a:xfrm>
              <a:off x="4352544" y="3101059"/>
              <a:ext cx="1773936" cy="18271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cxnSp>
          <p:nvCxnSpPr>
            <p:cNvPr id="307" name="Google Shape;307;p19"/>
            <p:cNvCxnSpPr/>
            <p:nvPr/>
          </p:nvCxnSpPr>
          <p:spPr>
            <a:xfrm rot="10800000" flipH="1">
              <a:off x="3398889" y="2970645"/>
              <a:ext cx="840510" cy="221769"/>
            </a:xfrm>
            <a:prstGeom prst="straightConnector1">
              <a:avLst/>
            </a:prstGeom>
            <a:noFill/>
            <a:ln w="28575" cap="flat" cmpd="sng">
              <a:solidFill>
                <a:srgbClr val="FF0000"/>
              </a:solidFill>
              <a:prstDash val="solid"/>
              <a:round/>
              <a:headEnd type="none" w="sm" len="sm"/>
              <a:tailEnd type="triangle" w="med" len="med"/>
            </a:ln>
          </p:spPr>
        </p:cxnSp>
        <p:sp>
          <p:nvSpPr>
            <p:cNvPr id="308" name="Google Shape;308;p19"/>
            <p:cNvSpPr txBox="1"/>
            <p:nvPr/>
          </p:nvSpPr>
          <p:spPr>
            <a:xfrm>
              <a:off x="1699398" y="2886260"/>
              <a:ext cx="223793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Microsoft JhengHei"/>
                </a:rPr>
                <a:t>伺服器名稱</a:t>
              </a:r>
              <a:br>
                <a:rPr lang="en-US" sz="2000" b="0" i="0" u="none" strike="noStrike" cap="none" dirty="0">
                  <a:solidFill>
                    <a:schemeClr val="dk1"/>
                  </a:solidFill>
                  <a:latin typeface="Times New Roman" panose="02020603050405020304" pitchFamily="18" charset="0"/>
                  <a:cs typeface="Times New Roman" panose="02020603050405020304" pitchFamily="18" charset="0"/>
                  <a:sym typeface="Microsoft JhengHei"/>
                </a:rPr>
              </a:b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Microsoft JhengHei"/>
                </a:rPr>
                <a:t>ex.www.test.com</a:t>
              </a:r>
              <a:endParaRPr sz="2000" b="0" i="0" u="none" strike="noStrike" cap="none" dirty="0">
                <a:solidFill>
                  <a:schemeClr val="dk1"/>
                </a:solidFill>
                <a:latin typeface="Times New Roman" panose="02020603050405020304" pitchFamily="18" charset="0"/>
                <a:cs typeface="Times New Roman" panose="02020603050405020304" pitchFamily="18" charset="0"/>
                <a:sym typeface="Microsoft JhengHei"/>
              </a:endParaRPr>
            </a:p>
          </p:txBody>
        </p:sp>
        <p:cxnSp>
          <p:nvCxnSpPr>
            <p:cNvPr id="309" name="Google Shape;309;p19"/>
            <p:cNvCxnSpPr/>
            <p:nvPr/>
          </p:nvCxnSpPr>
          <p:spPr>
            <a:xfrm rot="10800000" flipH="1">
              <a:off x="3162891" y="3256972"/>
              <a:ext cx="1085744" cy="1180909"/>
            </a:xfrm>
            <a:prstGeom prst="straightConnector1">
              <a:avLst/>
            </a:prstGeom>
            <a:noFill/>
            <a:ln w="28575" cap="flat" cmpd="sng">
              <a:solidFill>
                <a:srgbClr val="FF0000"/>
              </a:solidFill>
              <a:prstDash val="solid"/>
              <a:round/>
              <a:headEnd type="none" w="sm" len="sm"/>
              <a:tailEnd type="triangle" w="med" len="med"/>
            </a:ln>
          </p:spPr>
        </p:cxnSp>
        <p:sp>
          <p:nvSpPr>
            <p:cNvPr id="310" name="Google Shape;310;p19"/>
            <p:cNvSpPr txBox="1"/>
            <p:nvPr/>
          </p:nvSpPr>
          <p:spPr>
            <a:xfrm>
              <a:off x="1677169" y="3942020"/>
              <a:ext cx="1802550" cy="707846"/>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sz="2000" dirty="0">
                  <a:solidFill>
                    <a:schemeClr val="dk1"/>
                  </a:solidFill>
                  <a:latin typeface="Times New Roman" panose="02020603050405020304" pitchFamily="18" charset="0"/>
                  <a:cs typeface="Times New Roman" panose="02020603050405020304" pitchFamily="18" charset="0"/>
                  <a:sym typeface="Microsoft JhengHei"/>
                </a:rPr>
                <a:t>網頁使用port預設為80</a:t>
              </a:r>
              <a:endParaRPr sz="2000" dirty="0">
                <a:solidFill>
                  <a:schemeClr val="dk1"/>
                </a:solidFill>
                <a:latin typeface="Times New Roman" panose="02020603050405020304" pitchFamily="18" charset="0"/>
                <a:cs typeface="Times New Roman" panose="02020603050405020304" pitchFamily="18" charset="0"/>
                <a:sym typeface="Microsoft JhengHei"/>
              </a:endParaRPr>
            </a:p>
          </p:txBody>
        </p:sp>
        <p:sp>
          <p:nvSpPr>
            <p:cNvPr id="311" name="Google Shape;311;p19"/>
            <p:cNvSpPr/>
            <p:nvPr/>
          </p:nvSpPr>
          <p:spPr>
            <a:xfrm>
              <a:off x="4352544" y="4281967"/>
              <a:ext cx="1773936" cy="206713"/>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cxnSp>
          <p:nvCxnSpPr>
            <p:cNvPr id="312" name="Google Shape;312;p19"/>
            <p:cNvCxnSpPr/>
            <p:nvPr/>
          </p:nvCxnSpPr>
          <p:spPr>
            <a:xfrm rot="10800000" flipH="1">
              <a:off x="3162891" y="4437881"/>
              <a:ext cx="1085744" cy="1147597"/>
            </a:xfrm>
            <a:prstGeom prst="straightConnector1">
              <a:avLst/>
            </a:prstGeom>
            <a:noFill/>
            <a:ln w="28575" cap="flat" cmpd="sng">
              <a:solidFill>
                <a:srgbClr val="FF0000"/>
              </a:solidFill>
              <a:prstDash val="solid"/>
              <a:round/>
              <a:headEnd type="none" w="sm" len="sm"/>
              <a:tailEnd type="triangle" w="med" len="med"/>
            </a:ln>
          </p:spPr>
        </p:cxnSp>
        <p:sp>
          <p:nvSpPr>
            <p:cNvPr id="313" name="Google Shape;313;p19"/>
            <p:cNvSpPr txBox="1"/>
            <p:nvPr/>
          </p:nvSpPr>
          <p:spPr>
            <a:xfrm>
              <a:off x="1677211" y="5133617"/>
              <a:ext cx="1699500" cy="707846"/>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sz="2000" dirty="0" err="1">
                  <a:solidFill>
                    <a:schemeClr val="dk1"/>
                  </a:solidFill>
                  <a:latin typeface="Times New Roman" panose="02020603050405020304" pitchFamily="18" charset="0"/>
                  <a:cs typeface="Times New Roman" panose="02020603050405020304" pitchFamily="18" charset="0"/>
                  <a:sym typeface="Microsoft JhengHei"/>
                </a:rPr>
                <a:t>CGI程式所放置的位置</a:t>
              </a:r>
              <a:endParaRPr sz="2000" dirty="0">
                <a:solidFill>
                  <a:schemeClr val="dk1"/>
                </a:solidFill>
                <a:latin typeface="Times New Roman" panose="02020603050405020304" pitchFamily="18" charset="0"/>
                <a:cs typeface="Times New Roman" panose="02020603050405020304" pitchFamily="18" charset="0"/>
                <a:sym typeface="Microsoft JhengHe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p:txBody>
          <a:bodyPr/>
          <a:lstStyle/>
          <a:p>
            <a:r>
              <a:rPr lang="en-US">
                <a:sym typeface="DFKai-SB"/>
              </a:rPr>
              <a:t>CGI</a:t>
            </a:r>
            <a:r>
              <a:rPr lang="zh-TW" altLang="en-US">
                <a:sym typeface="DFKai-SB"/>
              </a:rPr>
              <a:t>的用途為何</a:t>
            </a:r>
            <a:r>
              <a:rPr lang="en-US" altLang="zh-TW">
                <a:sym typeface="DFKai-SB"/>
              </a:rPr>
              <a:t>?</a:t>
            </a:r>
            <a:endParaRPr lang="zh-TW" altLang="en-US" dirty="0">
              <a:sym typeface="DFKai-SB"/>
            </a:endParaRPr>
          </a:p>
        </p:txBody>
      </p:sp>
      <p:sp>
        <p:nvSpPr>
          <p:cNvPr id="322" name="Google Shape;322;p20"/>
          <p:cNvSpPr txBox="1">
            <a:spLocks noGrp="1"/>
          </p:cNvSpPr>
          <p:nvPr>
            <p:ph idx="1"/>
          </p:nvPr>
        </p:nvSpPr>
        <p:spPr/>
        <p:txBody>
          <a:bodyPr/>
          <a:lstStyle/>
          <a:p>
            <a:pPr lvl="0"/>
            <a:r>
              <a:rPr lang="zh-TW" altLang="en-US">
                <a:sym typeface="Times New Roman"/>
              </a:rPr>
              <a:t>依照不同身分執行不同權限的動作</a:t>
            </a:r>
            <a:endParaRPr lang="zh-TW" altLang="en-US"/>
          </a:p>
          <a:p>
            <a:pPr lvl="1"/>
            <a:r>
              <a:rPr lang="zh-TW" altLang="en-US">
                <a:sym typeface="Times New Roman"/>
              </a:rPr>
              <a:t>可以依照不同登入的身分給予不同的操作權限</a:t>
            </a:r>
            <a:endParaRPr lang="zh-TW" altLang="en-US"/>
          </a:p>
          <a:p>
            <a:pPr lvl="0"/>
            <a:r>
              <a:rPr lang="zh-TW" altLang="en-US">
                <a:sym typeface="Times New Roman"/>
              </a:rPr>
              <a:t>用於</a:t>
            </a:r>
            <a:r>
              <a:rPr lang="en-US" altLang="zh-TW">
                <a:sym typeface="Times New Roman"/>
              </a:rPr>
              <a:t>IoT</a:t>
            </a:r>
            <a:endParaRPr lang="zh-TW" altLang="en-US">
              <a:sym typeface="Times New Roman"/>
            </a:endParaRPr>
          </a:p>
          <a:p>
            <a:pPr lvl="1"/>
            <a:r>
              <a:rPr lang="zh-TW" altLang="en-US">
                <a:sym typeface="Times New Roman"/>
              </a:rPr>
              <a:t>透過網頁控制硬體</a:t>
            </a:r>
            <a:endParaRPr lang="zh-TW" altLang="en-US"/>
          </a:p>
          <a:p>
            <a:pPr lvl="1"/>
            <a:r>
              <a:rPr lang="zh-TW" altLang="en-US">
                <a:sym typeface="Times New Roman"/>
              </a:rPr>
              <a:t>透過行動裝置監控硬體資源</a:t>
            </a:r>
          </a:p>
          <a:p>
            <a:pPr lvl="2"/>
            <a:r>
              <a:rPr lang="zh-TW" altLang="en-US">
                <a:sym typeface="Times New Roman"/>
              </a:rPr>
              <a:t>可以設計對應的程式控制嵌入式平台上的</a:t>
            </a:r>
            <a:r>
              <a:rPr lang="en-US" altLang="zh-TW">
                <a:sym typeface="Times New Roman"/>
              </a:rPr>
              <a:t>GPIO</a:t>
            </a:r>
            <a:endParaRPr lang="zh-TW" altLang="en-US">
              <a:sym typeface="Times New Roman"/>
            </a:endParaRPr>
          </a:p>
          <a:p>
            <a:pPr lvl="1"/>
            <a:r>
              <a:rPr lang="zh-TW" altLang="en-US">
                <a:sym typeface="Times New Roman"/>
              </a:rPr>
              <a:t>可以設計對應的程式控制</a:t>
            </a:r>
            <a:r>
              <a:rPr lang="en-US" altLang="zh-TW">
                <a:sym typeface="Times New Roman"/>
              </a:rPr>
              <a:t>RS-232</a:t>
            </a:r>
            <a:r>
              <a:rPr lang="zh-TW" altLang="en-US">
                <a:sym typeface="Times New Roman"/>
              </a:rPr>
              <a:t>介面</a:t>
            </a:r>
            <a:endParaRPr lang="zh-TW" altLang="en-US"/>
          </a:p>
          <a:p>
            <a:pPr lvl="0"/>
            <a:r>
              <a:rPr lang="zh-TW" altLang="en-US">
                <a:sym typeface="Times New Roman"/>
              </a:rPr>
              <a:t>跨平台的操作介面</a:t>
            </a:r>
            <a:endParaRPr lang="zh-TW" altLang="en-US"/>
          </a:p>
          <a:p>
            <a:pPr lvl="1"/>
            <a:r>
              <a:rPr lang="zh-TW" altLang="en-US">
                <a:sym typeface="Times New Roman"/>
              </a:rPr>
              <a:t>主要介面為網頁，可以運行在任何有瀏覽器的裝置</a:t>
            </a:r>
            <a:endParaRPr lang="zh-TW" altLang="en-US"/>
          </a:p>
          <a:p>
            <a:pPr lvl="1"/>
            <a:r>
              <a:rPr lang="zh-TW" altLang="en-US">
                <a:sym typeface="Times New Roman"/>
              </a:rPr>
              <a:t>可以設計對應的</a:t>
            </a:r>
            <a:r>
              <a:rPr lang="en-US" altLang="zh-TW">
                <a:sym typeface="Times New Roman"/>
              </a:rPr>
              <a:t>API</a:t>
            </a:r>
            <a:r>
              <a:rPr lang="zh-TW" altLang="en-US">
                <a:sym typeface="Times New Roman"/>
              </a:rPr>
              <a:t>透過</a:t>
            </a:r>
            <a:r>
              <a:rPr lang="en-US" altLang="zh-TW">
                <a:sym typeface="Times New Roman"/>
              </a:rPr>
              <a:t>Http</a:t>
            </a:r>
            <a:r>
              <a:rPr lang="zh-TW" altLang="en-US">
                <a:sym typeface="Times New Roman"/>
              </a:rPr>
              <a:t> </a:t>
            </a:r>
            <a:r>
              <a:rPr lang="en-US" altLang="zh-TW">
                <a:sym typeface="Times New Roman"/>
              </a:rPr>
              <a:t>Request</a:t>
            </a:r>
            <a:r>
              <a:rPr lang="zh-TW" altLang="en-US">
                <a:sym typeface="Times New Roman"/>
              </a:rPr>
              <a:t>來讓其他程式呼叫使用</a:t>
            </a:r>
            <a:endParaRPr lang="zh-TW" altLang="en-US" dirty="0"/>
          </a:p>
        </p:txBody>
      </p:sp>
      <p:sp>
        <p:nvSpPr>
          <p:cNvPr id="323" name="Google Shape;323;p20"/>
          <p:cNvSpPr txBox="1">
            <a:spLocks noGrp="1"/>
          </p:cNvSpPr>
          <p:nvPr>
            <p:ph type="sldNum" sz="quarter" idx="12"/>
          </p:nvPr>
        </p:nvSpPr>
        <p:spPr/>
        <p:txBody>
          <a:bodyPr/>
          <a:lstStyle/>
          <a:p>
            <a:pPr lvl="0"/>
            <a:fld id="{00000000-1234-1234-1234-123412341234}" type="slidenum">
              <a:rPr lang="en-US" smtClean="0"/>
              <a:pPr lvl="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p:txBody>
          <a:bodyPr/>
          <a:lstStyle/>
          <a:p>
            <a:r>
              <a:rPr lang="en-US">
                <a:sym typeface="DFKai-SB"/>
              </a:rPr>
              <a:t>Node.js</a:t>
            </a:r>
            <a:r>
              <a:rPr lang="zh-TW" altLang="en-US">
                <a:sym typeface="DFKai-SB"/>
              </a:rPr>
              <a:t>簡介</a:t>
            </a:r>
            <a:endParaRPr lang="zh-TW" altLang="en-US" dirty="0">
              <a:sym typeface="Times New Roman"/>
            </a:endParaRPr>
          </a:p>
        </p:txBody>
      </p:sp>
      <p:pic>
        <p:nvPicPr>
          <p:cNvPr id="334" name="Google Shape;334;p21"/>
          <p:cNvPicPr preferRelativeResize="0">
            <a:picLocks noGrp="1"/>
          </p:cNvPicPr>
          <p:nvPr>
            <p:ph sz="half" idx="1"/>
          </p:nvPr>
        </p:nvPicPr>
        <p:blipFill rotWithShape="1">
          <a:blip r:embed="rId3">
            <a:alphaModFix/>
          </a:blip>
          <a:srcRect/>
          <a:stretch/>
        </p:blipFill>
        <p:spPr>
          <a:xfrm>
            <a:off x="838200" y="2308094"/>
            <a:ext cx="5181600" cy="3386399"/>
          </a:xfrm>
        </p:spPr>
      </p:pic>
      <p:sp>
        <p:nvSpPr>
          <p:cNvPr id="333" name="Google Shape;333;p21"/>
          <p:cNvSpPr txBox="1">
            <a:spLocks noGrp="1"/>
          </p:cNvSpPr>
          <p:nvPr>
            <p:ph sz="half" idx="2"/>
          </p:nvPr>
        </p:nvSpPr>
        <p:spPr/>
        <p:txBody>
          <a:bodyPr>
            <a:normAutofit fontScale="92500"/>
          </a:bodyPr>
          <a:lstStyle/>
          <a:p>
            <a:pPr lvl="0"/>
            <a:r>
              <a:rPr lang="en-US" altLang="zh-TW"/>
              <a:t>Node.js</a:t>
            </a:r>
            <a:r>
              <a:rPr lang="zh-TW" altLang="en-US"/>
              <a:t>以</a:t>
            </a:r>
            <a:r>
              <a:rPr lang="en-US" altLang="zh-TW"/>
              <a:t>JavaScript</a:t>
            </a:r>
            <a:r>
              <a:rPr lang="zh-TW" altLang="en-US"/>
              <a:t>語言為基礎，是</a:t>
            </a:r>
            <a:r>
              <a:rPr lang="en-US" altLang="zh-TW"/>
              <a:t>Ryan</a:t>
            </a:r>
            <a:r>
              <a:rPr lang="zh-TW" altLang="en-US"/>
              <a:t> </a:t>
            </a:r>
            <a:r>
              <a:rPr lang="en-US" altLang="zh-TW"/>
              <a:t>Dahl </a:t>
            </a:r>
            <a:r>
              <a:rPr lang="zh-TW" altLang="en-US"/>
              <a:t>基於</a:t>
            </a:r>
            <a:r>
              <a:rPr lang="en-US" altLang="zh-TW"/>
              <a:t>Google</a:t>
            </a:r>
            <a:r>
              <a:rPr lang="zh-TW" altLang="en-US"/>
              <a:t> </a:t>
            </a:r>
            <a:r>
              <a:rPr lang="en-US" altLang="zh-TW"/>
              <a:t>Chrome V8</a:t>
            </a:r>
            <a:r>
              <a:rPr lang="zh-TW" altLang="en-US"/>
              <a:t>引擎於</a:t>
            </a:r>
            <a:r>
              <a:rPr lang="en-US" altLang="zh-TW"/>
              <a:t>2009</a:t>
            </a:r>
            <a:r>
              <a:rPr lang="zh-TW" altLang="en-US"/>
              <a:t>年釋出的</a:t>
            </a:r>
            <a:r>
              <a:rPr lang="en-US" altLang="zh-TW"/>
              <a:t>JavaScript </a:t>
            </a:r>
            <a:r>
              <a:rPr lang="zh-TW" altLang="en-US"/>
              <a:t>開發平台，是一個高效能、易擴充的網站應用程式開發框架</a:t>
            </a:r>
            <a:r>
              <a:rPr lang="en-US" altLang="zh-TW"/>
              <a:t>(Web Application Framework)</a:t>
            </a:r>
            <a:endParaRPr lang="zh-TW" altLang="en-US"/>
          </a:p>
          <a:p>
            <a:pPr lvl="0"/>
            <a:r>
              <a:rPr lang="zh-TW" altLang="en-US"/>
              <a:t>目的是為了讓開發者能夠更容易開發高延展性的網路服務，不需要經過太多複雜的調校、效能調整及程式修改，就能滿足網路服務在不同發展階段對效能的要求</a:t>
            </a:r>
            <a:endParaRPr lang="zh-TW" altLang="en-US" dirty="0"/>
          </a:p>
        </p:txBody>
      </p:sp>
      <p:sp>
        <p:nvSpPr>
          <p:cNvPr id="332" name="Google Shape;332;p21"/>
          <p:cNvSpPr txBox="1">
            <a:spLocks noGrp="1"/>
          </p:cNvSpPr>
          <p:nvPr>
            <p:ph type="sldNum" sz="quarter" idx="12"/>
          </p:nvPr>
        </p:nvSpPr>
        <p:spPr/>
        <p:txBody>
          <a:bodyPr/>
          <a:lstStyle/>
          <a:p>
            <a:pPr lvl="0"/>
            <a:fld id="{00000000-1234-1234-1234-123412341234}" type="slidenum">
              <a:rPr lang="en-US" smtClean="0"/>
              <a:pPr lvl="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p:txBody>
          <a:bodyPr/>
          <a:lstStyle/>
          <a:p>
            <a:r>
              <a:rPr lang="en-US">
                <a:sym typeface="DFKai-SB"/>
              </a:rPr>
              <a:t>Node.js</a:t>
            </a:r>
            <a:r>
              <a:rPr lang="zh-TW" altLang="en-US">
                <a:sym typeface="DFKai-SB"/>
              </a:rPr>
              <a:t>安裝</a:t>
            </a:r>
            <a:endParaRPr lang="zh-TW" altLang="en-US" dirty="0">
              <a:sym typeface="Times New Roman"/>
            </a:endParaRPr>
          </a:p>
        </p:txBody>
      </p:sp>
      <p:sp>
        <p:nvSpPr>
          <p:cNvPr id="343" name="Google Shape;343;p22"/>
          <p:cNvSpPr txBox="1">
            <a:spLocks noGrp="1"/>
          </p:cNvSpPr>
          <p:nvPr>
            <p:ph idx="1"/>
          </p:nvPr>
        </p:nvSpPr>
        <p:spPr/>
        <p:txBody>
          <a:bodyPr/>
          <a:lstStyle/>
          <a:p>
            <a:pPr lvl="0"/>
            <a:r>
              <a:rPr lang="zh-TW" altLang="en-US">
                <a:sym typeface="Times New Roman"/>
              </a:rPr>
              <a:t>開啟</a:t>
            </a:r>
            <a:r>
              <a:rPr lang="en-US">
                <a:sym typeface="Times New Roman"/>
              </a:rPr>
              <a:t>Terminal</a:t>
            </a:r>
            <a:r>
              <a:rPr lang="zh-TW" altLang="en-US">
                <a:sym typeface="Times New Roman"/>
              </a:rPr>
              <a:t>連線到</a:t>
            </a:r>
            <a:r>
              <a:rPr lang="en-US">
                <a:sym typeface="Times New Roman"/>
              </a:rPr>
              <a:t>TX2</a:t>
            </a:r>
            <a:r>
              <a:rPr lang="zh-TW" altLang="en-US">
                <a:sym typeface="Times New Roman"/>
              </a:rPr>
              <a:t>後輸入以下指令安裝</a:t>
            </a:r>
            <a:r>
              <a:rPr lang="en-US">
                <a:sym typeface="Times New Roman"/>
              </a:rPr>
              <a:t>Node.js</a:t>
            </a:r>
          </a:p>
          <a:p>
            <a:pPr lvl="1"/>
            <a:r>
              <a:rPr lang="en-US">
                <a:sym typeface="Times New Roman"/>
              </a:rPr>
              <a:t>$ sudo apt-get install nodejs</a:t>
            </a:r>
            <a:endParaRPr lang="en-US" dirty="0">
              <a:sym typeface="Times New Roman"/>
            </a:endParaRPr>
          </a:p>
        </p:txBody>
      </p:sp>
      <p:sp>
        <p:nvSpPr>
          <p:cNvPr id="344" name="Google Shape;344;p22"/>
          <p:cNvSpPr txBox="1">
            <a:spLocks noGrp="1"/>
          </p:cNvSpPr>
          <p:nvPr>
            <p:ph type="sldNum" sz="quarter" idx="12"/>
          </p:nvPr>
        </p:nvSpPr>
        <p:spPr/>
        <p:txBody>
          <a:bodyPr/>
          <a:lstStyle/>
          <a:p>
            <a:pPr lvl="0"/>
            <a:fld id="{00000000-1234-1234-1234-123412341234}" type="slidenum">
              <a:rPr lang="en-US" smtClean="0"/>
              <a:pPr lvl="0"/>
              <a:t>23</a:t>
            </a:fld>
            <a:endParaRPr lang="en-US"/>
          </a:p>
        </p:txBody>
      </p:sp>
      <p:pic>
        <p:nvPicPr>
          <p:cNvPr id="345" name="Google Shape;345;p22"/>
          <p:cNvPicPr preferRelativeResize="0"/>
          <p:nvPr/>
        </p:nvPicPr>
        <p:blipFill rotWithShape="1">
          <a:blip r:embed="rId3">
            <a:alphaModFix/>
          </a:blip>
          <a:srcRect b="23791"/>
          <a:stretch/>
        </p:blipFill>
        <p:spPr>
          <a:xfrm>
            <a:off x="1909070" y="2999232"/>
            <a:ext cx="8373860" cy="27479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p:txBody>
          <a:bodyPr/>
          <a:lstStyle/>
          <a:p>
            <a:r>
              <a:rPr lang="en-US" dirty="0">
                <a:sym typeface="Times New Roman"/>
              </a:rPr>
              <a:t>Node.js</a:t>
            </a:r>
            <a:r>
              <a:rPr lang="zh-TW" altLang="en-US" dirty="0">
                <a:sym typeface="Times New Roman"/>
              </a:rPr>
              <a:t>安裝</a:t>
            </a:r>
            <a:r>
              <a:rPr lang="en" altLang="zh-TW" baseline="-25000" dirty="0"/>
              <a:t>(1/2)</a:t>
            </a:r>
            <a:endParaRPr lang="zh-TW" altLang="en-US" dirty="0">
              <a:sym typeface="Times New Roman"/>
            </a:endParaRPr>
          </a:p>
        </p:txBody>
      </p:sp>
      <p:sp>
        <p:nvSpPr>
          <p:cNvPr id="354" name="Google Shape;354;p23"/>
          <p:cNvSpPr txBox="1">
            <a:spLocks noGrp="1"/>
          </p:cNvSpPr>
          <p:nvPr>
            <p:ph idx="1"/>
          </p:nvPr>
        </p:nvSpPr>
        <p:spPr/>
        <p:txBody>
          <a:bodyPr/>
          <a:lstStyle/>
          <a:p>
            <a:pPr lvl="0"/>
            <a:r>
              <a:rPr lang="zh-TW" altLang="en-US" dirty="0">
                <a:sym typeface="Times New Roman"/>
              </a:rPr>
              <a:t>官方也有提供各種版本的安裝包供使用者下載</a:t>
            </a:r>
          </a:p>
          <a:p>
            <a:pPr lvl="1"/>
            <a:r>
              <a:rPr lang="en-US" dirty="0">
                <a:sym typeface="Times New Roman"/>
                <a:hlinkClick r:id="rId3"/>
              </a:rPr>
              <a:t>https://nodejs.org/zh-tw/download/</a:t>
            </a:r>
            <a:endParaRPr lang="en-US" dirty="0">
              <a:sym typeface="Times New Roman"/>
            </a:endParaRPr>
          </a:p>
        </p:txBody>
      </p:sp>
      <p:sp>
        <p:nvSpPr>
          <p:cNvPr id="355" name="Google Shape;355;p23"/>
          <p:cNvSpPr txBox="1">
            <a:spLocks noGrp="1"/>
          </p:cNvSpPr>
          <p:nvPr>
            <p:ph type="sldNum" sz="quarter" idx="12"/>
          </p:nvPr>
        </p:nvSpPr>
        <p:spPr/>
        <p:txBody>
          <a:bodyPr/>
          <a:lstStyle/>
          <a:p>
            <a:pPr lvl="0"/>
            <a:fld id="{00000000-1234-1234-1234-123412341234}" type="slidenum">
              <a:rPr lang="en-US" smtClean="0"/>
              <a:pPr lvl="0"/>
              <a:t>24</a:t>
            </a:fld>
            <a:endParaRPr lang="en-US"/>
          </a:p>
        </p:txBody>
      </p:sp>
      <p:pic>
        <p:nvPicPr>
          <p:cNvPr id="356" name="Google Shape;356;p23"/>
          <p:cNvPicPr preferRelativeResize="0"/>
          <p:nvPr/>
        </p:nvPicPr>
        <p:blipFill rotWithShape="1">
          <a:blip r:embed="rId4">
            <a:alphaModFix/>
          </a:blip>
          <a:srcRect/>
          <a:stretch/>
        </p:blipFill>
        <p:spPr>
          <a:xfrm>
            <a:off x="2900363" y="2953162"/>
            <a:ext cx="6391274" cy="315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40"/>
          <p:cNvSpPr txBox="1">
            <a:spLocks noGrp="1"/>
          </p:cNvSpPr>
          <p:nvPr>
            <p:ph type="sldNum" idx="12"/>
          </p:nvPr>
        </p:nvSpPr>
        <p:spPr>
          <a:xfrm>
            <a:off x="10160000" y="18288"/>
            <a:ext cx="1422400" cy="329200"/>
          </a:xfrm>
          <a:prstGeom prst="rect">
            <a:avLst/>
          </a:prstGeom>
          <a:noFill/>
          <a:ln>
            <a:noFill/>
          </a:ln>
        </p:spPr>
        <p:txBody>
          <a:bodyPr spcFirstLastPara="1" vert="horz" wrap="square" lIns="121900" tIns="60933" rIns="121900" bIns="60933" rtlCol="0" anchor="ctr" anchorCtr="0">
            <a:noAutofit/>
          </a:bodyPr>
          <a:lstStyle/>
          <a:p>
            <a:pPr algn="l">
              <a:buClr>
                <a:srgbClr val="FFFFFF"/>
              </a:buClr>
              <a:buSzPts val="1400"/>
            </a:pPr>
            <a:fld id="{00000000-1234-1234-1234-123412341234}" type="slidenum">
              <a:rPr lang="en"/>
              <a:pPr algn="l">
                <a:buClr>
                  <a:srgbClr val="FFFFFF"/>
                </a:buClr>
                <a:buSzPts val="1400"/>
              </a:pPr>
              <a:t>25</a:t>
            </a:fld>
            <a:endParaRPr/>
          </a:p>
        </p:txBody>
      </p:sp>
      <p:pic>
        <p:nvPicPr>
          <p:cNvPr id="261" name="Google Shape;261;p40"/>
          <p:cNvPicPr preferRelativeResize="0"/>
          <p:nvPr/>
        </p:nvPicPr>
        <p:blipFill rotWithShape="1">
          <a:blip r:embed="rId3">
            <a:alphaModFix/>
          </a:blip>
          <a:srcRect/>
          <a:stretch/>
        </p:blipFill>
        <p:spPr>
          <a:xfrm>
            <a:off x="3504047" y="2636429"/>
            <a:ext cx="3588165" cy="2804343"/>
          </a:xfrm>
          <a:prstGeom prst="rect">
            <a:avLst/>
          </a:prstGeom>
          <a:noFill/>
          <a:ln>
            <a:noFill/>
          </a:ln>
        </p:spPr>
      </p:pic>
      <p:sp>
        <p:nvSpPr>
          <p:cNvPr id="8" name="Google Shape;353;p23">
            <a:extLst>
              <a:ext uri="{FF2B5EF4-FFF2-40B4-BE49-F238E27FC236}">
                <a16:creationId xmlns:a16="http://schemas.microsoft.com/office/drawing/2014/main" id="{746702B2-A8DF-4FE7-9CB2-2EBD8C2BCDBE}"/>
              </a:ext>
            </a:extLst>
          </p:cNvPr>
          <p:cNvSpPr txBox="1">
            <a:spLocks noGrp="1"/>
          </p:cNvSpPr>
          <p:nvPr>
            <p:ph type="title"/>
          </p:nvPr>
        </p:nvSpPr>
        <p:spPr>
          <a:xfrm>
            <a:off x="838200" y="365125"/>
            <a:ext cx="10515600" cy="1325563"/>
          </a:xfrm>
        </p:spPr>
        <p:txBody>
          <a:bodyPr/>
          <a:lstStyle/>
          <a:p>
            <a:r>
              <a:rPr lang="en-US" dirty="0">
                <a:sym typeface="Times New Roman"/>
              </a:rPr>
              <a:t>Node.js</a:t>
            </a:r>
            <a:r>
              <a:rPr lang="zh-TW" altLang="en-US" dirty="0">
                <a:sym typeface="Times New Roman"/>
              </a:rPr>
              <a:t>安裝</a:t>
            </a:r>
            <a:r>
              <a:rPr lang="en" altLang="zh-TW" baseline="-25000" dirty="0"/>
              <a:t>(2/2)</a:t>
            </a:r>
            <a:endParaRPr lang="zh-TW" altLang="en-US" dirty="0">
              <a:sym typeface="Times New Roman"/>
            </a:endParaRPr>
          </a:p>
        </p:txBody>
      </p:sp>
      <p:sp>
        <p:nvSpPr>
          <p:cNvPr id="14" name="Google Shape;354;p23">
            <a:extLst>
              <a:ext uri="{FF2B5EF4-FFF2-40B4-BE49-F238E27FC236}">
                <a16:creationId xmlns:a16="http://schemas.microsoft.com/office/drawing/2014/main" id="{959E43A0-32D4-454A-9FC9-F3B7CAE12BF8}"/>
              </a:ext>
            </a:extLst>
          </p:cNvPr>
          <p:cNvSpPr txBox="1">
            <a:spLocks noGrp="1"/>
          </p:cNvSpPr>
          <p:nvPr>
            <p:ph idx="1"/>
          </p:nvPr>
        </p:nvSpPr>
        <p:spPr>
          <a:xfrm>
            <a:off x="838200" y="1825625"/>
            <a:ext cx="10515600" cy="4351338"/>
          </a:xfrm>
        </p:spPr>
        <p:txBody>
          <a:bodyPr/>
          <a:lstStyle/>
          <a:p>
            <a:pPr lvl="0"/>
            <a:r>
              <a:rPr lang="en-US" dirty="0">
                <a:sym typeface="Times New Roman"/>
              </a:rPr>
              <a:t>Next &amp; </a:t>
            </a:r>
            <a:r>
              <a:rPr lang="en-US" altLang="zh-TW" dirty="0">
                <a:sym typeface="Times New Roman"/>
              </a:rPr>
              <a:t>Next …</a:t>
            </a:r>
            <a:endParaRPr lang="en-US" dirty="0">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p:txBody>
          <a:bodyPr/>
          <a:lstStyle/>
          <a:p>
            <a:pPr lvl="0"/>
            <a:r>
              <a:rPr lang="en-US">
                <a:sym typeface="Times New Roman"/>
              </a:rPr>
              <a:t>npm</a:t>
            </a:r>
            <a:r>
              <a:rPr lang="zh-TW" altLang="en-US">
                <a:sym typeface="Times New Roman"/>
              </a:rPr>
              <a:t>簡介</a:t>
            </a:r>
            <a:endParaRPr lang="zh-TW" altLang="en-US" dirty="0">
              <a:sym typeface="Times New Roman"/>
            </a:endParaRPr>
          </a:p>
        </p:txBody>
      </p:sp>
      <p:sp>
        <p:nvSpPr>
          <p:cNvPr id="365" name="Google Shape;365;p24"/>
          <p:cNvSpPr txBox="1">
            <a:spLocks noGrp="1"/>
          </p:cNvSpPr>
          <p:nvPr>
            <p:ph idx="1"/>
          </p:nvPr>
        </p:nvSpPr>
        <p:spPr/>
        <p:txBody>
          <a:bodyPr/>
          <a:lstStyle/>
          <a:p>
            <a:r>
              <a:rPr lang="en-US" altLang="zh-TW" dirty="0" err="1">
                <a:sym typeface="Times New Roman"/>
              </a:rPr>
              <a:t>npm</a:t>
            </a:r>
            <a:r>
              <a:rPr lang="en-US" altLang="zh-TW" dirty="0">
                <a:sym typeface="Times New Roman"/>
              </a:rPr>
              <a:t>(</a:t>
            </a:r>
            <a:r>
              <a:rPr lang="zh-TW" altLang="en-US" dirty="0">
                <a:sym typeface="Times New Roman"/>
              </a:rPr>
              <a:t>全稱</a:t>
            </a:r>
            <a:r>
              <a:rPr lang="en-US" altLang="zh-TW" dirty="0">
                <a:sym typeface="Times New Roman"/>
              </a:rPr>
              <a:t>Node</a:t>
            </a:r>
            <a:r>
              <a:rPr lang="zh-TW" altLang="en-US" dirty="0">
                <a:sym typeface="Times New Roman"/>
              </a:rPr>
              <a:t> </a:t>
            </a:r>
            <a:r>
              <a:rPr lang="en-US" altLang="zh-TW" dirty="0">
                <a:sym typeface="Times New Roman"/>
              </a:rPr>
              <a:t>Package Manager)</a:t>
            </a:r>
            <a:r>
              <a:rPr lang="zh-TW" altLang="en-US" dirty="0">
                <a:sym typeface="Times New Roman"/>
              </a:rPr>
              <a:t>是</a:t>
            </a:r>
            <a:r>
              <a:rPr lang="en-US" altLang="zh-TW" dirty="0">
                <a:sym typeface="Times New Roman"/>
              </a:rPr>
              <a:t>Node.js</a:t>
            </a:r>
            <a:r>
              <a:rPr lang="zh-TW" altLang="en-US" dirty="0">
                <a:sym typeface="Times New Roman"/>
              </a:rPr>
              <a:t>預設的、用</a:t>
            </a:r>
            <a:r>
              <a:rPr lang="en-US" altLang="zh-TW" dirty="0">
                <a:sym typeface="Times New Roman"/>
              </a:rPr>
              <a:t>JavaScript</a:t>
            </a:r>
            <a:r>
              <a:rPr lang="zh-TW" altLang="en-US" dirty="0">
                <a:sym typeface="Times New Roman"/>
              </a:rPr>
              <a:t>編寫的軟體套件管理系統。</a:t>
            </a:r>
          </a:p>
          <a:p>
            <a:r>
              <a:rPr lang="en-US" altLang="zh-TW" dirty="0" err="1">
                <a:sym typeface="Times New Roman"/>
              </a:rPr>
              <a:t>npm</a:t>
            </a:r>
            <a:r>
              <a:rPr lang="zh-TW" altLang="en-US" dirty="0">
                <a:sym typeface="Times New Roman"/>
              </a:rPr>
              <a:t>目前累計共有數十萬的開源模組來讓開發人員下載，其中有許多跨國企業將</a:t>
            </a:r>
            <a:r>
              <a:rPr lang="en-US" altLang="zh-TW" dirty="0" err="1">
                <a:sym typeface="Times New Roman"/>
              </a:rPr>
              <a:t>npm</a:t>
            </a:r>
            <a:r>
              <a:rPr lang="zh-TW" altLang="en-US" dirty="0">
                <a:sym typeface="Times New Roman"/>
              </a:rPr>
              <a:t>作為開發工具。</a:t>
            </a:r>
          </a:p>
        </p:txBody>
      </p:sp>
      <p:sp>
        <p:nvSpPr>
          <p:cNvPr id="366" name="Google Shape;366;p24"/>
          <p:cNvSpPr txBox="1">
            <a:spLocks noGrp="1"/>
          </p:cNvSpPr>
          <p:nvPr>
            <p:ph type="sldNum" sz="quarter" idx="12"/>
          </p:nvPr>
        </p:nvSpPr>
        <p:spPr/>
        <p:txBody>
          <a:bodyPr/>
          <a:lstStyle/>
          <a:p>
            <a:pPr lvl="0"/>
            <a:fld id="{00000000-1234-1234-1234-123412341234}" type="slidenum">
              <a:rPr lang="en-US" smtClean="0"/>
              <a:pPr lvl="0"/>
              <a:t>26</a:t>
            </a:fld>
            <a:endParaRPr lang="en-US"/>
          </a:p>
        </p:txBody>
      </p:sp>
      <p:pic>
        <p:nvPicPr>
          <p:cNvPr id="367" name="Google Shape;367;p24" descr="npm - 維基百科，自由的百科全書"/>
          <p:cNvPicPr preferRelativeResize="0"/>
          <p:nvPr/>
        </p:nvPicPr>
        <p:blipFill rotWithShape="1">
          <a:blip r:embed="rId3">
            <a:alphaModFix/>
          </a:blip>
          <a:srcRect/>
          <a:stretch/>
        </p:blipFill>
        <p:spPr>
          <a:xfrm>
            <a:off x="2170602" y="4549095"/>
            <a:ext cx="3131540" cy="1218691"/>
          </a:xfrm>
          <a:prstGeom prst="rect">
            <a:avLst/>
          </a:prstGeom>
          <a:noFill/>
          <a:ln>
            <a:noFill/>
          </a:ln>
        </p:spPr>
      </p:pic>
      <p:pic>
        <p:nvPicPr>
          <p:cNvPr id="3" name="圖片 2">
            <a:extLst>
              <a:ext uri="{FF2B5EF4-FFF2-40B4-BE49-F238E27FC236}">
                <a16:creationId xmlns:a16="http://schemas.microsoft.com/office/drawing/2014/main" id="{9BE4F13C-1C95-42A5-A1D6-229D17E7BC31}"/>
              </a:ext>
            </a:extLst>
          </p:cNvPr>
          <p:cNvPicPr>
            <a:picLocks noChangeAspect="1"/>
          </p:cNvPicPr>
          <p:nvPr/>
        </p:nvPicPr>
        <p:blipFill>
          <a:blip r:embed="rId4"/>
          <a:stretch>
            <a:fillRect/>
          </a:stretch>
        </p:blipFill>
        <p:spPr>
          <a:xfrm>
            <a:off x="7127734" y="3672725"/>
            <a:ext cx="3133333" cy="297142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title"/>
          </p:nvPr>
        </p:nvSpPr>
        <p:spPr/>
        <p:txBody>
          <a:bodyPr/>
          <a:lstStyle/>
          <a:p>
            <a:r>
              <a:rPr lang="en-US">
                <a:sym typeface="Times New Roman"/>
              </a:rPr>
              <a:t>npm</a:t>
            </a:r>
            <a:r>
              <a:rPr lang="zh-TW" altLang="en-US">
                <a:sym typeface="Times New Roman"/>
              </a:rPr>
              <a:t>模組</a:t>
            </a:r>
            <a:endParaRPr lang="zh-TW" altLang="en-US" dirty="0">
              <a:sym typeface="Times New Roman"/>
            </a:endParaRPr>
          </a:p>
        </p:txBody>
      </p:sp>
      <p:sp>
        <p:nvSpPr>
          <p:cNvPr id="377" name="Google Shape;377;p25"/>
          <p:cNvSpPr txBox="1">
            <a:spLocks noGrp="1"/>
          </p:cNvSpPr>
          <p:nvPr>
            <p:ph idx="1"/>
          </p:nvPr>
        </p:nvSpPr>
        <p:spPr/>
        <p:txBody>
          <a:bodyPr/>
          <a:lstStyle/>
          <a:p>
            <a:pPr lvl="0"/>
            <a:r>
              <a:rPr lang="en-US">
                <a:sym typeface="Times New Roman"/>
              </a:rPr>
              <a:t>npm</a:t>
            </a:r>
            <a:r>
              <a:rPr lang="zh-TW" altLang="en-US">
                <a:sym typeface="Times New Roman"/>
              </a:rPr>
              <a:t>包含多種模組，可以到以下網址搜尋適合的模組安裝到電腦裡</a:t>
            </a:r>
          </a:p>
          <a:p>
            <a:pPr lvl="1"/>
            <a:r>
              <a:rPr lang="en-US">
                <a:sym typeface="Times New Roman"/>
                <a:hlinkClick r:id="rId3">
                  <a:extLst>
                    <a:ext uri="{A12FA001-AC4F-418D-AE19-62706E023703}">
                      <ahyp:hlinkClr xmlns:ahyp="http://schemas.microsoft.com/office/drawing/2018/hyperlinkcolor" val="tx"/>
                    </a:ext>
                  </a:extLst>
                </a:hlinkClick>
              </a:rPr>
              <a:t>https://www.npmjs.com/package/package</a:t>
            </a:r>
            <a:endParaRPr lang="en-US">
              <a:sym typeface="Times New Roman"/>
            </a:endParaRPr>
          </a:p>
          <a:p>
            <a:pPr lvl="0"/>
            <a:r>
              <a:rPr lang="zh-TW" altLang="en-US">
                <a:sym typeface="Times New Roman"/>
              </a:rPr>
              <a:t>這裡以</a:t>
            </a:r>
            <a:r>
              <a:rPr lang="en-US">
                <a:sym typeface="Times New Roman"/>
              </a:rPr>
              <a:t>express</a:t>
            </a:r>
            <a:r>
              <a:rPr lang="zh-TW" altLang="en-US">
                <a:sym typeface="Times New Roman"/>
              </a:rPr>
              <a:t>為例</a:t>
            </a:r>
            <a:endParaRPr lang="zh-TW" altLang="en-US" dirty="0"/>
          </a:p>
        </p:txBody>
      </p:sp>
      <p:sp>
        <p:nvSpPr>
          <p:cNvPr id="378" name="Google Shape;378;p25"/>
          <p:cNvSpPr txBox="1">
            <a:spLocks noGrp="1"/>
          </p:cNvSpPr>
          <p:nvPr>
            <p:ph type="sldNum" sz="quarter" idx="12"/>
          </p:nvPr>
        </p:nvSpPr>
        <p:spPr/>
        <p:txBody>
          <a:bodyPr/>
          <a:lstStyle/>
          <a:p>
            <a:pPr lvl="0"/>
            <a:fld id="{00000000-1234-1234-1234-123412341234}" type="slidenum">
              <a:rPr lang="en-US" smtClean="0"/>
              <a:pPr lvl="0"/>
              <a:t>27</a:t>
            </a:fld>
            <a:endParaRPr lang="en-US"/>
          </a:p>
        </p:txBody>
      </p:sp>
      <p:grpSp>
        <p:nvGrpSpPr>
          <p:cNvPr id="379" name="Google Shape;379;p25"/>
          <p:cNvGrpSpPr/>
          <p:nvPr/>
        </p:nvGrpSpPr>
        <p:grpSpPr>
          <a:xfrm>
            <a:off x="2182761" y="3588773"/>
            <a:ext cx="9045677" cy="3132702"/>
            <a:chOff x="1313657" y="3696574"/>
            <a:chExt cx="7596114" cy="3024901"/>
          </a:xfrm>
        </p:grpSpPr>
        <p:pic>
          <p:nvPicPr>
            <p:cNvPr id="380" name="Google Shape;380;p25"/>
            <p:cNvPicPr preferRelativeResize="0"/>
            <p:nvPr/>
          </p:nvPicPr>
          <p:blipFill rotWithShape="1">
            <a:blip r:embed="rId4">
              <a:alphaModFix/>
            </a:blip>
            <a:srcRect/>
            <a:stretch/>
          </p:blipFill>
          <p:spPr>
            <a:xfrm>
              <a:off x="1313657" y="3696574"/>
              <a:ext cx="5633207" cy="3024901"/>
            </a:xfrm>
            <a:prstGeom prst="rect">
              <a:avLst/>
            </a:prstGeom>
            <a:noFill/>
            <a:ln>
              <a:noFill/>
            </a:ln>
          </p:spPr>
        </p:pic>
        <p:grpSp>
          <p:nvGrpSpPr>
            <p:cNvPr id="381" name="Google Shape;381;p25"/>
            <p:cNvGrpSpPr/>
            <p:nvPr/>
          </p:nvGrpSpPr>
          <p:grpSpPr>
            <a:xfrm>
              <a:off x="5130398" y="4380644"/>
              <a:ext cx="3779373" cy="1182161"/>
              <a:chOff x="5130398" y="4380644"/>
              <a:chExt cx="3779373" cy="1182161"/>
            </a:xfrm>
          </p:grpSpPr>
          <p:sp>
            <p:nvSpPr>
              <p:cNvPr id="382" name="Google Shape;382;p25"/>
              <p:cNvSpPr/>
              <p:nvPr/>
            </p:nvSpPr>
            <p:spPr>
              <a:xfrm>
                <a:off x="5130398" y="4856285"/>
                <a:ext cx="1801465" cy="318139"/>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5"/>
              <p:cNvSpPr/>
              <p:nvPr/>
            </p:nvSpPr>
            <p:spPr>
              <a:xfrm>
                <a:off x="5130398" y="4381202"/>
                <a:ext cx="1801465" cy="423227"/>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5"/>
              <p:cNvSpPr txBox="1"/>
              <p:nvPr/>
            </p:nvSpPr>
            <p:spPr>
              <a:xfrm>
                <a:off x="6961865" y="4380644"/>
                <a:ext cx="1725825" cy="4028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i="1" u="none" strike="noStrike" cap="none" dirty="0" err="1">
                    <a:solidFill>
                      <a:schemeClr val="accent4"/>
                    </a:solidFill>
                    <a:latin typeface="+mn-ea"/>
                    <a:cs typeface="Microsoft JhengHei"/>
                    <a:sym typeface="Microsoft JhengHei"/>
                  </a:rPr>
                  <a:t>下載此套件的指令</a:t>
                </a:r>
                <a:endParaRPr b="1" i="1" u="none" strike="noStrike" cap="none" dirty="0">
                  <a:solidFill>
                    <a:schemeClr val="accent4"/>
                  </a:solidFill>
                  <a:latin typeface="+mn-ea"/>
                  <a:cs typeface="Microsoft JhengHei"/>
                  <a:sym typeface="Microsoft JhengHei"/>
                </a:endParaRPr>
              </a:p>
            </p:txBody>
          </p:sp>
          <p:sp>
            <p:nvSpPr>
              <p:cNvPr id="385" name="Google Shape;385;p25"/>
              <p:cNvSpPr txBox="1"/>
              <p:nvPr/>
            </p:nvSpPr>
            <p:spPr>
              <a:xfrm>
                <a:off x="6961865" y="4804429"/>
                <a:ext cx="1947906" cy="4028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i="1" u="none" strike="noStrike" cap="none" dirty="0" err="1">
                    <a:solidFill>
                      <a:schemeClr val="accent4"/>
                    </a:solidFill>
                    <a:latin typeface="+mn-ea"/>
                    <a:cs typeface="Microsoft JhengHei"/>
                    <a:sym typeface="Microsoft JhengHei"/>
                  </a:rPr>
                  <a:t>每周使用者下載次數</a:t>
                </a:r>
                <a:endParaRPr b="1" i="1" u="none" strike="noStrike" cap="none" dirty="0">
                  <a:solidFill>
                    <a:schemeClr val="accent4"/>
                  </a:solidFill>
                  <a:latin typeface="+mn-ea"/>
                  <a:cs typeface="Microsoft JhengHei"/>
                  <a:sym typeface="Microsoft JhengHei"/>
                </a:endParaRPr>
              </a:p>
            </p:txBody>
          </p:sp>
          <p:sp>
            <p:nvSpPr>
              <p:cNvPr id="386" name="Google Shape;386;p25"/>
              <p:cNvSpPr/>
              <p:nvPr/>
            </p:nvSpPr>
            <p:spPr>
              <a:xfrm>
                <a:off x="5130398" y="5214080"/>
                <a:ext cx="658761" cy="348725"/>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p:txBody>
          <a:bodyPr/>
          <a:lstStyle/>
          <a:p>
            <a:pPr lvl="0"/>
            <a:r>
              <a:rPr lang="en-US">
                <a:sym typeface="Times New Roman"/>
              </a:rPr>
              <a:t>npm</a:t>
            </a:r>
            <a:r>
              <a:rPr lang="zh-TW" altLang="en-US">
                <a:sym typeface="Times New Roman"/>
              </a:rPr>
              <a:t>安裝</a:t>
            </a:r>
            <a:endParaRPr lang="zh-TW" altLang="en-US" dirty="0">
              <a:sym typeface="Times New Roman"/>
            </a:endParaRPr>
          </a:p>
        </p:txBody>
      </p:sp>
      <p:sp>
        <p:nvSpPr>
          <p:cNvPr id="395" name="Google Shape;395;p26"/>
          <p:cNvSpPr txBox="1">
            <a:spLocks noGrp="1"/>
          </p:cNvSpPr>
          <p:nvPr>
            <p:ph idx="1"/>
          </p:nvPr>
        </p:nvSpPr>
        <p:spPr/>
        <p:txBody>
          <a:bodyPr/>
          <a:lstStyle/>
          <a:p>
            <a:pPr lvl="0"/>
            <a:r>
              <a:rPr lang="zh-TW" altLang="en-US">
                <a:sym typeface="Times New Roman"/>
              </a:rPr>
              <a:t>接續剛剛安裝完的</a:t>
            </a:r>
            <a:r>
              <a:rPr lang="en-US">
                <a:sym typeface="Times New Roman"/>
              </a:rPr>
              <a:t>Node.js，</a:t>
            </a:r>
            <a:r>
              <a:rPr lang="zh-TW" altLang="en-US">
                <a:sym typeface="Times New Roman"/>
              </a:rPr>
              <a:t>一樣在</a:t>
            </a:r>
            <a:r>
              <a:rPr lang="en-US">
                <a:sym typeface="Times New Roman"/>
              </a:rPr>
              <a:t>TX2</a:t>
            </a:r>
            <a:r>
              <a:rPr lang="zh-TW" altLang="en-US">
                <a:sym typeface="Times New Roman"/>
              </a:rPr>
              <a:t>的</a:t>
            </a:r>
            <a:r>
              <a:rPr lang="en-US">
                <a:sym typeface="Times New Roman"/>
              </a:rPr>
              <a:t>Terminal</a:t>
            </a:r>
            <a:r>
              <a:rPr lang="zh-TW" altLang="en-US">
                <a:sym typeface="Times New Roman"/>
              </a:rPr>
              <a:t>上輸入以下指令</a:t>
            </a:r>
          </a:p>
          <a:p>
            <a:pPr lvl="1"/>
            <a:r>
              <a:rPr lang="en-US" altLang="zh-TW">
                <a:sym typeface="Times New Roman"/>
              </a:rPr>
              <a:t>$ </a:t>
            </a:r>
            <a:r>
              <a:rPr lang="en-US">
                <a:sym typeface="Times New Roman"/>
              </a:rPr>
              <a:t>sudo apt install npm</a:t>
            </a:r>
            <a:endParaRPr lang="en-US" dirty="0">
              <a:sym typeface="Times New Roman"/>
            </a:endParaRPr>
          </a:p>
        </p:txBody>
      </p:sp>
      <p:sp>
        <p:nvSpPr>
          <p:cNvPr id="396" name="Google Shape;396;p26"/>
          <p:cNvSpPr txBox="1">
            <a:spLocks noGrp="1"/>
          </p:cNvSpPr>
          <p:nvPr>
            <p:ph type="sldNum" sz="quarter" idx="12"/>
          </p:nvPr>
        </p:nvSpPr>
        <p:spPr/>
        <p:txBody>
          <a:bodyPr/>
          <a:lstStyle/>
          <a:p>
            <a:pPr lvl="0"/>
            <a:fld id="{00000000-1234-1234-1234-123412341234}" type="slidenum">
              <a:rPr lang="en-US" smtClean="0"/>
              <a:pPr lvl="0"/>
              <a:t>28</a:t>
            </a:fld>
            <a:endParaRPr lang="en-US"/>
          </a:p>
        </p:txBody>
      </p:sp>
      <p:pic>
        <p:nvPicPr>
          <p:cNvPr id="397" name="Google Shape;397;p26"/>
          <p:cNvPicPr preferRelativeResize="0"/>
          <p:nvPr/>
        </p:nvPicPr>
        <p:blipFill rotWithShape="1">
          <a:blip r:embed="rId3">
            <a:alphaModFix/>
          </a:blip>
          <a:srcRect b="47160"/>
          <a:stretch/>
        </p:blipFill>
        <p:spPr>
          <a:xfrm>
            <a:off x="1575362" y="3212999"/>
            <a:ext cx="9041275" cy="23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7"/>
          <p:cNvSpPr txBox="1">
            <a:spLocks noGrp="1"/>
          </p:cNvSpPr>
          <p:nvPr>
            <p:ph type="title"/>
          </p:nvPr>
        </p:nvSpPr>
        <p:spPr/>
        <p:txBody>
          <a:bodyPr/>
          <a:lstStyle/>
          <a:p>
            <a:pPr lvl="0"/>
            <a:r>
              <a:rPr lang="zh-TW" altLang="en-US">
                <a:sym typeface="Times New Roman"/>
              </a:rPr>
              <a:t>確認</a:t>
            </a:r>
            <a:r>
              <a:rPr lang="en-US" altLang="zh-TW">
                <a:sym typeface="Times New Roman"/>
              </a:rPr>
              <a:t>Nodejs</a:t>
            </a:r>
            <a:r>
              <a:rPr lang="zh-TW" altLang="en-US">
                <a:sym typeface="Times New Roman"/>
              </a:rPr>
              <a:t>及</a:t>
            </a:r>
            <a:r>
              <a:rPr lang="en-US" altLang="zh-TW">
                <a:sym typeface="Times New Roman"/>
              </a:rPr>
              <a:t>npm</a:t>
            </a:r>
            <a:r>
              <a:rPr lang="zh-TW" altLang="en-US">
                <a:sym typeface="Times New Roman"/>
              </a:rPr>
              <a:t>安裝完成及版本資訊</a:t>
            </a:r>
            <a:endParaRPr lang="zh-TW" altLang="en-US" dirty="0">
              <a:sym typeface="Times New Roman"/>
            </a:endParaRPr>
          </a:p>
        </p:txBody>
      </p:sp>
      <p:sp>
        <p:nvSpPr>
          <p:cNvPr id="406" name="Google Shape;406;p27"/>
          <p:cNvSpPr txBox="1">
            <a:spLocks noGrp="1"/>
          </p:cNvSpPr>
          <p:nvPr>
            <p:ph idx="1"/>
          </p:nvPr>
        </p:nvSpPr>
        <p:spPr/>
        <p:txBody>
          <a:bodyPr/>
          <a:lstStyle/>
          <a:p>
            <a:pPr lvl="0"/>
            <a:r>
              <a:rPr lang="zh-TW" altLang="en-US">
                <a:sym typeface="Times New Roman"/>
              </a:rPr>
              <a:t>安裝完</a:t>
            </a:r>
            <a:r>
              <a:rPr lang="en-US">
                <a:sym typeface="Times New Roman"/>
              </a:rPr>
              <a:t>nodejs</a:t>
            </a:r>
            <a:r>
              <a:rPr lang="zh-TW" altLang="en-US">
                <a:sym typeface="Times New Roman"/>
              </a:rPr>
              <a:t>及</a:t>
            </a:r>
            <a:r>
              <a:rPr lang="en-US">
                <a:sym typeface="Times New Roman"/>
              </a:rPr>
              <a:t>npm</a:t>
            </a:r>
            <a:r>
              <a:rPr lang="zh-TW" altLang="en-US">
                <a:sym typeface="Times New Roman"/>
              </a:rPr>
              <a:t>後，可輸入以下指令，確認完成安裝及版本資訊</a:t>
            </a:r>
          </a:p>
          <a:p>
            <a:pPr lvl="1"/>
            <a:r>
              <a:rPr lang="en-US" altLang="zh-TW">
                <a:sym typeface="Times New Roman"/>
              </a:rPr>
              <a:t>$ </a:t>
            </a:r>
            <a:r>
              <a:rPr lang="en-US">
                <a:sym typeface="Times New Roman"/>
              </a:rPr>
              <a:t>nodejs --version</a:t>
            </a:r>
            <a:endParaRPr lang="en-US"/>
          </a:p>
          <a:p>
            <a:pPr lvl="1"/>
            <a:r>
              <a:rPr lang="en-US">
                <a:sym typeface="Times New Roman"/>
              </a:rPr>
              <a:t>$ npm --version</a:t>
            </a:r>
            <a:endParaRPr lang="en-US" dirty="0">
              <a:sym typeface="Times New Roman"/>
            </a:endParaRPr>
          </a:p>
        </p:txBody>
      </p:sp>
      <p:sp>
        <p:nvSpPr>
          <p:cNvPr id="407" name="Google Shape;407;p27"/>
          <p:cNvSpPr txBox="1">
            <a:spLocks noGrp="1"/>
          </p:cNvSpPr>
          <p:nvPr>
            <p:ph type="sldNum" sz="quarter" idx="12"/>
          </p:nvPr>
        </p:nvSpPr>
        <p:spPr/>
        <p:txBody>
          <a:bodyPr/>
          <a:lstStyle/>
          <a:p>
            <a:pPr lvl="0"/>
            <a:fld id="{00000000-1234-1234-1234-123412341234}" type="slidenum">
              <a:rPr lang="en-US" smtClean="0"/>
              <a:pPr lvl="0"/>
              <a:t>29</a:t>
            </a:fld>
            <a:endParaRPr lang="en-US"/>
          </a:p>
        </p:txBody>
      </p:sp>
      <p:pic>
        <p:nvPicPr>
          <p:cNvPr id="408" name="Google Shape;408;p27"/>
          <p:cNvPicPr preferRelativeResize="0"/>
          <p:nvPr/>
        </p:nvPicPr>
        <p:blipFill rotWithShape="1">
          <a:blip r:embed="rId3">
            <a:alphaModFix/>
          </a:blip>
          <a:srcRect/>
          <a:stretch/>
        </p:blipFill>
        <p:spPr>
          <a:xfrm>
            <a:off x="2528875" y="3862229"/>
            <a:ext cx="7134250" cy="136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p:txBody>
          <a:bodyPr/>
          <a:lstStyle/>
          <a:p>
            <a:pPr lvl="0"/>
            <a:r>
              <a:rPr lang="en-US" dirty="0">
                <a:sym typeface="Times New Roman"/>
              </a:rPr>
              <a:t>OUTLINE</a:t>
            </a:r>
          </a:p>
        </p:txBody>
      </p:sp>
      <p:sp>
        <p:nvSpPr>
          <p:cNvPr id="110" name="Google Shape;110;p3"/>
          <p:cNvSpPr txBox="1">
            <a:spLocks noGrp="1"/>
          </p:cNvSpPr>
          <p:nvPr>
            <p:ph idx="1"/>
          </p:nvPr>
        </p:nvSpPr>
        <p:spPr/>
        <p:txBody>
          <a:bodyPr/>
          <a:lstStyle/>
          <a:p>
            <a:pPr lvl="0"/>
            <a:r>
              <a:rPr lang="zh-TW" altLang="en-US" dirty="0">
                <a:sym typeface="Times New Roman"/>
              </a:rPr>
              <a:t>物聯網基本概念</a:t>
            </a:r>
            <a:endParaRPr lang="zh-TW" altLang="en-US" dirty="0"/>
          </a:p>
          <a:p>
            <a:pPr lvl="0"/>
            <a:r>
              <a:rPr lang="en-US" altLang="zh-TW" dirty="0">
                <a:sym typeface="Times New Roman"/>
              </a:rPr>
              <a:t>CGI</a:t>
            </a:r>
            <a:r>
              <a:rPr lang="zh-TW" altLang="en-US" dirty="0">
                <a:sym typeface="Times New Roman"/>
              </a:rPr>
              <a:t>簡介</a:t>
            </a:r>
            <a:endParaRPr lang="zh-TW" altLang="en-US" dirty="0"/>
          </a:p>
          <a:p>
            <a:pPr lvl="0"/>
            <a:r>
              <a:rPr lang="en-US" altLang="zh-TW" dirty="0">
                <a:sym typeface="Times New Roman"/>
              </a:rPr>
              <a:t>Nodejs</a:t>
            </a:r>
            <a:r>
              <a:rPr lang="zh-TW" altLang="en-US" dirty="0">
                <a:sym typeface="Times New Roman"/>
              </a:rPr>
              <a:t>簡介</a:t>
            </a:r>
            <a:endParaRPr lang="zh-TW" altLang="en-US" dirty="0"/>
          </a:p>
          <a:p>
            <a:pPr lvl="0"/>
            <a:r>
              <a:rPr lang="en-US" altLang="zh-TW" dirty="0">
                <a:sym typeface="Times New Roman"/>
              </a:rPr>
              <a:t>Nodejs</a:t>
            </a:r>
            <a:r>
              <a:rPr lang="zh-TW" altLang="en-US" dirty="0">
                <a:sym typeface="Times New Roman"/>
              </a:rPr>
              <a:t>的用途為何？</a:t>
            </a:r>
            <a:endParaRPr lang="zh-TW" altLang="en-US" dirty="0"/>
          </a:p>
          <a:p>
            <a:pPr lvl="0"/>
            <a:r>
              <a:rPr lang="en-US" altLang="zh-TW" dirty="0" err="1">
                <a:sym typeface="Times New Roman"/>
              </a:rPr>
              <a:t>npm</a:t>
            </a:r>
            <a:r>
              <a:rPr lang="zh-TW" altLang="en-US" dirty="0">
                <a:sym typeface="Times New Roman"/>
              </a:rPr>
              <a:t>簡介與安裝使用</a:t>
            </a:r>
            <a:endParaRPr lang="zh-TW" altLang="en-US" dirty="0"/>
          </a:p>
          <a:p>
            <a:pPr lvl="0"/>
            <a:r>
              <a:rPr lang="zh-TW" altLang="en-US" dirty="0">
                <a:sym typeface="Times New Roman"/>
              </a:rPr>
              <a:t>簡易</a:t>
            </a:r>
            <a:r>
              <a:rPr lang="en-US" altLang="zh-TW" dirty="0">
                <a:sym typeface="Times New Roman"/>
              </a:rPr>
              <a:t>web</a:t>
            </a:r>
            <a:r>
              <a:rPr lang="zh-TW" altLang="en-US" dirty="0">
                <a:sym typeface="Times New Roman"/>
              </a:rPr>
              <a:t> </a:t>
            </a:r>
            <a:r>
              <a:rPr lang="en-US" altLang="zh-TW" dirty="0">
                <a:sym typeface="Times New Roman"/>
              </a:rPr>
              <a:t>server</a:t>
            </a:r>
            <a:r>
              <a:rPr lang="zh-TW" altLang="en-US" dirty="0">
                <a:sym typeface="Times New Roman"/>
              </a:rPr>
              <a:t>範例</a:t>
            </a:r>
            <a:endParaRPr lang="zh-TW" altLang="en-US" dirty="0"/>
          </a:p>
        </p:txBody>
      </p:sp>
      <p:sp>
        <p:nvSpPr>
          <p:cNvPr id="111" name="Google Shape;111;p3"/>
          <p:cNvSpPr txBox="1">
            <a:spLocks noGrp="1"/>
          </p:cNvSpPr>
          <p:nvPr>
            <p:ph type="sldNum" sz="quarter" idx="12"/>
          </p:nvPr>
        </p:nvSpPr>
        <p:spPr/>
        <p:txBody>
          <a:bodyPr/>
          <a:lstStyle/>
          <a:p>
            <a:pPr lvl="0"/>
            <a:fld id="{00000000-1234-1234-1234-123412341234}" type="slidenum">
              <a:rPr lang="en-US" smtClean="0"/>
              <a:pPr lvl="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8"/>
          <p:cNvSpPr txBox="1">
            <a:spLocks noGrp="1"/>
          </p:cNvSpPr>
          <p:nvPr>
            <p:ph type="title"/>
          </p:nvPr>
        </p:nvSpPr>
        <p:spPr/>
        <p:txBody>
          <a:bodyPr/>
          <a:lstStyle/>
          <a:p>
            <a:pPr lvl="0"/>
            <a:r>
              <a:rPr lang="en-US">
                <a:sym typeface="Times New Roman"/>
              </a:rPr>
              <a:t>npm </a:t>
            </a:r>
            <a:r>
              <a:rPr lang="zh-TW" altLang="en-US">
                <a:sym typeface="Times New Roman"/>
              </a:rPr>
              <a:t>專案初始化</a:t>
            </a:r>
            <a:endParaRPr lang="zh-TW" altLang="en-US" dirty="0">
              <a:sym typeface="Times New Roman"/>
            </a:endParaRPr>
          </a:p>
        </p:txBody>
      </p:sp>
      <p:sp>
        <p:nvSpPr>
          <p:cNvPr id="416" name="Google Shape;416;p28"/>
          <p:cNvSpPr txBox="1">
            <a:spLocks noGrp="1"/>
          </p:cNvSpPr>
          <p:nvPr>
            <p:ph idx="1"/>
          </p:nvPr>
        </p:nvSpPr>
        <p:spPr/>
        <p:txBody>
          <a:bodyPr/>
          <a:lstStyle/>
          <a:p>
            <a:pPr lvl="0"/>
            <a:r>
              <a:rPr lang="zh-TW" altLang="en-US">
                <a:sym typeface="Times New Roman"/>
              </a:rPr>
              <a:t>安裝完後進到指定的資料夾</a:t>
            </a:r>
            <a:r>
              <a:rPr lang="en-US" altLang="zh-TW">
                <a:sym typeface="Times New Roman"/>
              </a:rPr>
              <a:t>(</a:t>
            </a:r>
            <a:r>
              <a:rPr lang="zh-TW" altLang="en-US">
                <a:sym typeface="Times New Roman"/>
              </a:rPr>
              <a:t>範例資料夾名稱為</a:t>
            </a:r>
            <a:r>
              <a:rPr lang="en-US" altLang="zh-TW">
                <a:sym typeface="Times New Roman"/>
              </a:rPr>
              <a:t>nodejs)</a:t>
            </a:r>
            <a:r>
              <a:rPr lang="zh-TW" altLang="en-US">
                <a:sym typeface="Times New Roman"/>
              </a:rPr>
              <a:t>，進行初始化，並且產生</a:t>
            </a:r>
            <a:r>
              <a:rPr lang="en-US" altLang="zh-TW">
                <a:sym typeface="Times New Roman"/>
              </a:rPr>
              <a:t>package.json</a:t>
            </a:r>
            <a:r>
              <a:rPr lang="zh-TW" altLang="en-US">
                <a:sym typeface="Times New Roman"/>
              </a:rPr>
              <a:t>檔案</a:t>
            </a:r>
            <a:endParaRPr lang="zh-TW" altLang="en-US"/>
          </a:p>
          <a:p>
            <a:pPr lvl="1"/>
            <a:r>
              <a:rPr lang="en-US" altLang="zh-TW">
                <a:sym typeface="Times New Roman"/>
              </a:rPr>
              <a:t>$ npm</a:t>
            </a:r>
            <a:r>
              <a:rPr lang="zh-TW" altLang="en-US">
                <a:sym typeface="Times New Roman"/>
              </a:rPr>
              <a:t> </a:t>
            </a:r>
            <a:r>
              <a:rPr lang="en-US" altLang="zh-TW">
                <a:sym typeface="Times New Roman"/>
              </a:rPr>
              <a:t>init</a:t>
            </a:r>
            <a:r>
              <a:rPr lang="zh-TW" altLang="en-US">
                <a:sym typeface="Times New Roman"/>
              </a:rPr>
              <a:t>  </a:t>
            </a:r>
          </a:p>
          <a:p>
            <a:pPr lvl="1"/>
            <a:endParaRPr lang="zh-TW" altLang="en-US">
              <a:sym typeface="Microsoft JhengHei"/>
            </a:endParaRPr>
          </a:p>
          <a:p>
            <a:pPr lvl="0"/>
            <a:endParaRPr lang="zh-TW" altLang="en-US" dirty="0"/>
          </a:p>
        </p:txBody>
      </p:sp>
      <p:sp>
        <p:nvSpPr>
          <p:cNvPr id="417" name="Google Shape;417;p28"/>
          <p:cNvSpPr txBox="1">
            <a:spLocks noGrp="1"/>
          </p:cNvSpPr>
          <p:nvPr>
            <p:ph type="sldNum" sz="quarter" idx="12"/>
          </p:nvPr>
        </p:nvSpPr>
        <p:spPr/>
        <p:txBody>
          <a:bodyPr/>
          <a:lstStyle/>
          <a:p>
            <a:pPr lvl="0"/>
            <a:fld id="{00000000-1234-1234-1234-123412341234}" type="slidenum">
              <a:rPr lang="en-US" smtClean="0"/>
              <a:pPr lvl="0"/>
              <a:t>30</a:t>
            </a:fld>
            <a:endParaRPr lang="en-US"/>
          </a:p>
        </p:txBody>
      </p:sp>
      <p:pic>
        <p:nvPicPr>
          <p:cNvPr id="421" name="Google Shape;421;p28"/>
          <p:cNvPicPr preferRelativeResize="0"/>
          <p:nvPr/>
        </p:nvPicPr>
        <p:blipFill rotWithShape="1">
          <a:blip r:embed="rId3">
            <a:alphaModFix/>
          </a:blip>
          <a:srcRect/>
          <a:stretch/>
        </p:blipFill>
        <p:spPr>
          <a:xfrm>
            <a:off x="3419070" y="2795938"/>
            <a:ext cx="5787128" cy="3742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9"/>
          <p:cNvSpPr txBox="1">
            <a:spLocks noGrp="1"/>
          </p:cNvSpPr>
          <p:nvPr>
            <p:ph type="title"/>
          </p:nvPr>
        </p:nvSpPr>
        <p:spPr/>
        <p:txBody>
          <a:bodyPr/>
          <a:lstStyle/>
          <a:p>
            <a:pPr lvl="0"/>
            <a:r>
              <a:rPr lang="zh-TW" altLang="en-US">
                <a:sym typeface="Times New Roman"/>
              </a:rPr>
              <a:t>專案內的</a:t>
            </a:r>
            <a:r>
              <a:rPr lang="en-US">
                <a:sym typeface="Times New Roman"/>
              </a:rPr>
              <a:t>package.json</a:t>
            </a:r>
            <a:endParaRPr lang="en-US" dirty="0">
              <a:sym typeface="Times New Roman"/>
            </a:endParaRPr>
          </a:p>
        </p:txBody>
      </p:sp>
      <p:sp>
        <p:nvSpPr>
          <p:cNvPr id="427" name="Google Shape;427;p29"/>
          <p:cNvSpPr txBox="1">
            <a:spLocks noGrp="1"/>
          </p:cNvSpPr>
          <p:nvPr>
            <p:ph idx="1"/>
          </p:nvPr>
        </p:nvSpPr>
        <p:spPr/>
        <p:txBody>
          <a:bodyPr/>
          <a:lstStyle/>
          <a:p>
            <a:pPr lvl="0"/>
            <a:r>
              <a:rPr lang="en-US" altLang="zh-TW">
                <a:sym typeface="Times New Roman"/>
              </a:rPr>
              <a:t>package.json</a:t>
            </a:r>
            <a:r>
              <a:rPr lang="zh-TW" altLang="en-US">
                <a:sym typeface="Times New Roman"/>
              </a:rPr>
              <a:t>檔案 </a:t>
            </a:r>
            <a:r>
              <a:rPr lang="en-US" altLang="zh-TW">
                <a:sym typeface="Times New Roman"/>
              </a:rPr>
              <a:t>: </a:t>
            </a:r>
            <a:r>
              <a:rPr lang="zh-TW" altLang="en-US">
                <a:sym typeface="Times New Roman"/>
              </a:rPr>
              <a:t>以下為</a:t>
            </a:r>
            <a:r>
              <a:rPr lang="en-US" altLang="zh-TW">
                <a:sym typeface="Times New Roman"/>
              </a:rPr>
              <a:t>package.json</a:t>
            </a:r>
            <a:r>
              <a:rPr lang="zh-TW" altLang="en-US">
                <a:sym typeface="Times New Roman"/>
              </a:rPr>
              <a:t>格式，使用</a:t>
            </a:r>
            <a:r>
              <a:rPr lang="en-US" altLang="zh-TW">
                <a:sym typeface="Times New Roman"/>
              </a:rPr>
              <a:t>npm</a:t>
            </a:r>
            <a:r>
              <a:rPr lang="zh-TW" altLang="en-US">
                <a:sym typeface="Times New Roman"/>
              </a:rPr>
              <a:t> </a:t>
            </a:r>
            <a:r>
              <a:rPr lang="en-US" altLang="zh-TW">
                <a:sym typeface="Times New Roman"/>
              </a:rPr>
              <a:t>init</a:t>
            </a:r>
            <a:r>
              <a:rPr lang="zh-TW" altLang="en-US">
                <a:sym typeface="Times New Roman"/>
              </a:rPr>
              <a:t>生成時，輸入 </a:t>
            </a:r>
            <a:r>
              <a:rPr lang="en-US" altLang="zh-TW">
                <a:sym typeface="Times New Roman"/>
              </a:rPr>
              <a:t>yes </a:t>
            </a:r>
            <a:r>
              <a:rPr lang="zh-TW" altLang="en-US">
                <a:sym typeface="Times New Roman"/>
              </a:rPr>
              <a:t>可自動從當前目錄提取資訊生成預設值，也可由同學們自行定義專案版本等資訊</a:t>
            </a:r>
            <a:endParaRPr lang="zh-TW" altLang="en-US" dirty="0">
              <a:sym typeface="Times New Roman"/>
            </a:endParaRPr>
          </a:p>
        </p:txBody>
      </p:sp>
      <p:sp>
        <p:nvSpPr>
          <p:cNvPr id="428" name="Google Shape;428;p29"/>
          <p:cNvSpPr txBox="1">
            <a:spLocks noGrp="1"/>
          </p:cNvSpPr>
          <p:nvPr>
            <p:ph type="sldNum" sz="quarter" idx="12"/>
          </p:nvPr>
        </p:nvSpPr>
        <p:spPr/>
        <p:txBody>
          <a:bodyPr/>
          <a:lstStyle/>
          <a:p>
            <a:pPr lvl="0"/>
            <a:fld id="{00000000-1234-1234-1234-123412341234}" type="slidenum">
              <a:rPr lang="en-US" smtClean="0"/>
              <a:pPr lvl="0"/>
              <a:t>31</a:t>
            </a:fld>
            <a:endParaRPr lang="en-US"/>
          </a:p>
        </p:txBody>
      </p:sp>
      <p:sp>
        <p:nvSpPr>
          <p:cNvPr id="429" name="Google Shape;429;p29"/>
          <p:cNvSpPr txBox="1"/>
          <p:nvPr/>
        </p:nvSpPr>
        <p:spPr>
          <a:xfrm>
            <a:off x="2200836" y="3312788"/>
            <a:ext cx="1896844"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i="0" u="none" strike="noStrike" cap="none" dirty="0" err="1">
                <a:solidFill>
                  <a:srgbClr val="FFC000"/>
                </a:solidFill>
                <a:latin typeface="+mn-ea"/>
                <a:cs typeface="Times New Roman"/>
                <a:sym typeface="Times New Roman"/>
              </a:rPr>
              <a:t>當前模組名稱</a:t>
            </a:r>
            <a:endParaRPr sz="2000" i="0" u="none" strike="noStrike" cap="none" dirty="0">
              <a:solidFill>
                <a:srgbClr val="FFC000"/>
              </a:solidFill>
              <a:latin typeface="+mn-ea"/>
              <a:cs typeface="Times New Roman"/>
              <a:sym typeface="Times New Roman"/>
            </a:endParaRPr>
          </a:p>
        </p:txBody>
      </p:sp>
      <p:sp>
        <p:nvSpPr>
          <p:cNvPr id="430" name="Google Shape;430;p29"/>
          <p:cNvSpPr txBox="1"/>
          <p:nvPr/>
        </p:nvSpPr>
        <p:spPr>
          <a:xfrm>
            <a:off x="708730" y="4860670"/>
            <a:ext cx="3302024" cy="492412"/>
          </a:xfrm>
          <a:prstGeom prst="rect">
            <a:avLst/>
          </a:prstGeom>
          <a:noFill/>
          <a:ln>
            <a:noFill/>
          </a:ln>
        </p:spPr>
        <p:txBody>
          <a:bodyPr spcFirstLastPara="1" wrap="square" lIns="91425" tIns="91425" rIns="91425" bIns="91425" anchor="t" anchorCtr="0">
            <a:spAutoFit/>
          </a:bodyPr>
          <a:lstStyle/>
          <a:p>
            <a:pPr>
              <a:buClr>
                <a:srgbClr val="000000"/>
              </a:buClr>
              <a:buSzPts val="1800"/>
            </a:pPr>
            <a:r>
              <a:rPr lang="en-US" sz="2000" dirty="0" err="1">
                <a:solidFill>
                  <a:srgbClr val="FFC000"/>
                </a:solidFill>
                <a:latin typeface="+mn-ea"/>
                <a:cs typeface="Times New Roman"/>
                <a:sym typeface="Times New Roman"/>
              </a:rPr>
              <a:t>指定了專案載入的入口檔案</a:t>
            </a:r>
            <a:endParaRPr sz="2000" dirty="0">
              <a:solidFill>
                <a:srgbClr val="FFC000"/>
              </a:solidFill>
              <a:latin typeface="+mn-ea"/>
              <a:cs typeface="Times New Roman"/>
              <a:sym typeface="Times New Roman"/>
            </a:endParaRPr>
          </a:p>
        </p:txBody>
      </p:sp>
      <p:sp>
        <p:nvSpPr>
          <p:cNvPr id="431" name="Google Shape;431;p29"/>
          <p:cNvSpPr txBox="1"/>
          <p:nvPr/>
        </p:nvSpPr>
        <p:spPr>
          <a:xfrm>
            <a:off x="1275580" y="3890717"/>
            <a:ext cx="1984239" cy="800189"/>
          </a:xfrm>
          <a:prstGeom prst="rect">
            <a:avLst/>
          </a:prstGeom>
          <a:noFill/>
          <a:ln>
            <a:noFill/>
          </a:ln>
        </p:spPr>
        <p:txBody>
          <a:bodyPr spcFirstLastPara="1" wrap="square" lIns="91425" tIns="91425" rIns="91425" bIns="91425" anchor="t" anchorCtr="0">
            <a:spAutoFit/>
          </a:bodyPr>
          <a:lstStyle/>
          <a:p>
            <a:pPr>
              <a:buClr>
                <a:srgbClr val="000000"/>
              </a:buClr>
              <a:buSzPts val="1800"/>
            </a:pPr>
            <a:r>
              <a:rPr lang="en-US" sz="2000" dirty="0">
                <a:solidFill>
                  <a:srgbClr val="FFC000"/>
                </a:solidFill>
                <a:latin typeface="+mn-ea"/>
                <a:cs typeface="Times New Roman"/>
                <a:sym typeface="Times New Roman"/>
              </a:rPr>
              <a:t>當前模組版本初始預設為1.0.0</a:t>
            </a:r>
            <a:endParaRPr sz="2000" dirty="0">
              <a:solidFill>
                <a:srgbClr val="FFC000"/>
              </a:solidFill>
              <a:latin typeface="+mn-ea"/>
              <a:cs typeface="Times New Roman"/>
              <a:sym typeface="Times New Roman"/>
            </a:endParaRPr>
          </a:p>
        </p:txBody>
      </p:sp>
      <p:cxnSp>
        <p:nvCxnSpPr>
          <p:cNvPr id="432" name="Google Shape;432;p29"/>
          <p:cNvCxnSpPr>
            <a:cxnSpLocks/>
            <a:stCxn id="429" idx="3"/>
          </p:cNvCxnSpPr>
          <p:nvPr/>
        </p:nvCxnSpPr>
        <p:spPr>
          <a:xfrm>
            <a:off x="4097680" y="3558994"/>
            <a:ext cx="1204520" cy="246206"/>
          </a:xfrm>
          <a:prstGeom prst="straightConnector1">
            <a:avLst/>
          </a:prstGeom>
          <a:noFill/>
          <a:ln w="28575" cap="flat" cmpd="sng">
            <a:solidFill>
              <a:srgbClr val="0070C0"/>
            </a:solidFill>
            <a:prstDash val="solid"/>
            <a:miter lim="800000"/>
            <a:headEnd type="none" w="sm" len="sm"/>
            <a:tailEnd type="triangle" w="med" len="med"/>
          </a:ln>
        </p:spPr>
      </p:cxnSp>
      <p:cxnSp>
        <p:nvCxnSpPr>
          <p:cNvPr id="433" name="Google Shape;433;p29"/>
          <p:cNvCxnSpPr>
            <a:cxnSpLocks/>
            <a:stCxn id="431" idx="3"/>
          </p:cNvCxnSpPr>
          <p:nvPr/>
        </p:nvCxnSpPr>
        <p:spPr>
          <a:xfrm flipV="1">
            <a:off x="3259819" y="4090129"/>
            <a:ext cx="2011192" cy="200683"/>
          </a:xfrm>
          <a:prstGeom prst="straightConnector1">
            <a:avLst/>
          </a:prstGeom>
          <a:noFill/>
          <a:ln w="28575" cap="flat" cmpd="sng">
            <a:solidFill>
              <a:srgbClr val="0070C0"/>
            </a:solidFill>
            <a:prstDash val="solid"/>
            <a:miter lim="800000"/>
            <a:headEnd type="none" w="sm" len="sm"/>
            <a:tailEnd type="triangle" w="med" len="med"/>
          </a:ln>
        </p:spPr>
      </p:cxnSp>
      <p:cxnSp>
        <p:nvCxnSpPr>
          <p:cNvPr id="434" name="Google Shape;434;p29"/>
          <p:cNvCxnSpPr>
            <a:cxnSpLocks/>
            <a:stCxn id="430" idx="3"/>
            <a:endCxn id="438" idx="1"/>
          </p:cNvCxnSpPr>
          <p:nvPr/>
        </p:nvCxnSpPr>
        <p:spPr>
          <a:xfrm flipV="1">
            <a:off x="4010754" y="4590327"/>
            <a:ext cx="1363426" cy="516549"/>
          </a:xfrm>
          <a:prstGeom prst="straightConnector1">
            <a:avLst/>
          </a:prstGeom>
          <a:noFill/>
          <a:ln w="28575" cap="flat" cmpd="sng">
            <a:solidFill>
              <a:srgbClr val="0070C0"/>
            </a:solidFill>
            <a:prstDash val="solid"/>
            <a:miter lim="800000"/>
            <a:headEnd type="none" w="sm" len="sm"/>
            <a:tailEnd type="triangle" w="med" len="med"/>
          </a:ln>
        </p:spPr>
      </p:cxnSp>
      <p:pic>
        <p:nvPicPr>
          <p:cNvPr id="438" name="Google Shape;438;p29"/>
          <p:cNvPicPr preferRelativeResize="0"/>
          <p:nvPr/>
        </p:nvPicPr>
        <p:blipFill rotWithShape="1">
          <a:blip r:embed="rId3">
            <a:alphaModFix/>
          </a:blip>
          <a:srcRect/>
          <a:stretch/>
        </p:blipFill>
        <p:spPr>
          <a:xfrm>
            <a:off x="5374180" y="3163909"/>
            <a:ext cx="4157854" cy="2852835"/>
          </a:xfrm>
          <a:prstGeom prst="rect">
            <a:avLst/>
          </a:prstGeom>
          <a:noFill/>
          <a:ln>
            <a:noFill/>
          </a:ln>
        </p:spPr>
      </p:pic>
      <p:cxnSp>
        <p:nvCxnSpPr>
          <p:cNvPr id="5" name="直線接點 4">
            <a:extLst>
              <a:ext uri="{FF2B5EF4-FFF2-40B4-BE49-F238E27FC236}">
                <a16:creationId xmlns:a16="http://schemas.microsoft.com/office/drawing/2014/main" id="{D38135E2-AB11-472C-9413-0DAE3E74E906}"/>
              </a:ext>
            </a:extLst>
          </p:cNvPr>
          <p:cNvCxnSpPr>
            <a:cxnSpLocks/>
            <a:stCxn id="438" idx="1"/>
          </p:cNvCxnSpPr>
          <p:nvPr/>
        </p:nvCxnSpPr>
        <p:spPr>
          <a:xfrm>
            <a:off x="5374180" y="4590327"/>
            <a:ext cx="3314382" cy="11184"/>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54CCDCA4-4B39-42ED-8CA0-D897C2F2F57D}"/>
              </a:ext>
            </a:extLst>
          </p:cNvPr>
          <p:cNvCxnSpPr>
            <a:cxnSpLocks/>
          </p:cNvCxnSpPr>
          <p:nvPr/>
        </p:nvCxnSpPr>
        <p:spPr>
          <a:xfrm>
            <a:off x="5271011" y="4090129"/>
            <a:ext cx="2403961"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0798FA1-9907-4D43-9B14-4445FCB947C4}"/>
              </a:ext>
            </a:extLst>
          </p:cNvPr>
          <p:cNvCxnSpPr>
            <a:cxnSpLocks/>
          </p:cNvCxnSpPr>
          <p:nvPr/>
        </p:nvCxnSpPr>
        <p:spPr>
          <a:xfrm>
            <a:off x="5302200" y="3807073"/>
            <a:ext cx="1983503"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0"/>
          <p:cNvSpPr txBox="1">
            <a:spLocks noGrp="1"/>
          </p:cNvSpPr>
          <p:nvPr>
            <p:ph type="title"/>
          </p:nvPr>
        </p:nvSpPr>
        <p:spPr/>
        <p:txBody>
          <a:bodyPr/>
          <a:lstStyle/>
          <a:p>
            <a:pPr lvl="0"/>
            <a:r>
              <a:rPr lang="en-US">
                <a:sym typeface="Times New Roman"/>
              </a:rPr>
              <a:t>express</a:t>
            </a:r>
            <a:r>
              <a:rPr lang="zh-TW" altLang="en-US">
                <a:sym typeface="Times New Roman"/>
              </a:rPr>
              <a:t>模組介紹</a:t>
            </a:r>
            <a:endParaRPr lang="zh-TW" altLang="en-US" dirty="0">
              <a:sym typeface="Times New Roman"/>
            </a:endParaRPr>
          </a:p>
        </p:txBody>
      </p:sp>
      <p:sp>
        <p:nvSpPr>
          <p:cNvPr id="444" name="Google Shape;444;p30"/>
          <p:cNvSpPr txBox="1">
            <a:spLocks noGrp="1"/>
          </p:cNvSpPr>
          <p:nvPr>
            <p:ph idx="1"/>
          </p:nvPr>
        </p:nvSpPr>
        <p:spPr/>
        <p:txBody>
          <a:bodyPr/>
          <a:lstStyle/>
          <a:p>
            <a:r>
              <a:rPr lang="en-US" altLang="zh-TW">
                <a:sym typeface="Times New Roman"/>
              </a:rPr>
              <a:t>express </a:t>
            </a:r>
            <a:r>
              <a:rPr lang="zh-TW" altLang="en-US">
                <a:sym typeface="Times New Roman"/>
              </a:rPr>
              <a:t>能快速架設</a:t>
            </a:r>
            <a:r>
              <a:rPr lang="en-US" altLang="zh-TW">
                <a:sym typeface="Times New Roman"/>
              </a:rPr>
              <a:t>web</a:t>
            </a:r>
            <a:r>
              <a:rPr lang="zh-TW" altLang="en-US">
                <a:sym typeface="Times New Roman"/>
              </a:rPr>
              <a:t> </a:t>
            </a:r>
            <a:r>
              <a:rPr lang="en-US" altLang="zh-TW">
                <a:sym typeface="Times New Roman"/>
              </a:rPr>
              <a:t>server</a:t>
            </a:r>
            <a:r>
              <a:rPr lang="zh-TW" altLang="en-US">
                <a:sym typeface="Times New Roman"/>
              </a:rPr>
              <a:t>，是</a:t>
            </a:r>
            <a:r>
              <a:rPr lang="en-US" altLang="zh-TW">
                <a:sym typeface="Times New Roman"/>
              </a:rPr>
              <a:t>npm</a:t>
            </a:r>
            <a:r>
              <a:rPr lang="zh-TW" altLang="en-US">
                <a:sym typeface="Times New Roman"/>
              </a:rPr>
              <a:t>社群上受歡迎的</a:t>
            </a:r>
            <a:r>
              <a:rPr lang="en-US" altLang="zh-TW">
                <a:sym typeface="Times New Roman"/>
              </a:rPr>
              <a:t>Node</a:t>
            </a:r>
            <a:r>
              <a:rPr lang="zh-TW" altLang="en-US">
                <a:sym typeface="Times New Roman"/>
              </a:rPr>
              <a:t> </a:t>
            </a:r>
            <a:r>
              <a:rPr lang="en-US" altLang="zh-TW">
                <a:sym typeface="Times New Roman"/>
              </a:rPr>
              <a:t>web</a:t>
            </a:r>
            <a:r>
              <a:rPr lang="zh-TW" altLang="en-US">
                <a:sym typeface="Times New Roman"/>
              </a:rPr>
              <a:t>框架函式庫，該模組提供以下功能：</a:t>
            </a:r>
            <a:endParaRPr lang="zh-TW" altLang="en-US"/>
          </a:p>
          <a:p>
            <a:pPr lvl="1"/>
            <a:r>
              <a:rPr lang="zh-TW" altLang="en-US">
                <a:sym typeface="Times New Roman"/>
              </a:rPr>
              <a:t>替不同</a:t>
            </a:r>
            <a:r>
              <a:rPr lang="en-US" altLang="zh-TW">
                <a:sym typeface="Times New Roman"/>
              </a:rPr>
              <a:t>HTTP</a:t>
            </a:r>
            <a:r>
              <a:rPr lang="zh-TW" altLang="en-US">
                <a:sym typeface="Times New Roman"/>
              </a:rPr>
              <a:t> </a:t>
            </a:r>
            <a:r>
              <a:rPr lang="en-US" altLang="zh-TW">
                <a:sym typeface="Times New Roman"/>
              </a:rPr>
              <a:t>Method</a:t>
            </a:r>
            <a:r>
              <a:rPr lang="zh-TW" altLang="en-US">
                <a:sym typeface="Times New Roman"/>
              </a:rPr>
              <a:t>、不同</a:t>
            </a:r>
            <a:r>
              <a:rPr lang="en-US" altLang="zh-TW">
                <a:sym typeface="Times New Roman"/>
              </a:rPr>
              <a:t>URL</a:t>
            </a:r>
            <a:r>
              <a:rPr lang="zh-TW" altLang="en-US">
                <a:sym typeface="Times New Roman"/>
              </a:rPr>
              <a:t>路徑的</a:t>
            </a:r>
            <a:r>
              <a:rPr lang="en-US" altLang="zh-TW">
                <a:sym typeface="Times New Roman"/>
              </a:rPr>
              <a:t>requests</a:t>
            </a:r>
            <a:r>
              <a:rPr lang="zh-TW" altLang="en-US">
                <a:sym typeface="Times New Roman"/>
              </a:rPr>
              <a:t>編寫不同的處理方法</a:t>
            </a:r>
            <a:endParaRPr lang="zh-TW" altLang="en-US"/>
          </a:p>
          <a:p>
            <a:pPr lvl="1"/>
            <a:r>
              <a:rPr lang="zh-TW" altLang="en-US">
                <a:sym typeface="Times New Roman"/>
              </a:rPr>
              <a:t>透過整合「畫面」的渲染引擎來達到插入資料到樣板中產生</a:t>
            </a:r>
            <a:r>
              <a:rPr lang="en-US" altLang="zh-TW">
                <a:sym typeface="Times New Roman"/>
              </a:rPr>
              <a:t>response</a:t>
            </a:r>
            <a:endParaRPr lang="zh-TW" altLang="en-US"/>
          </a:p>
          <a:p>
            <a:pPr lvl="1"/>
            <a:r>
              <a:rPr lang="zh-TW" altLang="en-US">
                <a:sym typeface="Times New Roman"/>
              </a:rPr>
              <a:t>常見的</a:t>
            </a:r>
            <a:r>
              <a:rPr lang="en-US" altLang="zh-TW">
                <a:sym typeface="Times New Roman"/>
              </a:rPr>
              <a:t>web</a:t>
            </a:r>
            <a:r>
              <a:rPr lang="zh-TW" altLang="en-US">
                <a:sym typeface="Times New Roman"/>
              </a:rPr>
              <a:t>應用設定，例：連線用的</a:t>
            </a:r>
            <a:r>
              <a:rPr lang="en-US" altLang="zh-TW">
                <a:sym typeface="Times New Roman"/>
              </a:rPr>
              <a:t>port</a:t>
            </a:r>
            <a:r>
              <a:rPr lang="zh-TW" altLang="en-US">
                <a:sym typeface="Times New Roman"/>
              </a:rPr>
              <a:t>和產生</a:t>
            </a:r>
            <a:r>
              <a:rPr lang="en-US" altLang="zh-TW">
                <a:sym typeface="Times New Roman"/>
              </a:rPr>
              <a:t>response</a:t>
            </a:r>
            <a:r>
              <a:rPr lang="zh-TW" altLang="en-US">
                <a:sym typeface="Times New Roman"/>
              </a:rPr>
              <a:t>的樣板位置</a:t>
            </a:r>
            <a:endParaRPr lang="zh-TW" altLang="en-US"/>
          </a:p>
          <a:p>
            <a:pPr lvl="1"/>
            <a:r>
              <a:rPr lang="zh-TW" altLang="en-US">
                <a:sym typeface="Times New Roman"/>
              </a:rPr>
              <a:t>在</a:t>
            </a:r>
            <a:r>
              <a:rPr lang="en-US" altLang="zh-TW">
                <a:sym typeface="Times New Roman"/>
              </a:rPr>
              <a:t>request</a:t>
            </a:r>
            <a:r>
              <a:rPr lang="zh-TW" altLang="en-US">
                <a:sym typeface="Times New Roman"/>
              </a:rPr>
              <a:t>的處理流程中增加額外的「中間層」進行處理</a:t>
            </a:r>
            <a:endParaRPr lang="zh-TW" altLang="en-US" dirty="0"/>
          </a:p>
        </p:txBody>
      </p:sp>
      <p:sp>
        <p:nvSpPr>
          <p:cNvPr id="445" name="Google Shape;445;p30"/>
          <p:cNvSpPr txBox="1">
            <a:spLocks noGrp="1"/>
          </p:cNvSpPr>
          <p:nvPr>
            <p:ph type="sldNum" sz="quarter" idx="12"/>
          </p:nvPr>
        </p:nvSpPr>
        <p:spPr/>
        <p:txBody>
          <a:bodyPr/>
          <a:lstStyle/>
          <a:p>
            <a:pPr lvl="0"/>
            <a:fld id="{00000000-1234-1234-1234-123412341234}" type="slidenum">
              <a:rPr lang="en-US" smtClean="0"/>
              <a:pPr lvl="0"/>
              <a:t>32</a:t>
            </a:fld>
            <a:endParaRPr lang="en-US"/>
          </a:p>
        </p:txBody>
      </p:sp>
      <p:pic>
        <p:nvPicPr>
          <p:cNvPr id="446" name="Google Shape;446;p30"/>
          <p:cNvPicPr preferRelativeResize="0"/>
          <p:nvPr/>
        </p:nvPicPr>
        <p:blipFill rotWithShape="1">
          <a:blip r:embed="rId3">
            <a:alphaModFix/>
          </a:blip>
          <a:srcRect/>
          <a:stretch/>
        </p:blipFill>
        <p:spPr bwMode="auto">
          <a:xfrm>
            <a:off x="4348161" y="4868299"/>
            <a:ext cx="3495677" cy="1069287"/>
          </a:xfrm>
          <a:prstGeom prst="rect">
            <a:avLst/>
          </a:prstGeom>
          <a:noFill/>
          <a:ln>
            <a:solidFill>
              <a:schemeClr val="tx1">
                <a:lumMod val="95000"/>
                <a:lumOff val="5000"/>
              </a:schemeClr>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1"/>
          <p:cNvSpPr txBox="1">
            <a:spLocks noGrp="1"/>
          </p:cNvSpPr>
          <p:nvPr>
            <p:ph type="title"/>
          </p:nvPr>
        </p:nvSpPr>
        <p:spPr/>
        <p:txBody>
          <a:bodyPr/>
          <a:lstStyle/>
          <a:p>
            <a:r>
              <a:rPr lang="zh-TW" altLang="en-US">
                <a:sym typeface="DFKai-SB"/>
              </a:rPr>
              <a:t>使用</a:t>
            </a:r>
            <a:r>
              <a:rPr lang="en-US">
                <a:sym typeface="DFKai-SB"/>
              </a:rPr>
              <a:t>npm</a:t>
            </a:r>
            <a:r>
              <a:rPr lang="zh-TW" altLang="en-US">
                <a:sym typeface="DFKai-SB"/>
              </a:rPr>
              <a:t>安裝</a:t>
            </a:r>
            <a:r>
              <a:rPr lang="en-US">
                <a:sym typeface="DFKai-SB"/>
              </a:rPr>
              <a:t>express</a:t>
            </a:r>
            <a:r>
              <a:rPr lang="zh-TW" altLang="en-US">
                <a:sym typeface="DFKai-SB"/>
              </a:rPr>
              <a:t>模組</a:t>
            </a:r>
            <a:endParaRPr lang="zh-TW" altLang="en-US" dirty="0">
              <a:sym typeface="DFKai-SB"/>
            </a:endParaRPr>
          </a:p>
        </p:txBody>
      </p:sp>
      <p:sp>
        <p:nvSpPr>
          <p:cNvPr id="452" name="Google Shape;452;p31"/>
          <p:cNvSpPr txBox="1">
            <a:spLocks noGrp="1"/>
          </p:cNvSpPr>
          <p:nvPr>
            <p:ph idx="1"/>
          </p:nvPr>
        </p:nvSpPr>
        <p:spPr/>
        <p:txBody>
          <a:bodyPr/>
          <a:lstStyle/>
          <a:p>
            <a:pPr lvl="0"/>
            <a:r>
              <a:rPr lang="zh-TW" altLang="en-US">
                <a:sym typeface="Times New Roman"/>
              </a:rPr>
              <a:t>安裝模組</a:t>
            </a:r>
            <a:endParaRPr lang="zh-TW" altLang="en-US"/>
          </a:p>
          <a:p>
            <a:pPr lvl="1"/>
            <a:r>
              <a:rPr lang="en-US" altLang="zh-TW">
                <a:sym typeface="Times New Roman"/>
              </a:rPr>
              <a:t>$ </a:t>
            </a:r>
            <a:r>
              <a:rPr lang="en-US">
                <a:sym typeface="Times New Roman"/>
              </a:rPr>
              <a:t>npm i express --save  </a:t>
            </a:r>
            <a:endParaRPr lang="en-US"/>
          </a:p>
          <a:p>
            <a:r>
              <a:rPr lang="en-US">
                <a:sym typeface="Times New Roman"/>
              </a:rPr>
              <a:t>i</a:t>
            </a:r>
            <a:r>
              <a:rPr lang="zh-TW" altLang="en-US">
                <a:sym typeface="Times New Roman"/>
              </a:rPr>
              <a:t>表示</a:t>
            </a:r>
            <a:r>
              <a:rPr lang="en-US">
                <a:sym typeface="Times New Roman"/>
              </a:rPr>
              <a:t>install，</a:t>
            </a:r>
            <a:r>
              <a:rPr lang="zh-TW" altLang="en-US">
                <a:sym typeface="Times New Roman"/>
              </a:rPr>
              <a:t>也可將此行指令換成 </a:t>
            </a:r>
            <a:r>
              <a:rPr lang="en-US" altLang="zh-TW">
                <a:sym typeface="Times New Roman"/>
              </a:rPr>
              <a:t>$ </a:t>
            </a:r>
            <a:r>
              <a:rPr lang="en-US">
                <a:sym typeface="Times New Roman"/>
              </a:rPr>
              <a:t>npm install express --save</a:t>
            </a:r>
            <a:endParaRPr lang="en-US"/>
          </a:p>
          <a:p>
            <a:r>
              <a:rPr lang="en-US">
                <a:sym typeface="Times New Roman"/>
              </a:rPr>
              <a:t>--save </a:t>
            </a:r>
            <a:r>
              <a:rPr lang="zh-TW" altLang="en-US">
                <a:sym typeface="Times New Roman"/>
              </a:rPr>
              <a:t>是指該模組資訊會記錄在</a:t>
            </a:r>
            <a:r>
              <a:rPr lang="en-US">
                <a:sym typeface="Times New Roman"/>
              </a:rPr>
              <a:t>package.json</a:t>
            </a:r>
            <a:r>
              <a:rPr lang="zh-TW" altLang="en-US">
                <a:sym typeface="Times New Roman"/>
              </a:rPr>
              <a:t>檔裡</a:t>
            </a:r>
            <a:endParaRPr lang="zh-TW" altLang="en-US"/>
          </a:p>
          <a:p>
            <a:pPr lvl="0"/>
            <a:endParaRPr lang="zh-TW" altLang="en-US" dirty="0"/>
          </a:p>
        </p:txBody>
      </p:sp>
      <p:sp>
        <p:nvSpPr>
          <p:cNvPr id="453" name="Google Shape;453;p31"/>
          <p:cNvSpPr txBox="1">
            <a:spLocks noGrp="1"/>
          </p:cNvSpPr>
          <p:nvPr>
            <p:ph type="sldNum" sz="quarter" idx="12"/>
          </p:nvPr>
        </p:nvSpPr>
        <p:spPr/>
        <p:txBody>
          <a:bodyPr/>
          <a:lstStyle/>
          <a:p>
            <a:pPr lvl="0"/>
            <a:fld id="{00000000-1234-1234-1234-123412341234}" type="slidenum">
              <a:rPr lang="en-US" smtClean="0"/>
              <a:pPr lvl="0"/>
              <a:t>33</a:t>
            </a:fld>
            <a:endParaRPr lang="en-US"/>
          </a:p>
        </p:txBody>
      </p:sp>
      <p:pic>
        <p:nvPicPr>
          <p:cNvPr id="457" name="Google Shape;457;p31"/>
          <p:cNvPicPr preferRelativeResize="0"/>
          <p:nvPr/>
        </p:nvPicPr>
        <p:blipFill rotWithShape="1">
          <a:blip r:embed="rId3">
            <a:alphaModFix/>
          </a:blip>
          <a:srcRect/>
          <a:stretch/>
        </p:blipFill>
        <p:spPr>
          <a:xfrm>
            <a:off x="3442917" y="3736258"/>
            <a:ext cx="5484773" cy="1494952"/>
          </a:xfrm>
          <a:prstGeom prst="rect">
            <a:avLst/>
          </a:prstGeom>
          <a:noFill/>
          <a:ln>
            <a:noFill/>
          </a:ln>
        </p:spPr>
      </p:pic>
      <p:pic>
        <p:nvPicPr>
          <p:cNvPr id="458" name="Google Shape;458;p31"/>
          <p:cNvPicPr preferRelativeResize="0"/>
          <p:nvPr/>
        </p:nvPicPr>
        <p:blipFill rotWithShape="1">
          <a:blip r:embed="rId4">
            <a:alphaModFix/>
          </a:blip>
          <a:srcRect t="36879" r="23594" b="3840"/>
          <a:stretch/>
        </p:blipFill>
        <p:spPr>
          <a:xfrm>
            <a:off x="3433085" y="5244968"/>
            <a:ext cx="5484773" cy="12479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2"/>
          <p:cNvSpPr txBox="1">
            <a:spLocks noGrp="1"/>
          </p:cNvSpPr>
          <p:nvPr>
            <p:ph type="title"/>
          </p:nvPr>
        </p:nvSpPr>
        <p:spPr/>
        <p:txBody>
          <a:bodyPr/>
          <a:lstStyle/>
          <a:p>
            <a:r>
              <a:rPr lang="en-US">
                <a:sym typeface="Times New Roman"/>
              </a:rPr>
              <a:t>Nodejs</a:t>
            </a:r>
            <a:r>
              <a:rPr lang="zh-TW" altLang="en-US">
                <a:sym typeface="Times New Roman"/>
              </a:rPr>
              <a:t>引入模組</a:t>
            </a:r>
            <a:r>
              <a:rPr lang="en-US" altLang="zh-TW">
                <a:sym typeface="Times New Roman"/>
              </a:rPr>
              <a:t>-</a:t>
            </a:r>
            <a:r>
              <a:rPr lang="en-US">
                <a:sym typeface="Times New Roman"/>
              </a:rPr>
              <a:t>require()</a:t>
            </a:r>
            <a:endParaRPr lang="en-US" dirty="0">
              <a:sym typeface="Times New Roman"/>
            </a:endParaRPr>
          </a:p>
        </p:txBody>
      </p:sp>
      <p:sp>
        <p:nvSpPr>
          <p:cNvPr id="464" name="Google Shape;464;p32"/>
          <p:cNvSpPr txBox="1">
            <a:spLocks noGrp="1"/>
          </p:cNvSpPr>
          <p:nvPr>
            <p:ph idx="1"/>
          </p:nvPr>
        </p:nvSpPr>
        <p:spPr/>
        <p:txBody>
          <a:bodyPr>
            <a:normAutofit fontScale="92500" lnSpcReduction="10000"/>
          </a:bodyPr>
          <a:lstStyle/>
          <a:p>
            <a:pPr lvl="0"/>
            <a:r>
              <a:rPr lang="en-US" dirty="0">
                <a:sym typeface="Times New Roman"/>
              </a:rPr>
              <a:t>// Importing a local module</a:t>
            </a:r>
          </a:p>
          <a:p>
            <a:pPr lvl="0"/>
            <a:r>
              <a:rPr lang="en-US" dirty="0">
                <a:sym typeface="Times New Roman"/>
              </a:rPr>
              <a:t>// working directory(On Windows, this would resolve to .\path\</a:t>
            </a:r>
            <a:r>
              <a:rPr lang="en-US" dirty="0" err="1">
                <a:sym typeface="Times New Roman"/>
              </a:rPr>
              <a:t>myLocalModule</a:t>
            </a:r>
            <a:r>
              <a:rPr lang="en-US" dirty="0">
                <a:sym typeface="Times New Roman"/>
              </a:rPr>
              <a:t>.)</a:t>
            </a:r>
          </a:p>
          <a:p>
            <a:pPr lvl="0"/>
            <a:r>
              <a:rPr lang="en-US" dirty="0">
                <a:sym typeface="Times New Roman"/>
              </a:rPr>
              <a:t>const </a:t>
            </a:r>
            <a:r>
              <a:rPr lang="en-US" dirty="0" err="1">
                <a:sym typeface="Times New Roman"/>
              </a:rPr>
              <a:t>myLocalModule</a:t>
            </a:r>
            <a:r>
              <a:rPr lang="en-US" dirty="0">
                <a:sym typeface="Times New Roman"/>
              </a:rPr>
              <a:t> = require('./path/</a:t>
            </a:r>
            <a:r>
              <a:rPr lang="en-US" dirty="0" err="1">
                <a:sym typeface="Times New Roman"/>
              </a:rPr>
              <a:t>myLocalModule</a:t>
            </a:r>
            <a:r>
              <a:rPr lang="en-US" dirty="0">
                <a:sym typeface="Times New Roman"/>
              </a:rPr>
              <a:t>');</a:t>
            </a:r>
          </a:p>
          <a:p>
            <a:pPr lvl="0"/>
            <a:endParaRPr lang="en-US" dirty="0">
              <a:sym typeface="Times New Roman"/>
            </a:endParaRPr>
          </a:p>
          <a:p>
            <a:pPr lvl="0"/>
            <a:r>
              <a:rPr lang="en-US" dirty="0">
                <a:sym typeface="Times New Roman"/>
              </a:rPr>
              <a:t>// Importing a JSON file:</a:t>
            </a:r>
          </a:p>
          <a:p>
            <a:pPr lvl="0"/>
            <a:r>
              <a:rPr lang="en-US" dirty="0">
                <a:sym typeface="Times New Roman"/>
              </a:rPr>
              <a:t>const </a:t>
            </a:r>
            <a:r>
              <a:rPr lang="en-US" dirty="0" err="1">
                <a:sym typeface="Times New Roman"/>
              </a:rPr>
              <a:t>jsonData</a:t>
            </a:r>
            <a:r>
              <a:rPr lang="en-US" dirty="0">
                <a:sym typeface="Times New Roman"/>
              </a:rPr>
              <a:t> = require('./path/</a:t>
            </a:r>
            <a:r>
              <a:rPr lang="en-US" dirty="0" err="1">
                <a:sym typeface="Times New Roman"/>
              </a:rPr>
              <a:t>filename.json</a:t>
            </a:r>
            <a:r>
              <a:rPr lang="en-US" dirty="0">
                <a:sym typeface="Times New Roman"/>
              </a:rPr>
              <a:t>');</a:t>
            </a:r>
          </a:p>
          <a:p>
            <a:pPr lvl="0"/>
            <a:endParaRPr lang="en-US" dirty="0">
              <a:sym typeface="Times New Roman"/>
            </a:endParaRPr>
          </a:p>
          <a:p>
            <a:pPr lvl="0"/>
            <a:r>
              <a:rPr lang="en-US" dirty="0">
                <a:sym typeface="Times New Roman"/>
              </a:rPr>
              <a:t>// Importing a module from </a:t>
            </a:r>
            <a:r>
              <a:rPr lang="en-US" dirty="0" err="1">
                <a:sym typeface="Times New Roman"/>
              </a:rPr>
              <a:t>node_modules</a:t>
            </a:r>
            <a:r>
              <a:rPr lang="en-US" dirty="0">
                <a:sym typeface="Times New Roman"/>
              </a:rPr>
              <a:t> or Node.js built-in module:</a:t>
            </a:r>
          </a:p>
          <a:p>
            <a:pPr lvl="0"/>
            <a:r>
              <a:rPr lang="en-US" dirty="0">
                <a:sym typeface="Times New Roman"/>
              </a:rPr>
              <a:t>const </a:t>
            </a:r>
            <a:r>
              <a:rPr lang="en-US" dirty="0" err="1">
                <a:sym typeface="Times New Roman"/>
              </a:rPr>
              <a:t>child_process</a:t>
            </a:r>
            <a:r>
              <a:rPr lang="en-US" dirty="0">
                <a:sym typeface="Times New Roman"/>
              </a:rPr>
              <a:t> = require(‘</a:t>
            </a:r>
            <a:r>
              <a:rPr lang="en-US" dirty="0" err="1">
                <a:sym typeface="Times New Roman"/>
              </a:rPr>
              <a:t>child_process</a:t>
            </a:r>
            <a:r>
              <a:rPr lang="en-US" dirty="0">
                <a:sym typeface="Times New Roman"/>
              </a:rPr>
              <a:t>');</a:t>
            </a:r>
            <a:endParaRPr lang="en-US" dirty="0"/>
          </a:p>
        </p:txBody>
      </p:sp>
      <p:sp>
        <p:nvSpPr>
          <p:cNvPr id="465" name="Google Shape;465;p32"/>
          <p:cNvSpPr txBox="1">
            <a:spLocks noGrp="1"/>
          </p:cNvSpPr>
          <p:nvPr>
            <p:ph type="sldNum" sz="quarter" idx="12"/>
          </p:nvPr>
        </p:nvSpPr>
        <p:spPr/>
        <p:txBody>
          <a:bodyPr/>
          <a:lstStyle/>
          <a:p>
            <a:pPr lvl="0"/>
            <a:fld id="{00000000-1234-1234-1234-123412341234}" type="slidenum">
              <a:rPr lang="en-US" smtClean="0"/>
              <a:pPr lvl="0"/>
              <a:t>34</a:t>
            </a:fld>
            <a:endParaRPr lang="en-US"/>
          </a:p>
        </p:txBody>
      </p:sp>
      <p:sp>
        <p:nvSpPr>
          <p:cNvPr id="466" name="Google Shape;466;p32"/>
          <p:cNvSpPr txBox="1"/>
          <p:nvPr/>
        </p:nvSpPr>
        <p:spPr>
          <a:xfrm>
            <a:off x="8874957" y="3062012"/>
            <a:ext cx="179436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u="none" strike="noStrike" cap="none" dirty="0">
                <a:solidFill>
                  <a:schemeClr val="bg2">
                    <a:lumMod val="75000"/>
                  </a:schemeClr>
                </a:solidFill>
                <a:latin typeface="Times New Roman"/>
                <a:ea typeface="Times New Roman"/>
                <a:cs typeface="Times New Roman"/>
                <a:sym typeface="Times New Roman"/>
              </a:rPr>
              <a:t>local module</a:t>
            </a:r>
            <a:endParaRPr sz="2000" b="1" u="none" strike="noStrike" cap="none" dirty="0">
              <a:solidFill>
                <a:schemeClr val="bg2">
                  <a:lumMod val="75000"/>
                </a:schemeClr>
              </a:solidFill>
              <a:latin typeface="Times New Roman"/>
              <a:ea typeface="Times New Roman"/>
              <a:cs typeface="Times New Roman"/>
              <a:sym typeface="Times New Roman"/>
            </a:endParaRPr>
          </a:p>
        </p:txBody>
      </p:sp>
      <p:sp>
        <p:nvSpPr>
          <p:cNvPr id="467" name="Google Shape;467;p32"/>
          <p:cNvSpPr txBox="1"/>
          <p:nvPr/>
        </p:nvSpPr>
        <p:spPr>
          <a:xfrm>
            <a:off x="7560794" y="4314739"/>
            <a:ext cx="147148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strike="noStrike" cap="none" dirty="0">
                <a:solidFill>
                  <a:schemeClr val="bg2">
                    <a:lumMod val="75000"/>
                  </a:schemeClr>
                </a:solidFill>
                <a:latin typeface="Times New Roman"/>
                <a:ea typeface="Times New Roman"/>
                <a:cs typeface="Times New Roman"/>
                <a:sym typeface="Times New Roman"/>
              </a:rPr>
              <a:t>JSON File</a:t>
            </a:r>
            <a:endParaRPr sz="2000" b="1" i="0" u="none" strike="noStrike" cap="none" dirty="0">
              <a:solidFill>
                <a:schemeClr val="bg2">
                  <a:lumMod val="75000"/>
                </a:schemeClr>
              </a:solidFill>
              <a:latin typeface="Times New Roman"/>
              <a:ea typeface="Times New Roman"/>
              <a:cs typeface="Times New Roman"/>
              <a:sym typeface="Times New Roman"/>
            </a:endParaRPr>
          </a:p>
        </p:txBody>
      </p:sp>
      <p:sp>
        <p:nvSpPr>
          <p:cNvPr id="468" name="Google Shape;468;p32"/>
          <p:cNvSpPr txBox="1"/>
          <p:nvPr/>
        </p:nvSpPr>
        <p:spPr>
          <a:xfrm>
            <a:off x="7363290" y="5685745"/>
            <a:ext cx="446491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u="none" strike="noStrike" cap="none" dirty="0" err="1">
                <a:solidFill>
                  <a:schemeClr val="bg2">
                    <a:lumMod val="75000"/>
                  </a:schemeClr>
                </a:solidFill>
                <a:latin typeface="Times New Roman"/>
                <a:ea typeface="Times New Roman"/>
                <a:cs typeface="Times New Roman"/>
                <a:sym typeface="Times New Roman"/>
              </a:rPr>
              <a:t>npm</a:t>
            </a:r>
            <a:r>
              <a:rPr lang="en-US" sz="2000" b="1" u="none" strike="noStrike" cap="none" dirty="0">
                <a:solidFill>
                  <a:schemeClr val="bg2">
                    <a:lumMod val="75000"/>
                  </a:schemeClr>
                </a:solidFill>
                <a:latin typeface="Times New Roman"/>
                <a:ea typeface="Times New Roman"/>
                <a:cs typeface="Times New Roman"/>
                <a:sym typeface="Times New Roman"/>
              </a:rPr>
              <a:t> module</a:t>
            </a:r>
            <a:r>
              <a:rPr lang="zh-TW" altLang="en-US" sz="2000" b="1" u="none" strike="noStrike" cap="none" dirty="0">
                <a:solidFill>
                  <a:schemeClr val="bg2">
                    <a:lumMod val="75000"/>
                  </a:schemeClr>
                </a:solidFill>
                <a:latin typeface="Times New Roman"/>
                <a:ea typeface="Times New Roman"/>
                <a:cs typeface="Times New Roman"/>
                <a:sym typeface="Times New Roman"/>
              </a:rPr>
              <a:t> </a:t>
            </a:r>
            <a:r>
              <a:rPr lang="en-US" sz="2000" b="1" u="none" strike="noStrike" cap="none" dirty="0">
                <a:solidFill>
                  <a:schemeClr val="bg2">
                    <a:lumMod val="75000"/>
                  </a:schemeClr>
                </a:solidFill>
                <a:latin typeface="Times New Roman"/>
                <a:ea typeface="Times New Roman"/>
                <a:cs typeface="Times New Roman"/>
                <a:sym typeface="Times New Roman"/>
              </a:rPr>
              <a:t>Node.js built-in module</a:t>
            </a:r>
            <a:endParaRPr sz="2000" b="1" u="none" strike="noStrike" cap="none" dirty="0">
              <a:solidFill>
                <a:schemeClr val="bg2">
                  <a:lumMod val="75000"/>
                </a:schemeClr>
              </a:solidFill>
              <a:latin typeface="Times New Roman"/>
              <a:ea typeface="Times New Roman"/>
              <a:cs typeface="Times New Roman"/>
              <a:sym typeface="Times New Roman"/>
            </a:endParaRPr>
          </a:p>
        </p:txBody>
      </p:sp>
      <p:sp>
        <p:nvSpPr>
          <p:cNvPr id="469" name="Google Shape;469;p32"/>
          <p:cNvSpPr/>
          <p:nvPr/>
        </p:nvSpPr>
        <p:spPr>
          <a:xfrm>
            <a:off x="838199" y="3040498"/>
            <a:ext cx="9554497" cy="43141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32"/>
          <p:cNvSpPr/>
          <p:nvPr/>
        </p:nvSpPr>
        <p:spPr>
          <a:xfrm>
            <a:off x="838199" y="4303196"/>
            <a:ext cx="8354961" cy="40006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32"/>
          <p:cNvSpPr/>
          <p:nvPr/>
        </p:nvSpPr>
        <p:spPr>
          <a:xfrm>
            <a:off x="838199" y="5670073"/>
            <a:ext cx="10655710" cy="43141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3"/>
          <p:cNvSpPr txBox="1">
            <a:spLocks noGrp="1"/>
          </p:cNvSpPr>
          <p:nvPr>
            <p:ph type="title"/>
          </p:nvPr>
        </p:nvSpPr>
        <p:spPr/>
        <p:txBody>
          <a:bodyPr/>
          <a:lstStyle/>
          <a:p>
            <a:pPr lvl="0"/>
            <a:r>
              <a:rPr lang="zh-TW" altLang="en-US">
                <a:sym typeface="DFKai-SB"/>
              </a:rPr>
              <a:t>啟動網頁伺服器</a:t>
            </a:r>
            <a:endParaRPr lang="zh-TW" altLang="en-US" dirty="0">
              <a:sym typeface="DFKai-SB"/>
            </a:endParaRPr>
          </a:p>
        </p:txBody>
      </p:sp>
      <p:sp>
        <p:nvSpPr>
          <p:cNvPr id="480" name="Google Shape;480;p33"/>
          <p:cNvSpPr txBox="1">
            <a:spLocks noGrp="1"/>
          </p:cNvSpPr>
          <p:nvPr>
            <p:ph idx="1"/>
          </p:nvPr>
        </p:nvSpPr>
        <p:spPr/>
        <p:txBody>
          <a:bodyPr/>
          <a:lstStyle/>
          <a:p>
            <a:pPr lvl="0"/>
            <a:r>
              <a:rPr lang="zh-TW" altLang="en-US">
                <a:sym typeface="Times New Roman"/>
              </a:rPr>
              <a:t>建立</a:t>
            </a:r>
            <a:r>
              <a:rPr lang="en-US">
                <a:sym typeface="Times New Roman"/>
              </a:rPr>
              <a:t>index.js</a:t>
            </a:r>
            <a:r>
              <a:rPr lang="zh-TW" altLang="en-US">
                <a:sym typeface="Times New Roman"/>
              </a:rPr>
              <a:t>檔，利用</a:t>
            </a:r>
            <a:r>
              <a:rPr lang="en-US">
                <a:sym typeface="Times New Roman"/>
              </a:rPr>
              <a:t>express</a:t>
            </a:r>
            <a:r>
              <a:rPr lang="zh-TW" altLang="en-US">
                <a:sym typeface="Times New Roman"/>
              </a:rPr>
              <a:t>套件快速架設</a:t>
            </a:r>
            <a:r>
              <a:rPr lang="en-US">
                <a:sym typeface="Times New Roman"/>
              </a:rPr>
              <a:t>web server</a:t>
            </a:r>
            <a:r>
              <a:rPr lang="zh-TW" altLang="en-US">
                <a:sym typeface="Times New Roman"/>
              </a:rPr>
              <a:t>並在前端顯示</a:t>
            </a:r>
            <a:r>
              <a:rPr lang="en-US">
                <a:sym typeface="Times New Roman"/>
              </a:rPr>
              <a:t>Hello World!!)</a:t>
            </a:r>
            <a:endParaRPr lang="en-US" dirty="0"/>
          </a:p>
        </p:txBody>
      </p:sp>
      <p:sp>
        <p:nvSpPr>
          <p:cNvPr id="481" name="Google Shape;481;p33"/>
          <p:cNvSpPr txBox="1">
            <a:spLocks noGrp="1"/>
          </p:cNvSpPr>
          <p:nvPr>
            <p:ph type="sldNum" sz="quarter" idx="12"/>
          </p:nvPr>
        </p:nvSpPr>
        <p:spPr/>
        <p:txBody>
          <a:bodyPr/>
          <a:lstStyle/>
          <a:p>
            <a:pPr lvl="0"/>
            <a:fld id="{00000000-1234-1234-1234-123412341234}" type="slidenum">
              <a:rPr lang="en-US" smtClean="0"/>
              <a:pPr lvl="0"/>
              <a:t>35</a:t>
            </a:fld>
            <a:endParaRPr lang="en-US"/>
          </a:p>
        </p:txBody>
      </p:sp>
      <p:sp>
        <p:nvSpPr>
          <p:cNvPr id="482" name="Google Shape;482;p33"/>
          <p:cNvSpPr txBox="1"/>
          <p:nvPr/>
        </p:nvSpPr>
        <p:spPr>
          <a:xfrm>
            <a:off x="8610600" y="3009134"/>
            <a:ext cx="2134500" cy="489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dirty="0" err="1">
                <a:solidFill>
                  <a:schemeClr val="dk1"/>
                </a:solidFill>
                <a:latin typeface="Times New Roman" panose="02020603050405020304" pitchFamily="18" charset="0"/>
                <a:cs typeface="Times New Roman" panose="02020603050405020304" pitchFamily="18" charset="0"/>
                <a:sym typeface="Times New Roman"/>
              </a:rPr>
              <a:t>引入npm模組</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Times New Roman"/>
            </a:endParaRPr>
          </a:p>
        </p:txBody>
      </p:sp>
      <p:sp>
        <p:nvSpPr>
          <p:cNvPr id="483" name="Google Shape;483;p33"/>
          <p:cNvSpPr txBox="1"/>
          <p:nvPr/>
        </p:nvSpPr>
        <p:spPr>
          <a:xfrm>
            <a:off x="8635884" y="3780019"/>
            <a:ext cx="2743200" cy="1050514"/>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just">
              <a:lnSpc>
                <a:spcPct val="90000"/>
              </a:lnSpc>
              <a:spcBef>
                <a:spcPts val="1000"/>
              </a:spcBef>
              <a:buClr>
                <a:srgbClr val="000000"/>
              </a:buClr>
              <a:buSzPts val="2200"/>
            </a:pPr>
            <a:r>
              <a:rPr lang="en-US" sz="2200" dirty="0" err="1">
                <a:solidFill>
                  <a:schemeClr val="dk1"/>
                </a:solidFill>
                <a:latin typeface="Times New Roman" panose="02020603050405020304" pitchFamily="18" charset="0"/>
                <a:cs typeface="Times New Roman" panose="02020603050405020304" pitchFamily="18" charset="0"/>
                <a:sym typeface="Times New Roman"/>
              </a:rPr>
              <a:t>建立GET</a:t>
            </a:r>
            <a:r>
              <a:rPr lang="en-US" sz="2200" dirty="0">
                <a:solidFill>
                  <a:schemeClr val="dk1"/>
                </a:solidFill>
                <a:latin typeface="Times New Roman" panose="02020603050405020304" pitchFamily="18" charset="0"/>
                <a:cs typeface="Times New Roman" panose="02020603050405020304" pitchFamily="18" charset="0"/>
                <a:sym typeface="Times New Roman"/>
              </a:rPr>
              <a:t>/</a:t>
            </a:r>
            <a:r>
              <a:rPr lang="en-US" sz="2200" dirty="0" err="1">
                <a:solidFill>
                  <a:schemeClr val="dk1"/>
                </a:solidFill>
                <a:latin typeface="Times New Roman" panose="02020603050405020304" pitchFamily="18" charset="0"/>
                <a:cs typeface="Times New Roman" panose="02020603050405020304" pitchFamily="18" charset="0"/>
                <a:sym typeface="Times New Roman"/>
              </a:rPr>
              <a:t>路由</a:t>
            </a:r>
            <a:endParaRPr sz="2200" dirty="0">
              <a:solidFill>
                <a:schemeClr val="dk1"/>
              </a:solidFill>
              <a:latin typeface="Times New Roman" panose="02020603050405020304" pitchFamily="18" charset="0"/>
              <a:cs typeface="Times New Roman" panose="02020603050405020304" pitchFamily="18" charset="0"/>
              <a:sym typeface="Times New Roman"/>
            </a:endParaRPr>
          </a:p>
          <a:p>
            <a:pPr algn="just">
              <a:lnSpc>
                <a:spcPct val="90000"/>
              </a:lnSpc>
              <a:spcBef>
                <a:spcPts val="1000"/>
              </a:spcBef>
              <a:buClr>
                <a:srgbClr val="000000"/>
              </a:buClr>
              <a:buSzPts val="2200"/>
            </a:pPr>
            <a:r>
              <a:rPr lang="en-US" sz="2200" dirty="0" err="1">
                <a:solidFill>
                  <a:schemeClr val="dk1"/>
                </a:solidFill>
                <a:latin typeface="Times New Roman" panose="02020603050405020304" pitchFamily="18" charset="0"/>
                <a:cs typeface="Times New Roman" panose="02020603050405020304" pitchFamily="18" charset="0"/>
                <a:sym typeface="Times New Roman"/>
              </a:rPr>
              <a:t>回傳Hello</a:t>
            </a:r>
            <a:r>
              <a:rPr lang="en-US" sz="2200" dirty="0">
                <a:solidFill>
                  <a:schemeClr val="dk1"/>
                </a:solidFill>
                <a:latin typeface="Times New Roman" panose="02020603050405020304" pitchFamily="18" charset="0"/>
                <a:cs typeface="Times New Roman" panose="02020603050405020304" pitchFamily="18" charset="0"/>
                <a:sym typeface="Times New Roman"/>
              </a:rPr>
              <a:t> World</a:t>
            </a:r>
            <a:endParaRPr sz="2200" dirty="0">
              <a:solidFill>
                <a:schemeClr val="dk1"/>
              </a:solidFill>
              <a:latin typeface="Times New Roman" panose="02020603050405020304" pitchFamily="18" charset="0"/>
              <a:cs typeface="Times New Roman" panose="02020603050405020304" pitchFamily="18" charset="0"/>
              <a:sym typeface="Times New Roman"/>
            </a:endParaRPr>
          </a:p>
        </p:txBody>
      </p:sp>
      <p:sp>
        <p:nvSpPr>
          <p:cNvPr id="484" name="Google Shape;484;p33"/>
          <p:cNvSpPr txBox="1"/>
          <p:nvPr/>
        </p:nvSpPr>
        <p:spPr>
          <a:xfrm>
            <a:off x="8610600" y="5217960"/>
            <a:ext cx="2444496" cy="489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just">
              <a:lnSpc>
                <a:spcPct val="90000"/>
              </a:lnSpc>
              <a:spcBef>
                <a:spcPts val="1000"/>
              </a:spcBef>
              <a:buClr>
                <a:srgbClr val="000000"/>
              </a:buClr>
              <a:buSzPts val="2200"/>
            </a:pPr>
            <a:r>
              <a:rPr lang="en-US" sz="2200" dirty="0" err="1">
                <a:solidFill>
                  <a:schemeClr val="dk1"/>
                </a:solidFill>
                <a:latin typeface="Times New Roman" panose="02020603050405020304" pitchFamily="18" charset="0"/>
                <a:cs typeface="Times New Roman" panose="02020603050405020304" pitchFamily="18" charset="0"/>
                <a:sym typeface="DFKai-SB"/>
              </a:rPr>
              <a:t>伺服器指定port</a:t>
            </a:r>
            <a:endParaRPr sz="2200" dirty="0">
              <a:solidFill>
                <a:schemeClr val="dk1"/>
              </a:solidFill>
              <a:latin typeface="Times New Roman" panose="02020603050405020304" pitchFamily="18" charset="0"/>
              <a:cs typeface="Times New Roman" panose="02020603050405020304" pitchFamily="18" charset="0"/>
              <a:sym typeface="DFKai-SB"/>
            </a:endParaRPr>
          </a:p>
        </p:txBody>
      </p:sp>
      <p:sp>
        <p:nvSpPr>
          <p:cNvPr id="485" name="Google Shape;485;p33"/>
          <p:cNvSpPr txBox="1"/>
          <p:nvPr/>
        </p:nvSpPr>
        <p:spPr>
          <a:xfrm>
            <a:off x="737063" y="4023684"/>
            <a:ext cx="1399800" cy="58474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200" dirty="0">
                <a:solidFill>
                  <a:schemeClr val="dk1"/>
                </a:solidFill>
                <a:latin typeface="Times New Roman" panose="02020603050405020304" pitchFamily="18" charset="0"/>
                <a:cs typeface="Times New Roman" panose="02020603050405020304" pitchFamily="18" charset="0"/>
                <a:sym typeface="Times New Roman"/>
              </a:rPr>
              <a:t>index</a:t>
            </a:r>
            <a:r>
              <a:rPr lang="en-US" sz="2600" b="0" i="0" u="none" strike="noStrike" cap="none" dirty="0">
                <a:solidFill>
                  <a:schemeClr val="dk1"/>
                </a:solidFill>
                <a:latin typeface="Times New Roman"/>
                <a:ea typeface="Times New Roman"/>
                <a:cs typeface="Times New Roman"/>
                <a:sym typeface="Times New Roman"/>
              </a:rPr>
              <a:t>.js</a:t>
            </a:r>
            <a:endParaRPr sz="2600" b="0" i="0" u="none" strike="noStrike" cap="none" dirty="0">
              <a:solidFill>
                <a:schemeClr val="dk1"/>
              </a:solidFill>
              <a:latin typeface="Times New Roman"/>
              <a:ea typeface="Times New Roman"/>
              <a:cs typeface="Times New Roman"/>
              <a:sym typeface="Times New Roman"/>
            </a:endParaRPr>
          </a:p>
        </p:txBody>
      </p:sp>
      <p:grpSp>
        <p:nvGrpSpPr>
          <p:cNvPr id="486" name="Google Shape;486;p33"/>
          <p:cNvGrpSpPr/>
          <p:nvPr/>
        </p:nvGrpSpPr>
        <p:grpSpPr>
          <a:xfrm>
            <a:off x="2099388" y="2750217"/>
            <a:ext cx="6460644" cy="3716424"/>
            <a:chOff x="2149956" y="2689583"/>
            <a:chExt cx="6460644" cy="3716424"/>
          </a:xfrm>
        </p:grpSpPr>
        <p:pic>
          <p:nvPicPr>
            <p:cNvPr id="487" name="Google Shape;487;p33"/>
            <p:cNvPicPr preferRelativeResize="0"/>
            <p:nvPr/>
          </p:nvPicPr>
          <p:blipFill rotWithShape="1">
            <a:blip r:embed="rId3">
              <a:alphaModFix/>
            </a:blip>
            <a:srcRect/>
            <a:stretch/>
          </p:blipFill>
          <p:spPr>
            <a:xfrm>
              <a:off x="2149956" y="2689583"/>
              <a:ext cx="6460644" cy="3716424"/>
            </a:xfrm>
            <a:prstGeom prst="rect">
              <a:avLst/>
            </a:prstGeom>
            <a:noFill/>
            <a:ln>
              <a:noFill/>
            </a:ln>
          </p:spPr>
        </p:pic>
        <p:sp>
          <p:nvSpPr>
            <p:cNvPr id="488" name="Google Shape;488;p33"/>
            <p:cNvSpPr/>
            <p:nvPr/>
          </p:nvSpPr>
          <p:spPr>
            <a:xfrm>
              <a:off x="2728084" y="3719385"/>
              <a:ext cx="3464260" cy="1156356"/>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3"/>
            <p:cNvSpPr/>
            <p:nvPr/>
          </p:nvSpPr>
          <p:spPr>
            <a:xfrm>
              <a:off x="2728084" y="2990977"/>
              <a:ext cx="4321940" cy="59347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2728084" y="5311409"/>
              <a:ext cx="4321940" cy="26643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p:txBody>
          <a:bodyPr/>
          <a:lstStyle/>
          <a:p>
            <a:pPr lvl="0"/>
            <a:r>
              <a:rPr lang="zh-TW" altLang="en-US">
                <a:sym typeface="DFKai-SB"/>
              </a:rPr>
              <a:t>啟動網頁伺服器</a:t>
            </a:r>
          </a:p>
        </p:txBody>
      </p:sp>
      <p:sp>
        <p:nvSpPr>
          <p:cNvPr id="499" name="Google Shape;499;p34"/>
          <p:cNvSpPr txBox="1">
            <a:spLocks noGrp="1"/>
          </p:cNvSpPr>
          <p:nvPr>
            <p:ph idx="1"/>
          </p:nvPr>
        </p:nvSpPr>
        <p:spPr/>
        <p:txBody>
          <a:bodyPr/>
          <a:lstStyle/>
          <a:p>
            <a:pPr lvl="0"/>
            <a:r>
              <a:rPr lang="zh-TW" altLang="en-US">
                <a:sym typeface="Times New Roman"/>
              </a:rPr>
              <a:t>程式碼撰寫完後，開啟終端機，切換到專案目錄</a:t>
            </a:r>
            <a:endParaRPr lang="zh-TW" altLang="en-US"/>
          </a:p>
          <a:p>
            <a:pPr lvl="1"/>
            <a:r>
              <a:rPr lang="zh-TW" altLang="en-US">
                <a:sym typeface="Times New Roman"/>
              </a:rPr>
              <a:t>輸入</a:t>
            </a:r>
            <a:r>
              <a:rPr lang="en-US" altLang="zh-TW">
                <a:sym typeface="Times New Roman"/>
              </a:rPr>
              <a:t>node</a:t>
            </a:r>
            <a:r>
              <a:rPr lang="zh-TW" altLang="en-US">
                <a:sym typeface="Times New Roman"/>
              </a:rPr>
              <a:t> </a:t>
            </a:r>
            <a:r>
              <a:rPr lang="en-US" altLang="zh-TW">
                <a:sym typeface="Times New Roman"/>
              </a:rPr>
              <a:t>./index.js </a:t>
            </a:r>
            <a:r>
              <a:rPr lang="zh-TW" altLang="en-US">
                <a:sym typeface="Times New Roman"/>
              </a:rPr>
              <a:t>即可啟動網頁伺服器</a:t>
            </a:r>
            <a:endParaRPr lang="zh-TW" altLang="en-US" dirty="0"/>
          </a:p>
        </p:txBody>
      </p:sp>
      <p:sp>
        <p:nvSpPr>
          <p:cNvPr id="500" name="Google Shape;500;p34"/>
          <p:cNvSpPr txBox="1">
            <a:spLocks noGrp="1"/>
          </p:cNvSpPr>
          <p:nvPr>
            <p:ph type="sldNum" sz="quarter" idx="12"/>
          </p:nvPr>
        </p:nvSpPr>
        <p:spPr/>
        <p:txBody>
          <a:bodyPr/>
          <a:lstStyle/>
          <a:p>
            <a:pPr lvl="0"/>
            <a:fld id="{00000000-1234-1234-1234-123412341234}" type="slidenum">
              <a:rPr lang="en-US" smtClean="0"/>
              <a:pPr lvl="0"/>
              <a:t>36</a:t>
            </a:fld>
            <a:endParaRPr lang="en-US"/>
          </a:p>
        </p:txBody>
      </p:sp>
      <p:pic>
        <p:nvPicPr>
          <p:cNvPr id="504" name="Google Shape;504;p34"/>
          <p:cNvPicPr preferRelativeResize="0"/>
          <p:nvPr/>
        </p:nvPicPr>
        <p:blipFill rotWithShape="1">
          <a:blip r:embed="rId3">
            <a:alphaModFix/>
          </a:blip>
          <a:srcRect/>
          <a:stretch/>
        </p:blipFill>
        <p:spPr>
          <a:xfrm>
            <a:off x="1625411" y="3352852"/>
            <a:ext cx="8959028" cy="672889"/>
          </a:xfrm>
          <a:prstGeom prst="rect">
            <a:avLst/>
          </a:prstGeom>
          <a:noFill/>
          <a:ln>
            <a:noFill/>
          </a:ln>
        </p:spPr>
      </p:pic>
      <p:sp>
        <p:nvSpPr>
          <p:cNvPr id="505" name="Google Shape;505;p34"/>
          <p:cNvSpPr/>
          <p:nvPr/>
        </p:nvSpPr>
        <p:spPr>
          <a:xfrm>
            <a:off x="7196328" y="3274792"/>
            <a:ext cx="2724912" cy="461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5"/>
          <p:cNvSpPr txBox="1">
            <a:spLocks noGrp="1"/>
          </p:cNvSpPr>
          <p:nvPr>
            <p:ph type="title"/>
          </p:nvPr>
        </p:nvSpPr>
        <p:spPr/>
        <p:txBody>
          <a:bodyPr/>
          <a:lstStyle/>
          <a:p>
            <a:pPr lvl="0"/>
            <a:r>
              <a:rPr lang="zh-TW" altLang="en-US">
                <a:sym typeface="DFKai-SB"/>
              </a:rPr>
              <a:t>在遠端查看網頁</a:t>
            </a:r>
            <a:endParaRPr lang="zh-TW" altLang="en-US" dirty="0">
              <a:sym typeface="DFKai-SB"/>
            </a:endParaRPr>
          </a:p>
        </p:txBody>
      </p:sp>
      <p:sp>
        <p:nvSpPr>
          <p:cNvPr id="511" name="Google Shape;511;p35"/>
          <p:cNvSpPr txBox="1">
            <a:spLocks noGrp="1"/>
          </p:cNvSpPr>
          <p:nvPr>
            <p:ph idx="1"/>
          </p:nvPr>
        </p:nvSpPr>
        <p:spPr/>
        <p:txBody>
          <a:bodyPr/>
          <a:lstStyle/>
          <a:p>
            <a:pPr lvl="0"/>
            <a:r>
              <a:rPr lang="zh-TW" altLang="en-US">
                <a:sym typeface="Times New Roman"/>
              </a:rPr>
              <a:t>在遠端使用瀏覽器連進嵌入式平台伺服器</a:t>
            </a:r>
            <a:endParaRPr lang="zh-TW" altLang="en-US"/>
          </a:p>
          <a:p>
            <a:pPr lvl="0"/>
            <a:r>
              <a:rPr lang="en-US" altLang="zh-TW">
                <a:sym typeface="Times New Roman"/>
              </a:rPr>
              <a:t>(</a:t>
            </a:r>
            <a:r>
              <a:rPr lang="zh-TW" altLang="en-US">
                <a:sym typeface="Times New Roman"/>
              </a:rPr>
              <a:t>網址為</a:t>
            </a:r>
            <a:r>
              <a:rPr lang="en-US" altLang="zh-TW">
                <a:sym typeface="Times New Roman"/>
              </a:rPr>
              <a:t>TX2</a:t>
            </a:r>
            <a:r>
              <a:rPr lang="zh-TW" altLang="en-US">
                <a:sym typeface="Times New Roman"/>
              </a:rPr>
              <a:t>嵌入式平台的</a:t>
            </a:r>
            <a:r>
              <a:rPr lang="en-US" altLang="zh-TW">
                <a:sym typeface="Times New Roman"/>
              </a:rPr>
              <a:t>ip</a:t>
            </a:r>
            <a:r>
              <a:rPr lang="zh-TW" altLang="en-US">
                <a:sym typeface="Times New Roman"/>
              </a:rPr>
              <a:t>及</a:t>
            </a:r>
            <a:r>
              <a:rPr lang="en-US" altLang="zh-TW">
                <a:sym typeface="Times New Roman"/>
              </a:rPr>
              <a:t>port)</a:t>
            </a:r>
            <a:endParaRPr lang="zh-TW" altLang="en-US" dirty="0">
              <a:sym typeface="Times New Roman"/>
            </a:endParaRPr>
          </a:p>
        </p:txBody>
      </p:sp>
      <p:sp>
        <p:nvSpPr>
          <p:cNvPr id="512" name="Google Shape;512;p35"/>
          <p:cNvSpPr txBox="1">
            <a:spLocks noGrp="1"/>
          </p:cNvSpPr>
          <p:nvPr>
            <p:ph type="sldNum" sz="quarter" idx="12"/>
          </p:nvPr>
        </p:nvSpPr>
        <p:spPr/>
        <p:txBody>
          <a:bodyPr/>
          <a:lstStyle/>
          <a:p>
            <a:pPr lvl="0"/>
            <a:fld id="{00000000-1234-1234-1234-123412341234}" type="slidenum">
              <a:rPr lang="en-US" smtClean="0"/>
              <a:pPr lvl="0"/>
              <a:t>37</a:t>
            </a:fld>
            <a:endParaRPr lang="en-US"/>
          </a:p>
        </p:txBody>
      </p:sp>
      <p:pic>
        <p:nvPicPr>
          <p:cNvPr id="516" name="Google Shape;516;p35"/>
          <p:cNvPicPr preferRelativeResize="0"/>
          <p:nvPr/>
        </p:nvPicPr>
        <p:blipFill rotWithShape="1">
          <a:blip r:embed="rId3">
            <a:alphaModFix/>
          </a:blip>
          <a:srcRect/>
          <a:stretch/>
        </p:blipFill>
        <p:spPr>
          <a:xfrm>
            <a:off x="2355466" y="3429000"/>
            <a:ext cx="7240659" cy="1857061"/>
          </a:xfrm>
          <a:prstGeom prst="rect">
            <a:avLst/>
          </a:prstGeom>
          <a:noFill/>
          <a:ln>
            <a:noFill/>
          </a:ln>
        </p:spPr>
      </p:pic>
      <p:sp>
        <p:nvSpPr>
          <p:cNvPr id="517" name="Google Shape;517;p35"/>
          <p:cNvSpPr txBox="1"/>
          <p:nvPr/>
        </p:nvSpPr>
        <p:spPr>
          <a:xfrm>
            <a:off x="8622824" y="2924818"/>
            <a:ext cx="288591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Times New Roman"/>
                <a:ea typeface="Times New Roman"/>
                <a:cs typeface="Times New Roman"/>
                <a:sym typeface="Times New Roman"/>
              </a:rPr>
              <a:t>TX2的網路IP:8080</a:t>
            </a:r>
            <a:endParaRPr sz="2400" b="1" i="0" u="none" strike="noStrike" cap="none">
              <a:solidFill>
                <a:srgbClr val="FF0000"/>
              </a:solidFill>
              <a:latin typeface="Times New Roman"/>
              <a:ea typeface="Times New Roman"/>
              <a:cs typeface="Times New Roman"/>
              <a:sym typeface="Times New Roman"/>
            </a:endParaRPr>
          </a:p>
        </p:txBody>
      </p:sp>
      <p:cxnSp>
        <p:nvCxnSpPr>
          <p:cNvPr id="518" name="Google Shape;518;p35"/>
          <p:cNvCxnSpPr>
            <a:stCxn id="517" idx="1"/>
          </p:cNvCxnSpPr>
          <p:nvPr/>
        </p:nvCxnSpPr>
        <p:spPr>
          <a:xfrm flipH="1">
            <a:off x="7804424" y="3155651"/>
            <a:ext cx="818400" cy="410100"/>
          </a:xfrm>
          <a:prstGeom prst="straightConnector1">
            <a:avLst/>
          </a:prstGeom>
          <a:noFill/>
          <a:ln w="19050" cap="flat" cmpd="sng">
            <a:solidFill>
              <a:srgbClr val="FF0000"/>
            </a:solidFill>
            <a:prstDash val="solid"/>
            <a:miter lim="800000"/>
            <a:headEnd type="none" w="sm" len="sm"/>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6"/>
          <p:cNvSpPr txBox="1">
            <a:spLocks noGrp="1"/>
          </p:cNvSpPr>
          <p:nvPr>
            <p:ph type="title"/>
          </p:nvPr>
        </p:nvSpPr>
        <p:spPr/>
        <p:txBody>
          <a:bodyPr/>
          <a:lstStyle/>
          <a:p>
            <a:r>
              <a:rPr lang="zh-TW" altLang="en-US">
                <a:sym typeface="Times New Roman"/>
              </a:rPr>
              <a:t>簡易</a:t>
            </a:r>
            <a:r>
              <a:rPr lang="en-US" altLang="zh-TW">
                <a:sym typeface="Times New Roman"/>
              </a:rPr>
              <a:t>web</a:t>
            </a:r>
            <a:r>
              <a:rPr lang="zh-TW" altLang="en-US">
                <a:sym typeface="Times New Roman"/>
              </a:rPr>
              <a:t> </a:t>
            </a:r>
            <a:r>
              <a:rPr lang="en-US" altLang="zh-TW">
                <a:sym typeface="Times New Roman"/>
              </a:rPr>
              <a:t>server</a:t>
            </a:r>
            <a:r>
              <a:rPr lang="zh-TW" altLang="en-US">
                <a:sym typeface="Times New Roman"/>
              </a:rPr>
              <a:t>範例</a:t>
            </a:r>
            <a:r>
              <a:rPr lang="en-US" altLang="zh-TW">
                <a:sym typeface="Times New Roman"/>
              </a:rPr>
              <a:t>-</a:t>
            </a:r>
            <a:r>
              <a:rPr lang="zh-TW" altLang="en-US">
                <a:sym typeface="Times New Roman"/>
              </a:rPr>
              <a:t>客戶端傳送參數</a:t>
            </a:r>
            <a:endParaRPr lang="zh-TW" altLang="en-US" dirty="0">
              <a:sym typeface="Times New Roman"/>
            </a:endParaRPr>
          </a:p>
        </p:txBody>
      </p:sp>
      <p:sp>
        <p:nvSpPr>
          <p:cNvPr id="524" name="Google Shape;524;p36"/>
          <p:cNvSpPr txBox="1">
            <a:spLocks noGrp="1"/>
          </p:cNvSpPr>
          <p:nvPr>
            <p:ph type="sldNum" sz="quarter" idx="12"/>
          </p:nvPr>
        </p:nvSpPr>
        <p:spPr/>
        <p:txBody>
          <a:bodyPr/>
          <a:lstStyle/>
          <a:p>
            <a:pPr lvl="0"/>
            <a:fld id="{00000000-1234-1234-1234-123412341234}" type="slidenum">
              <a:rPr lang="en-US" smtClean="0"/>
              <a:pPr lvl="0"/>
              <a:t>38</a:t>
            </a:fld>
            <a:endParaRPr lang="en-US"/>
          </a:p>
        </p:txBody>
      </p:sp>
      <p:sp>
        <p:nvSpPr>
          <p:cNvPr id="525" name="Google Shape;525;p36"/>
          <p:cNvSpPr txBox="1"/>
          <p:nvPr/>
        </p:nvSpPr>
        <p:spPr>
          <a:xfrm>
            <a:off x="7286030" y="3875193"/>
            <a:ext cx="4306201" cy="493878"/>
          </a:xfrm>
          <a:prstGeom prst="rect">
            <a:avLst/>
          </a:prstGeom>
          <a:noFill/>
          <a:ln w="9525" cap="flat" cmpd="sng">
            <a:solidFill>
              <a:srgbClr val="000000"/>
            </a:solidFill>
            <a:prstDash val="solid"/>
            <a:round/>
            <a:headEnd type="none" w="sm" len="sm"/>
            <a:tailEnd type="none" w="sm" len="sm"/>
          </a:ln>
        </p:spPr>
        <p:txBody>
          <a:bodyPr spcFirstLastPara="1" wrap="square" lIns="91425" tIns="36000" rIns="91425" bIns="91425"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將表單以GET的方式傳送</a:t>
            </a:r>
            <a:r>
              <a:rPr lang="en-US"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rPr>
              <a:t>/index </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路由</a:t>
            </a:r>
            <a:endParaRPr sz="2000" b="0" i="0" u="none" strike="noStrike" cap="none" dirty="0">
              <a:solidFill>
                <a:srgbClr val="000000"/>
              </a:solidFill>
              <a:latin typeface="Times New Roman" panose="02020603050405020304" pitchFamily="18" charset="0"/>
              <a:ea typeface="DFKai-SB"/>
              <a:cs typeface="Times New Roman" panose="02020603050405020304" pitchFamily="18" charset="0"/>
              <a:sym typeface="DFKai-SB"/>
            </a:endParaRPr>
          </a:p>
        </p:txBody>
      </p:sp>
      <p:sp>
        <p:nvSpPr>
          <p:cNvPr id="526" name="Google Shape;526;p36"/>
          <p:cNvSpPr txBox="1"/>
          <p:nvPr/>
        </p:nvSpPr>
        <p:spPr>
          <a:xfrm>
            <a:off x="7286031" y="4419959"/>
            <a:ext cx="2329874" cy="589875"/>
          </a:xfrm>
          <a:prstGeom prst="rect">
            <a:avLst/>
          </a:prstGeom>
          <a:noFill/>
          <a:ln w="9525" cap="flat" cmpd="sng">
            <a:solidFill>
              <a:srgbClr val="000000"/>
            </a:solidFill>
            <a:prstDash val="solid"/>
            <a:round/>
            <a:headEnd type="none" w="sm" len="sm"/>
            <a:tailEnd type="none" w="sm" len="sm"/>
          </a:ln>
        </p:spPr>
        <p:txBody>
          <a:bodyPr spcFirstLastPara="1" wrap="square" lIns="91425" tIns="36000" rIns="91425" bIns="91425" anchor="t" anchorCtr="0">
            <a:noAutofit/>
          </a:bodyPr>
          <a:lstStyle/>
          <a:p>
            <a:pPr marL="0" marR="0" lvl="0" indent="0" algn="just" rtl="0">
              <a:lnSpc>
                <a:spcPct val="90000"/>
              </a:lnSpc>
              <a:spcBef>
                <a:spcPts val="1000"/>
              </a:spcBef>
              <a:spcAft>
                <a:spcPts val="0"/>
              </a:spcAft>
              <a:buClr>
                <a:srgbClr val="000000"/>
              </a:buClr>
              <a:buSzPts val="20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姓名的參數為</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name</a:t>
            </a:r>
            <a:endParaRPr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endParaRPr>
          </a:p>
        </p:txBody>
      </p:sp>
      <p:sp>
        <p:nvSpPr>
          <p:cNvPr id="527" name="Google Shape;527;p36"/>
          <p:cNvSpPr txBox="1"/>
          <p:nvPr/>
        </p:nvSpPr>
        <p:spPr>
          <a:xfrm>
            <a:off x="7286031" y="5027611"/>
            <a:ext cx="1916963" cy="493878"/>
          </a:xfrm>
          <a:prstGeom prst="rect">
            <a:avLst/>
          </a:prstGeom>
          <a:noFill/>
          <a:ln w="9525" cap="flat" cmpd="sng">
            <a:solidFill>
              <a:srgbClr val="000000"/>
            </a:solidFill>
            <a:prstDash val="solid"/>
            <a:round/>
            <a:headEnd type="none" w="sm" len="sm"/>
            <a:tailEnd type="none" w="sm" len="sm"/>
          </a:ln>
        </p:spPr>
        <p:txBody>
          <a:bodyPr spcFirstLastPara="1" wrap="square" lIns="91425" tIns="36000" rIns="91425" bIns="91425" anchor="t" anchorCtr="0">
            <a:noAutofit/>
          </a:bodyPr>
          <a:lstStyle/>
          <a:p>
            <a:pPr marL="0" marR="0" lvl="0" indent="0" algn="just" rtl="0">
              <a:lnSpc>
                <a:spcPct val="90000"/>
              </a:lnSpc>
              <a:spcBef>
                <a:spcPts val="1000"/>
              </a:spcBef>
              <a:spcAft>
                <a:spcPts val="0"/>
              </a:spcAft>
              <a:buClr>
                <a:srgbClr val="000000"/>
              </a:buClr>
              <a:buSzPts val="20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學號的參數為</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id</a:t>
            </a:r>
            <a:endParaRPr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endParaRPr>
          </a:p>
        </p:txBody>
      </p:sp>
      <p:sp>
        <p:nvSpPr>
          <p:cNvPr id="528" name="Google Shape;528;p36"/>
          <p:cNvSpPr txBox="1"/>
          <p:nvPr/>
        </p:nvSpPr>
        <p:spPr>
          <a:xfrm>
            <a:off x="7181050" y="2009203"/>
            <a:ext cx="1777800" cy="617575"/>
          </a:xfrm>
          <a:prstGeom prst="rect">
            <a:avLst/>
          </a:prstGeom>
          <a:noFill/>
          <a:ln>
            <a:noFill/>
          </a:ln>
        </p:spPr>
        <p:txBody>
          <a:bodyPr spcFirstLastPara="1" wrap="square" lIns="91425" tIns="91425" rIns="91425" bIns="91425" anchor="t" anchorCtr="0">
            <a:sp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index.html</a:t>
            </a:r>
            <a:endParaRPr sz="2200" b="0" i="0" u="none" strike="noStrike" cap="none">
              <a:solidFill>
                <a:schemeClr val="dk1"/>
              </a:solidFill>
              <a:latin typeface="Times New Roman"/>
              <a:ea typeface="Times New Roman"/>
              <a:cs typeface="Times New Roman"/>
              <a:sym typeface="Times New Roman"/>
            </a:endParaRPr>
          </a:p>
        </p:txBody>
      </p:sp>
      <p:pic>
        <p:nvPicPr>
          <p:cNvPr id="529" name="Google Shape;529;p36"/>
          <p:cNvPicPr preferRelativeResize="0"/>
          <p:nvPr/>
        </p:nvPicPr>
        <p:blipFill rotWithShape="1">
          <a:blip r:embed="rId3">
            <a:alphaModFix/>
          </a:blip>
          <a:srcRect/>
          <a:stretch/>
        </p:blipFill>
        <p:spPr>
          <a:xfrm>
            <a:off x="1073431" y="1798300"/>
            <a:ext cx="5942250" cy="4409800"/>
          </a:xfrm>
          <a:prstGeom prst="rect">
            <a:avLst/>
          </a:prstGeom>
          <a:noFill/>
          <a:ln>
            <a:noFill/>
          </a:ln>
        </p:spPr>
      </p:pic>
      <p:sp>
        <p:nvSpPr>
          <p:cNvPr id="530" name="Google Shape;530;p36"/>
          <p:cNvSpPr/>
          <p:nvPr/>
        </p:nvSpPr>
        <p:spPr>
          <a:xfrm>
            <a:off x="1910988" y="4227277"/>
            <a:ext cx="2889900" cy="211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a:off x="4919472" y="4608485"/>
            <a:ext cx="1004428" cy="211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a:off x="4919472" y="4992200"/>
            <a:ext cx="850392" cy="211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a:off x="5071238" y="4224770"/>
            <a:ext cx="2145000" cy="144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a:off x="6700453" y="4631069"/>
            <a:ext cx="559500" cy="144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a:off x="6558038" y="5070910"/>
            <a:ext cx="658200" cy="144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7"/>
          <p:cNvSpPr txBox="1">
            <a:spLocks noGrp="1"/>
          </p:cNvSpPr>
          <p:nvPr>
            <p:ph type="title"/>
          </p:nvPr>
        </p:nvSpPr>
        <p:spPr/>
        <p:txBody>
          <a:bodyPr/>
          <a:lstStyle/>
          <a:p>
            <a:r>
              <a:rPr lang="zh-TW" altLang="en-US">
                <a:sym typeface="Times New Roman"/>
              </a:rPr>
              <a:t>簡易</a:t>
            </a:r>
            <a:r>
              <a:rPr lang="en-US" altLang="zh-TW">
                <a:sym typeface="Times New Roman"/>
              </a:rPr>
              <a:t>web</a:t>
            </a:r>
            <a:r>
              <a:rPr lang="zh-TW" altLang="en-US">
                <a:sym typeface="Times New Roman"/>
              </a:rPr>
              <a:t> </a:t>
            </a:r>
            <a:r>
              <a:rPr lang="en-US" altLang="zh-TW">
                <a:sym typeface="Times New Roman"/>
              </a:rPr>
              <a:t>server</a:t>
            </a:r>
            <a:r>
              <a:rPr lang="zh-TW" altLang="en-US">
                <a:sym typeface="Times New Roman"/>
              </a:rPr>
              <a:t>範例</a:t>
            </a:r>
            <a:r>
              <a:rPr lang="en-US" altLang="zh-TW">
                <a:sym typeface="Times New Roman"/>
              </a:rPr>
              <a:t>-</a:t>
            </a:r>
            <a:r>
              <a:rPr lang="zh-TW" altLang="en-US">
                <a:sym typeface="Times New Roman"/>
              </a:rPr>
              <a:t>伺服器端接收參數</a:t>
            </a:r>
            <a:endParaRPr lang="zh-TW" altLang="en-US" dirty="0">
              <a:sym typeface="Times New Roman"/>
            </a:endParaRPr>
          </a:p>
        </p:txBody>
      </p:sp>
      <p:sp>
        <p:nvSpPr>
          <p:cNvPr id="541" name="Google Shape;541;p37"/>
          <p:cNvSpPr txBox="1">
            <a:spLocks noGrp="1"/>
          </p:cNvSpPr>
          <p:nvPr>
            <p:ph type="sldNum" sz="quarter" idx="12"/>
          </p:nvPr>
        </p:nvSpPr>
        <p:spPr/>
        <p:txBody>
          <a:bodyPr/>
          <a:lstStyle/>
          <a:p>
            <a:pPr lvl="0"/>
            <a:fld id="{00000000-1234-1234-1234-123412341234}" type="slidenum">
              <a:rPr lang="en-US" smtClean="0"/>
              <a:pPr lvl="0"/>
              <a:t>39</a:t>
            </a:fld>
            <a:endParaRPr lang="en-US"/>
          </a:p>
        </p:txBody>
      </p:sp>
      <p:pic>
        <p:nvPicPr>
          <p:cNvPr id="542" name="Google Shape;542;p37"/>
          <p:cNvPicPr preferRelativeResize="0"/>
          <p:nvPr/>
        </p:nvPicPr>
        <p:blipFill rotWithShape="1">
          <a:blip r:embed="rId3">
            <a:alphaModFix/>
          </a:blip>
          <a:srcRect/>
          <a:stretch/>
        </p:blipFill>
        <p:spPr>
          <a:xfrm>
            <a:off x="1401000" y="1898775"/>
            <a:ext cx="5085550" cy="4554400"/>
          </a:xfrm>
          <a:prstGeom prst="rect">
            <a:avLst/>
          </a:prstGeom>
          <a:noFill/>
          <a:ln>
            <a:noFill/>
          </a:ln>
        </p:spPr>
      </p:pic>
      <p:sp>
        <p:nvSpPr>
          <p:cNvPr id="543" name="Google Shape;543;p37"/>
          <p:cNvSpPr/>
          <p:nvPr/>
        </p:nvSpPr>
        <p:spPr>
          <a:xfrm>
            <a:off x="1797575" y="2997275"/>
            <a:ext cx="3338100" cy="263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7"/>
          <p:cNvSpPr/>
          <p:nvPr/>
        </p:nvSpPr>
        <p:spPr>
          <a:xfrm>
            <a:off x="1797575" y="3397550"/>
            <a:ext cx="3338100" cy="179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7"/>
          <p:cNvSpPr txBox="1"/>
          <p:nvPr/>
        </p:nvSpPr>
        <p:spPr>
          <a:xfrm>
            <a:off x="6555625" y="2845000"/>
            <a:ext cx="3400500" cy="489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000" b="0" i="0" u="none" strike="noStrike" cap="none">
                <a:solidFill>
                  <a:schemeClr val="dk1"/>
                </a:solidFill>
                <a:latin typeface="DFKai-SB"/>
                <a:ea typeface="DFKai-SB"/>
                <a:cs typeface="DFKai-SB"/>
                <a:sym typeface="DFKai-SB"/>
              </a:rPr>
              <a:t>指定靜態檔案的存放路徑</a:t>
            </a:r>
            <a:endParaRPr sz="2000" b="0" i="0" u="none" strike="noStrike" cap="none">
              <a:solidFill>
                <a:schemeClr val="dk1"/>
              </a:solidFill>
              <a:latin typeface="DFKai-SB"/>
              <a:ea typeface="DFKai-SB"/>
              <a:cs typeface="DFKai-SB"/>
              <a:sym typeface="DFKai-SB"/>
            </a:endParaRPr>
          </a:p>
        </p:txBody>
      </p:sp>
      <p:sp>
        <p:nvSpPr>
          <p:cNvPr id="546" name="Google Shape;546;p37"/>
          <p:cNvSpPr txBox="1"/>
          <p:nvPr/>
        </p:nvSpPr>
        <p:spPr>
          <a:xfrm>
            <a:off x="6555625" y="3397550"/>
            <a:ext cx="4627200" cy="2349331"/>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l" rtl="0">
              <a:lnSpc>
                <a:spcPct val="90000"/>
              </a:lnSpc>
              <a:spcBef>
                <a:spcPts val="1000"/>
              </a:spcBef>
              <a:spcAft>
                <a:spcPts val="0"/>
              </a:spcAft>
              <a:buClr>
                <a:srgbClr val="000000"/>
              </a:buClr>
              <a:buSzPts val="22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建立簡易路由</a:t>
            </a:r>
            <a:r>
              <a:rPr lang="en-US"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rPr>
              <a:t>:</a:t>
            </a:r>
            <a:endParaRPr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90000"/>
              </a:lnSpc>
              <a:spcBef>
                <a:spcPts val="1000"/>
              </a:spcBef>
              <a:spcAft>
                <a:spcPts val="0"/>
              </a:spcAft>
              <a:buClr>
                <a:srgbClr val="000000"/>
              </a:buClr>
              <a:buSzPts val="22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此例是以</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GET</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接收</a:t>
            </a:r>
            <a:r>
              <a:rPr lang="en-US"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rPr>
              <a:t>/</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index</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路由的參數</a:t>
            </a:r>
            <a:endParaRPr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90000"/>
              </a:lnSpc>
              <a:spcBef>
                <a:spcPts val="1000"/>
              </a:spcBef>
              <a:spcAft>
                <a:spcPts val="0"/>
              </a:spcAft>
              <a:buClr>
                <a:srgbClr val="000000"/>
              </a:buClr>
              <a:buSzPts val="2200"/>
              <a:buFont typeface="Arial"/>
              <a:buNone/>
            </a:pPr>
            <a:r>
              <a:rPr lang="en-US"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rPr>
              <a:t>req.query.name </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接收客戶端傳來</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name</a:t>
            </a:r>
            <a:endParaRPr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90000"/>
              </a:lnSpc>
              <a:spcBef>
                <a:spcPts val="10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rPr>
              <a:t>req.query.id </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接收客戶端傳來</a:t>
            </a:r>
            <a:r>
              <a:rPr lang="en-US" sz="2000" b="0" i="0" u="none" strike="noStrike" cap="none" dirty="0" err="1">
                <a:solidFill>
                  <a:schemeClr val="accent6"/>
                </a:solidFill>
                <a:latin typeface="Times New Roman" panose="02020603050405020304" pitchFamily="18" charset="0"/>
                <a:ea typeface="DFKai-SB"/>
                <a:cs typeface="Times New Roman" panose="02020603050405020304" pitchFamily="18" charset="0"/>
                <a:sym typeface="DFKai-SB"/>
              </a:rPr>
              <a:t>id</a:t>
            </a:r>
            <a:endParaRPr sz="2000" b="0" i="0" u="none" strike="noStrike" cap="none" dirty="0">
              <a:solidFill>
                <a:schemeClr val="accent6"/>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90000"/>
              </a:lnSpc>
              <a:spcBef>
                <a:spcPts val="1000"/>
              </a:spcBef>
              <a:spcAft>
                <a:spcPts val="0"/>
              </a:spcAft>
              <a:buClr>
                <a:srgbClr val="000000"/>
              </a:buClr>
              <a:buSzPts val="2200"/>
              <a:buFont typeface="Arial"/>
              <a:buNone/>
            </a:pP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res.send</a:t>
            </a:r>
            <a:r>
              <a:rPr lang="en-US"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rPr>
              <a:t>()</a:t>
            </a:r>
            <a:r>
              <a:rPr lang="en-US" sz="20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則是將資訊回傳至客戶端</a:t>
            </a:r>
            <a:endParaRPr sz="20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endParaRPr>
          </a:p>
        </p:txBody>
      </p:sp>
      <p:sp>
        <p:nvSpPr>
          <p:cNvPr id="547" name="Google Shape;547;p37"/>
          <p:cNvSpPr/>
          <p:nvPr/>
        </p:nvSpPr>
        <p:spPr>
          <a:xfrm>
            <a:off x="5189075" y="3056975"/>
            <a:ext cx="1229700" cy="144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7"/>
          <p:cNvSpPr/>
          <p:nvPr/>
        </p:nvSpPr>
        <p:spPr>
          <a:xfrm>
            <a:off x="5196263" y="4200875"/>
            <a:ext cx="1229700" cy="1443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7"/>
          <p:cNvSpPr txBox="1"/>
          <p:nvPr/>
        </p:nvSpPr>
        <p:spPr>
          <a:xfrm>
            <a:off x="6697150" y="1971638"/>
            <a:ext cx="1399800" cy="589875"/>
          </a:xfrm>
          <a:prstGeom prst="rect">
            <a:avLst/>
          </a:prstGeom>
          <a:noFill/>
          <a:ln>
            <a:noFill/>
          </a:ln>
        </p:spPr>
        <p:txBody>
          <a:bodyPr spcFirstLastPara="1" wrap="square" lIns="91425" tIns="91425" rIns="91425" bIns="91425" anchor="t" anchorCtr="0">
            <a:spAutoFit/>
          </a:bodyPr>
          <a:lstStyle/>
          <a:p>
            <a:pPr marL="0" marR="0" lvl="0" indent="0" algn="just" rtl="0">
              <a:lnSpc>
                <a:spcPct val="90000"/>
              </a:lnSpc>
              <a:spcBef>
                <a:spcPts val="10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index.js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p:txBody>
          <a:bodyPr/>
          <a:lstStyle/>
          <a:p>
            <a:pPr lvl="0"/>
            <a:r>
              <a:rPr lang="zh-TW" altLang="en-US" dirty="0">
                <a:sym typeface="DFKai-SB"/>
              </a:rPr>
              <a:t>物聯網基本概念</a:t>
            </a:r>
            <a:endParaRPr lang="zh-TW" altLang="en-US" dirty="0"/>
          </a:p>
        </p:txBody>
      </p:sp>
      <p:sp>
        <p:nvSpPr>
          <p:cNvPr id="119" name="Google Shape;119;p4"/>
          <p:cNvSpPr txBox="1">
            <a:spLocks noGrp="1"/>
          </p:cNvSpPr>
          <p:nvPr>
            <p:ph idx="1"/>
          </p:nvPr>
        </p:nvSpPr>
        <p:spPr/>
        <p:txBody>
          <a:bodyPr/>
          <a:lstStyle/>
          <a:p>
            <a:pPr lvl="0"/>
            <a:r>
              <a:rPr lang="zh-TW" altLang="en-US">
                <a:sym typeface="Times New Roman"/>
              </a:rPr>
              <a:t>物聯網的概念最早出現在比爾蓋茨</a:t>
            </a:r>
            <a:r>
              <a:rPr lang="en-US" altLang="zh-TW">
                <a:sym typeface="Times New Roman"/>
              </a:rPr>
              <a:t>1995</a:t>
            </a:r>
            <a:r>
              <a:rPr lang="zh-TW" altLang="en-US">
                <a:sym typeface="Times New Roman"/>
              </a:rPr>
              <a:t>年「未來之路」一書，在書中，比爾蓋茲已經提及</a:t>
            </a:r>
            <a:r>
              <a:rPr lang="en-US" altLang="zh-TW">
                <a:sym typeface="Times New Roman"/>
              </a:rPr>
              <a:t>Internet of Things</a:t>
            </a:r>
            <a:r>
              <a:rPr lang="zh-TW" altLang="en-US">
                <a:sym typeface="Times New Roman"/>
              </a:rPr>
              <a:t>的概念</a:t>
            </a:r>
            <a:endParaRPr lang="zh-TW" altLang="en-US"/>
          </a:p>
          <a:p>
            <a:pPr lvl="0"/>
            <a:r>
              <a:rPr lang="en-US" altLang="zh-TW">
                <a:sym typeface="Times New Roman"/>
              </a:rPr>
              <a:t>1998</a:t>
            </a:r>
            <a:r>
              <a:rPr lang="zh-TW" altLang="en-US">
                <a:sym typeface="Times New Roman"/>
              </a:rPr>
              <a:t>年，美國麻省理工大學首先提出了當時被稱作「</a:t>
            </a:r>
            <a:r>
              <a:rPr lang="en-US" altLang="zh-TW">
                <a:sym typeface="Times New Roman"/>
              </a:rPr>
              <a:t>EPC (Electronic Product Code)</a:t>
            </a:r>
            <a:r>
              <a:rPr lang="zh-TW" altLang="en-US">
                <a:sym typeface="Times New Roman"/>
              </a:rPr>
              <a:t>系統」的物聯網的構想</a:t>
            </a:r>
          </a:p>
          <a:p>
            <a:pPr lvl="0"/>
            <a:r>
              <a:rPr lang="en-US" altLang="zh-TW">
                <a:sym typeface="Times New Roman"/>
              </a:rPr>
              <a:t>1999</a:t>
            </a:r>
            <a:r>
              <a:rPr lang="zh-TW" altLang="en-US">
                <a:sym typeface="Times New Roman"/>
              </a:rPr>
              <a:t>年，美國</a:t>
            </a:r>
            <a:r>
              <a:rPr lang="en-US" altLang="zh-TW">
                <a:sym typeface="Times New Roman"/>
              </a:rPr>
              <a:t>EPCglobal </a:t>
            </a:r>
            <a:r>
              <a:rPr lang="zh-TW" altLang="en-US">
                <a:sym typeface="Times New Roman"/>
              </a:rPr>
              <a:t>的</a:t>
            </a:r>
            <a:r>
              <a:rPr lang="en-US" altLang="zh-TW">
                <a:sym typeface="Times New Roman"/>
              </a:rPr>
              <a:t>Auto-ID</a:t>
            </a:r>
            <a:r>
              <a:rPr lang="zh-TW" altLang="en-US">
                <a:sym typeface="Times New Roman"/>
              </a:rPr>
              <a:t>中心首先提出物聯網的概念，稱物聯網主要是建立在物品編碼、</a:t>
            </a:r>
            <a:r>
              <a:rPr lang="en-US" altLang="zh-TW">
                <a:sym typeface="Times New Roman"/>
              </a:rPr>
              <a:t>RFID</a:t>
            </a:r>
            <a:r>
              <a:rPr lang="zh-TW" altLang="en-US">
                <a:sym typeface="Times New Roman"/>
              </a:rPr>
              <a:t>技術和網際網路的基礎上，實施智慧化識別與管理</a:t>
            </a:r>
            <a:endParaRPr lang="zh-TW" altLang="en-US" dirty="0">
              <a:sym typeface="Times New Roman"/>
            </a:endParaRPr>
          </a:p>
        </p:txBody>
      </p:sp>
      <p:sp>
        <p:nvSpPr>
          <p:cNvPr id="120" name="Google Shape;120;p4"/>
          <p:cNvSpPr txBox="1">
            <a:spLocks noGrp="1"/>
          </p:cNvSpPr>
          <p:nvPr>
            <p:ph type="sldNum" sz="quarter" idx="12"/>
          </p:nvPr>
        </p:nvSpPr>
        <p:spPr/>
        <p:txBody>
          <a:bodyPr/>
          <a:lstStyle/>
          <a:p>
            <a:pPr lvl="0"/>
            <a:fld id="{00000000-1234-1234-1234-123412341234}" type="slidenum">
              <a:rPr lang="en-US" smtClean="0"/>
              <a:pPr lvl="0"/>
              <a:t>4</a:t>
            </a:fld>
            <a:endParaRPr lang="en-US"/>
          </a:p>
        </p:txBody>
      </p:sp>
      <p:sp>
        <p:nvSpPr>
          <p:cNvPr id="121" name="Google Shape;121;p4"/>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38"/>
          <p:cNvPicPr preferRelativeResize="0"/>
          <p:nvPr/>
        </p:nvPicPr>
        <p:blipFill rotWithShape="1">
          <a:blip r:embed="rId3">
            <a:alphaModFix/>
          </a:blip>
          <a:srcRect/>
          <a:stretch/>
        </p:blipFill>
        <p:spPr>
          <a:xfrm>
            <a:off x="6031934" y="1813690"/>
            <a:ext cx="5337687" cy="4016476"/>
          </a:xfrm>
          <a:prstGeom prst="rect">
            <a:avLst/>
          </a:prstGeom>
          <a:noFill/>
          <a:ln>
            <a:noFill/>
          </a:ln>
        </p:spPr>
      </p:pic>
      <p:sp>
        <p:nvSpPr>
          <p:cNvPr id="555" name="Google Shape;555;p38"/>
          <p:cNvSpPr txBox="1">
            <a:spLocks noGrp="1"/>
          </p:cNvSpPr>
          <p:nvPr>
            <p:ph type="title"/>
          </p:nvPr>
        </p:nvSpPr>
        <p:spPr/>
        <p:txBody>
          <a:bodyPr/>
          <a:lstStyle/>
          <a:p>
            <a:r>
              <a:rPr lang="zh-TW" altLang="en-US">
                <a:sym typeface="Times New Roman"/>
              </a:rPr>
              <a:t>簡易</a:t>
            </a:r>
            <a:r>
              <a:rPr lang="en-US" altLang="zh-TW">
                <a:sym typeface="Times New Roman"/>
              </a:rPr>
              <a:t>web</a:t>
            </a:r>
            <a:r>
              <a:rPr lang="zh-TW" altLang="en-US">
                <a:sym typeface="Times New Roman"/>
              </a:rPr>
              <a:t> </a:t>
            </a:r>
            <a:r>
              <a:rPr lang="en-US" altLang="zh-TW">
                <a:sym typeface="Times New Roman"/>
              </a:rPr>
              <a:t>server</a:t>
            </a:r>
            <a:r>
              <a:rPr lang="zh-TW" altLang="en-US">
                <a:sym typeface="Times New Roman"/>
              </a:rPr>
              <a:t>範例</a:t>
            </a:r>
            <a:r>
              <a:rPr lang="en-US" altLang="zh-TW">
                <a:sym typeface="Times New Roman"/>
              </a:rPr>
              <a:t>-</a:t>
            </a:r>
            <a:r>
              <a:rPr lang="zh-TW" altLang="en-US">
                <a:sym typeface="Times New Roman"/>
              </a:rPr>
              <a:t>專案架構</a:t>
            </a:r>
            <a:endParaRPr lang="zh-TW" altLang="en-US" dirty="0">
              <a:sym typeface="Times New Roman"/>
            </a:endParaRPr>
          </a:p>
        </p:txBody>
      </p:sp>
      <p:sp>
        <p:nvSpPr>
          <p:cNvPr id="556" name="Google Shape;556;p38"/>
          <p:cNvSpPr txBox="1">
            <a:spLocks noGrp="1"/>
          </p:cNvSpPr>
          <p:nvPr>
            <p:ph type="sldNum" sz="quarter" idx="12"/>
          </p:nvPr>
        </p:nvSpPr>
        <p:spPr/>
        <p:txBody>
          <a:bodyPr/>
          <a:lstStyle/>
          <a:p>
            <a:pPr lvl="0"/>
            <a:fld id="{00000000-1234-1234-1234-123412341234}" type="slidenum">
              <a:rPr lang="en-US" smtClean="0"/>
              <a:pPr lvl="0"/>
              <a:t>40</a:t>
            </a:fld>
            <a:endParaRPr lang="en-US"/>
          </a:p>
        </p:txBody>
      </p:sp>
      <p:sp>
        <p:nvSpPr>
          <p:cNvPr id="557" name="Google Shape;557;p38"/>
          <p:cNvSpPr/>
          <p:nvPr/>
        </p:nvSpPr>
        <p:spPr>
          <a:xfrm>
            <a:off x="6025727" y="1976920"/>
            <a:ext cx="2422095" cy="48638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8"/>
          <p:cNvSpPr/>
          <p:nvPr/>
        </p:nvSpPr>
        <p:spPr>
          <a:xfrm>
            <a:off x="6198997" y="4380509"/>
            <a:ext cx="2492496" cy="48638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8"/>
          <p:cNvSpPr/>
          <p:nvPr/>
        </p:nvSpPr>
        <p:spPr>
          <a:xfrm>
            <a:off x="6315942" y="3794719"/>
            <a:ext cx="2603376" cy="48638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8"/>
          <p:cNvSpPr/>
          <p:nvPr/>
        </p:nvSpPr>
        <p:spPr>
          <a:xfrm>
            <a:off x="4131286" y="1976900"/>
            <a:ext cx="1753386" cy="216311"/>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8"/>
          <p:cNvSpPr/>
          <p:nvPr/>
        </p:nvSpPr>
        <p:spPr>
          <a:xfrm>
            <a:off x="4131285" y="2647561"/>
            <a:ext cx="2278722" cy="216311"/>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8"/>
          <p:cNvSpPr/>
          <p:nvPr/>
        </p:nvSpPr>
        <p:spPr>
          <a:xfrm>
            <a:off x="4131285" y="3855326"/>
            <a:ext cx="2067712" cy="216311"/>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8"/>
          <p:cNvSpPr/>
          <p:nvPr/>
        </p:nvSpPr>
        <p:spPr>
          <a:xfrm>
            <a:off x="4131286" y="4552335"/>
            <a:ext cx="1964714" cy="216311"/>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8"/>
          <p:cNvSpPr txBox="1"/>
          <p:nvPr/>
        </p:nvSpPr>
        <p:spPr>
          <a:xfrm>
            <a:off x="2389436" y="1875814"/>
            <a:ext cx="1682857" cy="51545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dirty="0" err="1">
                <a:solidFill>
                  <a:schemeClr val="dk1"/>
                </a:solidFill>
                <a:latin typeface="DFKai-SB"/>
                <a:ea typeface="DFKai-SB"/>
                <a:cs typeface="DFKai-SB"/>
                <a:sym typeface="DFKai-SB"/>
              </a:rPr>
              <a:t>專案資料夾</a:t>
            </a:r>
            <a:endParaRPr sz="1400" b="0" i="0" u="none" strike="noStrike" cap="none" dirty="0">
              <a:solidFill>
                <a:srgbClr val="000000"/>
              </a:solidFill>
              <a:latin typeface="DFKai-SB"/>
              <a:ea typeface="DFKai-SB"/>
              <a:cs typeface="DFKai-SB"/>
              <a:sym typeface="DFKai-SB"/>
            </a:endParaRPr>
          </a:p>
        </p:txBody>
      </p:sp>
      <p:sp>
        <p:nvSpPr>
          <p:cNvPr id="565" name="Google Shape;565;p38"/>
          <p:cNvSpPr txBox="1"/>
          <p:nvPr/>
        </p:nvSpPr>
        <p:spPr>
          <a:xfrm>
            <a:off x="2293242" y="2546474"/>
            <a:ext cx="1775001" cy="51545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dirty="0" err="1">
                <a:solidFill>
                  <a:schemeClr val="dk1"/>
                </a:solidFill>
                <a:latin typeface="Times New Roman"/>
                <a:ea typeface="Times New Roman"/>
                <a:cs typeface="Times New Roman"/>
                <a:sym typeface="Times New Roman"/>
              </a:rPr>
              <a:t>npm</a:t>
            </a:r>
            <a:r>
              <a:rPr lang="en-US" sz="2200" b="0" i="0" u="none" strike="noStrike" cap="none" dirty="0">
                <a:solidFill>
                  <a:schemeClr val="dk1"/>
                </a:solidFill>
                <a:latin typeface="Times New Roman"/>
                <a:ea typeface="Times New Roman"/>
                <a:cs typeface="Times New Roman"/>
                <a:sym typeface="Times New Roman"/>
              </a:rPr>
              <a:t> modules</a:t>
            </a:r>
            <a:endParaRPr sz="1400" b="0" i="0" u="none" strike="noStrike" cap="none" dirty="0">
              <a:solidFill>
                <a:srgbClr val="000000"/>
              </a:solidFill>
              <a:latin typeface="Arial"/>
              <a:ea typeface="Arial"/>
              <a:cs typeface="Arial"/>
              <a:sym typeface="Arial"/>
            </a:endParaRPr>
          </a:p>
        </p:txBody>
      </p:sp>
      <p:sp>
        <p:nvSpPr>
          <p:cNvPr id="566" name="Google Shape;566;p38"/>
          <p:cNvSpPr txBox="1"/>
          <p:nvPr/>
        </p:nvSpPr>
        <p:spPr>
          <a:xfrm>
            <a:off x="1575747" y="3745286"/>
            <a:ext cx="2492496" cy="51545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a:solidFill>
                  <a:schemeClr val="dk1"/>
                </a:solidFill>
                <a:latin typeface="DFKai-SB"/>
                <a:ea typeface="DFKai-SB"/>
                <a:cs typeface="DFKai-SB"/>
                <a:sym typeface="DFKai-SB"/>
              </a:rPr>
              <a:t>指定靜態網頁路徑</a:t>
            </a:r>
            <a:endParaRPr sz="2200" b="0" i="0" u="none" strike="noStrike" cap="none">
              <a:solidFill>
                <a:schemeClr val="dk1"/>
              </a:solidFill>
              <a:latin typeface="DFKai-SB"/>
              <a:ea typeface="DFKai-SB"/>
              <a:cs typeface="DFKai-SB"/>
              <a:sym typeface="DFKai-SB"/>
            </a:endParaRPr>
          </a:p>
        </p:txBody>
      </p:sp>
      <p:sp>
        <p:nvSpPr>
          <p:cNvPr id="567" name="Google Shape;567;p38"/>
          <p:cNvSpPr txBox="1"/>
          <p:nvPr/>
        </p:nvSpPr>
        <p:spPr>
          <a:xfrm>
            <a:off x="1733122" y="4451249"/>
            <a:ext cx="2335121" cy="515459"/>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just" rtl="0">
              <a:lnSpc>
                <a:spcPct val="90000"/>
              </a:lnSpc>
              <a:spcBef>
                <a:spcPts val="1000"/>
              </a:spcBef>
              <a:spcAft>
                <a:spcPts val="0"/>
              </a:spcAft>
              <a:buClr>
                <a:srgbClr val="000000"/>
              </a:buClr>
              <a:buSzPts val="2200"/>
              <a:buFont typeface="Arial"/>
              <a:buNone/>
            </a:pPr>
            <a:r>
              <a:rPr lang="en-US" sz="2200" b="0" i="0" u="none" strike="noStrike" cap="none" dirty="0" err="1">
                <a:solidFill>
                  <a:schemeClr val="dk1"/>
                </a:solidFill>
                <a:latin typeface="DFKai-SB"/>
                <a:ea typeface="DFKai-SB"/>
                <a:cs typeface="DFKai-SB"/>
                <a:sym typeface="DFKai-SB"/>
              </a:rPr>
              <a:t>專案</a:t>
            </a:r>
            <a:r>
              <a:rPr lang="en-US" sz="2200" b="0" i="0" u="none" strike="noStrike" cap="none" dirty="0" err="1">
                <a:solidFill>
                  <a:schemeClr val="dk1"/>
                </a:solidFill>
                <a:latin typeface="Times New Roman" panose="02020603050405020304" pitchFamily="18" charset="0"/>
                <a:ea typeface="DFKai-SB"/>
                <a:cs typeface="Times New Roman" panose="02020603050405020304" pitchFamily="18" charset="0"/>
                <a:sym typeface="DFKai-SB"/>
              </a:rPr>
              <a:t>Entry</a:t>
            </a:r>
            <a:r>
              <a:rPr lang="en-US" sz="22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rPr>
              <a:t> Point</a:t>
            </a:r>
            <a:endParaRPr sz="2200" b="0" i="0" u="none" strike="noStrike" cap="none" dirty="0">
              <a:solidFill>
                <a:schemeClr val="dk1"/>
              </a:solidFill>
              <a:latin typeface="Times New Roman" panose="02020603050405020304" pitchFamily="18" charset="0"/>
              <a:ea typeface="DFKai-SB"/>
              <a:cs typeface="Times New Roman" panose="02020603050405020304" pitchFamily="18" charset="0"/>
              <a:sym typeface="DFKai-SB"/>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9"/>
          <p:cNvSpPr txBox="1">
            <a:spLocks noGrp="1"/>
          </p:cNvSpPr>
          <p:nvPr>
            <p:ph type="title"/>
          </p:nvPr>
        </p:nvSpPr>
        <p:spPr/>
        <p:txBody>
          <a:bodyPr/>
          <a:lstStyle/>
          <a:p>
            <a:r>
              <a:rPr lang="zh-TW" altLang="en-US" dirty="0">
                <a:sym typeface="DFKai-SB"/>
              </a:rPr>
              <a:t>網頁顯示畫面</a:t>
            </a:r>
            <a:endParaRPr lang="zh-TW" altLang="en-US" dirty="0"/>
          </a:p>
        </p:txBody>
      </p:sp>
      <p:sp>
        <p:nvSpPr>
          <p:cNvPr id="573" name="Google Shape;573;p39"/>
          <p:cNvSpPr txBox="1">
            <a:spLocks noGrp="1"/>
          </p:cNvSpPr>
          <p:nvPr>
            <p:ph type="sldNum" sz="quarter" idx="12"/>
          </p:nvPr>
        </p:nvSpPr>
        <p:spPr/>
        <p:txBody>
          <a:bodyPr/>
          <a:lstStyle/>
          <a:p>
            <a:pPr lvl="0"/>
            <a:fld id="{00000000-1234-1234-1234-123412341234}" type="slidenum">
              <a:rPr lang="en-US" smtClean="0"/>
              <a:pPr lvl="0"/>
              <a:t>41</a:t>
            </a:fld>
            <a:endParaRPr lang="en-US"/>
          </a:p>
        </p:txBody>
      </p:sp>
      <p:pic>
        <p:nvPicPr>
          <p:cNvPr id="574" name="Google Shape;574;p39"/>
          <p:cNvPicPr preferRelativeResize="0"/>
          <p:nvPr/>
        </p:nvPicPr>
        <p:blipFill rotWithShape="1">
          <a:blip r:embed="rId3">
            <a:alphaModFix/>
          </a:blip>
          <a:srcRect/>
          <a:stretch/>
        </p:blipFill>
        <p:spPr>
          <a:xfrm>
            <a:off x="2499391" y="5466287"/>
            <a:ext cx="7305150" cy="1110100"/>
          </a:xfrm>
          <a:prstGeom prst="rect">
            <a:avLst/>
          </a:prstGeom>
          <a:noFill/>
          <a:ln>
            <a:noFill/>
          </a:ln>
        </p:spPr>
      </p:pic>
      <p:sp>
        <p:nvSpPr>
          <p:cNvPr id="575" name="Google Shape;575;p39"/>
          <p:cNvSpPr txBox="1"/>
          <p:nvPr/>
        </p:nvSpPr>
        <p:spPr>
          <a:xfrm>
            <a:off x="2566159" y="2438131"/>
            <a:ext cx="2652600" cy="1431131"/>
          </a:xfrm>
          <a:prstGeom prst="rect">
            <a:avLst/>
          </a:prstGeom>
          <a:noFill/>
          <a:ln w="9525" cap="flat" cmpd="sng">
            <a:noFill/>
            <a:prstDash val="sys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err="1">
                <a:solidFill>
                  <a:schemeClr val="accent4"/>
                </a:solidFill>
                <a:latin typeface="Times New Roman" panose="02020603050405020304" pitchFamily="18" charset="0"/>
                <a:ea typeface="DFKai-SB"/>
                <a:cs typeface="Times New Roman" panose="02020603050405020304" pitchFamily="18" charset="0"/>
                <a:sym typeface="DFKai-SB"/>
              </a:rPr>
              <a:t>範例輸入</a:t>
            </a:r>
            <a:r>
              <a:rPr lang="en-US" sz="2700" b="0" i="0" u="none" strike="noStrike" cap="none" dirty="0">
                <a:solidFill>
                  <a:schemeClr val="accent4"/>
                </a:solidFill>
                <a:latin typeface="Times New Roman" panose="02020603050405020304" pitchFamily="18" charset="0"/>
                <a:ea typeface="DFKai-SB"/>
                <a:cs typeface="Times New Roman" panose="02020603050405020304" pitchFamily="18" charset="0"/>
                <a:sym typeface="DFKai-SB"/>
              </a:rPr>
              <a:t>:</a:t>
            </a:r>
            <a:endParaRPr sz="2700" b="0" i="0" u="none" strike="noStrike" cap="none" dirty="0">
              <a:solidFill>
                <a:schemeClr val="accent4"/>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err="1">
                <a:solidFill>
                  <a:schemeClr val="accent4"/>
                </a:solidFill>
                <a:latin typeface="Times New Roman" panose="02020603050405020304" pitchFamily="18" charset="0"/>
                <a:ea typeface="DFKai-SB"/>
                <a:cs typeface="Times New Roman" panose="02020603050405020304" pitchFamily="18" charset="0"/>
                <a:sym typeface="DFKai-SB"/>
              </a:rPr>
              <a:t>姓名:betty</a:t>
            </a:r>
            <a:endParaRPr sz="2700" b="0" i="0" u="none" strike="noStrike" cap="none" dirty="0">
              <a:solidFill>
                <a:schemeClr val="accent4"/>
              </a:solidFill>
              <a:latin typeface="Times New Roman" panose="02020603050405020304" pitchFamily="18" charset="0"/>
              <a:ea typeface="DFKai-SB"/>
              <a:cs typeface="Times New Roman" panose="02020603050405020304" pitchFamily="18" charset="0"/>
              <a:sym typeface="DFKai-SB"/>
            </a:endParaRPr>
          </a:p>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chemeClr val="accent4"/>
                </a:solidFill>
                <a:latin typeface="Times New Roman" panose="02020603050405020304" pitchFamily="18" charset="0"/>
                <a:ea typeface="DFKai-SB"/>
                <a:cs typeface="Times New Roman" panose="02020603050405020304" pitchFamily="18" charset="0"/>
                <a:sym typeface="DFKai-SB"/>
              </a:rPr>
              <a:t>學號:110598004</a:t>
            </a:r>
            <a:endParaRPr sz="2700" b="0" i="0" u="none" strike="noStrike" cap="none" dirty="0">
              <a:solidFill>
                <a:schemeClr val="accent4"/>
              </a:solidFill>
              <a:latin typeface="Times New Roman" panose="02020603050405020304" pitchFamily="18" charset="0"/>
              <a:ea typeface="DFKai-SB"/>
              <a:cs typeface="Times New Roman" panose="02020603050405020304" pitchFamily="18" charset="0"/>
              <a:sym typeface="DFKai-SB"/>
            </a:endParaRPr>
          </a:p>
        </p:txBody>
      </p:sp>
      <p:sp>
        <p:nvSpPr>
          <p:cNvPr id="576" name="Google Shape;576;p39"/>
          <p:cNvSpPr txBox="1"/>
          <p:nvPr/>
        </p:nvSpPr>
        <p:spPr>
          <a:xfrm>
            <a:off x="8050141" y="6055262"/>
            <a:ext cx="17544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err="1">
                <a:solidFill>
                  <a:srgbClr val="FF0000"/>
                </a:solidFill>
                <a:latin typeface="+mn-ea"/>
                <a:cs typeface="Times New Roman"/>
                <a:sym typeface="Times New Roman"/>
              </a:rPr>
              <a:t>回應內容</a:t>
            </a:r>
            <a:endParaRPr sz="2700" b="0" i="0" u="none" strike="noStrike" cap="none" dirty="0">
              <a:solidFill>
                <a:srgbClr val="FF0000"/>
              </a:solidFill>
              <a:latin typeface="+mn-ea"/>
              <a:cs typeface="Times New Roman"/>
              <a:sym typeface="Times New Roman"/>
            </a:endParaRPr>
          </a:p>
        </p:txBody>
      </p:sp>
      <p:sp>
        <p:nvSpPr>
          <p:cNvPr id="577" name="Google Shape;577;p39"/>
          <p:cNvSpPr/>
          <p:nvPr/>
        </p:nvSpPr>
        <p:spPr>
          <a:xfrm rot="10800000">
            <a:off x="6722641" y="6203312"/>
            <a:ext cx="1266600" cy="3042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9"/>
          <p:cNvSpPr txBox="1"/>
          <p:nvPr/>
        </p:nvSpPr>
        <p:spPr>
          <a:xfrm>
            <a:off x="6471684" y="4476225"/>
            <a:ext cx="28290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dirty="0">
                <a:solidFill>
                  <a:schemeClr val="accent4"/>
                </a:solidFill>
                <a:latin typeface="Times New Roman"/>
                <a:ea typeface="Times New Roman"/>
                <a:cs typeface="Times New Roman"/>
                <a:sym typeface="Times New Roman"/>
              </a:rPr>
              <a:t>Send      Request</a:t>
            </a:r>
            <a:endParaRPr sz="2700" b="0" i="0" u="none" strike="noStrike" cap="none" dirty="0">
              <a:solidFill>
                <a:schemeClr val="accent4"/>
              </a:solidFill>
              <a:latin typeface="Times New Roman"/>
              <a:ea typeface="Times New Roman"/>
              <a:cs typeface="Times New Roman"/>
              <a:sym typeface="Times New Roman"/>
            </a:endParaRPr>
          </a:p>
        </p:txBody>
      </p:sp>
      <p:sp>
        <p:nvSpPr>
          <p:cNvPr id="579" name="Google Shape;579;p39"/>
          <p:cNvSpPr/>
          <p:nvPr/>
        </p:nvSpPr>
        <p:spPr>
          <a:xfrm>
            <a:off x="6311515" y="5571636"/>
            <a:ext cx="3411794" cy="321252"/>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0" name="Google Shape;580;p39"/>
          <p:cNvPicPr preferRelativeResize="0"/>
          <p:nvPr/>
        </p:nvPicPr>
        <p:blipFill rotWithShape="1">
          <a:blip r:embed="rId4">
            <a:alphaModFix/>
          </a:blip>
          <a:srcRect/>
          <a:stretch/>
        </p:blipFill>
        <p:spPr>
          <a:xfrm>
            <a:off x="5857158" y="1764201"/>
            <a:ext cx="3417742" cy="2531662"/>
          </a:xfrm>
          <a:prstGeom prst="rect">
            <a:avLst/>
          </a:prstGeom>
          <a:noFill/>
          <a:ln>
            <a:noFill/>
          </a:ln>
        </p:spPr>
      </p:pic>
      <p:sp>
        <p:nvSpPr>
          <p:cNvPr id="581" name="Google Shape;581;p39"/>
          <p:cNvSpPr/>
          <p:nvPr/>
        </p:nvSpPr>
        <p:spPr>
          <a:xfrm rot="5400000">
            <a:off x="7070429" y="4728975"/>
            <a:ext cx="991200" cy="304200"/>
          </a:xfrm>
          <a:prstGeom prst="right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12230D-D4CA-4660-BE7A-6F9373E3996E}"/>
              </a:ext>
            </a:extLst>
          </p:cNvPr>
          <p:cNvSpPr>
            <a:spLocks noGrp="1"/>
          </p:cNvSpPr>
          <p:nvPr>
            <p:ph type="title"/>
          </p:nvPr>
        </p:nvSpPr>
        <p:spPr/>
        <p:txBody>
          <a:bodyPr/>
          <a:lstStyle/>
          <a:p>
            <a:r>
              <a:rPr lang="en-US" altLang="zh-TW" dirty="0"/>
              <a:t>Html - table</a:t>
            </a:r>
            <a:endParaRPr lang="zh-TW" altLang="en-US" dirty="0"/>
          </a:p>
        </p:txBody>
      </p:sp>
      <p:sp>
        <p:nvSpPr>
          <p:cNvPr id="4" name="投影片編號版面配置區 3">
            <a:extLst>
              <a:ext uri="{FF2B5EF4-FFF2-40B4-BE49-F238E27FC236}">
                <a16:creationId xmlns:a16="http://schemas.microsoft.com/office/drawing/2014/main" id="{4717723F-9B2F-45E3-92E9-C55D27F03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pic>
        <p:nvPicPr>
          <p:cNvPr id="6" name="Google Shape;808;p107">
            <a:extLst>
              <a:ext uri="{FF2B5EF4-FFF2-40B4-BE49-F238E27FC236}">
                <a16:creationId xmlns:a16="http://schemas.microsoft.com/office/drawing/2014/main" id="{F1CBD4EF-B4B1-4D2A-84AF-5DA3B651304D}"/>
              </a:ext>
            </a:extLst>
          </p:cNvPr>
          <p:cNvPicPr preferRelativeResize="0"/>
          <p:nvPr/>
        </p:nvPicPr>
        <p:blipFill rotWithShape="1">
          <a:blip r:embed="rId2">
            <a:alphaModFix/>
          </a:blip>
          <a:srcRect/>
          <a:stretch/>
        </p:blipFill>
        <p:spPr>
          <a:xfrm>
            <a:off x="1188411" y="1615773"/>
            <a:ext cx="3840789" cy="4815492"/>
          </a:xfrm>
          <a:prstGeom prst="rect">
            <a:avLst/>
          </a:prstGeom>
          <a:noFill/>
          <a:ln w="9525" cap="flat" cmpd="sng">
            <a:solidFill>
              <a:schemeClr val="dk1"/>
            </a:solidFill>
            <a:prstDash val="solid"/>
            <a:round/>
            <a:headEnd type="none" w="sm" len="sm"/>
            <a:tailEnd type="none" w="sm" len="sm"/>
          </a:ln>
        </p:spPr>
      </p:pic>
      <p:pic>
        <p:nvPicPr>
          <p:cNvPr id="9" name="Google Shape;809;p107">
            <a:extLst>
              <a:ext uri="{FF2B5EF4-FFF2-40B4-BE49-F238E27FC236}">
                <a16:creationId xmlns:a16="http://schemas.microsoft.com/office/drawing/2014/main" id="{C612CB6F-7FD9-4DBD-9627-BC1BDF6C33DE}"/>
              </a:ext>
            </a:extLst>
          </p:cNvPr>
          <p:cNvPicPr preferRelativeResize="0"/>
          <p:nvPr/>
        </p:nvPicPr>
        <p:blipFill rotWithShape="1">
          <a:blip r:embed="rId3">
            <a:alphaModFix/>
          </a:blip>
          <a:srcRect/>
          <a:stretch/>
        </p:blipFill>
        <p:spPr>
          <a:xfrm>
            <a:off x="5684211" y="3597562"/>
            <a:ext cx="4823508" cy="2228792"/>
          </a:xfrm>
          <a:prstGeom prst="rect">
            <a:avLst/>
          </a:prstGeom>
          <a:noFill/>
          <a:ln>
            <a:noFill/>
          </a:ln>
        </p:spPr>
      </p:pic>
      <p:sp>
        <p:nvSpPr>
          <p:cNvPr id="3" name="矩形 2">
            <a:extLst>
              <a:ext uri="{FF2B5EF4-FFF2-40B4-BE49-F238E27FC236}">
                <a16:creationId xmlns:a16="http://schemas.microsoft.com/office/drawing/2014/main" id="{06F96E08-F5EF-4D09-90FF-A4E0E6E6C5D1}"/>
              </a:ext>
            </a:extLst>
          </p:cNvPr>
          <p:cNvSpPr/>
          <p:nvPr/>
        </p:nvSpPr>
        <p:spPr>
          <a:xfrm>
            <a:off x="1013012" y="3245224"/>
            <a:ext cx="4222376" cy="2581130"/>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55558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12230D-D4CA-4660-BE7A-6F9373E3996E}"/>
              </a:ext>
            </a:extLst>
          </p:cNvPr>
          <p:cNvSpPr>
            <a:spLocks noGrp="1"/>
          </p:cNvSpPr>
          <p:nvPr>
            <p:ph type="title"/>
          </p:nvPr>
        </p:nvSpPr>
        <p:spPr/>
        <p:txBody>
          <a:bodyPr/>
          <a:lstStyle/>
          <a:p>
            <a:r>
              <a:rPr lang="en-US" altLang="zh-TW" dirty="0"/>
              <a:t>Html - list</a:t>
            </a:r>
            <a:endParaRPr lang="zh-TW" altLang="en-US" dirty="0"/>
          </a:p>
        </p:txBody>
      </p:sp>
      <p:sp>
        <p:nvSpPr>
          <p:cNvPr id="4" name="投影片編號版面配置區 3">
            <a:extLst>
              <a:ext uri="{FF2B5EF4-FFF2-40B4-BE49-F238E27FC236}">
                <a16:creationId xmlns:a16="http://schemas.microsoft.com/office/drawing/2014/main" id="{4717723F-9B2F-45E3-92E9-C55D27F03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pic>
        <p:nvPicPr>
          <p:cNvPr id="7" name="Google Shape;741;p99">
            <a:extLst>
              <a:ext uri="{FF2B5EF4-FFF2-40B4-BE49-F238E27FC236}">
                <a16:creationId xmlns:a16="http://schemas.microsoft.com/office/drawing/2014/main" id="{6E2D765D-61E2-4924-ADA1-5FF2955BB5EA}"/>
              </a:ext>
            </a:extLst>
          </p:cNvPr>
          <p:cNvPicPr preferRelativeResize="0"/>
          <p:nvPr/>
        </p:nvPicPr>
        <p:blipFill rotWithShape="1">
          <a:blip r:embed="rId2">
            <a:alphaModFix/>
          </a:blip>
          <a:srcRect/>
          <a:stretch/>
        </p:blipFill>
        <p:spPr>
          <a:xfrm>
            <a:off x="610397" y="1690688"/>
            <a:ext cx="6373451" cy="2800630"/>
          </a:xfrm>
          <a:prstGeom prst="rect">
            <a:avLst/>
          </a:prstGeom>
          <a:noFill/>
          <a:ln>
            <a:noFill/>
          </a:ln>
        </p:spPr>
      </p:pic>
      <p:pic>
        <p:nvPicPr>
          <p:cNvPr id="8" name="Google Shape;742;p99">
            <a:extLst>
              <a:ext uri="{FF2B5EF4-FFF2-40B4-BE49-F238E27FC236}">
                <a16:creationId xmlns:a16="http://schemas.microsoft.com/office/drawing/2014/main" id="{B76E3CD3-3D34-40E6-89AF-040606FA14B9}"/>
              </a:ext>
            </a:extLst>
          </p:cNvPr>
          <p:cNvPicPr preferRelativeResize="0"/>
          <p:nvPr/>
        </p:nvPicPr>
        <p:blipFill rotWithShape="1">
          <a:blip r:embed="rId3">
            <a:alphaModFix/>
          </a:blip>
          <a:srcRect/>
          <a:stretch/>
        </p:blipFill>
        <p:spPr>
          <a:xfrm>
            <a:off x="4673235" y="2671838"/>
            <a:ext cx="5308965" cy="368451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pic>
      <p:sp>
        <p:nvSpPr>
          <p:cNvPr id="6" name="矩形 5">
            <a:extLst>
              <a:ext uri="{FF2B5EF4-FFF2-40B4-BE49-F238E27FC236}">
                <a16:creationId xmlns:a16="http://schemas.microsoft.com/office/drawing/2014/main" id="{786E4FC7-BFCC-4D22-BFBC-E6C77425FD25}"/>
              </a:ext>
            </a:extLst>
          </p:cNvPr>
          <p:cNvSpPr/>
          <p:nvPr/>
        </p:nvSpPr>
        <p:spPr>
          <a:xfrm>
            <a:off x="5418756" y="4962639"/>
            <a:ext cx="4563444" cy="1028586"/>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92736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12230D-D4CA-4660-BE7A-6F9373E3996E}"/>
              </a:ext>
            </a:extLst>
          </p:cNvPr>
          <p:cNvSpPr>
            <a:spLocks noGrp="1"/>
          </p:cNvSpPr>
          <p:nvPr>
            <p:ph type="title"/>
          </p:nvPr>
        </p:nvSpPr>
        <p:spPr/>
        <p:txBody>
          <a:bodyPr/>
          <a:lstStyle/>
          <a:p>
            <a:r>
              <a:rPr lang="en-US" altLang="zh-TW" dirty="0"/>
              <a:t>Html – radio</a:t>
            </a:r>
            <a:endParaRPr lang="zh-TW" altLang="en-US" dirty="0"/>
          </a:p>
        </p:txBody>
      </p:sp>
      <p:sp>
        <p:nvSpPr>
          <p:cNvPr id="4" name="投影片編號版面配置區 3">
            <a:extLst>
              <a:ext uri="{FF2B5EF4-FFF2-40B4-BE49-F238E27FC236}">
                <a16:creationId xmlns:a16="http://schemas.microsoft.com/office/drawing/2014/main" id="{4717723F-9B2F-45E3-92E9-C55D27F03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pic>
        <p:nvPicPr>
          <p:cNvPr id="7" name="圖片 6">
            <a:extLst>
              <a:ext uri="{FF2B5EF4-FFF2-40B4-BE49-F238E27FC236}">
                <a16:creationId xmlns:a16="http://schemas.microsoft.com/office/drawing/2014/main" id="{6379A32B-1B5B-467B-B046-23B436FDE507}"/>
              </a:ext>
            </a:extLst>
          </p:cNvPr>
          <p:cNvPicPr>
            <a:picLocks noChangeAspect="1"/>
          </p:cNvPicPr>
          <p:nvPr/>
        </p:nvPicPr>
        <p:blipFill>
          <a:blip r:embed="rId2"/>
          <a:stretch>
            <a:fillRect/>
          </a:stretch>
        </p:blipFill>
        <p:spPr>
          <a:xfrm>
            <a:off x="541799" y="1577289"/>
            <a:ext cx="8068801" cy="4915586"/>
          </a:xfrm>
          <a:prstGeom prst="rect">
            <a:avLst/>
          </a:prstGeom>
        </p:spPr>
      </p:pic>
      <p:pic>
        <p:nvPicPr>
          <p:cNvPr id="5" name="圖片 4">
            <a:extLst>
              <a:ext uri="{FF2B5EF4-FFF2-40B4-BE49-F238E27FC236}">
                <a16:creationId xmlns:a16="http://schemas.microsoft.com/office/drawing/2014/main" id="{C2799222-9BBB-470D-AB2D-50E52D32FDB6}"/>
              </a:ext>
            </a:extLst>
          </p:cNvPr>
          <p:cNvPicPr>
            <a:picLocks noChangeAspect="1"/>
          </p:cNvPicPr>
          <p:nvPr/>
        </p:nvPicPr>
        <p:blipFill>
          <a:blip r:embed="rId3"/>
          <a:stretch>
            <a:fillRect/>
          </a:stretch>
        </p:blipFill>
        <p:spPr>
          <a:xfrm>
            <a:off x="8610600" y="4897577"/>
            <a:ext cx="3080659" cy="1641335"/>
          </a:xfrm>
          <a:prstGeom prst="rect">
            <a:avLst/>
          </a:prstGeom>
        </p:spPr>
      </p:pic>
      <p:sp>
        <p:nvSpPr>
          <p:cNvPr id="10" name="矩形 9">
            <a:extLst>
              <a:ext uri="{FF2B5EF4-FFF2-40B4-BE49-F238E27FC236}">
                <a16:creationId xmlns:a16="http://schemas.microsoft.com/office/drawing/2014/main" id="{7CD3ACC9-5754-40A3-A829-23EFE7234F31}"/>
              </a:ext>
            </a:extLst>
          </p:cNvPr>
          <p:cNvSpPr/>
          <p:nvPr/>
        </p:nvSpPr>
        <p:spPr>
          <a:xfrm>
            <a:off x="1031484" y="2265546"/>
            <a:ext cx="7447498" cy="387663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1249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12230D-D4CA-4660-BE7A-6F9373E3996E}"/>
              </a:ext>
            </a:extLst>
          </p:cNvPr>
          <p:cNvSpPr>
            <a:spLocks noGrp="1"/>
          </p:cNvSpPr>
          <p:nvPr>
            <p:ph type="title"/>
          </p:nvPr>
        </p:nvSpPr>
        <p:spPr/>
        <p:txBody>
          <a:bodyPr/>
          <a:lstStyle/>
          <a:p>
            <a:r>
              <a:rPr lang="en-US" altLang="zh-TW" dirty="0"/>
              <a:t>Html – checkbox</a:t>
            </a:r>
            <a:endParaRPr lang="zh-TW" altLang="en-US" dirty="0"/>
          </a:p>
        </p:txBody>
      </p:sp>
      <p:sp>
        <p:nvSpPr>
          <p:cNvPr id="4" name="投影片編號版面配置區 3">
            <a:extLst>
              <a:ext uri="{FF2B5EF4-FFF2-40B4-BE49-F238E27FC236}">
                <a16:creationId xmlns:a16="http://schemas.microsoft.com/office/drawing/2014/main" id="{4717723F-9B2F-45E3-92E9-C55D27F03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pic>
        <p:nvPicPr>
          <p:cNvPr id="8" name="圖片 7">
            <a:extLst>
              <a:ext uri="{FF2B5EF4-FFF2-40B4-BE49-F238E27FC236}">
                <a16:creationId xmlns:a16="http://schemas.microsoft.com/office/drawing/2014/main" id="{6C31F3A4-6F1E-41D2-82EB-49A34AE95CAF}"/>
              </a:ext>
            </a:extLst>
          </p:cNvPr>
          <p:cNvPicPr>
            <a:picLocks noChangeAspect="1"/>
          </p:cNvPicPr>
          <p:nvPr/>
        </p:nvPicPr>
        <p:blipFill>
          <a:blip r:embed="rId2"/>
          <a:stretch>
            <a:fillRect/>
          </a:stretch>
        </p:blipFill>
        <p:spPr>
          <a:xfrm>
            <a:off x="592241" y="1690688"/>
            <a:ext cx="7887801" cy="3296110"/>
          </a:xfrm>
          <a:prstGeom prst="rect">
            <a:avLst/>
          </a:prstGeom>
        </p:spPr>
      </p:pic>
      <p:pic>
        <p:nvPicPr>
          <p:cNvPr id="7" name="圖片 6">
            <a:extLst>
              <a:ext uri="{FF2B5EF4-FFF2-40B4-BE49-F238E27FC236}">
                <a16:creationId xmlns:a16="http://schemas.microsoft.com/office/drawing/2014/main" id="{3B7F3725-49D8-4452-B4AF-CD0906293A44}"/>
              </a:ext>
            </a:extLst>
          </p:cNvPr>
          <p:cNvPicPr>
            <a:picLocks noChangeAspect="1"/>
          </p:cNvPicPr>
          <p:nvPr/>
        </p:nvPicPr>
        <p:blipFill>
          <a:blip r:embed="rId3"/>
          <a:stretch>
            <a:fillRect/>
          </a:stretch>
        </p:blipFill>
        <p:spPr>
          <a:xfrm>
            <a:off x="7166675" y="4791159"/>
            <a:ext cx="4073980" cy="1895532"/>
          </a:xfrm>
          <a:prstGeom prst="rect">
            <a:avLst/>
          </a:prstGeom>
        </p:spPr>
      </p:pic>
      <p:sp>
        <p:nvSpPr>
          <p:cNvPr id="9" name="矩形 8">
            <a:extLst>
              <a:ext uri="{FF2B5EF4-FFF2-40B4-BE49-F238E27FC236}">
                <a16:creationId xmlns:a16="http://schemas.microsoft.com/office/drawing/2014/main" id="{1363E02A-63D9-4F3D-A913-8A8E80D243CD}"/>
              </a:ext>
            </a:extLst>
          </p:cNvPr>
          <p:cNvSpPr/>
          <p:nvPr/>
        </p:nvSpPr>
        <p:spPr>
          <a:xfrm>
            <a:off x="1043301" y="2442815"/>
            <a:ext cx="7352554" cy="2284234"/>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3943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12230D-D4CA-4660-BE7A-6F9373E3996E}"/>
              </a:ext>
            </a:extLst>
          </p:cNvPr>
          <p:cNvSpPr>
            <a:spLocks noGrp="1"/>
          </p:cNvSpPr>
          <p:nvPr>
            <p:ph type="title"/>
          </p:nvPr>
        </p:nvSpPr>
        <p:spPr/>
        <p:txBody>
          <a:bodyPr/>
          <a:lstStyle/>
          <a:p>
            <a:r>
              <a:rPr lang="en-US" altLang="zh-TW" dirty="0"/>
              <a:t>Html – form1</a:t>
            </a:r>
            <a:endParaRPr lang="zh-TW" altLang="en-US" dirty="0"/>
          </a:p>
        </p:txBody>
      </p:sp>
      <p:sp>
        <p:nvSpPr>
          <p:cNvPr id="4" name="投影片編號版面配置區 3">
            <a:extLst>
              <a:ext uri="{FF2B5EF4-FFF2-40B4-BE49-F238E27FC236}">
                <a16:creationId xmlns:a16="http://schemas.microsoft.com/office/drawing/2014/main" id="{4717723F-9B2F-45E3-92E9-C55D27F037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pic>
        <p:nvPicPr>
          <p:cNvPr id="9" name="Google Shape;833;p110">
            <a:extLst>
              <a:ext uri="{FF2B5EF4-FFF2-40B4-BE49-F238E27FC236}">
                <a16:creationId xmlns:a16="http://schemas.microsoft.com/office/drawing/2014/main" id="{4AFB6507-3856-4554-92D2-C6A87967F39D}"/>
              </a:ext>
            </a:extLst>
          </p:cNvPr>
          <p:cNvPicPr preferRelativeResize="0"/>
          <p:nvPr/>
        </p:nvPicPr>
        <p:blipFill rotWithShape="1">
          <a:blip r:embed="rId2">
            <a:alphaModFix/>
          </a:blip>
          <a:srcRect/>
          <a:stretch/>
        </p:blipFill>
        <p:spPr>
          <a:xfrm>
            <a:off x="569258" y="1507287"/>
            <a:ext cx="7391362" cy="362948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pic>
      <p:pic>
        <p:nvPicPr>
          <p:cNvPr id="6" name="Google Shape;836;p110">
            <a:extLst>
              <a:ext uri="{FF2B5EF4-FFF2-40B4-BE49-F238E27FC236}">
                <a16:creationId xmlns:a16="http://schemas.microsoft.com/office/drawing/2014/main" id="{838B4660-AD41-4797-9374-8EEF053B5B0F}"/>
              </a:ext>
            </a:extLst>
          </p:cNvPr>
          <p:cNvPicPr preferRelativeResize="0"/>
          <p:nvPr/>
        </p:nvPicPr>
        <p:blipFill rotWithShape="1">
          <a:blip r:embed="rId3">
            <a:alphaModFix/>
          </a:blip>
          <a:srcRect/>
          <a:stretch/>
        </p:blipFill>
        <p:spPr>
          <a:xfrm>
            <a:off x="6352325" y="2832850"/>
            <a:ext cx="4279816" cy="313853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pic>
      <p:sp>
        <p:nvSpPr>
          <p:cNvPr id="7" name="矩形 6">
            <a:extLst>
              <a:ext uri="{FF2B5EF4-FFF2-40B4-BE49-F238E27FC236}">
                <a16:creationId xmlns:a16="http://schemas.microsoft.com/office/drawing/2014/main" id="{CAD42107-F36B-4F83-A123-42D6572F76E0}"/>
              </a:ext>
            </a:extLst>
          </p:cNvPr>
          <p:cNvSpPr/>
          <p:nvPr/>
        </p:nvSpPr>
        <p:spPr>
          <a:xfrm>
            <a:off x="569257" y="2250122"/>
            <a:ext cx="5406669" cy="1767696"/>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0567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A213060-C2E8-422A-89F3-32A30AD322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
        <p:nvSpPr>
          <p:cNvPr id="8" name="標題 1">
            <a:extLst>
              <a:ext uri="{FF2B5EF4-FFF2-40B4-BE49-F238E27FC236}">
                <a16:creationId xmlns:a16="http://schemas.microsoft.com/office/drawing/2014/main" id="{185A23EC-ED7D-4DD3-82F2-3ECD217504AE}"/>
              </a:ext>
            </a:extLst>
          </p:cNvPr>
          <p:cNvSpPr>
            <a:spLocks noGrp="1"/>
          </p:cNvSpPr>
          <p:nvPr>
            <p:ph type="title"/>
          </p:nvPr>
        </p:nvSpPr>
        <p:spPr>
          <a:xfrm>
            <a:off x="838200" y="365125"/>
            <a:ext cx="10515600" cy="1325563"/>
          </a:xfrm>
        </p:spPr>
        <p:txBody>
          <a:bodyPr/>
          <a:lstStyle/>
          <a:p>
            <a:r>
              <a:rPr lang="en-US" altLang="zh-TW" dirty="0"/>
              <a:t>Html – form2</a:t>
            </a:r>
            <a:endParaRPr lang="zh-TW" altLang="en-US" dirty="0"/>
          </a:p>
        </p:txBody>
      </p:sp>
      <p:pic>
        <p:nvPicPr>
          <p:cNvPr id="10" name="Google Shape;842;p111">
            <a:extLst>
              <a:ext uri="{FF2B5EF4-FFF2-40B4-BE49-F238E27FC236}">
                <a16:creationId xmlns:a16="http://schemas.microsoft.com/office/drawing/2014/main" id="{5061B9CD-029D-4E0C-A965-F28304976961}"/>
              </a:ext>
            </a:extLst>
          </p:cNvPr>
          <p:cNvPicPr preferRelativeResize="0"/>
          <p:nvPr/>
        </p:nvPicPr>
        <p:blipFill rotWithShape="1">
          <a:blip r:embed="rId2">
            <a:alphaModFix/>
          </a:blip>
          <a:srcRect/>
          <a:stretch/>
        </p:blipFill>
        <p:spPr>
          <a:xfrm>
            <a:off x="875219" y="3457113"/>
            <a:ext cx="4344423" cy="326436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pic>
      <p:pic>
        <p:nvPicPr>
          <p:cNvPr id="11" name="Google Shape;848;p112">
            <a:extLst>
              <a:ext uri="{FF2B5EF4-FFF2-40B4-BE49-F238E27FC236}">
                <a16:creationId xmlns:a16="http://schemas.microsoft.com/office/drawing/2014/main" id="{4A215EF1-4920-422C-98C3-07FDDB4CA9E0}"/>
              </a:ext>
            </a:extLst>
          </p:cNvPr>
          <p:cNvPicPr preferRelativeResize="0"/>
          <p:nvPr/>
        </p:nvPicPr>
        <p:blipFill rotWithShape="1">
          <a:blip r:embed="rId3">
            <a:alphaModFix/>
          </a:blip>
          <a:srcRect/>
          <a:stretch/>
        </p:blipFill>
        <p:spPr>
          <a:xfrm>
            <a:off x="5346241" y="3457823"/>
            <a:ext cx="4635959" cy="303505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pic>
      <p:pic>
        <p:nvPicPr>
          <p:cNvPr id="9" name="Google Shape;847;p112">
            <a:extLst>
              <a:ext uri="{FF2B5EF4-FFF2-40B4-BE49-F238E27FC236}">
                <a16:creationId xmlns:a16="http://schemas.microsoft.com/office/drawing/2014/main" id="{1F497A08-D310-47C4-92C6-E501D5DBC148}"/>
              </a:ext>
            </a:extLst>
          </p:cNvPr>
          <p:cNvPicPr preferRelativeResize="0"/>
          <p:nvPr/>
        </p:nvPicPr>
        <p:blipFill rotWithShape="1">
          <a:blip r:embed="rId4">
            <a:alphaModFix/>
          </a:blip>
          <a:srcRect/>
          <a:stretch/>
        </p:blipFill>
        <p:spPr>
          <a:xfrm>
            <a:off x="838200" y="1441060"/>
            <a:ext cx="4638303" cy="1963967"/>
          </a:xfrm>
          <a:prstGeom prst="rect">
            <a:avLst/>
          </a:prstGeom>
          <a:noFill/>
          <a:ln>
            <a:noFill/>
          </a:ln>
        </p:spPr>
      </p:pic>
      <p:sp>
        <p:nvSpPr>
          <p:cNvPr id="7" name="矩形 6">
            <a:extLst>
              <a:ext uri="{FF2B5EF4-FFF2-40B4-BE49-F238E27FC236}">
                <a16:creationId xmlns:a16="http://schemas.microsoft.com/office/drawing/2014/main" id="{B5269D0D-E419-4E71-9630-0E53CFD8128D}"/>
              </a:ext>
            </a:extLst>
          </p:cNvPr>
          <p:cNvSpPr/>
          <p:nvPr/>
        </p:nvSpPr>
        <p:spPr>
          <a:xfrm>
            <a:off x="1549986" y="6029532"/>
            <a:ext cx="3669656" cy="691944"/>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4884864F-F384-453B-9C87-7DF6970EE29F}"/>
              </a:ext>
            </a:extLst>
          </p:cNvPr>
          <p:cNvSpPr/>
          <p:nvPr/>
        </p:nvSpPr>
        <p:spPr>
          <a:xfrm>
            <a:off x="5960348" y="3528291"/>
            <a:ext cx="3931797" cy="2599458"/>
          </a:xfrm>
          <a:prstGeom prst="rect">
            <a:avLst/>
          </a:prstGeom>
          <a:solidFill>
            <a:schemeClr val="accent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67183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0"/>
          <p:cNvSpPr txBox="1">
            <a:spLocks noGrp="1"/>
          </p:cNvSpPr>
          <p:nvPr>
            <p:ph type="title"/>
          </p:nvPr>
        </p:nvSpPr>
        <p:spPr/>
        <p:txBody>
          <a:bodyPr/>
          <a:lstStyle/>
          <a:p>
            <a:r>
              <a:rPr lang="zh-TW" altLang="en-US">
                <a:sym typeface="DFKai-SB"/>
              </a:rPr>
              <a:t>補充</a:t>
            </a:r>
            <a:r>
              <a:rPr lang="en-US" altLang="zh-TW">
                <a:sym typeface="DFKai-SB"/>
              </a:rPr>
              <a:t>(</a:t>
            </a:r>
            <a:r>
              <a:rPr lang="en-US">
                <a:sym typeface="DFKai-SB"/>
              </a:rPr>
              <a:t>Links2 Web </a:t>
            </a:r>
            <a:r>
              <a:rPr lang="zh-TW" altLang="en-US">
                <a:sym typeface="DFKai-SB"/>
              </a:rPr>
              <a:t>瀏覽器 </a:t>
            </a:r>
            <a:r>
              <a:rPr lang="en-US" altLang="zh-TW">
                <a:sym typeface="DFKai-SB"/>
              </a:rPr>
              <a:t>)</a:t>
            </a:r>
            <a:endParaRPr lang="zh-TW" altLang="en-US" dirty="0">
              <a:sym typeface="DFKai-SB"/>
            </a:endParaRPr>
          </a:p>
        </p:txBody>
      </p:sp>
      <p:sp>
        <p:nvSpPr>
          <p:cNvPr id="588" name="Google Shape;588;p40"/>
          <p:cNvSpPr txBox="1">
            <a:spLocks noGrp="1"/>
          </p:cNvSpPr>
          <p:nvPr>
            <p:ph idx="1"/>
          </p:nvPr>
        </p:nvSpPr>
        <p:spPr/>
        <p:txBody>
          <a:bodyPr/>
          <a:lstStyle/>
          <a:p>
            <a:pPr lvl="0"/>
            <a:r>
              <a:rPr lang="en-US"/>
              <a:t>Links</a:t>
            </a:r>
            <a:r>
              <a:rPr lang="zh-TW" altLang="en-US"/>
              <a:t>是</a:t>
            </a:r>
            <a:r>
              <a:rPr lang="en-US"/>
              <a:t>Twibright</a:t>
            </a:r>
            <a:r>
              <a:rPr lang="zh-TW" altLang="en-US"/>
              <a:t>實驗室編寫的</a:t>
            </a:r>
            <a:r>
              <a:rPr lang="en-US"/>
              <a:t>web</a:t>
            </a:r>
            <a:r>
              <a:rPr lang="zh-TW" altLang="en-US"/>
              <a:t>瀏覽器，而</a:t>
            </a:r>
            <a:r>
              <a:rPr lang="en-US"/>
              <a:t>Links2</a:t>
            </a:r>
            <a:r>
              <a:rPr lang="zh-TW" altLang="en-US"/>
              <a:t>是基於它的一個圖形化版本。</a:t>
            </a:r>
            <a:r>
              <a:rPr lang="en-US"/>
              <a:t>Links2</a:t>
            </a:r>
            <a:r>
              <a:rPr lang="zh-TW" altLang="en-US"/>
              <a:t>支持滑鼠點擊，設計強調速度，不支持任何</a:t>
            </a:r>
            <a:r>
              <a:rPr lang="en-US"/>
              <a:t>CSS，</a:t>
            </a:r>
            <a:r>
              <a:rPr lang="zh-TW" altLang="en-US"/>
              <a:t>在一定程度上很好地支持了</a:t>
            </a:r>
            <a:r>
              <a:rPr lang="en-US"/>
              <a:t>HTML</a:t>
            </a:r>
            <a:r>
              <a:rPr lang="zh-TW" altLang="en-US"/>
              <a:t>和</a:t>
            </a:r>
            <a:r>
              <a:rPr lang="en-US"/>
              <a:t>JavaScript。</a:t>
            </a:r>
            <a:r>
              <a:rPr lang="zh-TW" altLang="en-US"/>
              <a:t>在以上實作中可利用此套件在</a:t>
            </a:r>
            <a:r>
              <a:rPr lang="en-US"/>
              <a:t>terminal</a:t>
            </a:r>
            <a:r>
              <a:rPr lang="zh-TW" altLang="en-US"/>
              <a:t>開啟網頁。</a:t>
            </a:r>
          </a:p>
          <a:p>
            <a:pPr lvl="0"/>
            <a:r>
              <a:rPr lang="zh-TW" altLang="en-US"/>
              <a:t>透過以下指令瀏覽</a:t>
            </a:r>
            <a:r>
              <a:rPr lang="en-US"/>
              <a:t>Internet：</a:t>
            </a:r>
          </a:p>
          <a:p>
            <a:pPr lvl="1"/>
            <a:r>
              <a:rPr lang="en-US"/>
              <a:t>Command: links2 [URL]</a:t>
            </a:r>
            <a:endParaRPr lang="en-US" dirty="0"/>
          </a:p>
        </p:txBody>
      </p:sp>
      <p:sp>
        <p:nvSpPr>
          <p:cNvPr id="587" name="Google Shape;587;p40"/>
          <p:cNvSpPr txBox="1">
            <a:spLocks noGrp="1"/>
          </p:cNvSpPr>
          <p:nvPr>
            <p:ph type="sldNum" sz="quarter" idx="12"/>
          </p:nvPr>
        </p:nvSpPr>
        <p:spPr/>
        <p:txBody>
          <a:bodyPr/>
          <a:lstStyle/>
          <a:p>
            <a:pPr lvl="0"/>
            <a:fld id="{00000000-1234-1234-1234-123412341234}" type="slidenum">
              <a:rPr lang="en-US" smtClean="0"/>
              <a:pPr lvl="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1"/>
          <p:cNvSpPr txBox="1">
            <a:spLocks noGrp="1"/>
          </p:cNvSpPr>
          <p:nvPr>
            <p:ph type="title"/>
          </p:nvPr>
        </p:nvSpPr>
        <p:spPr/>
        <p:txBody>
          <a:bodyPr/>
          <a:lstStyle/>
          <a:p>
            <a:r>
              <a:rPr lang="zh-TW" altLang="en-US">
                <a:sym typeface="DFKai-SB"/>
              </a:rPr>
              <a:t>補充</a:t>
            </a:r>
            <a:r>
              <a:rPr lang="en-US" altLang="zh-TW">
                <a:sym typeface="DFKai-SB"/>
              </a:rPr>
              <a:t>(</a:t>
            </a:r>
            <a:r>
              <a:rPr lang="en-US">
                <a:sym typeface="DFKai-SB"/>
              </a:rPr>
              <a:t>Links2 Web </a:t>
            </a:r>
            <a:r>
              <a:rPr lang="zh-TW" altLang="en-US">
                <a:sym typeface="DFKai-SB"/>
              </a:rPr>
              <a:t>瀏覽器 </a:t>
            </a:r>
            <a:r>
              <a:rPr lang="en-US" altLang="zh-TW">
                <a:sym typeface="DFKai-SB"/>
              </a:rPr>
              <a:t>)</a:t>
            </a:r>
            <a:endParaRPr lang="zh-TW" altLang="en-US" dirty="0">
              <a:sym typeface="DFKai-SB"/>
            </a:endParaRPr>
          </a:p>
        </p:txBody>
      </p:sp>
      <p:pic>
        <p:nvPicPr>
          <p:cNvPr id="594" name="Google Shape;594;p41"/>
          <p:cNvPicPr preferRelativeResize="0">
            <a:picLocks noGrp="1"/>
          </p:cNvPicPr>
          <p:nvPr>
            <p:ph idx="1"/>
          </p:nvPr>
        </p:nvPicPr>
        <p:blipFill rotWithShape="1">
          <a:blip r:embed="rId3">
            <a:alphaModFix/>
          </a:blip>
          <a:srcRect/>
          <a:stretch/>
        </p:blipFill>
        <p:spPr>
          <a:xfrm>
            <a:off x="3057101" y="3596368"/>
            <a:ext cx="6077798" cy="476316"/>
          </a:xfrm>
        </p:spPr>
      </p:pic>
      <p:sp>
        <p:nvSpPr>
          <p:cNvPr id="595" name="Google Shape;595;p41"/>
          <p:cNvSpPr txBox="1">
            <a:spLocks noGrp="1"/>
          </p:cNvSpPr>
          <p:nvPr>
            <p:ph type="sldNum" sz="quarter" idx="12"/>
          </p:nvPr>
        </p:nvSpPr>
        <p:spPr/>
        <p:txBody>
          <a:bodyPr/>
          <a:lstStyle/>
          <a:p>
            <a:pPr lvl="0"/>
            <a:fld id="{00000000-1234-1234-1234-123412341234}" type="slidenum">
              <a:rPr lang="en-US" smtClean="0"/>
              <a:pPr lvl="0"/>
              <a:t>49</a:t>
            </a:fld>
            <a:endParaRPr lang="en-US"/>
          </a:p>
        </p:txBody>
      </p:sp>
      <p:pic>
        <p:nvPicPr>
          <p:cNvPr id="596" name="Google Shape;596;p41"/>
          <p:cNvPicPr preferRelativeResize="0"/>
          <p:nvPr/>
        </p:nvPicPr>
        <p:blipFill rotWithShape="1">
          <a:blip r:embed="rId4">
            <a:alphaModFix/>
          </a:blip>
          <a:srcRect/>
          <a:stretch/>
        </p:blipFill>
        <p:spPr>
          <a:xfrm>
            <a:off x="3066627" y="4344055"/>
            <a:ext cx="6068272" cy="1609950"/>
          </a:xfrm>
          <a:prstGeom prst="rect">
            <a:avLst/>
          </a:prstGeom>
          <a:noFill/>
          <a:ln>
            <a:noFill/>
          </a:ln>
        </p:spPr>
      </p:pic>
      <p:pic>
        <p:nvPicPr>
          <p:cNvPr id="597" name="Google Shape;597;p41"/>
          <p:cNvPicPr preferRelativeResize="0"/>
          <p:nvPr/>
        </p:nvPicPr>
        <p:blipFill rotWithShape="1">
          <a:blip r:embed="rId5">
            <a:alphaModFix/>
          </a:blip>
          <a:srcRect/>
          <a:stretch/>
        </p:blipFill>
        <p:spPr>
          <a:xfrm>
            <a:off x="1409046" y="2650846"/>
            <a:ext cx="9373908" cy="523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p:txBody>
          <a:bodyPr/>
          <a:lstStyle/>
          <a:p>
            <a:pPr lvl="0"/>
            <a:r>
              <a:rPr lang="zh-TW" altLang="en-US" dirty="0">
                <a:sym typeface="DFKai-SB"/>
              </a:rPr>
              <a:t>物聯網基本概念</a:t>
            </a:r>
          </a:p>
        </p:txBody>
      </p:sp>
      <p:sp>
        <p:nvSpPr>
          <p:cNvPr id="129" name="Google Shape;129;p5"/>
          <p:cNvSpPr txBox="1">
            <a:spLocks noGrp="1"/>
          </p:cNvSpPr>
          <p:nvPr>
            <p:ph idx="1"/>
          </p:nvPr>
        </p:nvSpPr>
        <p:spPr/>
        <p:txBody>
          <a:bodyPr/>
          <a:lstStyle/>
          <a:p>
            <a:pPr lvl="0"/>
            <a:r>
              <a:rPr lang="en-US" altLang="zh-TW">
                <a:sym typeface="Times New Roman"/>
              </a:rPr>
              <a:t>2005</a:t>
            </a:r>
            <a:r>
              <a:rPr lang="zh-TW" altLang="en-US">
                <a:sym typeface="Times New Roman"/>
              </a:rPr>
              <a:t>年，</a:t>
            </a:r>
            <a:r>
              <a:rPr lang="en-US" altLang="zh-TW">
                <a:sym typeface="Times New Roman"/>
              </a:rPr>
              <a:t>ITU</a:t>
            </a:r>
            <a:r>
              <a:rPr lang="zh-TW" altLang="en-US">
                <a:sym typeface="Times New Roman"/>
              </a:rPr>
              <a:t>發佈了「</a:t>
            </a:r>
            <a:r>
              <a:rPr lang="en-US" altLang="zh-TW">
                <a:sym typeface="Times New Roman"/>
              </a:rPr>
              <a:t>ITU</a:t>
            </a:r>
            <a:r>
              <a:rPr lang="zh-TW" altLang="en-US">
                <a:sym typeface="Times New Roman"/>
              </a:rPr>
              <a:t>網際網路報告</a:t>
            </a:r>
            <a:r>
              <a:rPr lang="en-US" altLang="zh-TW">
                <a:sym typeface="Times New Roman"/>
              </a:rPr>
              <a:t>2005</a:t>
            </a:r>
            <a:r>
              <a:rPr lang="zh-TW" altLang="en-US">
                <a:sym typeface="Times New Roman"/>
              </a:rPr>
              <a:t>：物聯網」，綜合二者內容，正式提出物聯網的概念，包括了所有物品的聯網和應用，宣稱小至牙刷、大至洗衣機、汽車等都可以透過網路相連與通信</a:t>
            </a:r>
          </a:p>
          <a:p>
            <a:pPr lvl="0"/>
            <a:r>
              <a:rPr lang="en-US" altLang="zh-TW">
                <a:sym typeface="Times New Roman"/>
              </a:rPr>
              <a:t>2009</a:t>
            </a:r>
            <a:r>
              <a:rPr lang="zh-TW" altLang="en-US">
                <a:sym typeface="Times New Roman"/>
              </a:rPr>
              <a:t>年，歐盟執委會發表了「物聯網行動計畫」，提出了包括隱私及個資保護、信任和安全、標準化、研究開發、開放和創新、制度意識、國際對話、污染監測管理及未來發展等</a:t>
            </a:r>
            <a:r>
              <a:rPr lang="en-US" altLang="zh-TW">
                <a:sym typeface="Times New Roman"/>
              </a:rPr>
              <a:t>l4</a:t>
            </a:r>
            <a:r>
              <a:rPr lang="zh-TW" altLang="en-US">
                <a:sym typeface="Times New Roman"/>
              </a:rPr>
              <a:t>項行動內容</a:t>
            </a:r>
            <a:endParaRPr lang="zh-TW" altLang="en-US"/>
          </a:p>
          <a:p>
            <a:pPr lvl="0"/>
            <a:r>
              <a:rPr lang="en-US" altLang="zh-TW">
                <a:sym typeface="Times New Roman"/>
              </a:rPr>
              <a:t>2012</a:t>
            </a:r>
            <a:r>
              <a:rPr lang="zh-TW" altLang="en-US">
                <a:sym typeface="Times New Roman"/>
              </a:rPr>
              <a:t>年，特斯拉推出</a:t>
            </a:r>
            <a:r>
              <a:rPr lang="en-US" altLang="zh-TW">
                <a:sym typeface="Times New Roman"/>
              </a:rPr>
              <a:t>Model S</a:t>
            </a:r>
            <a:r>
              <a:rPr lang="zh-TW" altLang="en-US">
                <a:sym typeface="Times New Roman"/>
              </a:rPr>
              <a:t>時奠定了車連網的標準，並引入汽車軟體無線網路更新功能，整合成類似的物聯網技術</a:t>
            </a:r>
            <a:endParaRPr lang="zh-TW" altLang="en-US" dirty="0"/>
          </a:p>
        </p:txBody>
      </p:sp>
      <p:sp>
        <p:nvSpPr>
          <p:cNvPr id="130" name="Google Shape;130;p5"/>
          <p:cNvSpPr txBox="1">
            <a:spLocks noGrp="1"/>
          </p:cNvSpPr>
          <p:nvPr>
            <p:ph type="sldNum" sz="quarter" idx="12"/>
          </p:nvPr>
        </p:nvSpPr>
        <p:spPr/>
        <p:txBody>
          <a:bodyPr/>
          <a:lstStyle/>
          <a:p>
            <a:pPr lvl="0"/>
            <a:fld id="{00000000-1234-1234-1234-123412341234}" type="slidenum">
              <a:rPr lang="en-US" smtClean="0"/>
              <a:pPr lvl="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2"/>
          <p:cNvSpPr txBox="1">
            <a:spLocks noGrp="1"/>
          </p:cNvSpPr>
          <p:nvPr>
            <p:ph type="title"/>
          </p:nvPr>
        </p:nvSpPr>
        <p:spPr/>
        <p:txBody>
          <a:bodyPr/>
          <a:lstStyle/>
          <a:p>
            <a:r>
              <a:rPr lang="zh-TW" altLang="en-US">
                <a:sym typeface="DFKai-SB"/>
              </a:rPr>
              <a:t>補充</a:t>
            </a:r>
            <a:r>
              <a:rPr lang="en-US" altLang="zh-TW">
                <a:sym typeface="DFKai-SB"/>
              </a:rPr>
              <a:t>(</a:t>
            </a:r>
            <a:r>
              <a:rPr lang="en-US">
                <a:sym typeface="DFKai-SB"/>
              </a:rPr>
              <a:t>Links2 Web </a:t>
            </a:r>
            <a:r>
              <a:rPr lang="zh-TW" altLang="en-US">
                <a:sym typeface="DFKai-SB"/>
              </a:rPr>
              <a:t>瀏覽器 </a:t>
            </a:r>
            <a:r>
              <a:rPr lang="en-US" altLang="zh-TW">
                <a:sym typeface="DFKai-SB"/>
              </a:rPr>
              <a:t>)</a:t>
            </a:r>
            <a:endParaRPr lang="zh-TW" altLang="en-US" dirty="0">
              <a:sym typeface="DFKai-SB"/>
            </a:endParaRPr>
          </a:p>
        </p:txBody>
      </p:sp>
      <p:pic>
        <p:nvPicPr>
          <p:cNvPr id="603" name="Google Shape;603;p42"/>
          <p:cNvPicPr preferRelativeResize="0">
            <a:picLocks noGrp="1"/>
          </p:cNvPicPr>
          <p:nvPr>
            <p:ph idx="1"/>
          </p:nvPr>
        </p:nvPicPr>
        <p:blipFill rotWithShape="1">
          <a:blip r:embed="rId3">
            <a:alphaModFix/>
          </a:blip>
          <a:srcRect/>
          <a:stretch/>
        </p:blipFill>
        <p:spPr>
          <a:xfrm>
            <a:off x="2565063" y="1393006"/>
            <a:ext cx="7031222" cy="4319536"/>
          </a:xfrm>
        </p:spPr>
      </p:pic>
      <p:sp>
        <p:nvSpPr>
          <p:cNvPr id="604" name="Google Shape;604;p42"/>
          <p:cNvSpPr txBox="1">
            <a:spLocks noGrp="1"/>
          </p:cNvSpPr>
          <p:nvPr>
            <p:ph type="sldNum" sz="quarter" idx="12"/>
          </p:nvPr>
        </p:nvSpPr>
        <p:spPr/>
        <p:txBody>
          <a:bodyPr/>
          <a:lstStyle/>
          <a:p>
            <a:pPr lvl="0"/>
            <a:fld id="{00000000-1234-1234-1234-123412341234}" type="slidenum">
              <a:rPr lang="en-US" smtClean="0"/>
              <a:pPr lvl="0"/>
              <a:t>50</a:t>
            </a:fld>
            <a:endParaRPr lang="en-US"/>
          </a:p>
        </p:txBody>
      </p:sp>
      <p:pic>
        <p:nvPicPr>
          <p:cNvPr id="605" name="Google Shape;605;p42"/>
          <p:cNvPicPr preferRelativeResize="0"/>
          <p:nvPr/>
        </p:nvPicPr>
        <p:blipFill rotWithShape="1">
          <a:blip r:embed="rId4">
            <a:alphaModFix/>
          </a:blip>
          <a:srcRect t="-2226" r="45430"/>
          <a:stretch/>
        </p:blipFill>
        <p:spPr>
          <a:xfrm>
            <a:off x="4761251" y="5811566"/>
            <a:ext cx="3427590" cy="702600"/>
          </a:xfrm>
          <a:prstGeom prst="rect">
            <a:avLst/>
          </a:prstGeom>
          <a:noFill/>
          <a:ln>
            <a:noFill/>
          </a:ln>
        </p:spPr>
      </p:pic>
      <p:sp>
        <p:nvSpPr>
          <p:cNvPr id="606" name="Google Shape;606;p42"/>
          <p:cNvSpPr/>
          <p:nvPr/>
        </p:nvSpPr>
        <p:spPr>
          <a:xfrm>
            <a:off x="3581401" y="5836312"/>
            <a:ext cx="1023582" cy="6141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EDBFE1-8EF9-4EE7-A04A-31392D47CB1E}"/>
              </a:ext>
            </a:extLst>
          </p:cNvPr>
          <p:cNvSpPr>
            <a:spLocks noGrp="1"/>
          </p:cNvSpPr>
          <p:nvPr>
            <p:ph type="title"/>
          </p:nvPr>
        </p:nvSpPr>
        <p:spPr/>
        <p:txBody>
          <a:bodyPr/>
          <a:lstStyle/>
          <a:p>
            <a:r>
              <a:rPr lang="zh-TW" altLang="en-US" dirty="0"/>
              <a:t>參考資料 </a:t>
            </a:r>
            <a:r>
              <a:rPr lang="en-US" altLang="zh-TW" dirty="0"/>
              <a:t>–</a:t>
            </a:r>
            <a:r>
              <a:rPr lang="zh-TW" altLang="en-US" dirty="0"/>
              <a:t> 我要自學網頁三寶</a:t>
            </a:r>
          </a:p>
        </p:txBody>
      </p:sp>
      <p:sp>
        <p:nvSpPr>
          <p:cNvPr id="3" name="內容版面配置區 2">
            <a:extLst>
              <a:ext uri="{FF2B5EF4-FFF2-40B4-BE49-F238E27FC236}">
                <a16:creationId xmlns:a16="http://schemas.microsoft.com/office/drawing/2014/main" id="{C713DA1E-775C-4D38-9C70-DBFFD1A48812}"/>
              </a:ext>
            </a:extLst>
          </p:cNvPr>
          <p:cNvSpPr>
            <a:spLocks noGrp="1"/>
          </p:cNvSpPr>
          <p:nvPr>
            <p:ph idx="1"/>
          </p:nvPr>
        </p:nvSpPr>
        <p:spPr/>
        <p:txBody>
          <a:bodyPr/>
          <a:lstStyle/>
          <a:p>
            <a:r>
              <a:rPr lang="en-US" altLang="zh-TW" dirty="0">
                <a:highlight>
                  <a:srgbClr val="FFFF00"/>
                </a:highlight>
                <a:hlinkClick r:id="rId2"/>
              </a:rPr>
              <a:t>HTML</a:t>
            </a:r>
            <a:r>
              <a:rPr lang="zh-TW" altLang="en-US" dirty="0">
                <a:highlight>
                  <a:srgbClr val="FFFF00"/>
                </a:highlight>
              </a:rPr>
              <a:t> </a:t>
            </a:r>
            <a:endParaRPr lang="en-US" altLang="zh-TW" dirty="0">
              <a:highlight>
                <a:srgbClr val="FFFF00"/>
              </a:highlight>
            </a:endParaRPr>
          </a:p>
          <a:p>
            <a:r>
              <a:rPr lang="en-US" altLang="zh-TW" dirty="0">
                <a:highlight>
                  <a:srgbClr val="FFFF00"/>
                </a:highlight>
                <a:hlinkClick r:id="rId3"/>
              </a:rPr>
              <a:t>CSS</a:t>
            </a:r>
            <a:endParaRPr lang="en-US" altLang="zh-TW" dirty="0">
              <a:highlight>
                <a:srgbClr val="FFFF00"/>
              </a:highlight>
            </a:endParaRPr>
          </a:p>
          <a:p>
            <a:r>
              <a:rPr lang="en-US" altLang="zh-TW" dirty="0">
                <a:highlight>
                  <a:srgbClr val="FFFF00"/>
                </a:highlight>
                <a:hlinkClick r:id="rId4"/>
              </a:rPr>
              <a:t>JS</a:t>
            </a:r>
            <a:endParaRPr lang="zh-TW" altLang="en-US" dirty="0">
              <a:highlight>
                <a:srgbClr val="FFFF00"/>
              </a:highlight>
            </a:endParaRPr>
          </a:p>
        </p:txBody>
      </p:sp>
      <p:sp>
        <p:nvSpPr>
          <p:cNvPr id="4" name="投影片編號版面配置區 3">
            <a:extLst>
              <a:ext uri="{FF2B5EF4-FFF2-40B4-BE49-F238E27FC236}">
                <a16:creationId xmlns:a16="http://schemas.microsoft.com/office/drawing/2014/main" id="{A3FF4397-3C2A-4042-8DC9-DEC95B7C83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
        <p:nvSpPr>
          <p:cNvPr id="5" name="矩形: 圓角 4">
            <a:extLst>
              <a:ext uri="{FF2B5EF4-FFF2-40B4-BE49-F238E27FC236}">
                <a16:creationId xmlns:a16="http://schemas.microsoft.com/office/drawing/2014/main" id="{703F7F1A-A4EA-43FA-B023-FEC1086F77F9}"/>
              </a:ext>
            </a:extLst>
          </p:cNvPr>
          <p:cNvSpPr/>
          <p:nvPr/>
        </p:nvSpPr>
        <p:spPr>
          <a:xfrm>
            <a:off x="3146613" y="4177554"/>
            <a:ext cx="5047129" cy="1317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000" dirty="0">
                <a:latin typeface="微軟正黑體" panose="020B0604030504040204" pitchFamily="34" charset="-120"/>
                <a:ea typeface="微軟正黑體" panose="020B0604030504040204" pitchFamily="34" charset="-120"/>
              </a:rPr>
              <a:t>這堂課不是網頁設計，</a:t>
            </a:r>
            <a:endParaRPr lang="en-US" altLang="zh-TW" sz="3000" dirty="0">
              <a:latin typeface="微軟正黑體" panose="020B0604030504040204" pitchFamily="34" charset="-120"/>
              <a:ea typeface="微軟正黑體" panose="020B0604030504040204" pitchFamily="34" charset="-120"/>
            </a:endParaRPr>
          </a:p>
          <a:p>
            <a:pPr algn="ctr"/>
            <a:r>
              <a:rPr lang="zh-TW" altLang="en-US" sz="3000" dirty="0">
                <a:latin typeface="微軟正黑體" panose="020B0604030504040204" pitchFamily="34" charset="-120"/>
                <a:ea typeface="微軟正黑體" panose="020B0604030504040204" pitchFamily="34" charset="-120"/>
              </a:rPr>
              <a:t>重點是學習嵌入式系統開發</a:t>
            </a:r>
          </a:p>
        </p:txBody>
      </p:sp>
    </p:spTree>
    <p:extLst>
      <p:ext uri="{BB962C8B-B14F-4D97-AF65-F5344CB8AC3E}">
        <p14:creationId xmlns:p14="http://schemas.microsoft.com/office/powerpoint/2010/main" val="6768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p:txBody>
          <a:bodyPr/>
          <a:lstStyle/>
          <a:p>
            <a:pPr lvl="0"/>
            <a:r>
              <a:rPr lang="zh-TW" altLang="en-US" dirty="0">
                <a:sym typeface="DFKai-SB"/>
              </a:rPr>
              <a:t>物聯網基本概念</a:t>
            </a:r>
          </a:p>
        </p:txBody>
      </p:sp>
      <p:sp>
        <p:nvSpPr>
          <p:cNvPr id="138" name="Google Shape;138;p6"/>
          <p:cNvSpPr txBox="1">
            <a:spLocks noGrp="1"/>
          </p:cNvSpPr>
          <p:nvPr>
            <p:ph idx="1"/>
          </p:nvPr>
        </p:nvSpPr>
        <p:spPr/>
        <p:txBody>
          <a:bodyPr/>
          <a:lstStyle/>
          <a:p>
            <a:pPr lvl="0"/>
            <a:r>
              <a:rPr lang="en-US" altLang="zh-TW" dirty="0">
                <a:sym typeface="Times New Roman"/>
              </a:rPr>
              <a:t>2014</a:t>
            </a:r>
            <a:r>
              <a:rPr lang="zh-TW" altLang="en-US" dirty="0">
                <a:sym typeface="Times New Roman"/>
              </a:rPr>
              <a:t>年，</a:t>
            </a:r>
            <a:r>
              <a:rPr lang="en-US" altLang="zh-TW" dirty="0">
                <a:sym typeface="Times New Roman"/>
              </a:rPr>
              <a:t>Apple</a:t>
            </a:r>
            <a:r>
              <a:rPr lang="zh-TW" altLang="en-US" dirty="0">
                <a:sym typeface="Times New Roman"/>
              </a:rPr>
              <a:t>、</a:t>
            </a:r>
            <a:r>
              <a:rPr lang="en-US" altLang="zh-TW" dirty="0">
                <a:sym typeface="Times New Roman"/>
              </a:rPr>
              <a:t>Google</a:t>
            </a:r>
            <a:r>
              <a:rPr lang="zh-TW" altLang="en-US" dirty="0">
                <a:sym typeface="Times New Roman"/>
              </a:rPr>
              <a:t>等企業公司陸續發表智慧家庭應用等產品</a:t>
            </a:r>
            <a:endParaRPr lang="zh-TW" altLang="en-US" dirty="0"/>
          </a:p>
          <a:p>
            <a:pPr lvl="0"/>
            <a:r>
              <a:rPr lang="en-US" altLang="zh-TW" dirty="0">
                <a:sym typeface="Times New Roman"/>
              </a:rPr>
              <a:t>2016</a:t>
            </a:r>
            <a:r>
              <a:rPr lang="zh-TW" altLang="en-US" dirty="0">
                <a:sym typeface="Times New Roman"/>
              </a:rPr>
              <a:t>年，宏碁、聯發科等國內大廠，成立「亞洲</a:t>
            </a:r>
            <a:r>
              <a:rPr lang="en-US" altLang="zh-TW" dirty="0">
                <a:sym typeface="Times New Roman"/>
              </a:rPr>
              <a:t>·</a:t>
            </a:r>
            <a:r>
              <a:rPr lang="zh-TW" altLang="en-US" dirty="0">
                <a:sym typeface="Times New Roman"/>
              </a:rPr>
              <a:t>矽谷物聯網產業大聯盟」，推動「物聯網產業創新研發」及「健全創新創業生態系」</a:t>
            </a:r>
            <a:endParaRPr lang="zh-TW" altLang="en-US" dirty="0"/>
          </a:p>
          <a:p>
            <a:pPr lvl="0"/>
            <a:r>
              <a:rPr lang="en-US" altLang="zh-TW" dirty="0">
                <a:sym typeface="Times New Roman"/>
              </a:rPr>
              <a:t>2025</a:t>
            </a:r>
            <a:r>
              <a:rPr lang="zh-TW" altLang="en-US" dirty="0">
                <a:sym typeface="Times New Roman"/>
              </a:rPr>
              <a:t>年，依據全球人工智慧研究報告，物聯網全球產值預計將高達</a:t>
            </a:r>
            <a:r>
              <a:rPr lang="en-US" altLang="zh-TW" dirty="0">
                <a:sym typeface="Times New Roman"/>
              </a:rPr>
              <a:t>11.1</a:t>
            </a:r>
            <a:r>
              <a:rPr lang="zh-TW" altLang="en-US" dirty="0">
                <a:sym typeface="Times New Roman"/>
              </a:rPr>
              <a:t>兆美元</a:t>
            </a:r>
            <a:endParaRPr lang="zh-TW" altLang="en-US" dirty="0"/>
          </a:p>
        </p:txBody>
      </p:sp>
      <p:sp>
        <p:nvSpPr>
          <p:cNvPr id="139" name="Google Shape;139;p6"/>
          <p:cNvSpPr txBox="1">
            <a:spLocks noGrp="1"/>
          </p:cNvSpPr>
          <p:nvPr>
            <p:ph type="sldNum" sz="quarter" idx="12"/>
          </p:nvPr>
        </p:nvSpPr>
        <p:spPr/>
        <p:txBody>
          <a:bodyPr/>
          <a:lstStyle/>
          <a:p>
            <a:pPr lvl="0"/>
            <a:fld id="{00000000-1234-1234-1234-123412341234}" type="slidenum">
              <a:rPr lang="en-US" smtClean="0"/>
              <a:pPr lvl="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p:txBody>
          <a:bodyPr/>
          <a:lstStyle/>
          <a:p>
            <a:pPr lvl="0"/>
            <a:r>
              <a:rPr lang="zh-TW" altLang="en-US">
                <a:sym typeface="DFKai-SB"/>
              </a:rPr>
              <a:t>物聯網基本概念</a:t>
            </a:r>
          </a:p>
        </p:txBody>
      </p:sp>
      <p:sp>
        <p:nvSpPr>
          <p:cNvPr id="147" name="Google Shape;147;p7"/>
          <p:cNvSpPr txBox="1">
            <a:spLocks noGrp="1"/>
          </p:cNvSpPr>
          <p:nvPr>
            <p:ph idx="1"/>
          </p:nvPr>
        </p:nvSpPr>
        <p:spPr/>
        <p:txBody>
          <a:bodyPr/>
          <a:lstStyle/>
          <a:p>
            <a:r>
              <a:rPr lang="zh-TW" altLang="en-US" dirty="0">
                <a:sym typeface="Times New Roman"/>
              </a:rPr>
              <a:t>物聯網有許多相似的名稱，例如：大陸稱其為物聯網、台灣稱其為智慧聯網、</a:t>
            </a:r>
            <a:r>
              <a:rPr lang="en-US" altLang="zh-TW" dirty="0">
                <a:sym typeface="Times New Roman"/>
              </a:rPr>
              <a:t>Cisco</a:t>
            </a:r>
            <a:r>
              <a:rPr lang="zh-TW" altLang="en-US" dirty="0">
                <a:sym typeface="Times New Roman"/>
              </a:rPr>
              <a:t>公司稱其為</a:t>
            </a:r>
            <a:r>
              <a:rPr lang="en-US" altLang="zh-TW" dirty="0">
                <a:sym typeface="Times New Roman"/>
              </a:rPr>
              <a:t>Internet</a:t>
            </a:r>
            <a:r>
              <a:rPr lang="zh-TW" altLang="en-US" dirty="0">
                <a:sym typeface="Times New Roman"/>
              </a:rPr>
              <a:t> </a:t>
            </a:r>
            <a:r>
              <a:rPr lang="en-US" altLang="zh-TW" dirty="0">
                <a:sym typeface="Times New Roman"/>
              </a:rPr>
              <a:t>of Everything (IoE)</a:t>
            </a:r>
            <a:r>
              <a:rPr lang="zh-TW" altLang="en-US" dirty="0">
                <a:sym typeface="Times New Roman"/>
              </a:rPr>
              <a:t>、美國加州柏克萊大學稱其為</a:t>
            </a:r>
            <a:r>
              <a:rPr lang="en-US" altLang="zh-TW" dirty="0">
                <a:sym typeface="Times New Roman"/>
              </a:rPr>
              <a:t>Cyber-physical system(CPS)</a:t>
            </a:r>
            <a:r>
              <a:rPr lang="zh-TW" altLang="en-US" dirty="0">
                <a:sym typeface="Times New Roman"/>
              </a:rPr>
              <a:t>、</a:t>
            </a:r>
            <a:r>
              <a:rPr lang="en-US" altLang="zh-TW" dirty="0">
                <a:sym typeface="Times New Roman"/>
              </a:rPr>
              <a:t>IBM</a:t>
            </a:r>
            <a:r>
              <a:rPr lang="zh-TW" altLang="en-US" dirty="0">
                <a:sym typeface="Times New Roman"/>
              </a:rPr>
              <a:t>公司稱其為 </a:t>
            </a:r>
            <a:r>
              <a:rPr lang="en-US" altLang="zh-TW" dirty="0">
                <a:sym typeface="Times New Roman"/>
              </a:rPr>
              <a:t>Smarter Planet (2009</a:t>
            </a:r>
            <a:r>
              <a:rPr lang="zh-TW" altLang="en-US" dirty="0">
                <a:sym typeface="Times New Roman"/>
              </a:rPr>
              <a:t>年</a:t>
            </a:r>
            <a:r>
              <a:rPr lang="en-US" altLang="zh-TW" dirty="0">
                <a:sym typeface="Times New Roman"/>
              </a:rPr>
              <a:t>)</a:t>
            </a:r>
            <a:r>
              <a:rPr lang="zh-TW" altLang="en-US" dirty="0">
                <a:sym typeface="Times New Roman"/>
              </a:rPr>
              <a:t>等</a:t>
            </a:r>
            <a:endParaRPr lang="zh-TW" altLang="en-US" dirty="0"/>
          </a:p>
          <a:p>
            <a:r>
              <a:rPr lang="zh-TW" altLang="en-US" dirty="0">
                <a:sym typeface="Times New Roman"/>
              </a:rPr>
              <a:t>物聯網的重點是參與連結之物品會適時產生資訊且都須具備有通訊連結能力，因此感測元件與網路通訊技術自然就成為了物聯網的核心，是一項跨領域之各種技術的整合應用</a:t>
            </a:r>
            <a:endParaRPr lang="zh-TW" altLang="en-US" dirty="0"/>
          </a:p>
        </p:txBody>
      </p:sp>
      <p:sp>
        <p:nvSpPr>
          <p:cNvPr id="148" name="Google Shape;148;p7"/>
          <p:cNvSpPr txBox="1">
            <a:spLocks noGrp="1"/>
          </p:cNvSpPr>
          <p:nvPr>
            <p:ph type="sldNum" sz="quarter" idx="12"/>
          </p:nvPr>
        </p:nvSpPr>
        <p:spPr/>
        <p:txBody>
          <a:bodyPr/>
          <a:lstStyle/>
          <a:p>
            <a:pPr lvl="0"/>
            <a:fld id="{00000000-1234-1234-1234-123412341234}" type="slidenum">
              <a:rPr lang="en-US" smtClean="0"/>
              <a:pPr lvl="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p:txBody>
          <a:bodyPr/>
          <a:lstStyle/>
          <a:p>
            <a:pPr lvl="0"/>
            <a:r>
              <a:rPr lang="zh-TW" altLang="en-US">
                <a:sym typeface="DFKai-SB"/>
              </a:rPr>
              <a:t>物聯網基本概念</a:t>
            </a:r>
          </a:p>
        </p:txBody>
      </p:sp>
      <p:sp>
        <p:nvSpPr>
          <p:cNvPr id="156" name="Google Shape;156;p8"/>
          <p:cNvSpPr txBox="1">
            <a:spLocks noGrp="1"/>
          </p:cNvSpPr>
          <p:nvPr>
            <p:ph idx="1"/>
          </p:nvPr>
        </p:nvSpPr>
        <p:spPr/>
        <p:txBody>
          <a:bodyPr/>
          <a:lstStyle/>
          <a:p>
            <a:r>
              <a:rPr lang="zh-TW" altLang="en-US" dirty="0">
                <a:sym typeface="Times New Roman"/>
              </a:rPr>
              <a:t>物聯網 </a:t>
            </a:r>
            <a:r>
              <a:rPr lang="en-US" altLang="zh-TW" dirty="0">
                <a:sym typeface="Times New Roman"/>
              </a:rPr>
              <a:t>(The Internet of Things</a:t>
            </a:r>
            <a:r>
              <a:rPr lang="zh-TW" altLang="en-US" dirty="0">
                <a:sym typeface="Times New Roman"/>
              </a:rPr>
              <a:t>，</a:t>
            </a:r>
            <a:r>
              <a:rPr lang="en-US" altLang="zh-TW" dirty="0">
                <a:sym typeface="Times New Roman"/>
              </a:rPr>
              <a:t>IoT)</a:t>
            </a:r>
            <a:r>
              <a:rPr lang="zh-TW" altLang="en-US" dirty="0">
                <a:sym typeface="Times New Roman"/>
              </a:rPr>
              <a:t>定義</a:t>
            </a:r>
            <a:endParaRPr lang="zh-TW" altLang="en-US" dirty="0"/>
          </a:p>
          <a:p>
            <a:pPr lvl="1"/>
            <a:r>
              <a:rPr lang="zh-TW" altLang="en-US" dirty="0">
                <a:sym typeface="Times New Roman"/>
              </a:rPr>
              <a:t>顧名思義是指將眾多物體</a:t>
            </a:r>
            <a:r>
              <a:rPr lang="en-US" altLang="zh-TW" dirty="0">
                <a:sym typeface="Times New Roman"/>
              </a:rPr>
              <a:t>(</a:t>
            </a:r>
            <a:r>
              <a:rPr lang="zh-TW" altLang="en-US" dirty="0">
                <a:sym typeface="Times New Roman"/>
              </a:rPr>
              <a:t>各種裝置和設備</a:t>
            </a:r>
            <a:r>
              <a:rPr lang="en-US" altLang="zh-TW" dirty="0">
                <a:sym typeface="Times New Roman"/>
              </a:rPr>
              <a:t>)</a:t>
            </a:r>
            <a:r>
              <a:rPr lang="zh-TW" altLang="en-US" dirty="0">
                <a:sym typeface="Times New Roman"/>
              </a:rPr>
              <a:t>及其所產生的資訊都能經由各式網路相連結，透過現有的網際網路形成巨大的「物物相連的網際網路」，進行資訊收集、發佈、儲存、分析及開發各式可能之應用並進而創造商機</a:t>
            </a:r>
            <a:endParaRPr lang="zh-TW" altLang="en-US" dirty="0"/>
          </a:p>
          <a:p>
            <a:pPr lvl="1"/>
            <a:r>
              <a:rPr lang="zh-TW" altLang="en-US" dirty="0">
                <a:sym typeface="Times New Roman"/>
              </a:rPr>
              <a:t>藉由物聯網將使物體具備智慧，使人與人、人和物體、物體和物體之間可以隨時建立相互溝通與對話的環境</a:t>
            </a:r>
            <a:endParaRPr lang="zh-TW" altLang="en-US" dirty="0"/>
          </a:p>
        </p:txBody>
      </p:sp>
      <p:sp>
        <p:nvSpPr>
          <p:cNvPr id="157" name="Google Shape;157;p8"/>
          <p:cNvSpPr txBox="1">
            <a:spLocks noGrp="1"/>
          </p:cNvSpPr>
          <p:nvPr>
            <p:ph type="sldNum" sz="quarter" idx="12"/>
          </p:nvPr>
        </p:nvSpPr>
        <p:spPr/>
        <p:txBody>
          <a:bodyPr/>
          <a:lstStyle/>
          <a:p>
            <a:pPr lvl="0"/>
            <a:fld id="{00000000-1234-1234-1234-123412341234}" type="slidenum">
              <a:rPr lang="en-US" smtClean="0"/>
              <a:pPr lvl="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p:txBody>
          <a:bodyPr/>
          <a:lstStyle/>
          <a:p>
            <a:pPr lvl="0"/>
            <a:r>
              <a:rPr lang="zh-TW" altLang="en-US">
                <a:sym typeface="DFKai-SB"/>
              </a:rPr>
              <a:t>物聯網基本概念</a:t>
            </a:r>
          </a:p>
        </p:txBody>
      </p:sp>
      <p:sp>
        <p:nvSpPr>
          <p:cNvPr id="165" name="Google Shape;165;p9"/>
          <p:cNvSpPr txBox="1">
            <a:spLocks noGrp="1"/>
          </p:cNvSpPr>
          <p:nvPr>
            <p:ph idx="1"/>
          </p:nvPr>
        </p:nvSpPr>
        <p:spPr/>
        <p:txBody>
          <a:bodyPr/>
          <a:lstStyle/>
          <a:p>
            <a:pPr lvl="0"/>
            <a:r>
              <a:rPr lang="zh-TW" altLang="en-US">
                <a:sym typeface="Times New Roman"/>
              </a:rPr>
              <a:t>協定層架構</a:t>
            </a:r>
            <a:endParaRPr lang="zh-TW" altLang="en-US"/>
          </a:p>
          <a:p>
            <a:pPr lvl="1"/>
            <a:r>
              <a:rPr lang="zh-TW" altLang="en-US">
                <a:sym typeface="Times New Roman"/>
              </a:rPr>
              <a:t>感知層 </a:t>
            </a:r>
            <a:r>
              <a:rPr lang="en-US" altLang="zh-TW">
                <a:sym typeface="Times New Roman"/>
              </a:rPr>
              <a:t>(</a:t>
            </a:r>
            <a:r>
              <a:rPr lang="en-US">
                <a:sym typeface="Times New Roman"/>
              </a:rPr>
              <a:t>Perception layer)</a:t>
            </a:r>
            <a:endParaRPr lang="en-US"/>
          </a:p>
          <a:p>
            <a:pPr lvl="1"/>
            <a:r>
              <a:rPr lang="zh-TW" altLang="en-US">
                <a:sym typeface="Times New Roman"/>
              </a:rPr>
              <a:t>網路層 </a:t>
            </a:r>
            <a:r>
              <a:rPr lang="en-US" altLang="zh-TW">
                <a:sym typeface="Times New Roman"/>
              </a:rPr>
              <a:t>(</a:t>
            </a:r>
            <a:r>
              <a:rPr lang="en-US">
                <a:sym typeface="Times New Roman"/>
              </a:rPr>
              <a:t>Network layer)</a:t>
            </a:r>
            <a:endParaRPr lang="en-US"/>
          </a:p>
          <a:p>
            <a:pPr lvl="1"/>
            <a:r>
              <a:rPr lang="zh-TW" altLang="en-US">
                <a:sym typeface="Times New Roman"/>
              </a:rPr>
              <a:t>應用層 </a:t>
            </a:r>
            <a:r>
              <a:rPr lang="en-US" altLang="zh-TW">
                <a:sym typeface="Times New Roman"/>
              </a:rPr>
              <a:t>(</a:t>
            </a:r>
            <a:r>
              <a:rPr lang="en-US">
                <a:sym typeface="Times New Roman"/>
              </a:rPr>
              <a:t>Application layer)</a:t>
            </a:r>
          </a:p>
          <a:p>
            <a:pPr lvl="0"/>
            <a:r>
              <a:rPr lang="zh-TW" altLang="en-US">
                <a:sym typeface="Times New Roman"/>
              </a:rPr>
              <a:t>第一層為「感知層 </a:t>
            </a:r>
            <a:r>
              <a:rPr lang="en-US" altLang="zh-TW">
                <a:sym typeface="Times New Roman"/>
              </a:rPr>
              <a:t>(</a:t>
            </a:r>
            <a:r>
              <a:rPr lang="en-US">
                <a:sym typeface="Times New Roman"/>
              </a:rPr>
              <a:t>Perception layer)」，</a:t>
            </a:r>
            <a:r>
              <a:rPr lang="zh-TW" altLang="en-US">
                <a:sym typeface="Times New Roman"/>
              </a:rPr>
              <a:t>由各種資訊擷取、識別的感知元件所組成，包括</a:t>
            </a:r>
            <a:r>
              <a:rPr lang="en-US">
                <a:sym typeface="Times New Roman"/>
              </a:rPr>
              <a:t>RFID、</a:t>
            </a:r>
            <a:r>
              <a:rPr lang="zh-TW" altLang="en-US">
                <a:sym typeface="Times New Roman"/>
              </a:rPr>
              <a:t>標籤技術、感測技術、通訊技術以及人工智慧</a:t>
            </a:r>
            <a:endParaRPr lang="zh-TW" altLang="en-US" dirty="0"/>
          </a:p>
        </p:txBody>
      </p:sp>
      <p:sp>
        <p:nvSpPr>
          <p:cNvPr id="166" name="Google Shape;166;p9"/>
          <p:cNvSpPr txBox="1">
            <a:spLocks noGrp="1"/>
          </p:cNvSpPr>
          <p:nvPr>
            <p:ph type="sldNum" sz="quarter" idx="12"/>
          </p:nvPr>
        </p:nvSpPr>
        <p:spPr/>
        <p:txBody>
          <a:bodyPr/>
          <a:lstStyle/>
          <a:p>
            <a:pPr lvl="0"/>
            <a:fld id="{00000000-1234-1234-1234-123412341234}" type="slidenum">
              <a:rPr lang="en-US" smtClean="0"/>
              <a:pPr lvl="0"/>
              <a:t>9</a:t>
            </a:fld>
            <a:endParaRPr lang="en-US"/>
          </a:p>
        </p:txBody>
      </p:sp>
    </p:spTree>
  </p:cSld>
  <p:clrMapOvr>
    <a:masterClrMapping/>
  </p:clrMapOvr>
</p:sld>
</file>

<file path=ppt/theme/theme1.xml><?xml version="1.0" encoding="utf-8"?>
<a:theme xmlns:a="http://schemas.openxmlformats.org/drawingml/2006/main" name="嵌入式模板">
  <a:themeElements>
    <a:clrScheme name="自訂 1">
      <a:dk1>
        <a:srgbClr val="FFFFFF"/>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嵌入式模板" id="{2AAC2297-ED3D-4ACB-A542-35E0DC6701B8}" vid="{4D596DE7-8F6A-47C7-A477-CFE362628411}"/>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嵌入式模板</Template>
  <TotalTime>120</TotalTime>
  <Words>2521</Words>
  <Application>Microsoft Office PowerPoint</Application>
  <PresentationFormat>寬螢幕</PresentationFormat>
  <Paragraphs>316</Paragraphs>
  <Slides>51</Slides>
  <Notes>44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Microsoft JhengHei</vt:lpstr>
      <vt:lpstr>Microsoft JhengHei</vt:lpstr>
      <vt:lpstr>DFKai-SB</vt:lpstr>
      <vt:lpstr>DFKai-SB</vt:lpstr>
      <vt:lpstr>Arial</vt:lpstr>
      <vt:lpstr>Calibri</vt:lpstr>
      <vt:lpstr>Times New Roman</vt:lpstr>
      <vt:lpstr>嵌入式模板</vt:lpstr>
      <vt:lpstr>微算機系統實習 MICROPROCESSOR SYSTEMS LAB. SPRING, 2023</vt:lpstr>
      <vt:lpstr>LECTURE 4 -</vt:lpstr>
      <vt:lpstr>OUTLINE</vt:lpstr>
      <vt:lpstr>物聯網基本概念</vt:lpstr>
      <vt:lpstr>物聯網基本概念</vt:lpstr>
      <vt:lpstr>物聯網基本概念</vt:lpstr>
      <vt:lpstr>物聯網基本概念</vt:lpstr>
      <vt:lpstr>物聯網基本概念</vt:lpstr>
      <vt:lpstr>物聯網基本概念</vt:lpstr>
      <vt:lpstr>物聯網基本概念</vt:lpstr>
      <vt:lpstr>物聯網基本概念</vt:lpstr>
      <vt:lpstr>實際案例 – 服飾管理系統</vt:lpstr>
      <vt:lpstr>物聯網基本概念</vt:lpstr>
      <vt:lpstr>邊緣運算(Edge Computing)</vt:lpstr>
      <vt:lpstr>各式感測器與基本原理</vt:lpstr>
      <vt:lpstr>IOT架構範例</vt:lpstr>
      <vt:lpstr>IOT與CGI關係範例(魚塭養殖)</vt:lpstr>
      <vt:lpstr>CGI簡介</vt:lpstr>
      <vt:lpstr>CGI簡介</vt:lpstr>
      <vt:lpstr>CGI簡介</vt:lpstr>
      <vt:lpstr>CGI的用途為何?</vt:lpstr>
      <vt:lpstr>Node.js簡介</vt:lpstr>
      <vt:lpstr>Node.js安裝</vt:lpstr>
      <vt:lpstr>Node.js安裝(1/2)</vt:lpstr>
      <vt:lpstr>Node.js安裝(2/2)</vt:lpstr>
      <vt:lpstr>npm簡介</vt:lpstr>
      <vt:lpstr>npm模組</vt:lpstr>
      <vt:lpstr>npm安裝</vt:lpstr>
      <vt:lpstr>確認Nodejs及npm安裝完成及版本資訊</vt:lpstr>
      <vt:lpstr>npm 專案初始化</vt:lpstr>
      <vt:lpstr>專案內的package.json</vt:lpstr>
      <vt:lpstr>express模組介紹</vt:lpstr>
      <vt:lpstr>使用npm安裝express模組</vt:lpstr>
      <vt:lpstr>Nodejs引入模組-require()</vt:lpstr>
      <vt:lpstr>啟動網頁伺服器</vt:lpstr>
      <vt:lpstr>啟動網頁伺服器</vt:lpstr>
      <vt:lpstr>在遠端查看網頁</vt:lpstr>
      <vt:lpstr>簡易web server範例-客戶端傳送參數</vt:lpstr>
      <vt:lpstr>簡易web server範例-伺服器端接收參數</vt:lpstr>
      <vt:lpstr>簡易web server範例-專案架構</vt:lpstr>
      <vt:lpstr>網頁顯示畫面</vt:lpstr>
      <vt:lpstr>Html - table</vt:lpstr>
      <vt:lpstr>Html - list</vt:lpstr>
      <vt:lpstr>Html – radio</vt:lpstr>
      <vt:lpstr>Html – checkbox</vt:lpstr>
      <vt:lpstr>Html – form1</vt:lpstr>
      <vt:lpstr>Html – form2</vt:lpstr>
      <vt:lpstr>補充(Links2 Web 瀏覽器 )</vt:lpstr>
      <vt:lpstr>補充(Links2 Web 瀏覽器 )</vt:lpstr>
      <vt:lpstr>補充(Links2 Web 瀏覽器 )</vt:lpstr>
      <vt:lpstr>參考資料 – 我要自學網頁三寶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賴俊霖</cp:lastModifiedBy>
  <cp:revision>29</cp:revision>
  <dcterms:created xsi:type="dcterms:W3CDTF">2017-07-12T02:15:00Z</dcterms:created>
  <dcterms:modified xsi:type="dcterms:W3CDTF">2023-03-30T09:57:26Z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