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7" r:id="rId8"/>
    <p:sldId id="268" r:id="rId9"/>
    <p:sldId id="265" r:id="rId10"/>
    <p:sldId id="263"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4B2EF-EA18-4FC8-9A90-01E01C09886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394800" y="3240000"/>
            <a:ext cx="5400000" cy="925200"/>
          </a:xfrm>
        </p:spPr>
        <p:txBody>
          <a:bodyPr anchor="b">
            <a:normAutofit/>
          </a:bodyPr>
          <a:lstStyle>
            <a:lvl1pPr algn="ctr">
              <a:defRPr sz="5400">
                <a:solidFill>
                  <a:srgbClr val="DACD57"/>
                </a:solidFill>
              </a:defRPr>
            </a:lvl1pPr>
          </a:lstStyle>
          <a:p>
            <a:r>
              <a:rPr lang="zh-CN" altLang="en-US" dirty="0"/>
              <a:t>编辑标题</a:t>
            </a:r>
          </a:p>
        </p:txBody>
      </p:sp>
      <p:sp>
        <p:nvSpPr>
          <p:cNvPr id="3" name="副标题 2"/>
          <p:cNvSpPr>
            <a:spLocks noGrp="1"/>
          </p:cNvSpPr>
          <p:nvPr>
            <p:ph type="subTitle" idx="1"/>
          </p:nvPr>
        </p:nvSpPr>
        <p:spPr>
          <a:xfrm>
            <a:off x="2937600" y="4716000"/>
            <a:ext cx="6321600" cy="648000"/>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3FBD9D8-00EC-4D12-B78E-1DA996BE6864}" type="datetimeFigureOut">
              <a:rPr lang="zh-CN" altLang="en-US" smtClean="0"/>
              <a:t>2018/5/23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
        <p:nvSpPr>
          <p:cNvPr id="9" name="正五边形 8"/>
          <p:cNvSpPr/>
          <p:nvPr/>
        </p:nvSpPr>
        <p:spPr>
          <a:xfrm>
            <a:off x="5338169" y="1528270"/>
            <a:ext cx="1515662" cy="1443488"/>
          </a:xfrm>
          <a:prstGeom prst="pentagon">
            <a:avLst/>
          </a:prstGeom>
          <a:noFill/>
          <a:ln w="349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33298" y="1319422"/>
            <a:ext cx="897925" cy="1861185"/>
          </a:xfrm>
          <a:prstGeom prst="rect">
            <a:avLst/>
          </a:prstGeom>
          <a:noFill/>
        </p:spPr>
        <p:txBody>
          <a:bodyPr wrap="square" rtlCol="0" anchor="ctr">
            <a:spAutoFit/>
          </a:bodyPr>
          <a:lstStyle/>
          <a:p>
            <a:pPr algn="ctr"/>
            <a:r>
              <a:rPr lang="en-US" altLang="zh-CN" sz="11500" dirty="0">
                <a:solidFill>
                  <a:srgbClr val="DACD57"/>
                </a:solidFill>
                <a:latin typeface="DFKai-SB" panose="03000509000000000000" pitchFamily="65" charset="-120"/>
                <a:ea typeface="DFKai-SB" panose="03000509000000000000" pitchFamily="65" charset="-120"/>
              </a:rPr>
              <a:t>L</a:t>
            </a:r>
            <a:endParaRPr lang="zh-CN" altLang="en-US" sz="11500" dirty="0">
              <a:solidFill>
                <a:srgbClr val="DACD57"/>
              </a:solidFill>
              <a:latin typeface="DFKai-SB" panose="03000509000000000000" pitchFamily="65" charset="-120"/>
              <a:ea typeface="DFKai-SB" panose="03000509000000000000" pitchFamily="65" charset="-120"/>
            </a:endParaRPr>
          </a:p>
        </p:txBody>
      </p:sp>
      <p:cxnSp>
        <p:nvCxnSpPr>
          <p:cNvPr id="11" name="直接连接符 10"/>
          <p:cNvCxnSpPr/>
          <p:nvPr/>
        </p:nvCxnSpPr>
        <p:spPr>
          <a:xfrm>
            <a:off x="3376101" y="4714787"/>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16602" y="3176518"/>
            <a:ext cx="1039407" cy="527815"/>
            <a:chOff x="8608364" y="3176518"/>
            <a:chExt cx="1039407" cy="527815"/>
          </a:xfrm>
        </p:grpSpPr>
        <p:sp>
          <p:nvSpPr>
            <p:cNvPr id="13" name="等腰三角形 12"/>
            <p:cNvSpPr/>
            <p:nvPr/>
          </p:nvSpPr>
          <p:spPr>
            <a:xfrm rot="14024970">
              <a:off x="8832201" y="2952681"/>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9075070" y="3131632"/>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16736" y="3780133"/>
            <a:ext cx="1073174" cy="494005"/>
            <a:chOff x="2732068" y="3780133"/>
            <a:chExt cx="1073174" cy="494005"/>
          </a:xfrm>
        </p:grpSpPr>
        <p:sp>
          <p:nvSpPr>
            <p:cNvPr id="16" name="等腰三角形 15"/>
            <p:cNvSpPr/>
            <p:nvPr/>
          </p:nvSpPr>
          <p:spPr>
            <a:xfrm rot="2737123">
              <a:off x="3286129" y="3755026"/>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4912153">
              <a:off x="3053308" y="3458893"/>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3376101" y="5369744"/>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BE381-8C8C-474D-A902-87322301DB34}" type="slidenum">
              <a:rPr lang="zh-CN" altLang="en-US" smtClean="0"/>
              <a:t>‹#›</a:t>
            </a:fld>
            <a:endParaRPr lang="zh-CN" altLang="en-US"/>
          </a:p>
        </p:txBody>
      </p:sp>
      <p:sp>
        <p:nvSpPr>
          <p:cNvPr id="7" name="内容占位符 6"/>
          <p:cNvSpPr>
            <a:spLocks noGrp="1"/>
          </p:cNvSpPr>
          <p:nvPr>
            <p:ph sz="quarter" idx="13"/>
          </p:nvPr>
        </p:nvSpPr>
        <p:spPr>
          <a:xfrm>
            <a:off x="838200" y="304800"/>
            <a:ext cx="10515600" cy="5861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743200" y="4006800"/>
            <a:ext cx="6710400" cy="583200"/>
          </a:xfrm>
          <a:solidFill>
            <a:srgbClr val="DACD57"/>
          </a:solidFill>
        </p:spPr>
        <p:txBody>
          <a:bodyPr anchor="b">
            <a:noAutofit/>
          </a:bodyPr>
          <a:lstStyle>
            <a:lvl1pPr algn="ctr">
              <a:defRPr sz="3600"/>
            </a:lvl1pPr>
          </a:lstStyle>
          <a:p>
            <a:r>
              <a:rPr lang="zh-CN" altLang="en-US" dirty="0"/>
              <a:t>编辑标题</a:t>
            </a:r>
          </a:p>
        </p:txBody>
      </p:sp>
      <p:sp>
        <p:nvSpPr>
          <p:cNvPr id="4" name="日期占位符 3"/>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
        <p:nvSpPr>
          <p:cNvPr id="10" name="矩形 2"/>
          <p:cNvSpPr/>
          <p:nvPr/>
        </p:nvSpPr>
        <p:spPr>
          <a:xfrm>
            <a:off x="4714875" y="-9524"/>
            <a:ext cx="2762250" cy="2362199"/>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84110"/>
              <a:gd name="connsiteX1-25" fmla="*/ 2762250 w 2762250"/>
              <a:gd name="connsiteY1-26" fmla="*/ 0 h 2884110"/>
              <a:gd name="connsiteX2-27" fmla="*/ 2762250 w 2762250"/>
              <a:gd name="connsiteY2-28" fmla="*/ 2466975 h 2884110"/>
              <a:gd name="connsiteX3-29" fmla="*/ 1371600 w 2762250"/>
              <a:gd name="connsiteY3-30" fmla="*/ 2884110 h 2884110"/>
              <a:gd name="connsiteX4-31" fmla="*/ 0 w 2762250"/>
              <a:gd name="connsiteY4-32" fmla="*/ 2466975 h 2884110"/>
              <a:gd name="connsiteX5-33" fmla="*/ 0 w 2762250"/>
              <a:gd name="connsiteY5-34" fmla="*/ 0 h 2884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84110">
                <a:moveTo>
                  <a:pt x="0" y="0"/>
                </a:moveTo>
                <a:lnTo>
                  <a:pt x="2762250" y="0"/>
                </a:lnTo>
                <a:lnTo>
                  <a:pt x="2762250" y="2466975"/>
                </a:lnTo>
                <a:lnTo>
                  <a:pt x="1371600" y="2884110"/>
                </a:lnTo>
                <a:lnTo>
                  <a:pt x="0" y="2466975"/>
                </a:lnTo>
                <a:lnTo>
                  <a:pt x="0" y="0"/>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0970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864800" y="2066400"/>
            <a:ext cx="8276400" cy="2880000"/>
          </a:xfrm>
          <a:solidFill>
            <a:srgbClr val="DACD57">
              <a:alpha val="75000"/>
            </a:srgbClr>
          </a:solidFill>
        </p:spPr>
        <p:txBody>
          <a:bodyPr>
            <a:normAutofit/>
          </a:bodyPr>
          <a:lstStyle>
            <a:lvl1pPr algn="ctr">
              <a:defRPr sz="44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BE381-8C8C-474D-A902-87322301DB34}" type="slidenum">
              <a:rPr lang="zh-CN" altLang="en-US" smtClean="0"/>
              <a:t>‹#›</a:t>
            </a:fld>
            <a:endParaRPr lang="zh-CN" altLang="en-US"/>
          </a:p>
        </p:txBody>
      </p:sp>
      <p:sp>
        <p:nvSpPr>
          <p:cNvPr id="19" name="内容占位符 18"/>
          <p:cNvSpPr>
            <a:spLocks noGrp="1"/>
          </p:cNvSpPr>
          <p:nvPr>
            <p:ph sz="quarter" idx="13"/>
          </p:nvPr>
        </p:nvSpPr>
        <p:spPr>
          <a:xfrm>
            <a:off x="4311939" y="4178175"/>
            <a:ext cx="3568123" cy="573934"/>
          </a:xfrm>
        </p:spPr>
        <p:txBody>
          <a:bodyP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dirty="0"/>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竖排标题与">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3FBD9D8-00EC-4D12-B78E-1DA996BE6864}"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F3FBD9D8-00EC-4D12-B78E-1DA996BE6864}" type="datetimeFigureOut">
              <a:rPr lang="zh-CN" altLang="en-US" smtClean="0"/>
              <a:t>2018/5/23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435BE381-8C8C-474D-A902-87322301DB3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376101" y="4714787"/>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616602" y="3176518"/>
            <a:ext cx="1039407" cy="527815"/>
            <a:chOff x="8608364" y="3176518"/>
            <a:chExt cx="1039407" cy="527815"/>
          </a:xfrm>
        </p:grpSpPr>
        <p:sp>
          <p:nvSpPr>
            <p:cNvPr id="14" name="等腰三角形 13"/>
            <p:cNvSpPr/>
            <p:nvPr/>
          </p:nvSpPr>
          <p:spPr>
            <a:xfrm rot="14024970">
              <a:off x="8832201" y="2952681"/>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9075070" y="3131632"/>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2616736" y="3780133"/>
            <a:ext cx="1073174" cy="494005"/>
            <a:chOff x="2732068" y="3780133"/>
            <a:chExt cx="1073174" cy="494005"/>
          </a:xfrm>
        </p:grpSpPr>
        <p:sp>
          <p:nvSpPr>
            <p:cNvPr id="18" name="等腰三角形 17"/>
            <p:cNvSpPr/>
            <p:nvPr/>
          </p:nvSpPr>
          <p:spPr>
            <a:xfrm rot="2737123">
              <a:off x="3286129" y="3755026"/>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4912153">
              <a:off x="3053308" y="3458893"/>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a:off x="3376101" y="5369744"/>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p:txBody>
          <a:bodyPr>
            <a:normAutofit fontScale="90000"/>
          </a:bodyPr>
          <a:lstStyle/>
          <a:p>
            <a:r>
              <a:rPr lang="zh-CN" altLang="en-US" sz="4400" dirty="0">
                <a:solidFill>
                  <a:schemeClr val="bg1"/>
                </a:solidFill>
                <a:latin typeface="David" panose="020E0502060401010101" pitchFamily="34" charset="-79"/>
                <a:cs typeface="David" panose="020E0502060401010101" pitchFamily="34" charset="-79"/>
              </a:rPr>
              <a:t>博物馆信息浏览子系统</a:t>
            </a:r>
          </a:p>
        </p:txBody>
      </p:sp>
      <p:sp>
        <p:nvSpPr>
          <p:cNvPr id="11" name="副标题 10"/>
          <p:cNvSpPr>
            <a:spLocks noGrp="1"/>
          </p:cNvSpPr>
          <p:nvPr>
            <p:ph type="subTitle" idx="1"/>
          </p:nvPr>
        </p:nvSpPr>
        <p:spPr/>
        <p:txBody>
          <a:bodyPr>
            <a:normAutofit/>
          </a:bodyPr>
          <a:lstStyle/>
          <a:p>
            <a:r>
              <a:rPr lang="en-US" altLang="zh-CN" sz="2400" spc="300" dirty="0">
                <a:latin typeface="幼圆" panose="02010509060101010101" pitchFamily="49" charset="-122"/>
                <a:ea typeface="幼圆" panose="02010509060101010101" pitchFamily="49" charset="-122"/>
              </a:rPr>
              <a:t>               </a:t>
            </a:r>
            <a:r>
              <a:rPr lang="zh-CN" altLang="en-US" sz="2400" spc="300" dirty="0">
                <a:latin typeface="幼圆" panose="02010509060101010101" pitchFamily="49" charset="-122"/>
                <a:ea typeface="幼圆" panose="02010509060101010101" pitchFamily="49" charset="-122"/>
              </a:rPr>
              <a:t>计科</a:t>
            </a:r>
            <a:r>
              <a:rPr lang="en-US" altLang="zh-CN" sz="2400" spc="300" dirty="0">
                <a:latin typeface="幼圆" panose="02010509060101010101" pitchFamily="49" charset="-122"/>
                <a:ea typeface="幼圆" panose="02010509060101010101" pitchFamily="49" charset="-122"/>
              </a:rPr>
              <a:t>1503 </a:t>
            </a:r>
            <a:r>
              <a:rPr lang="zh-CN" altLang="en-US" sz="2400" spc="300" dirty="0">
                <a:latin typeface="幼圆" panose="02010509060101010101" pitchFamily="49" charset="-122"/>
                <a:ea typeface="幼圆" panose="02010509060101010101" pitchFamily="49" charset="-122"/>
              </a:rPr>
              <a:t>第三组</a:t>
            </a:r>
            <a:r>
              <a:rPr lang="en-US" altLang="zh-CN" spc="300" dirty="0">
                <a:latin typeface="幼圆" panose="02010509060101010101" pitchFamily="49" charset="-122"/>
                <a:ea typeface="幼圆" panose="02010509060101010101" pitchFamily="49" charset="-122"/>
              </a:rPr>
              <a:t> </a:t>
            </a:r>
          </a:p>
          <a:p>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solidFill>
            <a:schemeClr val="bg1">
              <a:alpha val="75000"/>
            </a:schemeClr>
          </a:solidFill>
        </p:spPr>
        <p:txBody>
          <a:bodyPr/>
          <a:lstStyle/>
          <a:p>
            <a:r>
              <a:rPr lang="en-US" altLang="zh-CN" dirty="0"/>
              <a:t>THANK</a:t>
            </a:r>
            <a:r>
              <a:rPr lang="zh-CN" altLang="en-US" dirty="0"/>
              <a:t> </a:t>
            </a:r>
            <a:r>
              <a:rPr lang="en-US" altLang="zh-CN" dirty="0"/>
              <a:t>YOU</a:t>
            </a:r>
            <a:endParaRPr lang="zh-CN" altLang="en-US" dirty="0"/>
          </a:p>
        </p:txBody>
      </p:sp>
      <p:sp>
        <p:nvSpPr>
          <p:cNvPr id="11" name="内容占位符 10"/>
          <p:cNvSpPr txBox="1">
            <a:spLocks noGrp="1"/>
          </p:cNvSpPr>
          <p:nvPr>
            <p:ph sz="quarter" idx="13"/>
          </p:nvPr>
        </p:nvSpPr>
        <p:spPr>
          <a:xfrm>
            <a:off x="4311939" y="4178175"/>
            <a:ext cx="3568123" cy="339725"/>
          </a:xfrm>
          <a:prstGeom prst="rect">
            <a:avLst/>
          </a:prstGeom>
          <a:noFill/>
        </p:spPr>
        <p:txBody>
          <a:bodyPr wrap="square" rtlCol="0">
            <a:spAutoFit/>
          </a:bodyPr>
          <a:lstStyle/>
          <a:p>
            <a:pPr algn="ctr"/>
            <a:r>
              <a:rPr lang="en-US" altLang="zh-CN" dirty="0">
                <a:solidFill>
                  <a:schemeClr val="tx1">
                    <a:lumMod val="85000"/>
                    <a:lumOff val="15000"/>
                  </a:schemeClr>
                </a:solidFill>
                <a:latin typeface="Dotum" panose="020B0600000101010101" pitchFamily="34" charset="-127"/>
                <a:ea typeface="Dotum" panose="020B0600000101010101" pitchFamily="34" charset="-127"/>
              </a:rPr>
              <a:t>2018/05/20</a:t>
            </a:r>
            <a:endParaRPr lang="zh-CN" altLang="en-US" dirty="0">
              <a:solidFill>
                <a:schemeClr val="tx1">
                  <a:lumMod val="85000"/>
                  <a:lumOff val="15000"/>
                </a:schemeClr>
              </a:solidFill>
              <a:latin typeface="Dotum" panose="020B0600000101010101" pitchFamily="34" charset="-127"/>
              <a:ea typeface="Dotum" panose="020B0600000101010101" pitchFamily="34" charset="-127"/>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910013" y="3902600"/>
            <a:ext cx="4752975" cy="46166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10013" y="4699812"/>
            <a:ext cx="4752975" cy="46166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10013" y="3105389"/>
            <a:ext cx="4752975" cy="46166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14875" y="-9524"/>
            <a:ext cx="2762250" cy="2362199"/>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84110"/>
              <a:gd name="connsiteX1-25" fmla="*/ 2762250 w 2762250"/>
              <a:gd name="connsiteY1-26" fmla="*/ 0 h 2884110"/>
              <a:gd name="connsiteX2-27" fmla="*/ 2762250 w 2762250"/>
              <a:gd name="connsiteY2-28" fmla="*/ 2466975 h 2884110"/>
              <a:gd name="connsiteX3-29" fmla="*/ 1371600 w 2762250"/>
              <a:gd name="connsiteY3-30" fmla="*/ 2884110 h 2884110"/>
              <a:gd name="connsiteX4-31" fmla="*/ 0 w 2762250"/>
              <a:gd name="connsiteY4-32" fmla="*/ 2466975 h 2884110"/>
              <a:gd name="connsiteX5-33" fmla="*/ 0 w 2762250"/>
              <a:gd name="connsiteY5-34" fmla="*/ 0 h 2884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84110">
                <a:moveTo>
                  <a:pt x="0" y="0"/>
                </a:moveTo>
                <a:lnTo>
                  <a:pt x="2762250" y="0"/>
                </a:lnTo>
                <a:lnTo>
                  <a:pt x="2762250" y="2466975"/>
                </a:lnTo>
                <a:lnTo>
                  <a:pt x="1371600" y="2884110"/>
                </a:lnTo>
                <a:lnTo>
                  <a:pt x="0" y="2466975"/>
                </a:lnTo>
                <a:lnTo>
                  <a:pt x="0" y="0"/>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61490" y="289244"/>
            <a:ext cx="3069020" cy="1599565"/>
          </a:xfrm>
          <a:prstGeom prst="rect">
            <a:avLst/>
          </a:prstGeom>
          <a:noFill/>
        </p:spPr>
        <p:txBody>
          <a:bodyPr wrap="square" rtlCol="0" anchor="ctr">
            <a:spAutoFit/>
          </a:bodyPr>
          <a:lstStyle/>
          <a:p>
            <a:pPr algn="ctr"/>
            <a:r>
              <a:rPr lang="zh-CN" altLang="en-US" sz="5400" dirty="0">
                <a:solidFill>
                  <a:schemeClr val="tx1">
                    <a:lumMod val="85000"/>
                    <a:lumOff val="15000"/>
                  </a:schemeClr>
                </a:solidFill>
                <a:latin typeface="方正幼线简体" panose="03000509000000000000" pitchFamily="65" charset="-122"/>
                <a:ea typeface="方正幼线简体" panose="03000509000000000000" pitchFamily="65" charset="-122"/>
              </a:rPr>
              <a:t>目录</a:t>
            </a:r>
            <a:endParaRPr lang="en-US" altLang="zh-CN" sz="5400" dirty="0">
              <a:solidFill>
                <a:schemeClr val="tx1">
                  <a:lumMod val="85000"/>
                  <a:lumOff val="15000"/>
                </a:schemeClr>
              </a:solidFill>
              <a:latin typeface="方正幼线简体" panose="03000509000000000000" pitchFamily="65" charset="-122"/>
              <a:ea typeface="方正幼线简体" panose="03000509000000000000" pitchFamily="65" charset="-122"/>
            </a:endParaRPr>
          </a:p>
          <a:p>
            <a:pPr algn="ctr"/>
            <a:r>
              <a:rPr lang="en-US" altLang="zh-CN" sz="4400" dirty="0">
                <a:solidFill>
                  <a:schemeClr val="tx1">
                    <a:lumMod val="85000"/>
                    <a:lumOff val="15000"/>
                  </a:schemeClr>
                </a:solidFill>
                <a:latin typeface="方正幼线简体" panose="03000509000000000000" pitchFamily="65" charset="-122"/>
                <a:ea typeface="方正幼线简体" panose="03000509000000000000" pitchFamily="65" charset="-122"/>
              </a:rPr>
              <a:t>CONTENTS</a:t>
            </a:r>
            <a:endParaRPr lang="zh-CN" altLang="en-US" sz="4400" dirty="0">
              <a:solidFill>
                <a:schemeClr val="tx1">
                  <a:lumMod val="85000"/>
                  <a:lumOff val="15000"/>
                </a:schemeClr>
              </a:solidFill>
              <a:latin typeface="方正幼线简体" panose="03000509000000000000" pitchFamily="65" charset="-122"/>
              <a:ea typeface="方正幼线简体" panose="03000509000000000000" pitchFamily="65" charset="-122"/>
            </a:endParaRPr>
          </a:p>
        </p:txBody>
      </p:sp>
      <p:sp>
        <p:nvSpPr>
          <p:cNvPr id="4"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矩形 11"/>
          <p:cNvSpPr/>
          <p:nvPr/>
        </p:nvSpPr>
        <p:spPr>
          <a:xfrm>
            <a:off x="3938588" y="3105389"/>
            <a:ext cx="5043487" cy="460375"/>
          </a:xfrm>
          <a:prstGeom prst="rect">
            <a:avLst/>
          </a:prstGeom>
        </p:spPr>
        <p:txBody>
          <a:bodyPr wrap="square">
            <a:spAutoFit/>
          </a:bodyPr>
          <a:lstStyle/>
          <a:p>
            <a:r>
              <a:rPr lang="zh-CN" altLang="en-US" sz="2400" dirty="0">
                <a:solidFill>
                  <a:schemeClr val="tx1">
                    <a:lumMod val="85000"/>
                    <a:lumOff val="15000"/>
                  </a:schemeClr>
                </a:solidFill>
              </a:rPr>
              <a:t>概述</a:t>
            </a:r>
          </a:p>
        </p:txBody>
      </p:sp>
      <p:sp>
        <p:nvSpPr>
          <p:cNvPr id="13" name="矩形 12"/>
          <p:cNvSpPr/>
          <p:nvPr/>
        </p:nvSpPr>
        <p:spPr>
          <a:xfrm>
            <a:off x="3938588" y="3902601"/>
            <a:ext cx="5043487" cy="460375"/>
          </a:xfrm>
          <a:prstGeom prst="rect">
            <a:avLst/>
          </a:prstGeom>
        </p:spPr>
        <p:txBody>
          <a:bodyPr wrap="square">
            <a:spAutoFit/>
          </a:bodyPr>
          <a:lstStyle/>
          <a:p>
            <a:r>
              <a:rPr lang="zh-CN" altLang="en-US" sz="2400">
                <a:solidFill>
                  <a:schemeClr val="tx1">
                    <a:lumMod val="85000"/>
                    <a:lumOff val="15000"/>
                  </a:schemeClr>
                </a:solidFill>
              </a:rPr>
              <a:t>功能</a:t>
            </a:r>
          </a:p>
        </p:txBody>
      </p:sp>
      <p:sp>
        <p:nvSpPr>
          <p:cNvPr id="14" name="矩形 13"/>
          <p:cNvSpPr/>
          <p:nvPr/>
        </p:nvSpPr>
        <p:spPr>
          <a:xfrm>
            <a:off x="3938588" y="4720743"/>
            <a:ext cx="5043487" cy="460375"/>
          </a:xfrm>
          <a:prstGeom prst="rect">
            <a:avLst/>
          </a:prstGeom>
        </p:spPr>
        <p:txBody>
          <a:bodyPr wrap="square">
            <a:spAutoFit/>
          </a:bodyPr>
          <a:lstStyle/>
          <a:p>
            <a:r>
              <a:rPr lang="zh-CN" altLang="en-US" sz="2400">
                <a:solidFill>
                  <a:schemeClr val="tx1">
                    <a:lumMod val="85000"/>
                    <a:lumOff val="15000"/>
                  </a:schemeClr>
                </a:solidFill>
              </a:rPr>
              <a:t>子系统流程</a:t>
            </a:r>
          </a:p>
        </p:txBody>
      </p:sp>
      <p:sp>
        <p:nvSpPr>
          <p:cNvPr id="15" name="矩形 14"/>
          <p:cNvSpPr/>
          <p:nvPr/>
        </p:nvSpPr>
        <p:spPr>
          <a:xfrm>
            <a:off x="3938588" y="5558135"/>
            <a:ext cx="5043487" cy="460375"/>
          </a:xfrm>
          <a:prstGeom prst="rect">
            <a:avLst/>
          </a:prstGeom>
        </p:spPr>
        <p:txBody>
          <a:bodyPr wrap="square">
            <a:spAutoFit/>
          </a:bodyPr>
          <a:lstStyle/>
          <a:p>
            <a:endParaRPr lang="zh-CN" altLang="en-US" sz="2400">
              <a:solidFill>
                <a:schemeClr val="tx1">
                  <a:lumMod val="85000"/>
                  <a:lumOff val="15000"/>
                </a:schemeClr>
              </a:solidFill>
            </a:endParaRPr>
          </a:p>
        </p:txBody>
      </p:sp>
      <p:sp>
        <p:nvSpPr>
          <p:cNvPr id="20" name="文本框 19"/>
          <p:cNvSpPr txBox="1"/>
          <p:nvPr/>
        </p:nvSpPr>
        <p:spPr>
          <a:xfrm>
            <a:off x="3293269" y="3086160"/>
            <a:ext cx="571500" cy="583565"/>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21" name="文本框 20"/>
          <p:cNvSpPr txBox="1"/>
          <p:nvPr/>
        </p:nvSpPr>
        <p:spPr>
          <a:xfrm>
            <a:off x="3293269" y="3858671"/>
            <a:ext cx="661988" cy="583565"/>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22" name="文本框 21"/>
          <p:cNvSpPr txBox="1"/>
          <p:nvPr/>
        </p:nvSpPr>
        <p:spPr>
          <a:xfrm>
            <a:off x="3293269" y="4662514"/>
            <a:ext cx="616744" cy="583565"/>
          </a:xfrm>
          <a:prstGeom prst="rect">
            <a:avLst/>
          </a:prstGeom>
          <a:noFill/>
        </p:spPr>
        <p:txBody>
          <a:bodyPr wrap="square" rtlCol="0">
            <a:spAutoFit/>
          </a:bodyPr>
          <a:lstStyle/>
          <a:p>
            <a:r>
              <a:rPr lang="en-US" altLang="zh-CN" sz="3200">
                <a:solidFill>
                  <a:schemeClr val="bg1"/>
                </a:solidFill>
                <a:latin typeface="Impact" panose="020B0806030902050204" pitchFamily="34" charset="0"/>
              </a:rPr>
              <a:t>03</a:t>
            </a:r>
            <a:endParaRPr lang="zh-CN" altLang="en-US" sz="3200">
              <a:solidFill>
                <a:schemeClr val="bg1"/>
              </a:solidFill>
              <a:latin typeface="Impact" panose="020B0806030902050204" pitchFamily="34" charset="0"/>
            </a:endParaRPr>
          </a:p>
        </p:txBody>
      </p:sp>
      <p:sp>
        <p:nvSpPr>
          <p:cNvPr id="23" name="文本框 22"/>
          <p:cNvSpPr txBox="1"/>
          <p:nvPr/>
        </p:nvSpPr>
        <p:spPr>
          <a:xfrm>
            <a:off x="3293269" y="5435025"/>
            <a:ext cx="661988" cy="583565"/>
          </a:xfrm>
          <a:prstGeom prst="rect">
            <a:avLst/>
          </a:prstGeom>
          <a:noFill/>
        </p:spPr>
        <p:txBody>
          <a:bodyPr wrap="square" rtlCol="0">
            <a:spAutoFit/>
          </a:bodyPr>
          <a:lstStyle/>
          <a:p>
            <a:endParaRPr lang="zh-CN" altLang="en-US" sz="3200">
              <a:solidFill>
                <a:schemeClr val="bg1"/>
              </a:solidFill>
              <a:latin typeface="Impact" panose="020B0806030902050204" pitchFamily="34" charset="0"/>
            </a:endParaRPr>
          </a:p>
        </p:txBody>
      </p:sp>
      <p:sp>
        <p:nvSpPr>
          <p:cNvPr id="24" name="椭圆 23"/>
          <p:cNvSpPr/>
          <p:nvPr/>
        </p:nvSpPr>
        <p:spPr>
          <a:xfrm>
            <a:off x="3321844" y="3110933"/>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321844" y="3880524"/>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321844" y="4680683"/>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 y="0"/>
            <a:ext cx="10763680" cy="6858000"/>
          </a:xfrm>
          <a:custGeom>
            <a:avLst/>
            <a:gdLst>
              <a:gd name="connsiteX0" fmla="*/ 0 w 2729552"/>
              <a:gd name="connsiteY0" fmla="*/ 0 h 3753135"/>
              <a:gd name="connsiteX1" fmla="*/ 1791268 w 2729552"/>
              <a:gd name="connsiteY1" fmla="*/ 0 h 3753135"/>
              <a:gd name="connsiteX2" fmla="*/ 2729552 w 2729552"/>
              <a:gd name="connsiteY2" fmla="*/ 3753135 h 3753135"/>
              <a:gd name="connsiteX3" fmla="*/ 0 w 2729552"/>
              <a:gd name="connsiteY3" fmla="*/ 3753135 h 3753135"/>
            </a:gdLst>
            <a:ahLst/>
            <a:cxnLst>
              <a:cxn ang="0">
                <a:pos x="connsiteX0" y="connsiteY0"/>
              </a:cxn>
              <a:cxn ang="0">
                <a:pos x="connsiteX1" y="connsiteY1"/>
              </a:cxn>
              <a:cxn ang="0">
                <a:pos x="connsiteX2" y="connsiteY2"/>
              </a:cxn>
              <a:cxn ang="0">
                <a:pos x="connsiteX3" y="connsiteY3"/>
              </a:cxn>
            </a:cxnLst>
            <a:rect l="l" t="t" r="r" b="b"/>
            <a:pathLst>
              <a:path w="2729552" h="3753135">
                <a:moveTo>
                  <a:pt x="0" y="0"/>
                </a:moveTo>
                <a:lnTo>
                  <a:pt x="1791268" y="0"/>
                </a:lnTo>
                <a:lnTo>
                  <a:pt x="2729552" y="3753135"/>
                </a:lnTo>
                <a:lnTo>
                  <a:pt x="0" y="3753135"/>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5" name="直角三角形 4"/>
          <p:cNvSpPr/>
          <p:nvPr/>
        </p:nvSpPr>
        <p:spPr>
          <a:xfrm rot="5400000">
            <a:off x="11468691" y="-457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6" name="直角三角形 5"/>
          <p:cNvSpPr/>
          <p:nvPr/>
        </p:nvSpPr>
        <p:spPr>
          <a:xfrm rot="16200000">
            <a:off x="10731661" y="735319"/>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7" name="直角三角形 6"/>
          <p:cNvSpPr/>
          <p:nvPr/>
        </p:nvSpPr>
        <p:spPr>
          <a:xfrm rot="10800000">
            <a:off x="11473265" y="71968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8" name="直角三角形 7"/>
          <p:cNvSpPr/>
          <p:nvPr/>
        </p:nvSpPr>
        <p:spPr>
          <a:xfrm>
            <a:off x="10740809" y="191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9" name="直角三角形 8"/>
          <p:cNvSpPr/>
          <p:nvPr/>
        </p:nvSpPr>
        <p:spPr>
          <a:xfrm rot="16200000">
            <a:off x="10020607" y="735320"/>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0" name="直角三角形 9"/>
          <p:cNvSpPr/>
          <p:nvPr/>
        </p:nvSpPr>
        <p:spPr>
          <a:xfrm rot="5400000">
            <a:off x="10022075" y="-12755"/>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1" name="直角三角形 10"/>
          <p:cNvSpPr/>
          <p:nvPr/>
        </p:nvSpPr>
        <p:spPr>
          <a:xfrm rot="10800000">
            <a:off x="11473265" y="1458627"/>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2" name="直角三角形 11"/>
          <p:cNvSpPr/>
          <p:nvPr/>
        </p:nvSpPr>
        <p:spPr>
          <a:xfrm>
            <a:off x="10736232" y="1438433"/>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13" name="矩形 12"/>
          <p:cNvSpPr/>
          <p:nvPr/>
        </p:nvSpPr>
        <p:spPr>
          <a:xfrm>
            <a:off x="306532" y="544463"/>
            <a:ext cx="4607733" cy="923330"/>
          </a:xfrm>
          <a:prstGeom prst="rect">
            <a:avLst/>
          </a:prstGeom>
        </p:spPr>
        <p:txBody>
          <a:bodyPr wrap="square">
            <a:spAutoFit/>
          </a:bodyPr>
          <a:lstStyle/>
          <a:p>
            <a:pPr>
              <a:lnSpc>
                <a:spcPct val="150000"/>
              </a:lnSpc>
            </a:pPr>
            <a:r>
              <a:rPr lang="en-US" altLang="zh-CN" sz="3600" dirty="0">
                <a:solidFill>
                  <a:schemeClr val="tx1">
                    <a:lumMod val="85000"/>
                    <a:lumOff val="15000"/>
                  </a:schemeClr>
                </a:solidFill>
                <a:latin typeface="Impact" panose="020B0806030902050204" pitchFamily="34" charset="0"/>
                <a:ea typeface="Tahoma" panose="020B0604030504040204" pitchFamily="34" charset="0"/>
                <a:cs typeface="Lao UI" panose="020B0502040204020203" pitchFamily="34" charset="0"/>
              </a:rPr>
              <a:t>1.</a:t>
            </a:r>
            <a:r>
              <a:rPr lang="zh-CN" altLang="en-US" sz="3600" b="1" dirty="0">
                <a:solidFill>
                  <a:schemeClr val="tx1">
                    <a:lumMod val="85000"/>
                    <a:lumOff val="15000"/>
                  </a:schemeClr>
                </a:solidFill>
                <a:latin typeface="Impact" panose="020B0806030902050204" pitchFamily="34" charset="0"/>
                <a:ea typeface="宋体" panose="02010600030101010101" pitchFamily="2" charset="-122"/>
                <a:cs typeface="Lao UI" panose="020B0502040204020203" pitchFamily="34" charset="0"/>
              </a:rPr>
              <a:t>概述</a:t>
            </a:r>
          </a:p>
        </p:txBody>
      </p:sp>
      <p:sp>
        <p:nvSpPr>
          <p:cNvPr id="14" name="矩形 13"/>
          <p:cNvSpPr/>
          <p:nvPr/>
        </p:nvSpPr>
        <p:spPr>
          <a:xfrm>
            <a:off x="158748" y="1475975"/>
            <a:ext cx="7987725" cy="5078313"/>
          </a:xfrm>
          <a:prstGeom prst="rect">
            <a:avLst/>
          </a:prstGeom>
        </p:spPr>
        <p:txBody>
          <a:bodyPr wrap="square">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《博物馆信息浏览子系统》是基于Andriod app开发的系统，它使用了React Native框架 ，运行在手机端，数据库系统为My SQL 。此系统分为管理端和客户端两部分，管理端提供用户管理，博物馆信息管理等功能，可以增加并删除评论，添加用户，增加博物馆列表详情，编排博物馆信息，发布博物馆展览信息，筛选评价信息等功能。客户端安装在智能手机上，游客可通过下载APP注册账号，及时地查询和收索博物馆信息，并通过填写评价对博物馆实现在线监督。</a:t>
            </a: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通过这个系统为博物馆和游客搭起了一个桥梁，可以大大减轻游客游玩的不便，提供及时有效的信息，增大了游客的选择面，提高效率，而且通过评价筛选高质量的游玩地点。由于本系统采用React Native的开发技术，有清晰的体系结构，而且设计中也注重了复用技术的运用。提高系统的灵活性、可扩充性和可维护性。</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6757" y="534104"/>
            <a:ext cx="3781425" cy="512939"/>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等腰三角形 4"/>
          <p:cNvSpPr/>
          <p:nvPr/>
        </p:nvSpPr>
        <p:spPr>
          <a:xfrm>
            <a:off x="742950" y="2276475"/>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3581400" y="4171950"/>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腰三角形 6"/>
          <p:cNvSpPr/>
          <p:nvPr/>
        </p:nvSpPr>
        <p:spPr>
          <a:xfrm>
            <a:off x="6419849" y="2276475"/>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9258298" y="4171950"/>
            <a:ext cx="2198751" cy="1895475"/>
          </a:xfrm>
          <a:prstGeom prs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243189" y="3092684"/>
            <a:ext cx="552070" cy="745809"/>
            <a:chOff x="2124455" y="1955328"/>
            <a:chExt cx="348828" cy="471243"/>
          </a:xfrm>
        </p:grpSpPr>
        <p:sp>
          <p:nvSpPr>
            <p:cNvPr id="9" name="Oval 5"/>
            <p:cNvSpPr>
              <a:spLocks noChangeArrowheads="1"/>
            </p:cNvSpPr>
            <p:nvPr/>
          </p:nvSpPr>
          <p:spPr bwMode="auto">
            <a:xfrm>
              <a:off x="2247953" y="2139492"/>
              <a:ext cx="101832" cy="102915"/>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0" name="Freeform 6"/>
            <p:cNvSpPr/>
            <p:nvPr/>
          </p:nvSpPr>
          <p:spPr bwMode="auto">
            <a:xfrm>
              <a:off x="2165621" y="2323656"/>
              <a:ext cx="266496" cy="102915"/>
            </a:xfrm>
            <a:custGeom>
              <a:avLst/>
              <a:gdLst>
                <a:gd name="T0" fmla="*/ 0 w 104"/>
                <a:gd name="T1" fmla="*/ 20 h 40"/>
                <a:gd name="T2" fmla="*/ 20 w 104"/>
                <a:gd name="T3" fmla="*/ 0 h 40"/>
                <a:gd name="T4" fmla="*/ 84 w 104"/>
                <a:gd name="T5" fmla="*/ 0 h 40"/>
                <a:gd name="T6" fmla="*/ 104 w 104"/>
                <a:gd name="T7" fmla="*/ 20 h 40"/>
                <a:gd name="T8" fmla="*/ 104 w 104"/>
                <a:gd name="T9" fmla="*/ 40 h 40"/>
                <a:gd name="T10" fmla="*/ 0 w 104"/>
                <a:gd name="T11" fmla="*/ 40 h 40"/>
                <a:gd name="T12" fmla="*/ 0 w 104"/>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104" h="40">
                  <a:moveTo>
                    <a:pt x="0" y="20"/>
                  </a:moveTo>
                  <a:cubicBezTo>
                    <a:pt x="0" y="9"/>
                    <a:pt x="9" y="0"/>
                    <a:pt x="20" y="0"/>
                  </a:cubicBezTo>
                  <a:cubicBezTo>
                    <a:pt x="84" y="0"/>
                    <a:pt x="84" y="0"/>
                    <a:pt x="84" y="0"/>
                  </a:cubicBezTo>
                  <a:cubicBezTo>
                    <a:pt x="95" y="0"/>
                    <a:pt x="104" y="9"/>
                    <a:pt x="104" y="20"/>
                  </a:cubicBezTo>
                  <a:cubicBezTo>
                    <a:pt x="104" y="40"/>
                    <a:pt x="104" y="40"/>
                    <a:pt x="104" y="40"/>
                  </a:cubicBezTo>
                  <a:cubicBezTo>
                    <a:pt x="0" y="40"/>
                    <a:pt x="0" y="40"/>
                    <a:pt x="0" y="40"/>
                  </a:cubicBezTo>
                  <a:lnTo>
                    <a:pt x="0" y="20"/>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1" name="Freeform 7"/>
            <p:cNvSpPr/>
            <p:nvPr/>
          </p:nvSpPr>
          <p:spPr bwMode="auto">
            <a:xfrm>
              <a:off x="2124455" y="1955328"/>
              <a:ext cx="348828" cy="368328"/>
            </a:xfrm>
            <a:custGeom>
              <a:avLst/>
              <a:gdLst>
                <a:gd name="T0" fmla="*/ 237 w 322"/>
                <a:gd name="T1" fmla="*/ 340 h 340"/>
                <a:gd name="T2" fmla="*/ 322 w 322"/>
                <a:gd name="T3" fmla="*/ 227 h 340"/>
                <a:gd name="T4" fmla="*/ 161 w 322"/>
                <a:gd name="T5" fmla="*/ 0 h 340"/>
                <a:gd name="T6" fmla="*/ 0 w 322"/>
                <a:gd name="T7" fmla="*/ 227 h 340"/>
                <a:gd name="T8" fmla="*/ 85 w 322"/>
                <a:gd name="T9" fmla="*/ 340 h 340"/>
              </a:gdLst>
              <a:ahLst/>
              <a:cxnLst>
                <a:cxn ang="0">
                  <a:pos x="T0" y="T1"/>
                </a:cxn>
                <a:cxn ang="0">
                  <a:pos x="T2" y="T3"/>
                </a:cxn>
                <a:cxn ang="0">
                  <a:pos x="T4" y="T5"/>
                </a:cxn>
                <a:cxn ang="0">
                  <a:pos x="T6" y="T7"/>
                </a:cxn>
                <a:cxn ang="0">
                  <a:pos x="T8" y="T9"/>
                </a:cxn>
              </a:cxnLst>
              <a:rect l="0" t="0" r="r" b="b"/>
              <a:pathLst>
                <a:path w="322" h="340">
                  <a:moveTo>
                    <a:pt x="237" y="340"/>
                  </a:moveTo>
                  <a:lnTo>
                    <a:pt x="322" y="227"/>
                  </a:lnTo>
                  <a:lnTo>
                    <a:pt x="161" y="0"/>
                  </a:lnTo>
                  <a:lnTo>
                    <a:pt x="0" y="227"/>
                  </a:lnTo>
                  <a:lnTo>
                    <a:pt x="85" y="34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2" name="Line 8"/>
            <p:cNvSpPr>
              <a:spLocks noChangeShapeType="1"/>
            </p:cNvSpPr>
            <p:nvPr/>
          </p:nvSpPr>
          <p:spPr bwMode="auto">
            <a:xfrm>
              <a:off x="2298869" y="1955328"/>
              <a:ext cx="0" cy="184164"/>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10099726" y="4480722"/>
            <a:ext cx="539699" cy="652137"/>
            <a:chOff x="893806" y="1955328"/>
            <a:chExt cx="389994" cy="471243"/>
          </a:xfrm>
        </p:grpSpPr>
        <p:sp>
          <p:nvSpPr>
            <p:cNvPr id="13" name="Freeform 43"/>
            <p:cNvSpPr/>
            <p:nvPr/>
          </p:nvSpPr>
          <p:spPr bwMode="auto">
            <a:xfrm>
              <a:off x="934972" y="2067993"/>
              <a:ext cx="307662" cy="358578"/>
            </a:xfrm>
            <a:custGeom>
              <a:avLst/>
              <a:gdLst>
                <a:gd name="T0" fmla="*/ 284 w 284"/>
                <a:gd name="T1" fmla="*/ 0 h 331"/>
                <a:gd name="T2" fmla="*/ 265 w 284"/>
                <a:gd name="T3" fmla="*/ 331 h 331"/>
                <a:gd name="T4" fmla="*/ 19 w 284"/>
                <a:gd name="T5" fmla="*/ 331 h 331"/>
                <a:gd name="T6" fmla="*/ 0 w 284"/>
                <a:gd name="T7" fmla="*/ 0 h 331"/>
              </a:gdLst>
              <a:ahLst/>
              <a:cxnLst>
                <a:cxn ang="0">
                  <a:pos x="T0" y="T1"/>
                </a:cxn>
                <a:cxn ang="0">
                  <a:pos x="T2" y="T3"/>
                </a:cxn>
                <a:cxn ang="0">
                  <a:pos x="T4" y="T5"/>
                </a:cxn>
                <a:cxn ang="0">
                  <a:pos x="T6" y="T7"/>
                </a:cxn>
              </a:cxnLst>
              <a:rect l="0" t="0" r="r" b="b"/>
              <a:pathLst>
                <a:path w="284" h="331">
                  <a:moveTo>
                    <a:pt x="284" y="0"/>
                  </a:moveTo>
                  <a:lnTo>
                    <a:pt x="265" y="331"/>
                  </a:lnTo>
                  <a:lnTo>
                    <a:pt x="19" y="331"/>
                  </a:lnTo>
                  <a:lnTo>
                    <a:pt x="0"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4" name="Freeform 44"/>
            <p:cNvSpPr/>
            <p:nvPr/>
          </p:nvSpPr>
          <p:spPr bwMode="auto">
            <a:xfrm>
              <a:off x="893806" y="1955328"/>
              <a:ext cx="389994" cy="101832"/>
            </a:xfrm>
            <a:custGeom>
              <a:avLst/>
              <a:gdLst>
                <a:gd name="T0" fmla="*/ 360 w 360"/>
                <a:gd name="T1" fmla="*/ 56 h 94"/>
                <a:gd name="T2" fmla="*/ 360 w 360"/>
                <a:gd name="T3" fmla="*/ 94 h 94"/>
                <a:gd name="T4" fmla="*/ 0 w 360"/>
                <a:gd name="T5" fmla="*/ 94 h 94"/>
                <a:gd name="T6" fmla="*/ 0 w 360"/>
                <a:gd name="T7" fmla="*/ 56 h 94"/>
                <a:gd name="T8" fmla="*/ 114 w 360"/>
                <a:gd name="T9" fmla="*/ 38 h 94"/>
                <a:gd name="T10" fmla="*/ 123 w 360"/>
                <a:gd name="T11" fmla="*/ 0 h 94"/>
                <a:gd name="T12" fmla="*/ 237 w 360"/>
                <a:gd name="T13" fmla="*/ 0 h 94"/>
                <a:gd name="T14" fmla="*/ 246 w 360"/>
                <a:gd name="T15" fmla="*/ 38 h 94"/>
                <a:gd name="T16" fmla="*/ 360 w 360"/>
                <a:gd name="T1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94">
                  <a:moveTo>
                    <a:pt x="360" y="56"/>
                  </a:moveTo>
                  <a:lnTo>
                    <a:pt x="360" y="94"/>
                  </a:lnTo>
                  <a:lnTo>
                    <a:pt x="0" y="94"/>
                  </a:lnTo>
                  <a:lnTo>
                    <a:pt x="0" y="56"/>
                  </a:lnTo>
                  <a:lnTo>
                    <a:pt x="114" y="38"/>
                  </a:lnTo>
                  <a:lnTo>
                    <a:pt x="123" y="0"/>
                  </a:lnTo>
                  <a:lnTo>
                    <a:pt x="237" y="0"/>
                  </a:lnTo>
                  <a:lnTo>
                    <a:pt x="246" y="38"/>
                  </a:lnTo>
                  <a:lnTo>
                    <a:pt x="360" y="56"/>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5" name="Line 45"/>
            <p:cNvSpPr>
              <a:spLocks noChangeShapeType="1"/>
            </p:cNvSpPr>
            <p:nvPr/>
          </p:nvSpPr>
          <p:spPr bwMode="auto">
            <a:xfrm flipH="1">
              <a:off x="1150553" y="2118909"/>
              <a:ext cx="975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6" name="Line 46"/>
            <p:cNvSpPr>
              <a:spLocks noChangeShapeType="1"/>
            </p:cNvSpPr>
            <p:nvPr/>
          </p:nvSpPr>
          <p:spPr bwMode="auto">
            <a:xfrm>
              <a:off x="1017305" y="2118909"/>
              <a:ext cx="975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Line 47"/>
            <p:cNvSpPr>
              <a:spLocks noChangeShapeType="1"/>
            </p:cNvSpPr>
            <p:nvPr/>
          </p:nvSpPr>
          <p:spPr bwMode="auto">
            <a:xfrm>
              <a:off x="1088804" y="2118909"/>
              <a:ext cx="0" cy="245913"/>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471836" y="3116900"/>
            <a:ext cx="740978" cy="739279"/>
            <a:chOff x="852640" y="745263"/>
            <a:chExt cx="472326" cy="471243"/>
          </a:xfrm>
        </p:grpSpPr>
        <p:sp>
          <p:nvSpPr>
            <p:cNvPr id="18" name="Freeform 48"/>
            <p:cNvSpPr/>
            <p:nvPr/>
          </p:nvSpPr>
          <p:spPr bwMode="auto">
            <a:xfrm>
              <a:off x="852640" y="745263"/>
              <a:ext cx="307662" cy="307662"/>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49"/>
            <p:cNvSpPr/>
            <p:nvPr/>
          </p:nvSpPr>
          <p:spPr bwMode="auto">
            <a:xfrm>
              <a:off x="950139" y="842761"/>
              <a:ext cx="112665" cy="112665"/>
            </a:xfrm>
            <a:custGeom>
              <a:avLst/>
              <a:gdLst>
                <a:gd name="T0" fmla="*/ 8 w 44"/>
                <a:gd name="T1" fmla="*/ 36 h 44"/>
                <a:gd name="T2" fmla="*/ 36 w 44"/>
                <a:gd name="T3" fmla="*/ 36 h 44"/>
                <a:gd name="T4" fmla="*/ 36 w 44"/>
                <a:gd name="T5" fmla="*/ 8 h 44"/>
                <a:gd name="T6" fmla="*/ 8 w 44"/>
                <a:gd name="T7" fmla="*/ 8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0" name="Freeform 50"/>
            <p:cNvSpPr/>
            <p:nvPr/>
          </p:nvSpPr>
          <p:spPr bwMode="auto">
            <a:xfrm>
              <a:off x="1098553" y="991176"/>
              <a:ext cx="226413" cy="225330"/>
            </a:xfrm>
            <a:custGeom>
              <a:avLst/>
              <a:gdLst>
                <a:gd name="T0" fmla="*/ 75 w 88"/>
                <a:gd name="T1" fmla="*/ 36 h 88"/>
                <a:gd name="T2" fmla="*/ 88 w 88"/>
                <a:gd name="T3" fmla="*/ 38 h 88"/>
                <a:gd name="T4" fmla="*/ 88 w 88"/>
                <a:gd name="T5" fmla="*/ 49 h 88"/>
                <a:gd name="T6" fmla="*/ 75 w 88"/>
                <a:gd name="T7" fmla="*/ 51 h 88"/>
                <a:gd name="T8" fmla="*/ 71 w 88"/>
                <a:gd name="T9" fmla="*/ 60 h 88"/>
                <a:gd name="T10" fmla="*/ 79 w 88"/>
                <a:gd name="T11" fmla="*/ 71 h 88"/>
                <a:gd name="T12" fmla="*/ 71 w 88"/>
                <a:gd name="T13" fmla="*/ 79 h 88"/>
                <a:gd name="T14" fmla="*/ 61 w 88"/>
                <a:gd name="T15" fmla="*/ 71 h 88"/>
                <a:gd name="T16" fmla="*/ 57 w 88"/>
                <a:gd name="T17" fmla="*/ 73 h 88"/>
                <a:gd name="T18" fmla="*/ 52 w 88"/>
                <a:gd name="T19" fmla="*/ 75 h 88"/>
                <a:gd name="T20" fmla="*/ 52 w 88"/>
                <a:gd name="T21" fmla="*/ 75 h 88"/>
                <a:gd name="T22" fmla="*/ 50 w 88"/>
                <a:gd name="T23" fmla="*/ 88 h 88"/>
                <a:gd name="T24" fmla="*/ 39 w 88"/>
                <a:gd name="T25" fmla="*/ 88 h 88"/>
                <a:gd name="T26" fmla="*/ 37 w 88"/>
                <a:gd name="T27" fmla="*/ 75 h 88"/>
                <a:gd name="T28" fmla="*/ 28 w 88"/>
                <a:gd name="T29" fmla="*/ 71 h 88"/>
                <a:gd name="T30" fmla="*/ 17 w 88"/>
                <a:gd name="T31" fmla="*/ 79 h 88"/>
                <a:gd name="T32" fmla="*/ 9 w 88"/>
                <a:gd name="T33" fmla="*/ 71 h 88"/>
                <a:gd name="T34" fmla="*/ 17 w 88"/>
                <a:gd name="T35" fmla="*/ 60 h 88"/>
                <a:gd name="T36" fmla="*/ 15 w 88"/>
                <a:gd name="T37" fmla="*/ 56 h 88"/>
                <a:gd name="T38" fmla="*/ 13 w 88"/>
                <a:gd name="T39" fmla="*/ 51 h 88"/>
                <a:gd name="T40" fmla="*/ 13 w 88"/>
                <a:gd name="T41" fmla="*/ 51 h 88"/>
                <a:gd name="T42" fmla="*/ 0 w 88"/>
                <a:gd name="T43" fmla="*/ 50 h 88"/>
                <a:gd name="T44" fmla="*/ 0 w 88"/>
                <a:gd name="T45" fmla="*/ 38 h 88"/>
                <a:gd name="T46" fmla="*/ 13 w 88"/>
                <a:gd name="T47" fmla="*/ 37 h 88"/>
                <a:gd name="T48" fmla="*/ 17 w 88"/>
                <a:gd name="T49" fmla="*/ 28 h 88"/>
                <a:gd name="T50" fmla="*/ 9 w 88"/>
                <a:gd name="T51" fmla="*/ 17 h 88"/>
                <a:gd name="T52" fmla="*/ 17 w 88"/>
                <a:gd name="T53" fmla="*/ 9 h 88"/>
                <a:gd name="T54" fmla="*/ 28 w 88"/>
                <a:gd name="T55" fmla="*/ 17 h 88"/>
                <a:gd name="T56" fmla="*/ 32 w 88"/>
                <a:gd name="T57" fmla="*/ 15 h 88"/>
                <a:gd name="T58" fmla="*/ 36 w 88"/>
                <a:gd name="T59" fmla="*/ 13 h 88"/>
                <a:gd name="T60" fmla="*/ 38 w 88"/>
                <a:gd name="T61" fmla="*/ 0 h 88"/>
                <a:gd name="T62" fmla="*/ 50 w 88"/>
                <a:gd name="T63" fmla="*/ 0 h 88"/>
                <a:gd name="T64" fmla="*/ 51 w 88"/>
                <a:gd name="T65" fmla="*/ 13 h 88"/>
                <a:gd name="T66" fmla="*/ 60 w 88"/>
                <a:gd name="T67" fmla="*/ 17 h 88"/>
                <a:gd name="T68" fmla="*/ 71 w 88"/>
                <a:gd name="T69" fmla="*/ 9 h 88"/>
                <a:gd name="T70" fmla="*/ 79 w 88"/>
                <a:gd name="T71" fmla="*/ 17 h 88"/>
                <a:gd name="T72" fmla="*/ 71 w 88"/>
                <a:gd name="T73" fmla="*/ 27 h 88"/>
                <a:gd name="T74" fmla="*/ 73 w 88"/>
                <a:gd name="T75" fmla="*/ 31 h 88"/>
                <a:gd name="T76" fmla="*/ 75 w 88"/>
                <a:gd name="T7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1" name="Freeform 51"/>
            <p:cNvSpPr/>
            <p:nvPr/>
          </p:nvSpPr>
          <p:spPr bwMode="auto">
            <a:xfrm>
              <a:off x="1178719" y="1068091"/>
              <a:ext cx="69332" cy="69332"/>
            </a:xfrm>
            <a:custGeom>
              <a:avLst/>
              <a:gdLst>
                <a:gd name="T0" fmla="*/ 9 w 27"/>
                <a:gd name="T1" fmla="*/ 25 h 27"/>
                <a:gd name="T2" fmla="*/ 24 w 27"/>
                <a:gd name="T3" fmla="*/ 18 h 27"/>
                <a:gd name="T4" fmla="*/ 18 w 27"/>
                <a:gd name="T5" fmla="*/ 3 h 27"/>
                <a:gd name="T6" fmla="*/ 2 w 27"/>
                <a:gd name="T7" fmla="*/ 9 h 27"/>
                <a:gd name="T8" fmla="*/ 9 w 27"/>
                <a:gd name="T9" fmla="*/ 25 h 27"/>
              </a:gdLst>
              <a:ahLst/>
              <a:cxnLst>
                <a:cxn ang="0">
                  <a:pos x="T0" y="T1"/>
                </a:cxn>
                <a:cxn ang="0">
                  <a:pos x="T2" y="T3"/>
                </a:cxn>
                <a:cxn ang="0">
                  <a:pos x="T4" y="T5"/>
                </a:cxn>
                <a:cxn ang="0">
                  <a:pos x="T6" y="T7"/>
                </a:cxn>
                <a:cxn ang="0">
                  <a:pos x="T8" y="T9"/>
                </a:cxn>
              </a:cxnLst>
              <a:rect l="0" t="0" r="r" b="b"/>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324926" y="4436590"/>
            <a:ext cx="704273" cy="696269"/>
            <a:chOff x="2060539" y="745263"/>
            <a:chExt cx="476660" cy="471243"/>
          </a:xfrm>
        </p:grpSpPr>
        <p:sp>
          <p:nvSpPr>
            <p:cNvPr id="22" name="Freeform 52"/>
            <p:cNvSpPr/>
            <p:nvPr/>
          </p:nvSpPr>
          <p:spPr bwMode="auto">
            <a:xfrm>
              <a:off x="2060539" y="745263"/>
              <a:ext cx="476660" cy="289246"/>
            </a:xfrm>
            <a:custGeom>
              <a:avLst/>
              <a:gdLst>
                <a:gd name="T0" fmla="*/ 93 w 186"/>
                <a:gd name="T1" fmla="*/ 35 h 113"/>
                <a:gd name="T2" fmla="*/ 165 w 186"/>
                <a:gd name="T3" fmla="*/ 108 h 113"/>
                <a:gd name="T4" fmla="*/ 182 w 186"/>
                <a:gd name="T5" fmla="*/ 108 h 113"/>
                <a:gd name="T6" fmla="*/ 182 w 186"/>
                <a:gd name="T7" fmla="*/ 91 h 113"/>
                <a:gd name="T8" fmla="*/ 93 w 186"/>
                <a:gd name="T9" fmla="*/ 0 h 113"/>
                <a:gd name="T10" fmla="*/ 5 w 186"/>
                <a:gd name="T11" fmla="*/ 91 h 113"/>
                <a:gd name="T12" fmla="*/ 5 w 186"/>
                <a:gd name="T13" fmla="*/ 108 h 113"/>
                <a:gd name="T14" fmla="*/ 22 w 186"/>
                <a:gd name="T15" fmla="*/ 108 h 113"/>
                <a:gd name="T16" fmla="*/ 93 w 186"/>
                <a:gd name="T17"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13">
                  <a:moveTo>
                    <a:pt x="93" y="35"/>
                  </a:moveTo>
                  <a:cubicBezTo>
                    <a:pt x="165" y="108"/>
                    <a:pt x="165" y="108"/>
                    <a:pt x="165" y="108"/>
                  </a:cubicBezTo>
                  <a:cubicBezTo>
                    <a:pt x="169" y="113"/>
                    <a:pt x="177" y="113"/>
                    <a:pt x="182" y="108"/>
                  </a:cubicBezTo>
                  <a:cubicBezTo>
                    <a:pt x="186" y="103"/>
                    <a:pt x="186" y="96"/>
                    <a:pt x="182" y="91"/>
                  </a:cubicBezTo>
                  <a:cubicBezTo>
                    <a:pt x="93" y="0"/>
                    <a:pt x="93" y="0"/>
                    <a:pt x="93" y="0"/>
                  </a:cubicBezTo>
                  <a:cubicBezTo>
                    <a:pt x="5" y="91"/>
                    <a:pt x="5" y="91"/>
                    <a:pt x="5" y="91"/>
                  </a:cubicBezTo>
                  <a:cubicBezTo>
                    <a:pt x="0" y="96"/>
                    <a:pt x="0" y="103"/>
                    <a:pt x="5" y="108"/>
                  </a:cubicBezTo>
                  <a:cubicBezTo>
                    <a:pt x="9" y="113"/>
                    <a:pt x="17" y="113"/>
                    <a:pt x="22" y="108"/>
                  </a:cubicBezTo>
                  <a:lnTo>
                    <a:pt x="93" y="3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3" name="Freeform 53"/>
            <p:cNvSpPr/>
            <p:nvPr/>
          </p:nvSpPr>
          <p:spPr bwMode="auto">
            <a:xfrm>
              <a:off x="2124455" y="1015009"/>
              <a:ext cx="348828" cy="201497"/>
            </a:xfrm>
            <a:custGeom>
              <a:avLst/>
              <a:gdLst>
                <a:gd name="T0" fmla="*/ 0 w 322"/>
                <a:gd name="T1" fmla="*/ 0 h 186"/>
                <a:gd name="T2" fmla="*/ 0 w 322"/>
                <a:gd name="T3" fmla="*/ 186 h 186"/>
                <a:gd name="T4" fmla="*/ 114 w 322"/>
                <a:gd name="T5" fmla="*/ 186 h 186"/>
                <a:gd name="T6" fmla="*/ 114 w 322"/>
                <a:gd name="T7" fmla="*/ 54 h 186"/>
                <a:gd name="T8" fmla="*/ 208 w 322"/>
                <a:gd name="T9" fmla="*/ 54 h 186"/>
                <a:gd name="T10" fmla="*/ 208 w 322"/>
                <a:gd name="T11" fmla="*/ 186 h 186"/>
                <a:gd name="T12" fmla="*/ 322 w 322"/>
                <a:gd name="T13" fmla="*/ 186 h 186"/>
                <a:gd name="T14" fmla="*/ 322 w 322"/>
                <a:gd name="T15" fmla="*/ 0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86">
                  <a:moveTo>
                    <a:pt x="0" y="0"/>
                  </a:moveTo>
                  <a:lnTo>
                    <a:pt x="0" y="186"/>
                  </a:lnTo>
                  <a:lnTo>
                    <a:pt x="114" y="186"/>
                  </a:lnTo>
                  <a:lnTo>
                    <a:pt x="114" y="54"/>
                  </a:lnTo>
                  <a:lnTo>
                    <a:pt x="208" y="54"/>
                  </a:lnTo>
                  <a:lnTo>
                    <a:pt x="208" y="186"/>
                  </a:lnTo>
                  <a:lnTo>
                    <a:pt x="322" y="186"/>
                  </a:lnTo>
                  <a:lnTo>
                    <a:pt x="322"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sp>
        <p:nvSpPr>
          <p:cNvPr id="28" name="矩形 27"/>
          <p:cNvSpPr/>
          <p:nvPr/>
        </p:nvSpPr>
        <p:spPr>
          <a:xfrm>
            <a:off x="610229" y="4947318"/>
            <a:ext cx="2810897" cy="1568450"/>
          </a:xfrm>
          <a:prstGeom prst="rect">
            <a:avLst/>
          </a:prstGeom>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在手机端可以浏览各博物馆的介绍、参观信息、展览、教育活动、藏品、新闻等。可以采用列表方式，或地图方式，或其他便于用户定位的方式显示各博物馆。 </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 name="TextBox 1"/>
          <p:cNvSpPr txBox="1"/>
          <p:nvPr/>
        </p:nvSpPr>
        <p:spPr>
          <a:xfrm>
            <a:off x="603773" y="4621644"/>
            <a:ext cx="2298333" cy="36830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zh-CN" altLang="en-US" sz="1800">
                <a:latin typeface="微软雅黑" panose="020B0503020204020204" pitchFamily="34" charset="-122"/>
                <a:ea typeface="微软雅黑" panose="020B0503020204020204" pitchFamily="34" charset="-122"/>
              </a:rPr>
              <a:t>数据浏览</a:t>
            </a:r>
          </a:p>
        </p:txBody>
      </p:sp>
      <p:sp>
        <p:nvSpPr>
          <p:cNvPr id="30" name="矩形 29"/>
          <p:cNvSpPr/>
          <p:nvPr/>
        </p:nvSpPr>
        <p:spPr>
          <a:xfrm>
            <a:off x="6388490" y="4947318"/>
            <a:ext cx="2931575" cy="1076325"/>
          </a:xfrm>
          <a:prstGeom prst="rect">
            <a:avLst/>
          </a:prstGeom>
        </p:spPr>
        <p:txBody>
          <a:bodyPr wrap="square">
            <a:spAutoFit/>
          </a:bodyPr>
          <a:lstStyle/>
          <a:p>
            <a:r>
              <a:rPr lang="zh-CN" altLang="en-US" sz="1600">
                <a:solidFill>
                  <a:schemeClr val="bg1"/>
                </a:solidFill>
                <a:latin typeface="微软雅黑" panose="020B0503020204020204" pitchFamily="34" charset="-122"/>
                <a:ea typeface="微软雅黑" panose="020B0503020204020204" pitchFamily="34" charset="-122"/>
              </a:rPr>
              <a:t>支持用户评论、打分等功能。可以按照展览、服务、环境三个方面让用户对一个博物馆进行打分。</a:t>
            </a:r>
          </a:p>
        </p:txBody>
      </p:sp>
      <p:sp>
        <p:nvSpPr>
          <p:cNvPr id="31" name="TextBox 1"/>
          <p:cNvSpPr txBox="1"/>
          <p:nvPr/>
        </p:nvSpPr>
        <p:spPr>
          <a:xfrm>
            <a:off x="6382034" y="4621644"/>
            <a:ext cx="2298333" cy="36830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zh-CN" altLang="en-US" sz="1800">
                <a:latin typeface="微软雅黑" panose="020B0503020204020204" pitchFamily="34" charset="-122"/>
                <a:ea typeface="微软雅黑" panose="020B0503020204020204" pitchFamily="34" charset="-122"/>
              </a:rPr>
              <a:t>用户反馈</a:t>
            </a:r>
          </a:p>
        </p:txBody>
      </p:sp>
      <p:sp>
        <p:nvSpPr>
          <p:cNvPr id="32" name="矩形 31"/>
          <p:cNvSpPr/>
          <p:nvPr/>
        </p:nvSpPr>
        <p:spPr>
          <a:xfrm>
            <a:off x="3390424" y="2827981"/>
            <a:ext cx="2948844" cy="829945"/>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支持数据的查询功能。例如，按照博物馆查询、按照展览查询、按照藏品名称查询。</a:t>
            </a:r>
          </a:p>
        </p:txBody>
      </p:sp>
      <p:sp>
        <p:nvSpPr>
          <p:cNvPr id="33" name="TextBox 1"/>
          <p:cNvSpPr txBox="1"/>
          <p:nvPr/>
        </p:nvSpPr>
        <p:spPr>
          <a:xfrm>
            <a:off x="3383968" y="2502307"/>
            <a:ext cx="2411126" cy="36830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zh-CN" altLang="en-US" sz="1800">
                <a:latin typeface="微软雅黑" panose="020B0503020204020204" pitchFamily="34" charset="-122"/>
                <a:ea typeface="微软雅黑" panose="020B0503020204020204" pitchFamily="34" charset="-122"/>
              </a:rPr>
              <a:t>数据查询</a:t>
            </a:r>
          </a:p>
        </p:txBody>
      </p:sp>
      <p:sp>
        <p:nvSpPr>
          <p:cNvPr id="34" name="矩形 33"/>
          <p:cNvSpPr/>
          <p:nvPr/>
        </p:nvSpPr>
        <p:spPr>
          <a:xfrm>
            <a:off x="8796210" y="2827981"/>
            <a:ext cx="2948844" cy="1322070"/>
          </a:xfrm>
          <a:prstGeom prst="rect">
            <a:avLst/>
          </a:prstGeom>
        </p:spPr>
        <p:txBody>
          <a:bodyPr wrap="square">
            <a:spAutoFit/>
          </a:bodyPr>
          <a:lstStyle/>
          <a:p>
            <a:r>
              <a:rPr lang="zh-CN" altLang="en-US" sz="1600">
                <a:solidFill>
                  <a:schemeClr val="bg1"/>
                </a:solidFill>
                <a:latin typeface="微软雅黑" panose="020B0503020204020204" pitchFamily="34" charset="-122"/>
                <a:ea typeface="微软雅黑" panose="020B0503020204020204" pitchFamily="34" charset="-122"/>
              </a:rPr>
              <a:t>分析博物馆信息以及用户反馈信息，用排名列表和可视化方式显示分析结果。如，各博物馆一年举办的展览次数的排名列表。</a:t>
            </a:r>
          </a:p>
        </p:txBody>
      </p:sp>
      <p:sp>
        <p:nvSpPr>
          <p:cNvPr id="35" name="TextBox 1"/>
          <p:cNvSpPr txBox="1"/>
          <p:nvPr/>
        </p:nvSpPr>
        <p:spPr>
          <a:xfrm>
            <a:off x="8789754" y="2502307"/>
            <a:ext cx="2411126" cy="36830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pPr algn="ctr"/>
            <a:r>
              <a:rPr lang="zh-CN" altLang="en-US" sz="1800">
                <a:latin typeface="微软雅黑" panose="020B0503020204020204" pitchFamily="34" charset="-122"/>
                <a:ea typeface="微软雅黑" panose="020B0503020204020204" pitchFamily="34" charset="-122"/>
              </a:rPr>
              <a:t>数据分析</a:t>
            </a:r>
          </a:p>
        </p:txBody>
      </p:sp>
      <p:sp>
        <p:nvSpPr>
          <p:cNvPr id="36" name="矩形 35"/>
          <p:cNvSpPr/>
          <p:nvPr/>
        </p:nvSpPr>
        <p:spPr>
          <a:xfrm>
            <a:off x="4324926" y="499500"/>
            <a:ext cx="3471397" cy="583565"/>
          </a:xfrm>
          <a:prstGeom prst="rect">
            <a:avLst/>
          </a:prstGeom>
        </p:spPr>
        <p:txBody>
          <a:bodyPr wrap="square">
            <a:spAutoFit/>
          </a:bodyPr>
          <a:lstStyle/>
          <a:p>
            <a:pPr algn="ctr"/>
            <a:r>
              <a:rPr lang="en-US" altLang="zh-CN" sz="3200" dirty="0">
                <a:latin typeface="微软雅黑" panose="020B0503020204020204" pitchFamily="34" charset="-122"/>
                <a:ea typeface="微软雅黑" panose="020B0503020204020204" pitchFamily="34" charset="-122"/>
                <a:cs typeface="Lao UI" panose="020B0502040204020203" pitchFamily="34" charset="0"/>
              </a:rPr>
              <a:t>2.</a:t>
            </a:r>
            <a:r>
              <a:rPr lang="zh-CN" altLang="en-US" sz="3200" dirty="0">
                <a:latin typeface="微软雅黑" panose="020B0503020204020204" pitchFamily="34" charset="-122"/>
                <a:ea typeface="微软雅黑" panose="020B0503020204020204" pitchFamily="34" charset="-122"/>
                <a:cs typeface="Lao UI" panose="020B0502040204020203" pitchFamily="34" charset="0"/>
              </a:rPr>
              <a:t>功能</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91823" y="1197990"/>
            <a:ext cx="6082726" cy="2368550"/>
          </a:xfrm>
          <a:prstGeom prst="rect">
            <a:avLst/>
          </a:prstGeom>
        </p:spPr>
        <p:txBody>
          <a:bodyPr wrap="square">
            <a:spAutoFit/>
          </a:bodyPr>
          <a:lstStyle/>
          <a:p>
            <a:r>
              <a:rPr lang="en-US" altLang="zh-CN" sz="2400" dirty="0">
                <a:solidFill>
                  <a:schemeClr val="bg1"/>
                </a:solidFill>
                <a:latin typeface="宋体" panose="02010600030101010101" pitchFamily="2" charset="-122"/>
                <a:ea typeface="宋体" panose="02010600030101010101" pitchFamily="2" charset="-122"/>
              </a:rPr>
              <a:t>1.</a:t>
            </a:r>
            <a:r>
              <a:rPr lang="zh-CN" altLang="en-US" sz="2400" dirty="0">
                <a:solidFill>
                  <a:schemeClr val="bg1"/>
                </a:solidFill>
                <a:latin typeface="宋体" panose="02010600030101010101" pitchFamily="2" charset="-122"/>
                <a:ea typeface="宋体" panose="02010600030101010101" pitchFamily="2" charset="-122"/>
              </a:rPr>
              <a:t>管理端子系统的操作说明：</a:t>
            </a:r>
          </a:p>
          <a:p>
            <a:r>
              <a:rPr lang="zh-CN" altLang="en-US" sz="2400" dirty="0">
                <a:solidFill>
                  <a:schemeClr val="bg1"/>
                </a:solidFill>
                <a:latin typeface="宋体" panose="02010600030101010101" pitchFamily="2" charset="-122"/>
                <a:ea typeface="宋体" panose="02010600030101010101" pitchFamily="2" charset="-122"/>
              </a:rPr>
              <a:t>   </a:t>
            </a:r>
            <a:r>
              <a:rPr lang="zh-CN" altLang="en-US" sz="2000" dirty="0">
                <a:solidFill>
                  <a:schemeClr val="bg1"/>
                </a:solidFill>
                <a:latin typeface="宋体" panose="02010600030101010101" pitchFamily="2" charset="-122"/>
                <a:ea typeface="宋体" panose="02010600030101010101" pitchFamily="2" charset="-122"/>
              </a:rPr>
              <a:t>管理端的操作流程如下：</a:t>
            </a:r>
          </a:p>
          <a:p>
            <a:r>
              <a:rPr lang="zh-CN" altLang="en-US" sz="2000" dirty="0">
                <a:solidFill>
                  <a:schemeClr val="bg1"/>
                </a:solidFill>
                <a:latin typeface="宋体" panose="02010600030101010101" pitchFamily="2" charset="-122"/>
                <a:ea typeface="宋体" panose="02010600030101010101" pitchFamily="2" charset="-122"/>
              </a:rPr>
              <a:t>登陆-&gt;在信息管理中增加新博物馆在评价管理中增加新评论将博物馆信息和评价和发布到客户端游客在客户端选择浏览博物馆信息管理端查看博物馆信息库并回复博物馆信息。管理端分为登录管理、信息管理、评价管理、用户管理等模块。</a:t>
            </a:r>
          </a:p>
        </p:txBody>
      </p:sp>
      <p:sp>
        <p:nvSpPr>
          <p:cNvPr id="13" name="TextBox 1"/>
          <p:cNvSpPr txBox="1"/>
          <p:nvPr/>
        </p:nvSpPr>
        <p:spPr>
          <a:xfrm>
            <a:off x="5588635" y="510540"/>
            <a:ext cx="6086475" cy="58356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子系统流程</a:t>
            </a:r>
          </a:p>
        </p:txBody>
      </p:sp>
      <p:sp>
        <p:nvSpPr>
          <p:cNvPr id="18" name="矩形 17"/>
          <p:cNvSpPr/>
          <p:nvPr/>
        </p:nvSpPr>
        <p:spPr>
          <a:xfrm>
            <a:off x="5920740" y="4505960"/>
            <a:ext cx="5755005" cy="2245360"/>
          </a:xfrm>
          <a:prstGeom prst="rect">
            <a:avLst/>
          </a:prstGeom>
        </p:spPr>
        <p:txBody>
          <a:bodyPr wrap="square">
            <a:spAutoFit/>
          </a:bodyPr>
          <a:lstStyle/>
          <a:p>
            <a:r>
              <a:rPr lang="zh-CN" altLang="en-US" sz="2000" dirty="0">
                <a:solidFill>
                  <a:schemeClr val="bg1"/>
                </a:solidFill>
                <a:latin typeface="宋体" panose="02010600030101010101" pitchFamily="2" charset="-122"/>
                <a:ea typeface="宋体" panose="02010600030101010101" pitchFamily="2" charset="-122"/>
              </a:rPr>
              <a:t>客户端子系统主要是客户操作的平台，客户通过APP登录到博物馆信息发布的页面后，找到相应的博物馆页面，点击进去查询需要的信息，可通过关键字收索直接获得相应信息，浏览详细博物馆介绍，当游玩过后，如果符合描写，环境宜人，服务质量高，可以提交自己的评价，可供博物馆对管理方面进行参考。</a:t>
            </a:r>
          </a:p>
        </p:txBody>
      </p:sp>
      <p:sp>
        <p:nvSpPr>
          <p:cNvPr id="19" name="TextBox 1"/>
          <p:cNvSpPr txBox="1"/>
          <p:nvPr/>
        </p:nvSpPr>
        <p:spPr>
          <a:xfrm>
            <a:off x="5591810" y="3899535"/>
            <a:ext cx="5996305" cy="460375"/>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2400" dirty="0" err="1">
                <a:latin typeface="宋体" panose="02010600030101010101" pitchFamily="2" charset="-122"/>
                <a:ea typeface="宋体" panose="02010600030101010101" pitchFamily="2" charset="-122"/>
              </a:rPr>
              <a:t>2.客户端子系统操作说明</a:t>
            </a: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54C76D7C-913C-40BC-955B-65D64702D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71" y="0"/>
            <a:ext cx="3583021" cy="685800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62341" y="264160"/>
            <a:ext cx="7158355" cy="521970"/>
          </a:xfrm>
          <a:prstGeom prst="rect">
            <a:avLst/>
          </a:prstGeom>
        </p:spPr>
        <p:txBody>
          <a:bodyPr wrap="square">
            <a:spAutoFit/>
          </a:bodyPr>
          <a:lstStyle/>
          <a:p>
            <a:r>
              <a:rPr lang="en-US" altLang="zh-CN" sz="2800" dirty="0">
                <a:solidFill>
                  <a:schemeClr val="bg1"/>
                </a:solidFill>
                <a:latin typeface="Impact" panose="020B0806030902050204" pitchFamily="34" charset="0"/>
                <a:ea typeface="Tahoma" panose="020B0604030504040204" pitchFamily="34" charset="0"/>
                <a:cs typeface="Lao UI" panose="020B0502040204020203" pitchFamily="34" charset="0"/>
              </a:rPr>
              <a:t>1.</a:t>
            </a:r>
            <a:r>
              <a:rPr lang="zh-CN" altLang="en-US" sz="2800" dirty="0">
                <a:solidFill>
                  <a:schemeClr val="bg1"/>
                </a:solidFill>
                <a:latin typeface="Impact" panose="020B0806030902050204" pitchFamily="34" charset="0"/>
                <a:ea typeface="Tahoma" panose="020B0604030504040204" pitchFamily="34" charset="0"/>
                <a:cs typeface="Lao UI" panose="020B0502040204020203" pitchFamily="34" charset="0"/>
              </a:rPr>
              <a:t>用户登录：</a:t>
            </a:r>
          </a:p>
        </p:txBody>
      </p:sp>
      <p:sp>
        <p:nvSpPr>
          <p:cNvPr id="20" name="矩形 19"/>
          <p:cNvSpPr/>
          <p:nvPr/>
        </p:nvSpPr>
        <p:spPr>
          <a:xfrm>
            <a:off x="3362341" y="927349"/>
            <a:ext cx="4292600" cy="1938020"/>
          </a:xfrm>
          <a:prstGeom prst="rect">
            <a:avLst/>
          </a:prstGeom>
        </p:spPr>
        <p:txBody>
          <a:bodyPr wrap="square">
            <a:spAutoFit/>
          </a:bodyPr>
          <a:lstStyle/>
          <a:p>
            <a:r>
              <a:rPr lang="zh-CN" altLang="en-US" sz="2000" dirty="0">
                <a:solidFill>
                  <a:schemeClr val="bg1"/>
                </a:solidFill>
                <a:latin typeface="Dotum" panose="020B0600000101010101" pitchFamily="34" charset="-127"/>
                <a:ea typeface="Dotum" panose="020B0600000101010101" pitchFamily="34" charset="-127"/>
              </a:rPr>
              <a:t>所有的管理端用户都通过登陆界面进入管理系统,如图K-1,登陆者通过输入用户名、密码后点击登陆进入，如果用户名、密码正确可以进入,否则可以点击注册进入，注册账号页面进行注册。</a:t>
            </a:r>
          </a:p>
        </p:txBody>
      </p:sp>
      <p:sp>
        <p:nvSpPr>
          <p:cNvPr id="21" name="矩形 20"/>
          <p:cNvSpPr/>
          <p:nvPr/>
        </p:nvSpPr>
        <p:spPr>
          <a:xfrm>
            <a:off x="4071620" y="4698344"/>
            <a:ext cx="5961318" cy="521970"/>
          </a:xfrm>
          <a:prstGeom prst="rect">
            <a:avLst/>
          </a:prstGeom>
        </p:spPr>
        <p:txBody>
          <a:bodyPr wrap="square">
            <a:spAutoFit/>
          </a:bodyPr>
          <a:lstStyle/>
          <a:p>
            <a:r>
              <a:rPr lang="en-US" altLang="zh-CN" sz="2800" dirty="0">
                <a:solidFill>
                  <a:schemeClr val="bg1"/>
                </a:solidFill>
                <a:latin typeface="Impact" panose="020B0806030902050204" pitchFamily="34" charset="0"/>
                <a:ea typeface="Tahoma" panose="020B0604030504040204" pitchFamily="34" charset="0"/>
                <a:cs typeface="Lao UI" panose="020B0502040204020203" pitchFamily="34" charset="0"/>
              </a:rPr>
              <a:t>2.</a:t>
            </a:r>
            <a:r>
              <a:rPr lang="zh-CN" altLang="en-US" sz="2800" dirty="0">
                <a:solidFill>
                  <a:schemeClr val="bg1"/>
                </a:solidFill>
                <a:latin typeface="Impact" panose="020B0806030902050204" pitchFamily="34" charset="0"/>
                <a:ea typeface="宋体" panose="02010600030101010101" pitchFamily="2" charset="-122"/>
                <a:cs typeface="Lao UI" panose="020B0502040204020203" pitchFamily="34" charset="0"/>
              </a:rPr>
              <a:t>用户注册：</a:t>
            </a:r>
          </a:p>
        </p:txBody>
      </p:sp>
      <p:sp>
        <p:nvSpPr>
          <p:cNvPr id="22" name="矩形 21"/>
          <p:cNvSpPr/>
          <p:nvPr/>
        </p:nvSpPr>
        <p:spPr>
          <a:xfrm>
            <a:off x="4071620" y="5352014"/>
            <a:ext cx="4742540" cy="645160"/>
          </a:xfrm>
          <a:prstGeom prst="rect">
            <a:avLst/>
          </a:prstGeom>
        </p:spPr>
        <p:txBody>
          <a:bodyPr wrap="square">
            <a:spAutoFit/>
          </a:bodyPr>
          <a:lstStyle/>
          <a:p>
            <a:r>
              <a:rPr lang="zh-CN" altLang="en-US" dirty="0">
                <a:solidFill>
                  <a:schemeClr val="bg1"/>
                </a:solidFill>
                <a:latin typeface="Dotum" panose="020B0600000101010101" pitchFamily="34" charset="-127"/>
                <a:ea typeface="Dotum" panose="020B0600000101010101" pitchFamily="34" charset="-127"/>
              </a:rPr>
              <a:t>点击图1注册功能，进入游客注册页面，填写注册信息后提交便可注册账号，如图2所示。</a:t>
            </a:r>
          </a:p>
        </p:txBody>
      </p:sp>
      <p:pic>
        <p:nvPicPr>
          <p:cNvPr id="7" name="图片 6">
            <a:extLst>
              <a:ext uri="{FF2B5EF4-FFF2-40B4-BE49-F238E27FC236}">
                <a16:creationId xmlns:a16="http://schemas.microsoft.com/office/drawing/2014/main" id="{C8EB48EB-E15A-4083-A8FA-180E48E78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537" y="139615"/>
            <a:ext cx="3066473" cy="5451508"/>
          </a:xfrm>
          <a:prstGeom prst="rect">
            <a:avLst/>
          </a:prstGeom>
        </p:spPr>
      </p:pic>
      <p:pic>
        <p:nvPicPr>
          <p:cNvPr id="9" name="图片 8">
            <a:extLst>
              <a:ext uri="{FF2B5EF4-FFF2-40B4-BE49-F238E27FC236}">
                <a16:creationId xmlns:a16="http://schemas.microsoft.com/office/drawing/2014/main" id="{5E29D9A1-B1FC-4FBD-909C-BDF02F471C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3928" y="1369902"/>
            <a:ext cx="2993536" cy="5321843"/>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9150" y="245110"/>
            <a:ext cx="11204575" cy="2306955"/>
          </a:xfrm>
          <a:prstGeom prst="rect">
            <a:avLst/>
          </a:prstGeom>
        </p:spPr>
        <p:txBody>
          <a:bodyPr wrap="square">
            <a:spAutoFit/>
          </a:bodyPr>
          <a:lstStyle/>
          <a:p>
            <a:r>
              <a:rPr lang="en-US" altLang="zh-CN" sz="2800" dirty="0" err="1">
                <a:solidFill>
                  <a:schemeClr val="bg1"/>
                </a:solidFill>
                <a:latin typeface="Impact" panose="020B0806030902050204" pitchFamily="34" charset="0"/>
                <a:ea typeface="Tahoma" panose="020B0604030504040204" pitchFamily="34" charset="0"/>
                <a:cs typeface="Lao UI" panose="020B0502040204020203" pitchFamily="34" charset="0"/>
              </a:rPr>
              <a:t>3.查询搜索</a:t>
            </a:r>
            <a:r>
              <a:rPr lang="en-US" altLang="zh-CN" sz="3000" dirty="0">
                <a:solidFill>
                  <a:schemeClr val="bg1"/>
                </a:solidFill>
                <a:latin typeface="Impact" panose="020B0806030902050204" pitchFamily="34" charset="0"/>
                <a:ea typeface="Tahoma" panose="020B0604030504040204" pitchFamily="34" charset="0"/>
                <a:cs typeface="Lao UI" panose="020B0502040204020203" pitchFamily="34" charset="0"/>
              </a:rPr>
              <a:t>：</a:t>
            </a:r>
          </a:p>
          <a:p>
            <a:r>
              <a:rPr lang="en-US" altLang="zh-CN" sz="3000" dirty="0">
                <a:solidFill>
                  <a:schemeClr val="bg1"/>
                </a:solidFill>
                <a:latin typeface="Impact" panose="020B0806030902050204" pitchFamily="34" charset="0"/>
                <a:ea typeface="Tahoma" panose="020B0604030504040204" pitchFamily="34" charset="0"/>
                <a:cs typeface="Lao UI" panose="020B0502040204020203" pitchFamily="34" charset="0"/>
              </a:rPr>
              <a:t>      </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通过博物馆查询搜索页面如图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3</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，进入信息浏览页面，如图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4</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。在该页面中显示介绍，教育活动，展览，藏品，发表评论，新闻，评论等相应信息与子功能。当点击介绍进入博物馆详细信息页面，如图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5</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所示。博物馆详细页面显示历史文化等相关介绍。当点击进入博物馆学术活动页面，如图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6</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所示，主要显示了活动相关背景，时间与地点等。点击进入新闻浏览页面，如图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7</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所示。点击藏品进入馆内藏品介绍页面，方便游客在游览时了解相关历史文化与典故，如图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8</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所示。点击发表评论进入评论填写基本信息页面，如图</a:t>
            </a:r>
            <a:r>
              <a:rPr lang="en-US" altLang="zh-CN" dirty="0">
                <a:solidFill>
                  <a:schemeClr val="bg1"/>
                </a:solidFill>
                <a:latin typeface="宋体" panose="02010600030101010101" pitchFamily="2" charset="-122"/>
                <a:ea typeface="宋体" panose="02010600030101010101" pitchFamily="2" charset="-122"/>
                <a:cs typeface="Lao UI" panose="020B0502040204020203" pitchFamily="34" charset="0"/>
              </a:rPr>
              <a:t>9</a:t>
            </a:r>
            <a:r>
              <a:rPr lang="en-US" altLang="zh-CN" dirty="0">
                <a:solidFill>
                  <a:schemeClr val="bg1"/>
                </a:solidFill>
                <a:latin typeface="Impact" panose="020B0806030902050204" pitchFamily="34" charset="0"/>
                <a:ea typeface="Tahoma" panose="020B0604030504040204" pitchFamily="34" charset="0"/>
                <a:cs typeface="Lao UI" panose="020B0502040204020203" pitchFamily="34" charset="0"/>
              </a:rPr>
              <a:t>所示。</a:t>
            </a:r>
            <a:r>
              <a:rPr lang="en-US" altLang="zh-CN" sz="3000" dirty="0">
                <a:solidFill>
                  <a:schemeClr val="bg1"/>
                </a:solidFill>
                <a:latin typeface="Impact" panose="020B0806030902050204" pitchFamily="34" charset="0"/>
                <a:ea typeface="Tahoma" panose="020B0604030504040204" pitchFamily="34" charset="0"/>
                <a:cs typeface="Lao UI" panose="020B0502040204020203" pitchFamily="34" charset="0"/>
              </a:rPr>
              <a:t> </a:t>
            </a:r>
            <a:endParaRPr lang="zh-CN" altLang="en-US" sz="3000" dirty="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7" name="AutoShape 262"/>
          <p:cNvSpPr>
            <a:spLocks noChangeAspect="1" noChangeArrowheads="1" noTextEdit="1"/>
          </p:cNvSpPr>
          <p:nvPr/>
        </p:nvSpPr>
        <p:spPr bwMode="auto">
          <a:xfrm>
            <a:off x="10595345" y="715971"/>
            <a:ext cx="501779" cy="536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 name="图片 4" descr="mmexport1526866719251"/>
          <p:cNvPicPr>
            <a:picLocks noChangeAspect="1" noChangeArrowheads="1"/>
          </p:cNvPicPr>
          <p:nvPr/>
        </p:nvPicPr>
        <p:blipFill rotWithShape="1">
          <a:blip r:embed="rId3">
            <a:extLst>
              <a:ext uri="{28A0092B-C50C-407E-A947-70E740481C1C}">
                <a14:useLocalDpi xmlns:a14="http://schemas.microsoft.com/office/drawing/2010/main" val="0"/>
              </a:ext>
            </a:extLst>
          </a:blip>
          <a:srcRect l="2069" t="5237" r="2707"/>
          <a:stretch/>
        </p:blipFill>
        <p:spPr>
          <a:xfrm>
            <a:off x="8579300" y="2564493"/>
            <a:ext cx="2883027" cy="3796030"/>
          </a:xfrm>
          <a:prstGeom prst="rect">
            <a:avLst/>
          </a:prstGeom>
          <a:noFill/>
          <a:ln>
            <a:noFill/>
          </a:ln>
        </p:spPr>
      </p:pic>
      <p:pic>
        <p:nvPicPr>
          <p:cNvPr id="6" name="图片 5">
            <a:extLst>
              <a:ext uri="{FF2B5EF4-FFF2-40B4-BE49-F238E27FC236}">
                <a16:creationId xmlns:a16="http://schemas.microsoft.com/office/drawing/2014/main" id="{7447FB28-DD82-406A-A947-40FA0C9D032D}"/>
              </a:ext>
            </a:extLst>
          </p:cNvPr>
          <p:cNvPicPr>
            <a:picLocks noChangeAspect="1"/>
          </p:cNvPicPr>
          <p:nvPr/>
        </p:nvPicPr>
        <p:blipFill rotWithShape="1">
          <a:blip r:embed="rId4">
            <a:extLst>
              <a:ext uri="{28A0092B-C50C-407E-A947-70E740481C1C}">
                <a14:useLocalDpi xmlns:a14="http://schemas.microsoft.com/office/drawing/2010/main" val="0"/>
              </a:ext>
            </a:extLst>
          </a:blip>
          <a:srcRect l="2750" t="5205" r="2769" b="2508"/>
          <a:stretch/>
        </p:blipFill>
        <p:spPr>
          <a:xfrm>
            <a:off x="819150" y="2516868"/>
            <a:ext cx="2979306" cy="3843655"/>
          </a:xfrm>
          <a:prstGeom prst="rect">
            <a:avLst/>
          </a:prstGeom>
        </p:spPr>
      </p:pic>
      <p:sp>
        <p:nvSpPr>
          <p:cNvPr id="8" name="文本框 7">
            <a:extLst>
              <a:ext uri="{FF2B5EF4-FFF2-40B4-BE49-F238E27FC236}">
                <a16:creationId xmlns:a16="http://schemas.microsoft.com/office/drawing/2014/main" id="{625EA23C-9EA6-49C5-A637-F657746DB489}"/>
              </a:ext>
            </a:extLst>
          </p:cNvPr>
          <p:cNvSpPr txBox="1"/>
          <p:nvPr/>
        </p:nvSpPr>
        <p:spPr>
          <a:xfrm flipH="1">
            <a:off x="1717964" y="6428224"/>
            <a:ext cx="757381" cy="369332"/>
          </a:xfrm>
          <a:prstGeom prst="rect">
            <a:avLst/>
          </a:prstGeom>
          <a:noFill/>
        </p:spPr>
        <p:txBody>
          <a:bodyPr wrap="square" rtlCol="0">
            <a:spAutoFit/>
          </a:bodyPr>
          <a:lstStyle/>
          <a:p>
            <a:r>
              <a:rPr lang="zh-CN" altLang="en-US" dirty="0">
                <a:solidFill>
                  <a:schemeClr val="bg1"/>
                </a:solidFill>
              </a:rPr>
              <a:t>图</a:t>
            </a:r>
            <a:r>
              <a:rPr lang="en-US" altLang="zh-CN" dirty="0">
                <a:solidFill>
                  <a:schemeClr val="bg1"/>
                </a:solidFill>
              </a:rPr>
              <a:t>4</a:t>
            </a:r>
            <a:endParaRPr lang="zh-CN" altLang="en-US" dirty="0">
              <a:solidFill>
                <a:schemeClr val="bg1"/>
              </a:solidFill>
            </a:endParaRPr>
          </a:p>
        </p:txBody>
      </p:sp>
      <p:sp>
        <p:nvSpPr>
          <p:cNvPr id="13" name="文本框 12">
            <a:extLst>
              <a:ext uri="{FF2B5EF4-FFF2-40B4-BE49-F238E27FC236}">
                <a16:creationId xmlns:a16="http://schemas.microsoft.com/office/drawing/2014/main" id="{4095161F-77B4-431B-933D-5508168E0301}"/>
              </a:ext>
            </a:extLst>
          </p:cNvPr>
          <p:cNvSpPr txBox="1"/>
          <p:nvPr/>
        </p:nvSpPr>
        <p:spPr>
          <a:xfrm flipH="1">
            <a:off x="9874909" y="6480311"/>
            <a:ext cx="757381" cy="369332"/>
          </a:xfrm>
          <a:prstGeom prst="rect">
            <a:avLst/>
          </a:prstGeom>
          <a:noFill/>
        </p:spPr>
        <p:txBody>
          <a:bodyPr wrap="square" rtlCol="0">
            <a:spAutoFit/>
          </a:bodyPr>
          <a:lstStyle/>
          <a:p>
            <a:r>
              <a:rPr lang="zh-CN" altLang="en-US" dirty="0">
                <a:solidFill>
                  <a:schemeClr val="bg1"/>
                </a:solidFill>
              </a:rPr>
              <a:t>图</a:t>
            </a:r>
            <a:r>
              <a:rPr lang="en-US" altLang="zh-CN" dirty="0">
                <a:solidFill>
                  <a:schemeClr val="bg1"/>
                </a:solidFill>
              </a:rPr>
              <a:t>5</a:t>
            </a:r>
            <a:endParaRPr lang="zh-CN" altLang="en-US" dirty="0">
              <a:solidFill>
                <a:schemeClr val="bg1"/>
              </a:solidFill>
            </a:endParaRPr>
          </a:p>
        </p:txBody>
      </p:sp>
      <p:sp>
        <p:nvSpPr>
          <p:cNvPr id="14" name="文本框 13">
            <a:extLst>
              <a:ext uri="{FF2B5EF4-FFF2-40B4-BE49-F238E27FC236}">
                <a16:creationId xmlns:a16="http://schemas.microsoft.com/office/drawing/2014/main" id="{956C8370-DEB3-4FDE-A9AE-F31277ACC58C}"/>
              </a:ext>
            </a:extLst>
          </p:cNvPr>
          <p:cNvSpPr txBox="1"/>
          <p:nvPr/>
        </p:nvSpPr>
        <p:spPr>
          <a:xfrm flipH="1">
            <a:off x="5666366" y="6392504"/>
            <a:ext cx="757381" cy="369332"/>
          </a:xfrm>
          <a:prstGeom prst="rect">
            <a:avLst/>
          </a:prstGeom>
          <a:noFill/>
        </p:spPr>
        <p:txBody>
          <a:bodyPr wrap="square" rtlCol="0">
            <a:spAutoFit/>
          </a:bodyPr>
          <a:lstStyle/>
          <a:p>
            <a:r>
              <a:rPr lang="zh-CN" altLang="en-US" dirty="0">
                <a:solidFill>
                  <a:schemeClr val="bg1"/>
                </a:solidFill>
              </a:rPr>
              <a:t>图</a:t>
            </a:r>
            <a:r>
              <a:rPr lang="en-US" altLang="zh-CN" dirty="0">
                <a:solidFill>
                  <a:schemeClr val="bg1"/>
                </a:solidFill>
              </a:rPr>
              <a:t>4</a:t>
            </a:r>
            <a:endParaRPr lang="zh-CN" altLang="en-US" dirty="0">
              <a:solidFill>
                <a:schemeClr val="bg1"/>
              </a:solidFill>
            </a:endParaRPr>
          </a:p>
        </p:txBody>
      </p:sp>
      <p:pic>
        <p:nvPicPr>
          <p:cNvPr id="11" name="图片 10">
            <a:extLst>
              <a:ext uri="{FF2B5EF4-FFF2-40B4-BE49-F238E27FC236}">
                <a16:creationId xmlns:a16="http://schemas.microsoft.com/office/drawing/2014/main" id="{13429A66-94FE-4B2F-A36B-934328396EC1}"/>
              </a:ext>
            </a:extLst>
          </p:cNvPr>
          <p:cNvPicPr>
            <a:picLocks noChangeAspect="1"/>
          </p:cNvPicPr>
          <p:nvPr/>
        </p:nvPicPr>
        <p:blipFill rotWithShape="1">
          <a:blip r:embed="rId5">
            <a:extLst>
              <a:ext uri="{28A0092B-C50C-407E-A947-70E740481C1C}">
                <a14:useLocalDpi xmlns:a14="http://schemas.microsoft.com/office/drawing/2010/main" val="0"/>
              </a:ext>
            </a:extLst>
          </a:blip>
          <a:srcRect l="2752" t="5601" r="2999" b="1943"/>
          <a:stretch/>
        </p:blipFill>
        <p:spPr>
          <a:xfrm>
            <a:off x="4673393" y="2516868"/>
            <a:ext cx="2979306" cy="3686399"/>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9150" y="245110"/>
            <a:ext cx="11204575" cy="553085"/>
          </a:xfrm>
          <a:prstGeom prst="rect">
            <a:avLst/>
          </a:prstGeom>
        </p:spPr>
        <p:txBody>
          <a:bodyPr wrap="square">
            <a:spAutoFit/>
          </a:bodyPr>
          <a:lstStyle/>
          <a:p>
            <a:r>
              <a:rPr lang="en-US" altLang="zh-CN" sz="3000">
                <a:solidFill>
                  <a:srgbClr val="DACD57"/>
                </a:solidFill>
                <a:latin typeface="Impact" panose="020B0806030902050204" pitchFamily="34" charset="0"/>
                <a:ea typeface="Tahoma" panose="020B0604030504040204" pitchFamily="34" charset="0"/>
                <a:cs typeface="Lao UI" panose="020B0502040204020203" pitchFamily="34" charset="0"/>
              </a:rPr>
              <a:t> </a:t>
            </a:r>
            <a:endParaRPr lang="zh-CN" altLang="en-US" sz="3000">
              <a:solidFill>
                <a:srgbClr val="DACD57"/>
              </a:solidFill>
              <a:latin typeface="Impact" panose="020B0806030902050204" pitchFamily="34" charset="0"/>
              <a:ea typeface="Tahoma" panose="020B0604030504040204" pitchFamily="34" charset="0"/>
              <a:cs typeface="Lao UI" panose="020B0502040204020203" pitchFamily="34" charset="0"/>
            </a:endParaRPr>
          </a:p>
        </p:txBody>
      </p:sp>
      <p:sp>
        <p:nvSpPr>
          <p:cNvPr id="7" name="AutoShape 262"/>
          <p:cNvSpPr>
            <a:spLocks noChangeAspect="1" noChangeArrowheads="1" noTextEdit="1"/>
          </p:cNvSpPr>
          <p:nvPr/>
        </p:nvSpPr>
        <p:spPr bwMode="auto">
          <a:xfrm>
            <a:off x="10595345" y="715971"/>
            <a:ext cx="501779" cy="536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矩形 48"/>
          <p:cNvSpPr/>
          <p:nvPr/>
        </p:nvSpPr>
        <p:spPr>
          <a:xfrm>
            <a:off x="4684784" y="5992223"/>
            <a:ext cx="3453598" cy="368300"/>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rPr>
              <a:t>                  </a:t>
            </a:r>
            <a:r>
              <a:rPr lang="zh-CN" altLang="en-US">
                <a:solidFill>
                  <a:schemeClr val="bg1"/>
                </a:solidFill>
                <a:latin typeface="Dotum" panose="020B0600000101010101" pitchFamily="34" charset="-127"/>
                <a:ea typeface="Dotum" panose="020B0600000101010101" pitchFamily="34" charset="-127"/>
              </a:rPr>
              <a:t>图</a:t>
            </a:r>
            <a:r>
              <a:rPr lang="en-US" altLang="zh-CN">
                <a:solidFill>
                  <a:schemeClr val="bg1"/>
                </a:solidFill>
                <a:latin typeface="Dotum" panose="020B0600000101010101" pitchFamily="34" charset="-127"/>
                <a:ea typeface="Dotum" panose="020B0600000101010101" pitchFamily="34" charset="-127"/>
              </a:rPr>
              <a:t>7</a:t>
            </a:r>
          </a:p>
        </p:txBody>
      </p:sp>
      <p:sp>
        <p:nvSpPr>
          <p:cNvPr id="50" name="TextBox 1"/>
          <p:cNvSpPr txBox="1"/>
          <p:nvPr/>
        </p:nvSpPr>
        <p:spPr>
          <a:xfrm>
            <a:off x="1081437" y="5992475"/>
            <a:ext cx="2298333" cy="368300"/>
          </a:xfrm>
          <a:prstGeom prst="rect">
            <a:avLst/>
          </a:prstGeom>
          <a:noFill/>
        </p:spPr>
        <p:txBody>
          <a:bodyPr wrap="square" rtlCol="0">
            <a:spAutoFit/>
          </a:bodyPr>
          <a:lstStyle/>
          <a:p>
            <a:pPr algn="ctr"/>
            <a:r>
              <a:rPr lang="en-US" altLang="zh-CN" b="1">
                <a:solidFill>
                  <a:schemeClr val="bg1"/>
                </a:solidFill>
                <a:latin typeface="Dotum" panose="020B0600000101010101" pitchFamily="34" charset="-127"/>
                <a:ea typeface="宋体" panose="02010600030101010101" pitchFamily="2" charset="-122"/>
                <a:cs typeface="Verdana" panose="020B0604030504040204" pitchFamily="34" charset="0"/>
              </a:rPr>
              <a:t>  </a:t>
            </a:r>
            <a:r>
              <a:rPr lang="zh-CN" altLang="en-US" b="1">
                <a:solidFill>
                  <a:schemeClr val="bg1"/>
                </a:solidFill>
                <a:latin typeface="Dotum" panose="020B0600000101010101" pitchFamily="34" charset="-127"/>
                <a:ea typeface="宋体" panose="02010600030101010101" pitchFamily="2" charset="-122"/>
                <a:cs typeface="Verdana" panose="020B0604030504040204" pitchFamily="34" charset="0"/>
              </a:rPr>
              <a:t>图</a:t>
            </a:r>
            <a:r>
              <a:rPr lang="en-US" altLang="zh-CN" b="1">
                <a:solidFill>
                  <a:schemeClr val="bg1"/>
                </a:solidFill>
                <a:latin typeface="Dotum" panose="020B0600000101010101" pitchFamily="34" charset="-127"/>
                <a:ea typeface="宋体" panose="02010600030101010101" pitchFamily="2" charset="-122"/>
                <a:cs typeface="Verdana" panose="020B0604030504040204" pitchFamily="34" charset="0"/>
              </a:rPr>
              <a:t>6</a:t>
            </a:r>
          </a:p>
        </p:txBody>
      </p:sp>
      <p:sp>
        <p:nvSpPr>
          <p:cNvPr id="51" name="矩形 50"/>
          <p:cNvSpPr/>
          <p:nvPr/>
        </p:nvSpPr>
        <p:spPr>
          <a:xfrm>
            <a:off x="8570514" y="5992223"/>
            <a:ext cx="3453598" cy="368300"/>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rPr>
              <a:t>                  </a:t>
            </a:r>
            <a:r>
              <a:rPr lang="zh-CN" altLang="en-US">
                <a:solidFill>
                  <a:schemeClr val="bg1"/>
                </a:solidFill>
                <a:latin typeface="Dotum" panose="020B0600000101010101" pitchFamily="34" charset="-127"/>
                <a:ea typeface="Dotum" panose="020B0600000101010101" pitchFamily="34" charset="-127"/>
              </a:rPr>
              <a:t>图</a:t>
            </a:r>
            <a:r>
              <a:rPr lang="en-US" altLang="zh-CN">
                <a:solidFill>
                  <a:schemeClr val="bg1"/>
                </a:solidFill>
                <a:latin typeface="Dotum" panose="020B0600000101010101" pitchFamily="34" charset="-127"/>
                <a:ea typeface="Dotum" panose="020B0600000101010101" pitchFamily="34" charset="-127"/>
              </a:rPr>
              <a:t>8</a:t>
            </a:r>
          </a:p>
        </p:txBody>
      </p:sp>
      <p:pic>
        <p:nvPicPr>
          <p:cNvPr id="6" name="图片 5" descr="mmexport1526866714268"/>
          <p:cNvPicPr>
            <a:picLocks noChangeAspect="1" noChangeArrowheads="1"/>
          </p:cNvPicPr>
          <p:nvPr/>
        </p:nvPicPr>
        <p:blipFill rotWithShape="1">
          <a:blip r:embed="rId3">
            <a:extLst>
              <a:ext uri="{28A0092B-C50C-407E-A947-70E740481C1C}">
                <a14:useLocalDpi xmlns:a14="http://schemas.microsoft.com/office/drawing/2010/main" val="0"/>
              </a:ext>
            </a:extLst>
          </a:blip>
          <a:srcRect l="2784" r="3902"/>
          <a:stretch/>
        </p:blipFill>
        <p:spPr>
          <a:xfrm>
            <a:off x="819150" y="245111"/>
            <a:ext cx="3085329" cy="5215890"/>
          </a:xfrm>
          <a:prstGeom prst="rect">
            <a:avLst/>
          </a:prstGeom>
          <a:noFill/>
          <a:ln>
            <a:noFill/>
          </a:ln>
        </p:spPr>
      </p:pic>
      <p:pic>
        <p:nvPicPr>
          <p:cNvPr id="8" name="图片 6" descr="mmexport1526866692454"/>
          <p:cNvPicPr>
            <a:picLocks noChangeAspect="1" noChangeArrowheads="1"/>
          </p:cNvPicPr>
          <p:nvPr/>
        </p:nvPicPr>
        <p:blipFill rotWithShape="1">
          <a:blip r:embed="rId4">
            <a:extLst>
              <a:ext uri="{28A0092B-C50C-407E-A947-70E740481C1C}">
                <a14:useLocalDpi xmlns:a14="http://schemas.microsoft.com/office/drawing/2010/main" val="0"/>
              </a:ext>
            </a:extLst>
          </a:blip>
          <a:srcRect l="1784" r="2466"/>
          <a:stretch/>
        </p:blipFill>
        <p:spPr>
          <a:xfrm>
            <a:off x="4531702" y="245109"/>
            <a:ext cx="3288146" cy="5234364"/>
          </a:xfrm>
          <a:prstGeom prst="rect">
            <a:avLst/>
          </a:prstGeom>
          <a:noFill/>
          <a:ln>
            <a:noFill/>
          </a:ln>
        </p:spPr>
      </p:pic>
      <p:pic>
        <p:nvPicPr>
          <p:cNvPr id="9" name="图片 7" descr="mmexport1526866706182"/>
          <p:cNvPicPr>
            <a:picLocks noChangeAspect="1" noChangeArrowheads="1"/>
          </p:cNvPicPr>
          <p:nvPr/>
        </p:nvPicPr>
        <p:blipFill rotWithShape="1">
          <a:blip r:embed="rId5">
            <a:extLst>
              <a:ext uri="{28A0092B-C50C-407E-A947-70E740481C1C}">
                <a14:useLocalDpi xmlns:a14="http://schemas.microsoft.com/office/drawing/2010/main" val="0"/>
              </a:ext>
            </a:extLst>
          </a:blip>
          <a:srcRect l="1552" t="1074" r="3786" b="-1074"/>
          <a:stretch/>
        </p:blipFill>
        <p:spPr>
          <a:xfrm>
            <a:off x="8343322" y="245110"/>
            <a:ext cx="3029528" cy="5234363"/>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823970" y="264160"/>
            <a:ext cx="7158355" cy="521970"/>
          </a:xfrm>
          <a:prstGeom prst="rect">
            <a:avLst/>
          </a:prstGeom>
        </p:spPr>
        <p:txBody>
          <a:bodyPr wrap="square">
            <a:spAutoFit/>
          </a:bodyPr>
          <a:lstStyle/>
          <a:p>
            <a:r>
              <a:rPr lang="en-US" altLang="zh-CN" sz="2800">
                <a:solidFill>
                  <a:schemeClr val="bg1"/>
                </a:solidFill>
                <a:latin typeface="Impact" panose="020B0806030902050204" pitchFamily="34" charset="0"/>
                <a:ea typeface="Tahoma" panose="020B0604030504040204" pitchFamily="34" charset="0"/>
                <a:cs typeface="Lao UI" panose="020B0502040204020203" pitchFamily="34" charset="0"/>
              </a:rPr>
              <a:t>4.</a:t>
            </a:r>
            <a:r>
              <a:rPr lang="zh-CN" altLang="en-US" sz="2800">
                <a:solidFill>
                  <a:schemeClr val="bg1"/>
                </a:solidFill>
                <a:latin typeface="Impact" panose="020B0806030902050204" pitchFamily="34" charset="0"/>
                <a:ea typeface="宋体" panose="02010600030101010101" pitchFamily="2" charset="-122"/>
                <a:cs typeface="Lao UI" panose="020B0502040204020203" pitchFamily="34" charset="0"/>
              </a:rPr>
              <a:t>发表评论</a:t>
            </a:r>
            <a:r>
              <a:rPr lang="zh-CN" altLang="en-US" sz="2800">
                <a:solidFill>
                  <a:schemeClr val="bg1"/>
                </a:solidFill>
                <a:latin typeface="Impact" panose="020B0806030902050204" pitchFamily="34" charset="0"/>
                <a:ea typeface="Tahoma" panose="020B0604030504040204" pitchFamily="34" charset="0"/>
                <a:cs typeface="Lao UI" panose="020B0502040204020203" pitchFamily="34" charset="0"/>
              </a:rPr>
              <a:t>：</a:t>
            </a:r>
          </a:p>
        </p:txBody>
      </p:sp>
      <p:sp>
        <p:nvSpPr>
          <p:cNvPr id="20" name="矩形 19"/>
          <p:cNvSpPr/>
          <p:nvPr/>
        </p:nvSpPr>
        <p:spPr>
          <a:xfrm>
            <a:off x="4071620" y="786130"/>
            <a:ext cx="4292600" cy="1014730"/>
          </a:xfrm>
          <a:prstGeom prst="rect">
            <a:avLst/>
          </a:prstGeom>
        </p:spPr>
        <p:txBody>
          <a:bodyPr wrap="square">
            <a:spAutoFit/>
          </a:bodyPr>
          <a:lstStyle/>
          <a:p>
            <a:r>
              <a:rPr lang="zh-CN" altLang="en-US" sz="2000">
                <a:solidFill>
                  <a:schemeClr val="bg1"/>
                </a:solidFill>
                <a:latin typeface="Dotum" panose="020B0600000101010101" pitchFamily="34" charset="-127"/>
                <a:ea typeface="Dotum" panose="020B0600000101010101" pitchFamily="34" charset="-127"/>
              </a:rPr>
              <a:t>当进入“基本信息”页面如图K-4所示，点击发表评论，进入评论填写页面，用户需相关的信息。如图9所示。</a:t>
            </a:r>
          </a:p>
        </p:txBody>
      </p:sp>
      <p:sp>
        <p:nvSpPr>
          <p:cNvPr id="21" name="矩形 20"/>
          <p:cNvSpPr/>
          <p:nvPr/>
        </p:nvSpPr>
        <p:spPr>
          <a:xfrm>
            <a:off x="1533817" y="4685067"/>
            <a:ext cx="5961318" cy="521970"/>
          </a:xfrm>
          <a:prstGeom prst="rect">
            <a:avLst/>
          </a:prstGeom>
        </p:spPr>
        <p:txBody>
          <a:bodyPr wrap="square">
            <a:spAutoFit/>
          </a:bodyPr>
          <a:lstStyle/>
          <a:p>
            <a:r>
              <a:rPr lang="en-US" altLang="zh-CN" sz="2800" dirty="0">
                <a:solidFill>
                  <a:schemeClr val="bg1"/>
                </a:solidFill>
                <a:latin typeface="Impact" panose="020B0806030902050204" pitchFamily="34" charset="0"/>
                <a:ea typeface="宋体" panose="02010600030101010101" pitchFamily="2" charset="-122"/>
                <a:cs typeface="Lao UI" panose="020B0502040204020203" pitchFamily="34" charset="0"/>
              </a:rPr>
              <a:t>5</a:t>
            </a:r>
            <a:r>
              <a:rPr lang="zh-CN" altLang="en-US" sz="2800" dirty="0">
                <a:solidFill>
                  <a:schemeClr val="bg1"/>
                </a:solidFill>
                <a:latin typeface="Impact" panose="020B0806030902050204" pitchFamily="34" charset="0"/>
                <a:ea typeface="宋体" panose="02010600030101010101" pitchFamily="2" charset="-122"/>
                <a:cs typeface="Lao UI" panose="020B0502040204020203" pitchFamily="34" charset="0"/>
              </a:rPr>
              <a:t>用户信息个人管理：</a:t>
            </a:r>
          </a:p>
        </p:txBody>
      </p:sp>
      <p:sp>
        <p:nvSpPr>
          <p:cNvPr id="22" name="矩形 21"/>
          <p:cNvSpPr/>
          <p:nvPr/>
        </p:nvSpPr>
        <p:spPr>
          <a:xfrm>
            <a:off x="1446821" y="5268543"/>
            <a:ext cx="7119689" cy="645160"/>
          </a:xfrm>
          <a:prstGeom prst="rect">
            <a:avLst/>
          </a:prstGeom>
        </p:spPr>
        <p:txBody>
          <a:bodyPr wrap="square">
            <a:spAutoFit/>
          </a:bodyPr>
          <a:lstStyle/>
          <a:p>
            <a:r>
              <a:rPr lang="zh-CN" altLang="en-US">
                <a:solidFill>
                  <a:schemeClr val="bg1"/>
                </a:solidFill>
                <a:latin typeface="Dotum" panose="020B0600000101010101" pitchFamily="34" charset="-127"/>
                <a:ea typeface="Dotum" panose="020B0600000101010101" pitchFamily="34" charset="-127"/>
              </a:rPr>
              <a:t>点击可查看用户相关信息，如用户名，所在城市，可通过点击退出登录，退出当前账号。如图10所示。</a:t>
            </a:r>
          </a:p>
        </p:txBody>
      </p:sp>
      <p:pic>
        <p:nvPicPr>
          <p:cNvPr id="9" name="图片 9" descr="mmexport1526801753175"/>
          <p:cNvPicPr>
            <a:picLocks noChangeAspect="1" noChangeArrowheads="1"/>
          </p:cNvPicPr>
          <p:nvPr/>
        </p:nvPicPr>
        <p:blipFill rotWithShape="1">
          <a:blip r:embed="rId3">
            <a:extLst>
              <a:ext uri="{28A0092B-C50C-407E-A947-70E740481C1C}">
                <a14:useLocalDpi xmlns:a14="http://schemas.microsoft.com/office/drawing/2010/main" val="0"/>
              </a:ext>
            </a:extLst>
          </a:blip>
          <a:srcRect l="2750" r="2447"/>
          <a:stretch/>
        </p:blipFill>
        <p:spPr>
          <a:xfrm>
            <a:off x="8863213" y="2349500"/>
            <a:ext cx="3125587" cy="4121785"/>
          </a:xfrm>
          <a:prstGeom prst="rect">
            <a:avLst/>
          </a:prstGeom>
          <a:noFill/>
          <a:ln>
            <a:noFill/>
          </a:ln>
        </p:spPr>
      </p:pic>
      <p:pic>
        <p:nvPicPr>
          <p:cNvPr id="8" name="图片 8" descr="mmexport1526866682146"/>
          <p:cNvPicPr>
            <a:picLocks noChangeAspect="1" noChangeArrowheads="1"/>
          </p:cNvPicPr>
          <p:nvPr/>
        </p:nvPicPr>
        <p:blipFill rotWithShape="1">
          <a:blip r:embed="rId4">
            <a:extLst>
              <a:ext uri="{28A0092B-C50C-407E-A947-70E740481C1C}">
                <a14:useLocalDpi xmlns:a14="http://schemas.microsoft.com/office/drawing/2010/main" val="0"/>
              </a:ext>
            </a:extLst>
          </a:blip>
          <a:srcRect l="2692" r="2149"/>
          <a:stretch/>
        </p:blipFill>
        <p:spPr>
          <a:xfrm>
            <a:off x="267855" y="16453"/>
            <a:ext cx="3206230" cy="4164330"/>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5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4"/>
  <p:tag name="KSO_WM_SLIDE_INDEX" val="4"/>
  <p:tag name="KSO_WM_SLIDE_ITEM_CNT" val="0"/>
  <p:tag name="KSO_WM_SLIDE_TYPE" val="text"/>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4"/>
  <p:tag name="KSO_WM_SLIDE_INDEX" val="4"/>
  <p:tag name="KSO_WM_SLIDE_ITEM_CNT" val="0"/>
  <p:tag name="KSO_WM_SLIDE_TYPE" val="text"/>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18"/>
  <p:tag name="KSO_WM_SLIDE_INDEX" val="18"/>
  <p:tag name="KSO_WM_SLIDE_ITEM_CNT" val="0"/>
  <p:tag name="KSO_WM_SLIDE_TYPE" val="text"/>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21"/>
  <p:tag name="KSO_WM_SLIDE_INDEX" val="21"/>
  <p:tag name="KSO_WM_SLIDE_ITEM_CNT" val="0"/>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1350"/>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TEMPLATE_THUMBS_INDEX" val="1、2、3、4、6、8、10、12、16、18、21"/>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1"/>
  <p:tag name="KSO_WM_SLIDE_INDEX" val="1"/>
  <p:tag name="KSO_WM_SLIDE_ITEM_CNT" val="0"/>
  <p:tag name="KSO_WM_SLIDE_TYPE" val="title"/>
  <p:tag name="KSO_WM_TEMPLATE_THUMBS_INDEX" val="1、2、3、4、6、8、10、12、16、18、21"/>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2"/>
  <p:tag name="KSO_WM_SLIDE_INDEX" val="2"/>
  <p:tag name="KSO_WM_SLIDE_ITEM_CNT" val="0"/>
  <p:tag name="KSO_WM_SLIDE_TYPE" val="contents"/>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7"/>
  <p:tag name="KSO_WM_SLIDE_INDEX" val="7"/>
  <p:tag name="KSO_WM_SLIDE_ITEM_CNT" val="0"/>
  <p:tag name="KSO_WM_SLIDE_TYPE" val="text"/>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9"/>
  <p:tag name="KSO_WM_SLIDE_INDEX" val="9"/>
  <p:tag name="KSO_WM_SLIDE_ITEM_CNT" val="0"/>
  <p:tag name="KSO_WM_SLIDE_TYPE" val="text"/>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13"/>
  <p:tag name="KSO_WM_SLIDE_INDEX" val="13"/>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1350"/>
  <p:tag name="KSO_WM_TAG_VERSION" val="1.0"/>
  <p:tag name="KSO_WM_SLIDE_ID" val="basetag20161350_18"/>
  <p:tag name="KSO_WM_SLIDE_INDEX" val="18"/>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643</Words>
  <Application>Microsoft Office PowerPoint</Application>
  <PresentationFormat>宽屏</PresentationFormat>
  <Paragraphs>48</Paragraphs>
  <Slides>10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David</vt:lpstr>
      <vt:lpstr>DFKai-SB</vt:lpstr>
      <vt:lpstr>Dotum</vt:lpstr>
      <vt:lpstr>方正幼线简体</vt:lpstr>
      <vt:lpstr>黑体</vt:lpstr>
      <vt:lpstr>宋体</vt:lpstr>
      <vt:lpstr>微软雅黑</vt:lpstr>
      <vt:lpstr>幼圆</vt:lpstr>
      <vt:lpstr>Arial</vt:lpstr>
      <vt:lpstr>Calibri</vt:lpstr>
      <vt:lpstr>Impact</vt:lpstr>
      <vt:lpstr>Lao UI</vt:lpstr>
      <vt:lpstr>Tahoma</vt:lpstr>
      <vt:lpstr>Verdana</vt:lpstr>
      <vt:lpstr>1_Office 主题</vt:lpstr>
      <vt:lpstr>博物馆信息浏览子系统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dc:creator>
  <cp:lastModifiedBy>张 丽琴</cp:lastModifiedBy>
  <cp:revision>12</cp:revision>
  <dcterms:created xsi:type="dcterms:W3CDTF">2018-05-22T15:24:33Z</dcterms:created>
  <dcterms:modified xsi:type="dcterms:W3CDTF">2018-05-23T10:22:08Z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