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00" r:id="rId2"/>
    <p:sldId id="321" r:id="rId3"/>
    <p:sldId id="320" r:id="rId4"/>
    <p:sldId id="304" r:id="rId5"/>
    <p:sldId id="316" r:id="rId6"/>
    <p:sldId id="309" r:id="rId7"/>
    <p:sldId id="317" r:id="rId8"/>
    <p:sldId id="318" r:id="rId9"/>
    <p:sldId id="322" r:id="rId10"/>
    <p:sldId id="324" r:id="rId11"/>
    <p:sldId id="326" r:id="rId12"/>
    <p:sldId id="323" r:id="rId13"/>
    <p:sldId id="325" r:id="rId14"/>
    <p:sldId id="296" r:id="rId15"/>
  </p:sldIdLst>
  <p:sldSz cx="12195175"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859C"/>
    <a:srgbClr val="215968"/>
    <a:srgbClr val="F87A08"/>
    <a:srgbClr val="202A36"/>
    <a:srgbClr val="7CBF33"/>
    <a:srgbClr val="2DB2A4"/>
    <a:srgbClr val="34495E"/>
    <a:srgbClr val="E8E8E8"/>
    <a:srgbClr val="F9F9F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howGuides="1">
      <p:cViewPr varScale="1">
        <p:scale>
          <a:sx n="82" d="100"/>
          <a:sy n="82" d="100"/>
        </p:scale>
        <p:origin x="78" y="60"/>
      </p:cViewPr>
      <p:guideLst>
        <p:guide orient="horz"/>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47A1D-12E5-456D-BF67-C0BDB0A18760}" type="datetimeFigureOut">
              <a:rPr lang="zh-CN" altLang="en-US" smtClean="0"/>
              <a:t>2019/6/4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5ACBAC-C8EB-45CA-967B-DC24F1263EAE}" type="slidenum">
              <a:rPr lang="zh-CN" altLang="en-US" smtClean="0"/>
              <a:t>‹#›</a:t>
            </a:fld>
            <a:endParaRPr lang="zh-CN" altLang="en-US"/>
          </a:p>
        </p:txBody>
      </p:sp>
    </p:spTree>
    <p:extLst>
      <p:ext uri="{BB962C8B-B14F-4D97-AF65-F5344CB8AC3E}">
        <p14:creationId xmlns:p14="http://schemas.microsoft.com/office/powerpoint/2010/main" val="135922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10</a:t>
            </a:fld>
            <a:endParaRPr lang="zh-CN" altLang="en-US"/>
          </a:p>
        </p:txBody>
      </p:sp>
    </p:spTree>
    <p:extLst>
      <p:ext uri="{BB962C8B-B14F-4D97-AF65-F5344CB8AC3E}">
        <p14:creationId xmlns:p14="http://schemas.microsoft.com/office/powerpoint/2010/main" val="2787213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11</a:t>
            </a:fld>
            <a:endParaRPr lang="zh-CN" altLang="en-US"/>
          </a:p>
        </p:txBody>
      </p:sp>
    </p:spTree>
    <p:extLst>
      <p:ext uri="{BB962C8B-B14F-4D97-AF65-F5344CB8AC3E}">
        <p14:creationId xmlns:p14="http://schemas.microsoft.com/office/powerpoint/2010/main" val="2917210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12</a:t>
            </a:fld>
            <a:endParaRPr lang="zh-CN" altLang="en-US"/>
          </a:p>
        </p:txBody>
      </p:sp>
    </p:spTree>
    <p:extLst>
      <p:ext uri="{BB962C8B-B14F-4D97-AF65-F5344CB8AC3E}">
        <p14:creationId xmlns:p14="http://schemas.microsoft.com/office/powerpoint/2010/main" val="2053549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13</a:t>
            </a:fld>
            <a:endParaRPr lang="zh-CN" altLang="en-US"/>
          </a:p>
        </p:txBody>
      </p:sp>
    </p:spTree>
    <p:extLst>
      <p:ext uri="{BB962C8B-B14F-4D97-AF65-F5344CB8AC3E}">
        <p14:creationId xmlns:p14="http://schemas.microsoft.com/office/powerpoint/2010/main" val="4203494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14</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a:t>
            </a:fld>
            <a:endParaRPr lang="zh-CN" altLang="en-US"/>
          </a:p>
        </p:txBody>
      </p:sp>
    </p:spTree>
    <p:extLst>
      <p:ext uri="{BB962C8B-B14F-4D97-AF65-F5344CB8AC3E}">
        <p14:creationId xmlns:p14="http://schemas.microsoft.com/office/powerpoint/2010/main" val="2359371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3</a:t>
            </a:fld>
            <a:endParaRPr lang="zh-CN" altLang="en-US"/>
          </a:p>
        </p:txBody>
      </p:sp>
    </p:spTree>
    <p:extLst>
      <p:ext uri="{BB962C8B-B14F-4D97-AF65-F5344CB8AC3E}">
        <p14:creationId xmlns:p14="http://schemas.microsoft.com/office/powerpoint/2010/main" val="1981056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4</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5</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6</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7</a:t>
            </a:fld>
            <a:endParaRPr lang="zh-CN" altLang="en-US"/>
          </a:p>
        </p:txBody>
      </p:sp>
    </p:spTree>
    <p:extLst>
      <p:ext uri="{BB962C8B-B14F-4D97-AF65-F5344CB8AC3E}">
        <p14:creationId xmlns:p14="http://schemas.microsoft.com/office/powerpoint/2010/main" val="2338467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8</a:t>
            </a:fld>
            <a:endParaRPr lang="zh-CN" altLang="en-US"/>
          </a:p>
        </p:txBody>
      </p:sp>
    </p:spTree>
    <p:extLst>
      <p:ext uri="{BB962C8B-B14F-4D97-AF65-F5344CB8AC3E}">
        <p14:creationId xmlns:p14="http://schemas.microsoft.com/office/powerpoint/2010/main" val="2876736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9</a:t>
            </a:fld>
            <a:endParaRPr lang="zh-CN" altLang="en-US"/>
          </a:p>
        </p:txBody>
      </p:sp>
    </p:spTree>
    <p:extLst>
      <p:ext uri="{BB962C8B-B14F-4D97-AF65-F5344CB8AC3E}">
        <p14:creationId xmlns:p14="http://schemas.microsoft.com/office/powerpoint/2010/main" val="2237021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2097244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450307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369958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829040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E08AF93-F015-4E02-9910-15C5CE4FE8B2}"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1136065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E08AF93-F015-4E02-9910-15C5CE4FE8B2}" type="datetimeFigureOut">
              <a:rPr lang="zh-CN" altLang="en-US" smtClean="0"/>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14919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08AF93-F015-4E02-9910-15C5CE4FE8B2}" type="datetimeFigureOut">
              <a:rPr lang="zh-CN" altLang="en-US" smtClean="0"/>
              <a:t>2019/6/4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147368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E08AF93-F015-4E02-9910-15C5CE4FE8B2}" type="datetimeFigureOut">
              <a:rPr lang="zh-CN" altLang="en-US" smtClean="0"/>
              <a:t>2019/6/4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294172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AF93-F015-4E02-9910-15C5CE4FE8B2}" type="datetimeFigureOut">
              <a:rPr lang="zh-CN" altLang="en-US" smtClean="0"/>
              <a:t>2019/6/4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54233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E08AF93-F015-4E02-9910-15C5CE4FE8B2}" type="datetimeFigureOut">
              <a:rPr lang="zh-CN" altLang="en-US" smtClean="0"/>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209090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E08AF93-F015-4E02-9910-15C5CE4FE8B2}" type="datetimeFigureOut">
              <a:rPr lang="zh-CN" altLang="en-US" smtClean="0"/>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3996963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AF93-F015-4E02-9910-15C5CE4FE8B2}" type="datetimeFigureOut">
              <a:rPr lang="zh-CN" altLang="en-US" smtClean="0"/>
              <a:t>2019/6/4</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1967040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10.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g"/><Relationship Id="rId10"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8.xml"/><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3.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图片 1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 y="0"/>
            <a:ext cx="12192000" cy="6858000"/>
          </a:xfrm>
          <a:prstGeom prst="rect">
            <a:avLst/>
          </a:prstGeom>
        </p:spPr>
      </p:pic>
      <p:sp>
        <p:nvSpPr>
          <p:cNvPr id="174" name="TextBox 173"/>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grpSp>
        <p:nvGrpSpPr>
          <p:cNvPr id="216" name="组合 215"/>
          <p:cNvGrpSpPr/>
          <p:nvPr/>
        </p:nvGrpSpPr>
        <p:grpSpPr>
          <a:xfrm>
            <a:off x="4081363" y="5214147"/>
            <a:ext cx="663125" cy="663125"/>
            <a:chOff x="8077071" y="845254"/>
            <a:chExt cx="2036801" cy="2036802"/>
          </a:xfrm>
        </p:grpSpPr>
        <p:sp>
          <p:nvSpPr>
            <p:cNvPr id="217" name="椭圆 216"/>
            <p:cNvSpPr/>
            <p:nvPr/>
          </p:nvSpPr>
          <p:spPr>
            <a:xfrm>
              <a:off x="8077071" y="845254"/>
              <a:ext cx="2036801" cy="203680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219" name="组合 218"/>
          <p:cNvGrpSpPr/>
          <p:nvPr/>
        </p:nvGrpSpPr>
        <p:grpSpPr>
          <a:xfrm>
            <a:off x="4873451" y="5214147"/>
            <a:ext cx="663125" cy="663125"/>
            <a:chOff x="8125599" y="1434035"/>
            <a:chExt cx="2036802" cy="2036802"/>
          </a:xfrm>
        </p:grpSpPr>
        <p:sp>
          <p:nvSpPr>
            <p:cNvPr id="220" name="椭圆 219"/>
            <p:cNvSpPr/>
            <p:nvPr/>
          </p:nvSpPr>
          <p:spPr>
            <a:xfrm>
              <a:off x="8125599" y="1434035"/>
              <a:ext cx="2036802" cy="203680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2" name="组合 221"/>
          <p:cNvGrpSpPr/>
          <p:nvPr/>
        </p:nvGrpSpPr>
        <p:grpSpPr>
          <a:xfrm>
            <a:off x="5726382" y="5214147"/>
            <a:ext cx="663125" cy="663125"/>
            <a:chOff x="8125599" y="1434035"/>
            <a:chExt cx="2036802" cy="2036802"/>
          </a:xfrm>
        </p:grpSpPr>
        <p:sp>
          <p:nvSpPr>
            <p:cNvPr id="223" name="椭圆 222"/>
            <p:cNvSpPr/>
            <p:nvPr/>
          </p:nvSpPr>
          <p:spPr>
            <a:xfrm>
              <a:off x="8125599" y="1434035"/>
              <a:ext cx="2036802" cy="203680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4" name="组合 223"/>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25"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chemeClr val="accent5">
                  <a:lumMod val="60000"/>
                  <a:lumOff val="4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6"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chemeClr val="accent5">
                  <a:lumMod val="60000"/>
                  <a:lumOff val="4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7"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chemeClr val="accent5">
                  <a:lumMod val="60000"/>
                  <a:lumOff val="4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228" name="组合 227"/>
          <p:cNvGrpSpPr/>
          <p:nvPr/>
        </p:nvGrpSpPr>
        <p:grpSpPr>
          <a:xfrm>
            <a:off x="6544688" y="5214147"/>
            <a:ext cx="663125" cy="663125"/>
            <a:chOff x="8125599" y="1434035"/>
            <a:chExt cx="2036802" cy="2036802"/>
          </a:xfrm>
        </p:grpSpPr>
        <p:sp>
          <p:nvSpPr>
            <p:cNvPr id="229" name="椭圆 228"/>
            <p:cNvSpPr/>
            <p:nvPr/>
          </p:nvSpPr>
          <p:spPr>
            <a:xfrm>
              <a:off x="8125599" y="1434035"/>
              <a:ext cx="2036802" cy="203680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31" name="组合 230"/>
          <p:cNvGrpSpPr/>
          <p:nvPr/>
        </p:nvGrpSpPr>
        <p:grpSpPr>
          <a:xfrm>
            <a:off x="7393731" y="5214147"/>
            <a:ext cx="663125" cy="663125"/>
            <a:chOff x="8125599" y="1434035"/>
            <a:chExt cx="2036802" cy="2036802"/>
          </a:xfrm>
        </p:grpSpPr>
        <p:sp>
          <p:nvSpPr>
            <p:cNvPr id="232" name="椭圆 231"/>
            <p:cNvSpPr/>
            <p:nvPr/>
          </p:nvSpPr>
          <p:spPr>
            <a:xfrm>
              <a:off x="8125599" y="1434035"/>
              <a:ext cx="2036802" cy="203680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177" name="矩形 176"/>
          <p:cNvSpPr/>
          <p:nvPr/>
        </p:nvSpPr>
        <p:spPr>
          <a:xfrm>
            <a:off x="0" y="1785147"/>
            <a:ext cx="12218267" cy="280831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0" y="1929163"/>
            <a:ext cx="12218267" cy="3212976"/>
          </a:xfrm>
          <a:prstGeom prst="rect">
            <a:avLst/>
          </a:prstGeom>
          <a:solidFill>
            <a:schemeClr val="accent5">
              <a:lumMod val="50000"/>
            </a:schemeClr>
          </a:solidFill>
          <a:ln>
            <a:noFill/>
          </a:ln>
          <a:effectLst>
            <a:outerShdw blurRad="177800" dist="152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TextBox 7"/>
          <p:cNvSpPr>
            <a:spLocks noChangeArrowheads="1"/>
          </p:cNvSpPr>
          <p:nvPr/>
        </p:nvSpPr>
        <p:spPr bwMode="auto">
          <a:xfrm>
            <a:off x="1057027" y="2981899"/>
            <a:ext cx="102971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000" b="1" dirty="0">
                <a:solidFill>
                  <a:schemeClr val="accent5">
                    <a:lumMod val="60000"/>
                    <a:lumOff val="40000"/>
                  </a:schemeClr>
                </a:solidFill>
                <a:latin typeface="微软雅黑" pitchFamily="34" charset="-122"/>
                <a:ea typeface="微软雅黑" pitchFamily="34" charset="-122"/>
                <a:sym typeface="微软雅黑" pitchFamily="34" charset="-122"/>
              </a:rPr>
              <a:t>领域问答系统</a:t>
            </a:r>
            <a:r>
              <a:rPr lang="zh-CN" altLang="en-US" sz="6000" b="1" dirty="0" smtClean="0">
                <a:solidFill>
                  <a:schemeClr val="accent5">
                    <a:lumMod val="60000"/>
                    <a:lumOff val="40000"/>
                  </a:schemeClr>
                </a:solidFill>
                <a:latin typeface="微软雅黑" pitchFamily="34" charset="-122"/>
                <a:ea typeface="微软雅黑" pitchFamily="34" charset="-122"/>
                <a:sym typeface="微软雅黑" pitchFamily="34" charset="-122"/>
              </a:rPr>
              <a:t>的设计与实现</a:t>
            </a:r>
            <a:endParaRPr lang="zh-CN" altLang="en-US" sz="6000" b="1" dirty="0">
              <a:solidFill>
                <a:schemeClr val="accent5">
                  <a:lumMod val="60000"/>
                  <a:lumOff val="40000"/>
                </a:schemeClr>
              </a:solidFill>
              <a:latin typeface="微软雅黑" pitchFamily="34" charset="-122"/>
              <a:ea typeface="微软雅黑" pitchFamily="34" charset="-122"/>
              <a:sym typeface="微软雅黑" pitchFamily="34" charset="-122"/>
            </a:endParaRPr>
          </a:p>
        </p:txBody>
      </p:sp>
      <p:sp>
        <p:nvSpPr>
          <p:cNvPr id="214" name="矩形 3"/>
          <p:cNvSpPr>
            <a:spLocks noChangeArrowheads="1"/>
          </p:cNvSpPr>
          <p:nvPr/>
        </p:nvSpPr>
        <p:spPr bwMode="auto">
          <a:xfrm>
            <a:off x="4360824" y="4566075"/>
            <a:ext cx="1574776" cy="31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1600" b="1" dirty="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答辩</a:t>
            </a:r>
            <a:r>
              <a:rPr lang="zh-CN" altLang="en-US" sz="1600" b="1" dirty="0" smtClean="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人：</a:t>
            </a:r>
            <a:r>
              <a:rPr lang="zh-CN" altLang="en-US" sz="1600" b="1" dirty="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黄奕达</a:t>
            </a:r>
          </a:p>
        </p:txBody>
      </p:sp>
      <p:sp>
        <p:nvSpPr>
          <p:cNvPr id="215" name="矩形 3"/>
          <p:cNvSpPr>
            <a:spLocks noChangeArrowheads="1"/>
          </p:cNvSpPr>
          <p:nvPr/>
        </p:nvSpPr>
        <p:spPr bwMode="auto">
          <a:xfrm>
            <a:off x="6529635" y="4566075"/>
            <a:ext cx="1296144" cy="31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buFont typeface="Arial" charset="0"/>
              <a:buNone/>
            </a:pPr>
            <a:r>
              <a:rPr lang="zh-CN" altLang="en-US" sz="1600" b="1" dirty="0" smtClean="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导师：</a:t>
            </a:r>
            <a:r>
              <a:rPr lang="zh-CN" altLang="en-US" sz="1600" b="1" dirty="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万静</a:t>
            </a:r>
          </a:p>
        </p:txBody>
      </p:sp>
    </p:spTree>
    <p:extLst>
      <p:ext uri="{BB962C8B-B14F-4D97-AF65-F5344CB8AC3E}">
        <p14:creationId xmlns:p14="http://schemas.microsoft.com/office/powerpoint/2010/main" val="366891306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2000"/>
                                            <p:tgtEl>
                                              <p:spTgt spid="174"/>
                                            </p:tgtEl>
                                          </p:cBhvr>
                                        </p:animEffect>
                                      </p:childTnLst>
                                    </p:cTn>
                                  </p:par>
                                  <p:par>
                                    <p:cTn id="8" presetID="42" presetClass="entr" presetSubtype="0" fill="hold" grpId="0" nodeType="withEffect">
                                      <p:stCondLst>
                                        <p:cond delay="250"/>
                                      </p:stCondLst>
                                      <p:childTnLst>
                                        <p:set>
                                          <p:cBhvr>
                                            <p:cTn id="9" dur="1" fill="hold">
                                              <p:stCondLst>
                                                <p:cond delay="0"/>
                                              </p:stCondLst>
                                            </p:cTn>
                                            <p:tgtEl>
                                              <p:spTgt spid="177"/>
                                            </p:tgtEl>
                                            <p:attrNameLst>
                                              <p:attrName>style.visibility</p:attrName>
                                            </p:attrNameLst>
                                          </p:cBhvr>
                                          <p:to>
                                            <p:strVal val="visible"/>
                                          </p:to>
                                        </p:set>
                                        <p:animEffect transition="in" filter="fade">
                                          <p:cBhvr>
                                            <p:cTn id="10" dur="1000"/>
                                            <p:tgtEl>
                                              <p:spTgt spid="177"/>
                                            </p:tgtEl>
                                          </p:cBhvr>
                                        </p:animEffect>
                                        <p:anim calcmode="lin" valueType="num">
                                          <p:cBhvr>
                                            <p:cTn id="11" dur="1000" fill="hold"/>
                                            <p:tgtEl>
                                              <p:spTgt spid="177"/>
                                            </p:tgtEl>
                                            <p:attrNameLst>
                                              <p:attrName>ppt_x</p:attrName>
                                            </p:attrNameLst>
                                          </p:cBhvr>
                                          <p:tavLst>
                                            <p:tav tm="0">
                                              <p:val>
                                                <p:strVal val="#ppt_x"/>
                                              </p:val>
                                            </p:tav>
                                            <p:tav tm="100000">
                                              <p:val>
                                                <p:strVal val="#ppt_x"/>
                                              </p:val>
                                            </p:tav>
                                          </p:tavLst>
                                        </p:anim>
                                        <p:anim calcmode="lin" valueType="num">
                                          <p:cBhvr>
                                            <p:cTn id="12" dur="1000" fill="hold"/>
                                            <p:tgtEl>
                                              <p:spTgt spid="17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50"/>
                                      </p:stCondLst>
                                      <p:childTnLst>
                                        <p:set>
                                          <p:cBhvr>
                                            <p:cTn id="14" dur="1" fill="hold">
                                              <p:stCondLst>
                                                <p:cond delay="0"/>
                                              </p:stCondLst>
                                            </p:cTn>
                                            <p:tgtEl>
                                              <p:spTgt spid="178"/>
                                            </p:tgtEl>
                                            <p:attrNameLst>
                                              <p:attrName>style.visibility</p:attrName>
                                            </p:attrNameLst>
                                          </p:cBhvr>
                                          <p:to>
                                            <p:strVal val="visible"/>
                                          </p:to>
                                        </p:set>
                                        <p:animEffect transition="in" filter="fade">
                                          <p:cBhvr>
                                            <p:cTn id="15" dur="1000"/>
                                            <p:tgtEl>
                                              <p:spTgt spid="178"/>
                                            </p:tgtEl>
                                          </p:cBhvr>
                                        </p:animEffect>
                                        <p:anim calcmode="lin" valueType="num">
                                          <p:cBhvr>
                                            <p:cTn id="16" dur="1000" fill="hold"/>
                                            <p:tgtEl>
                                              <p:spTgt spid="178"/>
                                            </p:tgtEl>
                                            <p:attrNameLst>
                                              <p:attrName>ppt_x</p:attrName>
                                            </p:attrNameLst>
                                          </p:cBhvr>
                                          <p:tavLst>
                                            <p:tav tm="0">
                                              <p:val>
                                                <p:strVal val="#ppt_x"/>
                                              </p:val>
                                            </p:tav>
                                            <p:tav tm="100000">
                                              <p:val>
                                                <p:strVal val="#ppt_x"/>
                                              </p:val>
                                            </p:tav>
                                          </p:tavLst>
                                        </p:anim>
                                        <p:anim calcmode="lin" valueType="num">
                                          <p:cBhvr>
                                            <p:cTn id="17" dur="1000" fill="hold"/>
                                            <p:tgtEl>
                                              <p:spTgt spid="178"/>
                                            </p:tgtEl>
                                            <p:attrNameLst>
                                              <p:attrName>ppt_y</p:attrName>
                                            </p:attrNameLst>
                                          </p:cBhvr>
                                          <p:tavLst>
                                            <p:tav tm="0">
                                              <p:val>
                                                <p:strVal val="#ppt_y+.1"/>
                                              </p:val>
                                            </p:tav>
                                            <p:tav tm="100000">
                                              <p:val>
                                                <p:strVal val="#ppt_y"/>
                                              </p:val>
                                            </p:tav>
                                          </p:tavLst>
                                        </p:anim>
                                      </p:childTnLst>
                                    </p:cTn>
                                  </p:par>
                                  <p:par>
                                    <p:cTn id="18" presetID="52" presetClass="entr" presetSubtype="0" fill="hold" grpId="0" nodeType="withEffect">
                                      <p:stCondLst>
                                        <p:cond delay="500"/>
                                      </p:stCondLst>
                                      <p:iterate type="lt">
                                        <p:tmPct val="10000"/>
                                      </p:iterate>
                                      <p:childTnLst>
                                        <p:set>
                                          <p:cBhvr>
                                            <p:cTn id="19" dur="1" fill="hold">
                                              <p:stCondLst>
                                                <p:cond delay="0"/>
                                              </p:stCondLst>
                                            </p:cTn>
                                            <p:tgtEl>
                                              <p:spTgt spid="212"/>
                                            </p:tgtEl>
                                            <p:attrNameLst>
                                              <p:attrName>style.visibility</p:attrName>
                                            </p:attrNameLst>
                                          </p:cBhvr>
                                          <p:to>
                                            <p:strVal val="visible"/>
                                          </p:to>
                                        </p:set>
                                        <p:animScale>
                                          <p:cBhvr>
                                            <p:cTn id="20" dur="1000" decel="50000" fill="hold">
                                              <p:stCondLst>
                                                <p:cond delay="0"/>
                                              </p:stCondLst>
                                            </p:cTn>
                                            <p:tgtEl>
                                              <p:spTgt spid="2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212"/>
                                            </p:tgtEl>
                                            <p:attrNameLst>
                                              <p:attrName>ppt_x</p:attrName>
                                              <p:attrName>ppt_y</p:attrName>
                                            </p:attrNameLst>
                                          </p:cBhvr>
                                        </p:animMotion>
                                        <p:animEffect transition="in" filter="fade">
                                          <p:cBhvr>
                                            <p:cTn id="22" dur="1000"/>
                                            <p:tgtEl>
                                              <p:spTgt spid="212"/>
                                            </p:tgtEl>
                                          </p:cBhvr>
                                        </p:animEffect>
                                      </p:childTnLst>
                                    </p:cTn>
                                  </p:par>
                                </p:childTnLst>
                              </p:cTn>
                            </p:par>
                            <p:par>
                              <p:cTn id="23" fill="hold">
                                <p:stCondLst>
                                  <p:cond delay="2600"/>
                                </p:stCondLst>
                                <p:childTnLst>
                                  <p:par>
                                    <p:cTn id="24" presetID="22" presetClass="entr" presetSubtype="8" fill="hold" grpId="0" nodeType="afterEffect">
                                      <p:stCondLst>
                                        <p:cond delay="0"/>
                                      </p:stCondLst>
                                      <p:childTnLst>
                                        <p:set>
                                          <p:cBhvr>
                                            <p:cTn id="25" dur="1" fill="hold">
                                              <p:stCondLst>
                                                <p:cond delay="0"/>
                                              </p:stCondLst>
                                            </p:cTn>
                                            <p:tgtEl>
                                              <p:spTgt spid="214"/>
                                            </p:tgtEl>
                                            <p:attrNameLst>
                                              <p:attrName>style.visibility</p:attrName>
                                            </p:attrNameLst>
                                          </p:cBhvr>
                                          <p:to>
                                            <p:strVal val="visible"/>
                                          </p:to>
                                        </p:set>
                                        <p:animEffect transition="in" filter="wipe(left)">
                                          <p:cBhvr>
                                            <p:cTn id="26" dur="500"/>
                                            <p:tgtEl>
                                              <p:spTgt spid="214"/>
                                            </p:tgtEl>
                                          </p:cBhvr>
                                        </p:animEffect>
                                      </p:childTnLst>
                                    </p:cTn>
                                  </p:par>
                                </p:childTnLst>
                              </p:cTn>
                            </p:par>
                            <p:par>
                              <p:cTn id="27" fill="hold">
                                <p:stCondLst>
                                  <p:cond delay="3100"/>
                                </p:stCondLst>
                                <p:childTnLst>
                                  <p:par>
                                    <p:cTn id="28" presetID="22" presetClass="entr" presetSubtype="8" fill="hold" grpId="0" nodeType="afterEffect">
                                      <p:stCondLst>
                                        <p:cond delay="0"/>
                                      </p:stCondLst>
                                      <p:childTnLst>
                                        <p:set>
                                          <p:cBhvr>
                                            <p:cTn id="29" dur="1" fill="hold">
                                              <p:stCondLst>
                                                <p:cond delay="0"/>
                                              </p:stCondLst>
                                            </p:cTn>
                                            <p:tgtEl>
                                              <p:spTgt spid="215"/>
                                            </p:tgtEl>
                                            <p:attrNameLst>
                                              <p:attrName>style.visibility</p:attrName>
                                            </p:attrNameLst>
                                          </p:cBhvr>
                                          <p:to>
                                            <p:strVal val="visible"/>
                                          </p:to>
                                        </p:set>
                                        <p:animEffect transition="in" filter="wipe(left)">
                                          <p:cBhvr>
                                            <p:cTn id="30" dur="500"/>
                                            <p:tgtEl>
                                              <p:spTgt spid="215"/>
                                            </p:tgtEl>
                                          </p:cBhvr>
                                        </p:animEffect>
                                      </p:childTnLst>
                                    </p:cTn>
                                  </p:par>
                                </p:childTnLst>
                              </p:cTn>
                            </p:par>
                            <p:par>
                              <p:cTn id="31" fill="hold">
                                <p:stCondLst>
                                  <p:cond delay="3600"/>
                                </p:stCondLst>
                                <p:childTnLst>
                                  <p:par>
                                    <p:cTn id="32" presetID="2" presetClass="entr" presetSubtype="1" fill="hold" nodeType="afterEffect" p14:presetBounceEnd="53333">
                                      <p:stCondLst>
                                        <p:cond delay="0"/>
                                      </p:stCondLst>
                                      <p:childTnLst>
                                        <p:set>
                                          <p:cBhvr>
                                            <p:cTn id="33" dur="1" fill="hold">
                                              <p:stCondLst>
                                                <p:cond delay="0"/>
                                              </p:stCondLst>
                                            </p:cTn>
                                            <p:tgtEl>
                                              <p:spTgt spid="216"/>
                                            </p:tgtEl>
                                            <p:attrNameLst>
                                              <p:attrName>style.visibility</p:attrName>
                                            </p:attrNameLst>
                                          </p:cBhvr>
                                          <p:to>
                                            <p:strVal val="visible"/>
                                          </p:to>
                                        </p:set>
                                        <p:anim calcmode="lin" valueType="num" p14:bounceEnd="53333">
                                          <p:cBhvr additive="base">
                                            <p:cTn id="34" dur="750" fill="hold"/>
                                            <p:tgtEl>
                                              <p:spTgt spid="216"/>
                                            </p:tgtEl>
                                            <p:attrNameLst>
                                              <p:attrName>ppt_x</p:attrName>
                                            </p:attrNameLst>
                                          </p:cBhvr>
                                          <p:tavLst>
                                            <p:tav tm="0">
                                              <p:val>
                                                <p:strVal val="#ppt_x"/>
                                              </p:val>
                                            </p:tav>
                                            <p:tav tm="100000">
                                              <p:val>
                                                <p:strVal val="#ppt_x"/>
                                              </p:val>
                                            </p:tav>
                                          </p:tavLst>
                                        </p:anim>
                                        <p:anim calcmode="lin" valueType="num" p14:bounceEnd="53333">
                                          <p:cBhvr additive="base">
                                            <p:cTn id="35" dur="750" fill="hold"/>
                                            <p:tgtEl>
                                              <p:spTgt spid="216"/>
                                            </p:tgtEl>
                                            <p:attrNameLst>
                                              <p:attrName>ppt_y</p:attrName>
                                            </p:attrNameLst>
                                          </p:cBhvr>
                                          <p:tavLst>
                                            <p:tav tm="0">
                                              <p:val>
                                                <p:strVal val="0-#ppt_h/2"/>
                                              </p:val>
                                            </p:tav>
                                            <p:tav tm="100000">
                                              <p:val>
                                                <p:strVal val="#ppt_y"/>
                                              </p:val>
                                            </p:tav>
                                          </p:tavLst>
                                        </p:anim>
                                      </p:childTnLst>
                                    </p:cTn>
                                  </p:par>
                                </p:childTnLst>
                              </p:cTn>
                            </p:par>
                            <p:par>
                              <p:cTn id="36" fill="hold">
                                <p:stCondLst>
                                  <p:cond delay="4350"/>
                                </p:stCondLst>
                                <p:childTnLst>
                                  <p:par>
                                    <p:cTn id="37" presetID="2" presetClass="entr" presetSubtype="1" fill="hold" nodeType="afterEffect" p14:presetBounceEnd="53333">
                                      <p:stCondLst>
                                        <p:cond delay="0"/>
                                      </p:stCondLst>
                                      <p:childTnLst>
                                        <p:set>
                                          <p:cBhvr>
                                            <p:cTn id="38" dur="1" fill="hold">
                                              <p:stCondLst>
                                                <p:cond delay="0"/>
                                              </p:stCondLst>
                                            </p:cTn>
                                            <p:tgtEl>
                                              <p:spTgt spid="219"/>
                                            </p:tgtEl>
                                            <p:attrNameLst>
                                              <p:attrName>style.visibility</p:attrName>
                                            </p:attrNameLst>
                                          </p:cBhvr>
                                          <p:to>
                                            <p:strVal val="visible"/>
                                          </p:to>
                                        </p:set>
                                        <p:anim calcmode="lin" valueType="num" p14:bounceEnd="53333">
                                          <p:cBhvr additive="base">
                                            <p:cTn id="39" dur="750" fill="hold"/>
                                            <p:tgtEl>
                                              <p:spTgt spid="219"/>
                                            </p:tgtEl>
                                            <p:attrNameLst>
                                              <p:attrName>ppt_x</p:attrName>
                                            </p:attrNameLst>
                                          </p:cBhvr>
                                          <p:tavLst>
                                            <p:tav tm="0">
                                              <p:val>
                                                <p:strVal val="#ppt_x"/>
                                              </p:val>
                                            </p:tav>
                                            <p:tav tm="100000">
                                              <p:val>
                                                <p:strVal val="#ppt_x"/>
                                              </p:val>
                                            </p:tav>
                                          </p:tavLst>
                                        </p:anim>
                                        <p:anim calcmode="lin" valueType="num" p14:bounceEnd="53333">
                                          <p:cBhvr additive="base">
                                            <p:cTn id="40" dur="750" fill="hold"/>
                                            <p:tgtEl>
                                              <p:spTgt spid="219"/>
                                            </p:tgtEl>
                                            <p:attrNameLst>
                                              <p:attrName>ppt_y</p:attrName>
                                            </p:attrNameLst>
                                          </p:cBhvr>
                                          <p:tavLst>
                                            <p:tav tm="0">
                                              <p:val>
                                                <p:strVal val="0-#ppt_h/2"/>
                                              </p:val>
                                            </p:tav>
                                            <p:tav tm="100000">
                                              <p:val>
                                                <p:strVal val="#ppt_y"/>
                                              </p:val>
                                            </p:tav>
                                          </p:tavLst>
                                        </p:anim>
                                      </p:childTnLst>
                                    </p:cTn>
                                  </p:par>
                                </p:childTnLst>
                              </p:cTn>
                            </p:par>
                            <p:par>
                              <p:cTn id="41" fill="hold">
                                <p:stCondLst>
                                  <p:cond delay="5100"/>
                                </p:stCondLst>
                                <p:childTnLst>
                                  <p:par>
                                    <p:cTn id="42" presetID="2" presetClass="entr" presetSubtype="1" fill="hold" nodeType="afterEffect" p14:presetBounceEnd="53333">
                                      <p:stCondLst>
                                        <p:cond delay="0"/>
                                      </p:stCondLst>
                                      <p:childTnLst>
                                        <p:set>
                                          <p:cBhvr>
                                            <p:cTn id="43" dur="1" fill="hold">
                                              <p:stCondLst>
                                                <p:cond delay="0"/>
                                              </p:stCondLst>
                                            </p:cTn>
                                            <p:tgtEl>
                                              <p:spTgt spid="222"/>
                                            </p:tgtEl>
                                            <p:attrNameLst>
                                              <p:attrName>style.visibility</p:attrName>
                                            </p:attrNameLst>
                                          </p:cBhvr>
                                          <p:to>
                                            <p:strVal val="visible"/>
                                          </p:to>
                                        </p:set>
                                        <p:anim calcmode="lin" valueType="num" p14:bounceEnd="53333">
                                          <p:cBhvr additive="base">
                                            <p:cTn id="44" dur="750" fill="hold"/>
                                            <p:tgtEl>
                                              <p:spTgt spid="222"/>
                                            </p:tgtEl>
                                            <p:attrNameLst>
                                              <p:attrName>ppt_x</p:attrName>
                                            </p:attrNameLst>
                                          </p:cBhvr>
                                          <p:tavLst>
                                            <p:tav tm="0">
                                              <p:val>
                                                <p:strVal val="#ppt_x"/>
                                              </p:val>
                                            </p:tav>
                                            <p:tav tm="100000">
                                              <p:val>
                                                <p:strVal val="#ppt_x"/>
                                              </p:val>
                                            </p:tav>
                                          </p:tavLst>
                                        </p:anim>
                                        <p:anim calcmode="lin" valueType="num" p14:bounceEnd="53333">
                                          <p:cBhvr additive="base">
                                            <p:cTn id="45" dur="750" fill="hold"/>
                                            <p:tgtEl>
                                              <p:spTgt spid="222"/>
                                            </p:tgtEl>
                                            <p:attrNameLst>
                                              <p:attrName>ppt_y</p:attrName>
                                            </p:attrNameLst>
                                          </p:cBhvr>
                                          <p:tavLst>
                                            <p:tav tm="0">
                                              <p:val>
                                                <p:strVal val="0-#ppt_h/2"/>
                                              </p:val>
                                            </p:tav>
                                            <p:tav tm="100000">
                                              <p:val>
                                                <p:strVal val="#ppt_y"/>
                                              </p:val>
                                            </p:tav>
                                          </p:tavLst>
                                        </p:anim>
                                      </p:childTnLst>
                                    </p:cTn>
                                  </p:par>
                                </p:childTnLst>
                              </p:cTn>
                            </p:par>
                            <p:par>
                              <p:cTn id="46" fill="hold">
                                <p:stCondLst>
                                  <p:cond delay="5850"/>
                                </p:stCondLst>
                                <p:childTnLst>
                                  <p:par>
                                    <p:cTn id="47" presetID="2" presetClass="entr" presetSubtype="1" fill="hold" nodeType="afterEffect" p14:presetBounceEnd="53333">
                                      <p:stCondLst>
                                        <p:cond delay="0"/>
                                      </p:stCondLst>
                                      <p:childTnLst>
                                        <p:set>
                                          <p:cBhvr>
                                            <p:cTn id="48" dur="1" fill="hold">
                                              <p:stCondLst>
                                                <p:cond delay="0"/>
                                              </p:stCondLst>
                                            </p:cTn>
                                            <p:tgtEl>
                                              <p:spTgt spid="228"/>
                                            </p:tgtEl>
                                            <p:attrNameLst>
                                              <p:attrName>style.visibility</p:attrName>
                                            </p:attrNameLst>
                                          </p:cBhvr>
                                          <p:to>
                                            <p:strVal val="visible"/>
                                          </p:to>
                                        </p:set>
                                        <p:anim calcmode="lin" valueType="num" p14:bounceEnd="53333">
                                          <p:cBhvr additive="base">
                                            <p:cTn id="49" dur="750" fill="hold"/>
                                            <p:tgtEl>
                                              <p:spTgt spid="228"/>
                                            </p:tgtEl>
                                            <p:attrNameLst>
                                              <p:attrName>ppt_x</p:attrName>
                                            </p:attrNameLst>
                                          </p:cBhvr>
                                          <p:tavLst>
                                            <p:tav tm="0">
                                              <p:val>
                                                <p:strVal val="#ppt_x"/>
                                              </p:val>
                                            </p:tav>
                                            <p:tav tm="100000">
                                              <p:val>
                                                <p:strVal val="#ppt_x"/>
                                              </p:val>
                                            </p:tav>
                                          </p:tavLst>
                                        </p:anim>
                                        <p:anim calcmode="lin" valueType="num" p14:bounceEnd="53333">
                                          <p:cBhvr additive="base">
                                            <p:cTn id="50" dur="750" fill="hold"/>
                                            <p:tgtEl>
                                              <p:spTgt spid="228"/>
                                            </p:tgtEl>
                                            <p:attrNameLst>
                                              <p:attrName>ppt_y</p:attrName>
                                            </p:attrNameLst>
                                          </p:cBhvr>
                                          <p:tavLst>
                                            <p:tav tm="0">
                                              <p:val>
                                                <p:strVal val="0-#ppt_h/2"/>
                                              </p:val>
                                            </p:tav>
                                            <p:tav tm="100000">
                                              <p:val>
                                                <p:strVal val="#ppt_y"/>
                                              </p:val>
                                            </p:tav>
                                          </p:tavLst>
                                        </p:anim>
                                      </p:childTnLst>
                                    </p:cTn>
                                  </p:par>
                                </p:childTnLst>
                              </p:cTn>
                            </p:par>
                            <p:par>
                              <p:cTn id="51" fill="hold">
                                <p:stCondLst>
                                  <p:cond delay="6600"/>
                                </p:stCondLst>
                                <p:childTnLst>
                                  <p:par>
                                    <p:cTn id="52" presetID="2" presetClass="entr" presetSubtype="1" fill="hold" nodeType="afterEffect" p14:presetBounceEnd="53333">
                                      <p:stCondLst>
                                        <p:cond delay="0"/>
                                      </p:stCondLst>
                                      <p:childTnLst>
                                        <p:set>
                                          <p:cBhvr>
                                            <p:cTn id="53" dur="1" fill="hold">
                                              <p:stCondLst>
                                                <p:cond delay="0"/>
                                              </p:stCondLst>
                                            </p:cTn>
                                            <p:tgtEl>
                                              <p:spTgt spid="231"/>
                                            </p:tgtEl>
                                            <p:attrNameLst>
                                              <p:attrName>style.visibility</p:attrName>
                                            </p:attrNameLst>
                                          </p:cBhvr>
                                          <p:to>
                                            <p:strVal val="visible"/>
                                          </p:to>
                                        </p:set>
                                        <p:anim calcmode="lin" valueType="num" p14:bounceEnd="53333">
                                          <p:cBhvr additive="base">
                                            <p:cTn id="54" dur="750" fill="hold"/>
                                            <p:tgtEl>
                                              <p:spTgt spid="231"/>
                                            </p:tgtEl>
                                            <p:attrNameLst>
                                              <p:attrName>ppt_x</p:attrName>
                                            </p:attrNameLst>
                                          </p:cBhvr>
                                          <p:tavLst>
                                            <p:tav tm="0">
                                              <p:val>
                                                <p:strVal val="#ppt_x"/>
                                              </p:val>
                                            </p:tav>
                                            <p:tav tm="100000">
                                              <p:val>
                                                <p:strVal val="#ppt_x"/>
                                              </p:val>
                                            </p:tav>
                                          </p:tavLst>
                                        </p:anim>
                                        <p:anim calcmode="lin" valueType="num" p14:bounceEnd="53333">
                                          <p:cBhvr additive="base">
                                            <p:cTn id="55" dur="750" fill="hold"/>
                                            <p:tgtEl>
                                              <p:spTgt spid="2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177" grpId="0" animBg="1"/>
          <p:bldP spid="178" grpId="0" animBg="1"/>
          <p:bldP spid="212" grpId="0"/>
          <p:bldP spid="214" grpId="0"/>
          <p:bldP spid="2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2000"/>
                                            <p:tgtEl>
                                              <p:spTgt spid="174"/>
                                            </p:tgtEl>
                                          </p:cBhvr>
                                        </p:animEffect>
                                      </p:childTnLst>
                                    </p:cTn>
                                  </p:par>
                                  <p:par>
                                    <p:cTn id="8" presetID="42" presetClass="entr" presetSubtype="0" fill="hold" grpId="0" nodeType="withEffect">
                                      <p:stCondLst>
                                        <p:cond delay="250"/>
                                      </p:stCondLst>
                                      <p:childTnLst>
                                        <p:set>
                                          <p:cBhvr>
                                            <p:cTn id="9" dur="1" fill="hold">
                                              <p:stCondLst>
                                                <p:cond delay="0"/>
                                              </p:stCondLst>
                                            </p:cTn>
                                            <p:tgtEl>
                                              <p:spTgt spid="177"/>
                                            </p:tgtEl>
                                            <p:attrNameLst>
                                              <p:attrName>style.visibility</p:attrName>
                                            </p:attrNameLst>
                                          </p:cBhvr>
                                          <p:to>
                                            <p:strVal val="visible"/>
                                          </p:to>
                                        </p:set>
                                        <p:animEffect transition="in" filter="fade">
                                          <p:cBhvr>
                                            <p:cTn id="10" dur="1000"/>
                                            <p:tgtEl>
                                              <p:spTgt spid="177"/>
                                            </p:tgtEl>
                                          </p:cBhvr>
                                        </p:animEffect>
                                        <p:anim calcmode="lin" valueType="num">
                                          <p:cBhvr>
                                            <p:cTn id="11" dur="1000" fill="hold"/>
                                            <p:tgtEl>
                                              <p:spTgt spid="177"/>
                                            </p:tgtEl>
                                            <p:attrNameLst>
                                              <p:attrName>ppt_x</p:attrName>
                                            </p:attrNameLst>
                                          </p:cBhvr>
                                          <p:tavLst>
                                            <p:tav tm="0">
                                              <p:val>
                                                <p:strVal val="#ppt_x"/>
                                              </p:val>
                                            </p:tav>
                                            <p:tav tm="100000">
                                              <p:val>
                                                <p:strVal val="#ppt_x"/>
                                              </p:val>
                                            </p:tav>
                                          </p:tavLst>
                                        </p:anim>
                                        <p:anim calcmode="lin" valueType="num">
                                          <p:cBhvr>
                                            <p:cTn id="12" dur="1000" fill="hold"/>
                                            <p:tgtEl>
                                              <p:spTgt spid="17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50"/>
                                      </p:stCondLst>
                                      <p:childTnLst>
                                        <p:set>
                                          <p:cBhvr>
                                            <p:cTn id="14" dur="1" fill="hold">
                                              <p:stCondLst>
                                                <p:cond delay="0"/>
                                              </p:stCondLst>
                                            </p:cTn>
                                            <p:tgtEl>
                                              <p:spTgt spid="178"/>
                                            </p:tgtEl>
                                            <p:attrNameLst>
                                              <p:attrName>style.visibility</p:attrName>
                                            </p:attrNameLst>
                                          </p:cBhvr>
                                          <p:to>
                                            <p:strVal val="visible"/>
                                          </p:to>
                                        </p:set>
                                        <p:animEffect transition="in" filter="fade">
                                          <p:cBhvr>
                                            <p:cTn id="15" dur="1000"/>
                                            <p:tgtEl>
                                              <p:spTgt spid="178"/>
                                            </p:tgtEl>
                                          </p:cBhvr>
                                        </p:animEffect>
                                        <p:anim calcmode="lin" valueType="num">
                                          <p:cBhvr>
                                            <p:cTn id="16" dur="1000" fill="hold"/>
                                            <p:tgtEl>
                                              <p:spTgt spid="178"/>
                                            </p:tgtEl>
                                            <p:attrNameLst>
                                              <p:attrName>ppt_x</p:attrName>
                                            </p:attrNameLst>
                                          </p:cBhvr>
                                          <p:tavLst>
                                            <p:tav tm="0">
                                              <p:val>
                                                <p:strVal val="#ppt_x"/>
                                              </p:val>
                                            </p:tav>
                                            <p:tav tm="100000">
                                              <p:val>
                                                <p:strVal val="#ppt_x"/>
                                              </p:val>
                                            </p:tav>
                                          </p:tavLst>
                                        </p:anim>
                                        <p:anim calcmode="lin" valueType="num">
                                          <p:cBhvr>
                                            <p:cTn id="17" dur="1000" fill="hold"/>
                                            <p:tgtEl>
                                              <p:spTgt spid="178"/>
                                            </p:tgtEl>
                                            <p:attrNameLst>
                                              <p:attrName>ppt_y</p:attrName>
                                            </p:attrNameLst>
                                          </p:cBhvr>
                                          <p:tavLst>
                                            <p:tav tm="0">
                                              <p:val>
                                                <p:strVal val="#ppt_y+.1"/>
                                              </p:val>
                                            </p:tav>
                                            <p:tav tm="100000">
                                              <p:val>
                                                <p:strVal val="#ppt_y"/>
                                              </p:val>
                                            </p:tav>
                                          </p:tavLst>
                                        </p:anim>
                                      </p:childTnLst>
                                    </p:cTn>
                                  </p:par>
                                  <p:par>
                                    <p:cTn id="18" presetID="52" presetClass="entr" presetSubtype="0" fill="hold" grpId="0" nodeType="withEffect">
                                      <p:stCondLst>
                                        <p:cond delay="500"/>
                                      </p:stCondLst>
                                      <p:iterate type="lt">
                                        <p:tmPct val="10000"/>
                                      </p:iterate>
                                      <p:childTnLst>
                                        <p:set>
                                          <p:cBhvr>
                                            <p:cTn id="19" dur="1" fill="hold">
                                              <p:stCondLst>
                                                <p:cond delay="0"/>
                                              </p:stCondLst>
                                            </p:cTn>
                                            <p:tgtEl>
                                              <p:spTgt spid="212"/>
                                            </p:tgtEl>
                                            <p:attrNameLst>
                                              <p:attrName>style.visibility</p:attrName>
                                            </p:attrNameLst>
                                          </p:cBhvr>
                                          <p:to>
                                            <p:strVal val="visible"/>
                                          </p:to>
                                        </p:set>
                                        <p:animScale>
                                          <p:cBhvr>
                                            <p:cTn id="20" dur="1000" decel="50000" fill="hold">
                                              <p:stCondLst>
                                                <p:cond delay="0"/>
                                              </p:stCondLst>
                                            </p:cTn>
                                            <p:tgtEl>
                                              <p:spTgt spid="2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212"/>
                                            </p:tgtEl>
                                            <p:attrNameLst>
                                              <p:attrName>ppt_x</p:attrName>
                                              <p:attrName>ppt_y</p:attrName>
                                            </p:attrNameLst>
                                          </p:cBhvr>
                                        </p:animMotion>
                                        <p:animEffect transition="in" filter="fade">
                                          <p:cBhvr>
                                            <p:cTn id="22" dur="1000"/>
                                            <p:tgtEl>
                                              <p:spTgt spid="212"/>
                                            </p:tgtEl>
                                          </p:cBhvr>
                                        </p:animEffect>
                                      </p:childTnLst>
                                    </p:cTn>
                                  </p:par>
                                </p:childTnLst>
                              </p:cTn>
                            </p:par>
                            <p:par>
                              <p:cTn id="23" fill="hold">
                                <p:stCondLst>
                                  <p:cond delay="2600"/>
                                </p:stCondLst>
                                <p:childTnLst>
                                  <p:par>
                                    <p:cTn id="24" presetID="22" presetClass="entr" presetSubtype="8" fill="hold" grpId="0" nodeType="afterEffect">
                                      <p:stCondLst>
                                        <p:cond delay="0"/>
                                      </p:stCondLst>
                                      <p:childTnLst>
                                        <p:set>
                                          <p:cBhvr>
                                            <p:cTn id="25" dur="1" fill="hold">
                                              <p:stCondLst>
                                                <p:cond delay="0"/>
                                              </p:stCondLst>
                                            </p:cTn>
                                            <p:tgtEl>
                                              <p:spTgt spid="214"/>
                                            </p:tgtEl>
                                            <p:attrNameLst>
                                              <p:attrName>style.visibility</p:attrName>
                                            </p:attrNameLst>
                                          </p:cBhvr>
                                          <p:to>
                                            <p:strVal val="visible"/>
                                          </p:to>
                                        </p:set>
                                        <p:animEffect transition="in" filter="wipe(left)">
                                          <p:cBhvr>
                                            <p:cTn id="26" dur="500"/>
                                            <p:tgtEl>
                                              <p:spTgt spid="214"/>
                                            </p:tgtEl>
                                          </p:cBhvr>
                                        </p:animEffect>
                                      </p:childTnLst>
                                    </p:cTn>
                                  </p:par>
                                </p:childTnLst>
                              </p:cTn>
                            </p:par>
                            <p:par>
                              <p:cTn id="27" fill="hold">
                                <p:stCondLst>
                                  <p:cond delay="3100"/>
                                </p:stCondLst>
                                <p:childTnLst>
                                  <p:par>
                                    <p:cTn id="28" presetID="22" presetClass="entr" presetSubtype="8" fill="hold" grpId="0" nodeType="afterEffect">
                                      <p:stCondLst>
                                        <p:cond delay="0"/>
                                      </p:stCondLst>
                                      <p:childTnLst>
                                        <p:set>
                                          <p:cBhvr>
                                            <p:cTn id="29" dur="1" fill="hold">
                                              <p:stCondLst>
                                                <p:cond delay="0"/>
                                              </p:stCondLst>
                                            </p:cTn>
                                            <p:tgtEl>
                                              <p:spTgt spid="215"/>
                                            </p:tgtEl>
                                            <p:attrNameLst>
                                              <p:attrName>style.visibility</p:attrName>
                                            </p:attrNameLst>
                                          </p:cBhvr>
                                          <p:to>
                                            <p:strVal val="visible"/>
                                          </p:to>
                                        </p:set>
                                        <p:animEffect transition="in" filter="wipe(left)">
                                          <p:cBhvr>
                                            <p:cTn id="30" dur="500"/>
                                            <p:tgtEl>
                                              <p:spTgt spid="215"/>
                                            </p:tgtEl>
                                          </p:cBhvr>
                                        </p:animEffect>
                                      </p:childTnLst>
                                    </p:cTn>
                                  </p:par>
                                </p:childTnLst>
                              </p:cTn>
                            </p:par>
                            <p:par>
                              <p:cTn id="31" fill="hold">
                                <p:stCondLst>
                                  <p:cond delay="3600"/>
                                </p:stCondLst>
                                <p:childTnLst>
                                  <p:par>
                                    <p:cTn id="32" presetID="2" presetClass="entr" presetSubtype="1" fill="hold" nodeType="afterEffect">
                                      <p:stCondLst>
                                        <p:cond delay="0"/>
                                      </p:stCondLst>
                                      <p:childTnLst>
                                        <p:set>
                                          <p:cBhvr>
                                            <p:cTn id="33" dur="1" fill="hold">
                                              <p:stCondLst>
                                                <p:cond delay="0"/>
                                              </p:stCondLst>
                                            </p:cTn>
                                            <p:tgtEl>
                                              <p:spTgt spid="216"/>
                                            </p:tgtEl>
                                            <p:attrNameLst>
                                              <p:attrName>style.visibility</p:attrName>
                                            </p:attrNameLst>
                                          </p:cBhvr>
                                          <p:to>
                                            <p:strVal val="visible"/>
                                          </p:to>
                                        </p:set>
                                        <p:anim calcmode="lin" valueType="num">
                                          <p:cBhvr additive="base">
                                            <p:cTn id="34" dur="750" fill="hold"/>
                                            <p:tgtEl>
                                              <p:spTgt spid="216"/>
                                            </p:tgtEl>
                                            <p:attrNameLst>
                                              <p:attrName>ppt_x</p:attrName>
                                            </p:attrNameLst>
                                          </p:cBhvr>
                                          <p:tavLst>
                                            <p:tav tm="0">
                                              <p:val>
                                                <p:strVal val="#ppt_x"/>
                                              </p:val>
                                            </p:tav>
                                            <p:tav tm="100000">
                                              <p:val>
                                                <p:strVal val="#ppt_x"/>
                                              </p:val>
                                            </p:tav>
                                          </p:tavLst>
                                        </p:anim>
                                        <p:anim calcmode="lin" valueType="num">
                                          <p:cBhvr additive="base">
                                            <p:cTn id="35" dur="750" fill="hold"/>
                                            <p:tgtEl>
                                              <p:spTgt spid="216"/>
                                            </p:tgtEl>
                                            <p:attrNameLst>
                                              <p:attrName>ppt_y</p:attrName>
                                            </p:attrNameLst>
                                          </p:cBhvr>
                                          <p:tavLst>
                                            <p:tav tm="0">
                                              <p:val>
                                                <p:strVal val="0-#ppt_h/2"/>
                                              </p:val>
                                            </p:tav>
                                            <p:tav tm="100000">
                                              <p:val>
                                                <p:strVal val="#ppt_y"/>
                                              </p:val>
                                            </p:tav>
                                          </p:tavLst>
                                        </p:anim>
                                      </p:childTnLst>
                                    </p:cTn>
                                  </p:par>
                                </p:childTnLst>
                              </p:cTn>
                            </p:par>
                            <p:par>
                              <p:cTn id="36" fill="hold">
                                <p:stCondLst>
                                  <p:cond delay="4350"/>
                                </p:stCondLst>
                                <p:childTnLst>
                                  <p:par>
                                    <p:cTn id="37" presetID="2" presetClass="entr" presetSubtype="1" fill="hold" nodeType="afterEffect">
                                      <p:stCondLst>
                                        <p:cond delay="0"/>
                                      </p:stCondLst>
                                      <p:childTnLst>
                                        <p:set>
                                          <p:cBhvr>
                                            <p:cTn id="38" dur="1" fill="hold">
                                              <p:stCondLst>
                                                <p:cond delay="0"/>
                                              </p:stCondLst>
                                            </p:cTn>
                                            <p:tgtEl>
                                              <p:spTgt spid="219"/>
                                            </p:tgtEl>
                                            <p:attrNameLst>
                                              <p:attrName>style.visibility</p:attrName>
                                            </p:attrNameLst>
                                          </p:cBhvr>
                                          <p:to>
                                            <p:strVal val="visible"/>
                                          </p:to>
                                        </p:set>
                                        <p:anim calcmode="lin" valueType="num">
                                          <p:cBhvr additive="base">
                                            <p:cTn id="39" dur="750" fill="hold"/>
                                            <p:tgtEl>
                                              <p:spTgt spid="219"/>
                                            </p:tgtEl>
                                            <p:attrNameLst>
                                              <p:attrName>ppt_x</p:attrName>
                                            </p:attrNameLst>
                                          </p:cBhvr>
                                          <p:tavLst>
                                            <p:tav tm="0">
                                              <p:val>
                                                <p:strVal val="#ppt_x"/>
                                              </p:val>
                                            </p:tav>
                                            <p:tav tm="100000">
                                              <p:val>
                                                <p:strVal val="#ppt_x"/>
                                              </p:val>
                                            </p:tav>
                                          </p:tavLst>
                                        </p:anim>
                                        <p:anim calcmode="lin" valueType="num">
                                          <p:cBhvr additive="base">
                                            <p:cTn id="40" dur="750" fill="hold"/>
                                            <p:tgtEl>
                                              <p:spTgt spid="219"/>
                                            </p:tgtEl>
                                            <p:attrNameLst>
                                              <p:attrName>ppt_y</p:attrName>
                                            </p:attrNameLst>
                                          </p:cBhvr>
                                          <p:tavLst>
                                            <p:tav tm="0">
                                              <p:val>
                                                <p:strVal val="0-#ppt_h/2"/>
                                              </p:val>
                                            </p:tav>
                                            <p:tav tm="100000">
                                              <p:val>
                                                <p:strVal val="#ppt_y"/>
                                              </p:val>
                                            </p:tav>
                                          </p:tavLst>
                                        </p:anim>
                                      </p:childTnLst>
                                    </p:cTn>
                                  </p:par>
                                </p:childTnLst>
                              </p:cTn>
                            </p:par>
                            <p:par>
                              <p:cTn id="41" fill="hold">
                                <p:stCondLst>
                                  <p:cond delay="5100"/>
                                </p:stCondLst>
                                <p:childTnLst>
                                  <p:par>
                                    <p:cTn id="42" presetID="2" presetClass="entr" presetSubtype="1" fill="hold" nodeType="afterEffect">
                                      <p:stCondLst>
                                        <p:cond delay="0"/>
                                      </p:stCondLst>
                                      <p:childTnLst>
                                        <p:set>
                                          <p:cBhvr>
                                            <p:cTn id="43" dur="1" fill="hold">
                                              <p:stCondLst>
                                                <p:cond delay="0"/>
                                              </p:stCondLst>
                                            </p:cTn>
                                            <p:tgtEl>
                                              <p:spTgt spid="222"/>
                                            </p:tgtEl>
                                            <p:attrNameLst>
                                              <p:attrName>style.visibility</p:attrName>
                                            </p:attrNameLst>
                                          </p:cBhvr>
                                          <p:to>
                                            <p:strVal val="visible"/>
                                          </p:to>
                                        </p:set>
                                        <p:anim calcmode="lin" valueType="num">
                                          <p:cBhvr additive="base">
                                            <p:cTn id="44" dur="750" fill="hold"/>
                                            <p:tgtEl>
                                              <p:spTgt spid="222"/>
                                            </p:tgtEl>
                                            <p:attrNameLst>
                                              <p:attrName>ppt_x</p:attrName>
                                            </p:attrNameLst>
                                          </p:cBhvr>
                                          <p:tavLst>
                                            <p:tav tm="0">
                                              <p:val>
                                                <p:strVal val="#ppt_x"/>
                                              </p:val>
                                            </p:tav>
                                            <p:tav tm="100000">
                                              <p:val>
                                                <p:strVal val="#ppt_x"/>
                                              </p:val>
                                            </p:tav>
                                          </p:tavLst>
                                        </p:anim>
                                        <p:anim calcmode="lin" valueType="num">
                                          <p:cBhvr additive="base">
                                            <p:cTn id="45" dur="750" fill="hold"/>
                                            <p:tgtEl>
                                              <p:spTgt spid="222"/>
                                            </p:tgtEl>
                                            <p:attrNameLst>
                                              <p:attrName>ppt_y</p:attrName>
                                            </p:attrNameLst>
                                          </p:cBhvr>
                                          <p:tavLst>
                                            <p:tav tm="0">
                                              <p:val>
                                                <p:strVal val="0-#ppt_h/2"/>
                                              </p:val>
                                            </p:tav>
                                            <p:tav tm="100000">
                                              <p:val>
                                                <p:strVal val="#ppt_y"/>
                                              </p:val>
                                            </p:tav>
                                          </p:tavLst>
                                        </p:anim>
                                      </p:childTnLst>
                                    </p:cTn>
                                  </p:par>
                                </p:childTnLst>
                              </p:cTn>
                            </p:par>
                            <p:par>
                              <p:cTn id="46" fill="hold">
                                <p:stCondLst>
                                  <p:cond delay="5850"/>
                                </p:stCondLst>
                                <p:childTnLst>
                                  <p:par>
                                    <p:cTn id="47" presetID="2" presetClass="entr" presetSubtype="1" fill="hold" nodeType="afterEffect">
                                      <p:stCondLst>
                                        <p:cond delay="0"/>
                                      </p:stCondLst>
                                      <p:childTnLst>
                                        <p:set>
                                          <p:cBhvr>
                                            <p:cTn id="48" dur="1" fill="hold">
                                              <p:stCondLst>
                                                <p:cond delay="0"/>
                                              </p:stCondLst>
                                            </p:cTn>
                                            <p:tgtEl>
                                              <p:spTgt spid="228"/>
                                            </p:tgtEl>
                                            <p:attrNameLst>
                                              <p:attrName>style.visibility</p:attrName>
                                            </p:attrNameLst>
                                          </p:cBhvr>
                                          <p:to>
                                            <p:strVal val="visible"/>
                                          </p:to>
                                        </p:set>
                                        <p:anim calcmode="lin" valueType="num">
                                          <p:cBhvr additive="base">
                                            <p:cTn id="49" dur="750" fill="hold"/>
                                            <p:tgtEl>
                                              <p:spTgt spid="228"/>
                                            </p:tgtEl>
                                            <p:attrNameLst>
                                              <p:attrName>ppt_x</p:attrName>
                                            </p:attrNameLst>
                                          </p:cBhvr>
                                          <p:tavLst>
                                            <p:tav tm="0">
                                              <p:val>
                                                <p:strVal val="#ppt_x"/>
                                              </p:val>
                                            </p:tav>
                                            <p:tav tm="100000">
                                              <p:val>
                                                <p:strVal val="#ppt_x"/>
                                              </p:val>
                                            </p:tav>
                                          </p:tavLst>
                                        </p:anim>
                                        <p:anim calcmode="lin" valueType="num">
                                          <p:cBhvr additive="base">
                                            <p:cTn id="50" dur="750" fill="hold"/>
                                            <p:tgtEl>
                                              <p:spTgt spid="228"/>
                                            </p:tgtEl>
                                            <p:attrNameLst>
                                              <p:attrName>ppt_y</p:attrName>
                                            </p:attrNameLst>
                                          </p:cBhvr>
                                          <p:tavLst>
                                            <p:tav tm="0">
                                              <p:val>
                                                <p:strVal val="0-#ppt_h/2"/>
                                              </p:val>
                                            </p:tav>
                                            <p:tav tm="100000">
                                              <p:val>
                                                <p:strVal val="#ppt_y"/>
                                              </p:val>
                                            </p:tav>
                                          </p:tavLst>
                                        </p:anim>
                                      </p:childTnLst>
                                    </p:cTn>
                                  </p:par>
                                </p:childTnLst>
                              </p:cTn>
                            </p:par>
                            <p:par>
                              <p:cTn id="51" fill="hold">
                                <p:stCondLst>
                                  <p:cond delay="6600"/>
                                </p:stCondLst>
                                <p:childTnLst>
                                  <p:par>
                                    <p:cTn id="52" presetID="2" presetClass="entr" presetSubtype="1" fill="hold" nodeType="afterEffect">
                                      <p:stCondLst>
                                        <p:cond delay="0"/>
                                      </p:stCondLst>
                                      <p:childTnLst>
                                        <p:set>
                                          <p:cBhvr>
                                            <p:cTn id="53" dur="1" fill="hold">
                                              <p:stCondLst>
                                                <p:cond delay="0"/>
                                              </p:stCondLst>
                                            </p:cTn>
                                            <p:tgtEl>
                                              <p:spTgt spid="231"/>
                                            </p:tgtEl>
                                            <p:attrNameLst>
                                              <p:attrName>style.visibility</p:attrName>
                                            </p:attrNameLst>
                                          </p:cBhvr>
                                          <p:to>
                                            <p:strVal val="visible"/>
                                          </p:to>
                                        </p:set>
                                        <p:anim calcmode="lin" valueType="num">
                                          <p:cBhvr additive="base">
                                            <p:cTn id="54" dur="750" fill="hold"/>
                                            <p:tgtEl>
                                              <p:spTgt spid="231"/>
                                            </p:tgtEl>
                                            <p:attrNameLst>
                                              <p:attrName>ppt_x</p:attrName>
                                            </p:attrNameLst>
                                          </p:cBhvr>
                                          <p:tavLst>
                                            <p:tav tm="0">
                                              <p:val>
                                                <p:strVal val="#ppt_x"/>
                                              </p:val>
                                            </p:tav>
                                            <p:tav tm="100000">
                                              <p:val>
                                                <p:strVal val="#ppt_x"/>
                                              </p:val>
                                            </p:tav>
                                          </p:tavLst>
                                        </p:anim>
                                        <p:anim calcmode="lin" valueType="num">
                                          <p:cBhvr additive="base">
                                            <p:cTn id="55" dur="750" fill="hold"/>
                                            <p:tgtEl>
                                              <p:spTgt spid="2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177" grpId="0" animBg="1"/>
          <p:bldP spid="178" grpId="0" animBg="1"/>
          <p:bldP spid="212" grpId="0"/>
          <p:bldP spid="214" grpId="0"/>
          <p:bldP spid="21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2880320"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itchFamily="34" charset="-122"/>
                <a:ea typeface="微软雅黑" pitchFamily="34" charset="-122"/>
              </a:rPr>
              <a:t>问句</a:t>
            </a:r>
            <a:r>
              <a:rPr lang="zh-CN" altLang="en-US" dirty="0" smtClean="0">
                <a:solidFill>
                  <a:schemeClr val="bg1"/>
                </a:solidFill>
                <a:latin typeface="微软雅黑" pitchFamily="34" charset="-122"/>
                <a:ea typeface="微软雅黑" pitchFamily="34" charset="-122"/>
              </a:rPr>
              <a:t>语义分析</a:t>
            </a:r>
            <a:endParaRPr lang="zh-CN" altLang="en-US" dirty="0">
              <a:solidFill>
                <a:schemeClr val="bg1"/>
              </a:solidFill>
              <a:latin typeface="微软雅黑" pitchFamily="34" charset="-122"/>
              <a:ea typeface="微软雅黑" pitchFamily="34" charset="-122"/>
            </a:endParaRPr>
          </a:p>
        </p:txBody>
      </p:sp>
      <p:sp>
        <p:nvSpPr>
          <p:cNvPr id="29" name="Freeform 261"/>
          <p:cNvSpPr>
            <a:spLocks/>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0" name="矩形 47"/>
          <p:cNvSpPr>
            <a:spLocks noChangeArrowheads="1"/>
          </p:cNvSpPr>
          <p:nvPr/>
        </p:nvSpPr>
        <p:spPr bwMode="auto">
          <a:xfrm>
            <a:off x="6021643" y="1539998"/>
            <a:ext cx="5476544" cy="258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Seq2seq</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模型是一个</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encoder-decoder</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结构的网络。他输入一个序列，输出一个序列。对于输入，</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encoder</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端将可变长度序列变为定长序列，</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decoder</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端再把定长序列变为目标信号序列。</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Encoder</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：双层双向的</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LSTM</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，每一层的神经元为</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256</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个。</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Decoder</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：一个全连接的双层</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LSTM</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，每一层神经为</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256</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个。</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Attention</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机制：</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为了</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防止长序列的输入造成重要信息被淹没，在模型中使用了注意力机制。</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Dropout</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机制：为了防止训练过程中产生过拟合现象。</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endPar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31" name="矩形 3"/>
          <p:cNvSpPr>
            <a:spLocks noChangeArrowheads="1"/>
          </p:cNvSpPr>
          <p:nvPr/>
        </p:nvSpPr>
        <p:spPr bwMode="auto">
          <a:xfrm>
            <a:off x="6038166" y="1081734"/>
            <a:ext cx="1547525"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en-US" altLang="zh-CN"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s</a:t>
            </a:r>
            <a:r>
              <a:rPr lang="en-US" altLang="zh-CN"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eq2seq</a:t>
            </a: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模型</a:t>
            </a:r>
            <a:endPar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矩形 31"/>
          <p:cNvSpPr/>
          <p:nvPr/>
        </p:nvSpPr>
        <p:spPr>
          <a:xfrm>
            <a:off x="6097289" y="1449292"/>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6712139" y="1449292"/>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1625659" y="1052736"/>
            <a:ext cx="3915332" cy="3245473"/>
          </a:xfrm>
          <a:prstGeom prst="rect">
            <a:avLst/>
          </a:prstGeom>
          <a:blipFill>
            <a:blip r:embed="rId4"/>
            <a:srcRect/>
            <a:stretch>
              <a:fillRect l="-12168" r="-121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3" name="图片 2"/>
          <p:cNvPicPr>
            <a:picLocks noChangeAspect="1"/>
          </p:cNvPicPr>
          <p:nvPr/>
        </p:nvPicPr>
        <p:blipFill>
          <a:blip r:embed="rId5"/>
          <a:stretch>
            <a:fillRect/>
          </a:stretch>
        </p:blipFill>
        <p:spPr>
          <a:xfrm>
            <a:off x="1625659" y="1052736"/>
            <a:ext cx="3915331" cy="3245473"/>
          </a:xfrm>
          <a:prstGeom prst="rect">
            <a:avLst/>
          </a:prstGeom>
        </p:spPr>
      </p:pic>
      <p:pic>
        <p:nvPicPr>
          <p:cNvPr id="4" name="图片 3"/>
          <p:cNvPicPr>
            <a:picLocks noChangeAspect="1"/>
          </p:cNvPicPr>
          <p:nvPr/>
        </p:nvPicPr>
        <p:blipFill>
          <a:blip r:embed="rId6"/>
          <a:stretch>
            <a:fillRect/>
          </a:stretch>
        </p:blipFill>
        <p:spPr>
          <a:xfrm>
            <a:off x="1625659" y="1052736"/>
            <a:ext cx="3926203" cy="3245473"/>
          </a:xfrm>
          <a:prstGeom prst="rect">
            <a:avLst/>
          </a:prstGeom>
        </p:spPr>
      </p:pic>
      <p:pic>
        <p:nvPicPr>
          <p:cNvPr id="7" name="图片 6"/>
          <p:cNvPicPr>
            <a:picLocks noChangeAspect="1"/>
          </p:cNvPicPr>
          <p:nvPr/>
        </p:nvPicPr>
        <p:blipFill>
          <a:blip r:embed="rId7"/>
          <a:stretch>
            <a:fillRect/>
          </a:stretch>
        </p:blipFill>
        <p:spPr>
          <a:xfrm>
            <a:off x="624979" y="1052736"/>
            <a:ext cx="4916011" cy="3245473"/>
          </a:xfrm>
          <a:prstGeom prst="rect">
            <a:avLst/>
          </a:prstGeom>
        </p:spPr>
      </p:pic>
      <p:pic>
        <p:nvPicPr>
          <p:cNvPr id="23" name="图片 22"/>
          <p:cNvPicPr/>
          <p:nvPr/>
        </p:nvPicPr>
        <p:blipFill>
          <a:blip r:embed="rId8">
            <a:extLst>
              <a:ext uri="{28A0092B-C50C-407E-A947-70E740481C1C}">
                <a14:useLocalDpi xmlns:a14="http://schemas.microsoft.com/office/drawing/2010/main" val="0"/>
              </a:ext>
            </a:extLst>
          </a:blip>
          <a:srcRect/>
          <a:stretch>
            <a:fillRect/>
          </a:stretch>
        </p:blipFill>
        <p:spPr bwMode="auto">
          <a:xfrm>
            <a:off x="624979" y="4435146"/>
            <a:ext cx="5093494" cy="2365594"/>
          </a:xfrm>
          <a:prstGeom prst="rect">
            <a:avLst/>
          </a:prstGeom>
          <a:noFill/>
          <a:ln>
            <a:noFill/>
          </a:ln>
        </p:spPr>
      </p:pic>
      <p:pic>
        <p:nvPicPr>
          <p:cNvPr id="5" name="图片 4"/>
          <p:cNvPicPr>
            <a:picLocks noChangeAspect="1"/>
          </p:cNvPicPr>
          <p:nvPr/>
        </p:nvPicPr>
        <p:blipFill>
          <a:blip r:embed="rId9"/>
          <a:stretch>
            <a:fillRect/>
          </a:stretch>
        </p:blipFill>
        <p:spPr>
          <a:xfrm>
            <a:off x="6064459" y="4298209"/>
            <a:ext cx="6066667" cy="2495238"/>
          </a:xfrm>
          <a:prstGeom prst="rect">
            <a:avLst/>
          </a:prstGeom>
        </p:spPr>
      </p:pic>
    </p:spTree>
    <p:extLst>
      <p:ext uri="{BB962C8B-B14F-4D97-AF65-F5344CB8AC3E}">
        <p14:creationId xmlns:p14="http://schemas.microsoft.com/office/powerpoint/2010/main" val="24025924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trips(downRight)">
                                      <p:cBhvr>
                                        <p:cTn id="7" dur="500"/>
                                        <p:tgtEl>
                                          <p:spTgt spid="3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750"/>
                                        <p:tgtEl>
                                          <p:spTgt spid="33"/>
                                        </p:tgtEl>
                                      </p:cBhvr>
                                    </p:animEffect>
                                  </p:childTnLst>
                                </p:cTn>
                              </p:par>
                            </p:childTnLst>
                          </p:cTn>
                        </p:par>
                        <p:par>
                          <p:cTn id="20" fill="hold">
                            <p:stCondLst>
                              <p:cond delay="2250"/>
                            </p:stCondLst>
                            <p:childTnLst>
                              <p:par>
                                <p:cTn id="21" presetID="14" presetClass="entr" presetSubtype="1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randombar(horizontal)">
                                      <p:cBhvr>
                                        <p:cTn id="23" dur="750"/>
                                        <p:tgtEl>
                                          <p:spTgt spid="30"/>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P spid="33" grpId="0" animBg="1"/>
      <p:bldP spid="38"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2880320"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itchFamily="34" charset="-122"/>
                <a:ea typeface="微软雅黑" pitchFamily="34" charset="-122"/>
              </a:rPr>
              <a:t>问句</a:t>
            </a:r>
            <a:r>
              <a:rPr lang="zh-CN" altLang="en-US" dirty="0" smtClean="0">
                <a:solidFill>
                  <a:schemeClr val="bg1"/>
                </a:solidFill>
                <a:latin typeface="微软雅黑" pitchFamily="34" charset="-122"/>
                <a:ea typeface="微软雅黑" pitchFamily="34" charset="-122"/>
              </a:rPr>
              <a:t>语义分析</a:t>
            </a:r>
            <a:endParaRPr lang="zh-CN" altLang="en-US" dirty="0">
              <a:solidFill>
                <a:schemeClr val="bg1"/>
              </a:solidFill>
              <a:latin typeface="微软雅黑" pitchFamily="34" charset="-122"/>
              <a:ea typeface="微软雅黑" pitchFamily="34" charset="-122"/>
            </a:endParaRPr>
          </a:p>
        </p:txBody>
      </p:sp>
      <p:sp>
        <p:nvSpPr>
          <p:cNvPr id="29" name="Freeform 261"/>
          <p:cNvSpPr>
            <a:spLocks/>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30" name="矩形 47"/>
              <p:cNvSpPr>
                <a:spLocks noChangeArrowheads="1"/>
              </p:cNvSpPr>
              <p:nvPr/>
            </p:nvSpPr>
            <p:spPr bwMode="auto">
              <a:xfrm>
                <a:off x="6021643" y="1539998"/>
                <a:ext cx="5476544" cy="48629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8573" tIns="34287" rIns="68573" bIns="34287">
                <a:spAutoFit/>
              </a:bodyPr>
              <a:lstStyle/>
              <a:p>
                <a:r>
                  <a:rPr lang="zh-CN" altLang="zh-CN" dirty="0" smtClean="0"/>
                  <a:t>准确率，反应对于生成的答案，其中正确的实体标签占生成答案中的所有实体标签的比例，计算公式如下：</a:t>
                </a:r>
                <a:endParaRPr lang="en-US" altLang="zh-CN" dirty="0" smtClean="0"/>
              </a:p>
              <a:p>
                <a:endParaRPr lang="zh-CN" altLang="zh-CN" dirty="0" smtClean="0"/>
              </a:p>
              <a:p>
                <a14:m>
                  <m:oMath xmlns:m="http://schemas.openxmlformats.org/officeDocument/2006/math">
                    <m:r>
                      <a:rPr lang="en-US" altLang="zh-CN" b="0" i="0" smtClean="0">
                        <a:latin typeface="Cambria Math" panose="02040503050406030204" pitchFamily="18" charset="0"/>
                      </a:rPr>
                      <m:t>           </m:t>
                    </m:r>
                    <m:r>
                      <m:rPr>
                        <m:sty m:val="p"/>
                      </m:rPr>
                      <a:rPr lang="en-US" altLang="zh-CN"/>
                      <m:t>P</m:t>
                    </m:r>
                    <m:r>
                      <a:rPr lang="en-US" altLang="zh-CN"/>
                      <m:t>=</m:t>
                    </m:r>
                    <m:f>
                      <m:fPr>
                        <m:ctrlPr>
                          <a:rPr lang="zh-CN" altLang="zh-CN" i="1"/>
                        </m:ctrlPr>
                      </m:fPr>
                      <m:num>
                        <m:r>
                          <a:rPr lang="zh-CN" altLang="zh-CN" i="1"/>
                          <m:t>生成答案中正确的实体标签数目</m:t>
                        </m:r>
                      </m:num>
                      <m:den>
                        <m:r>
                          <a:rPr lang="zh-CN" altLang="zh-CN" i="1"/>
                          <m:t>生成答案中所有的实体标签数目</m:t>
                        </m:r>
                      </m:den>
                    </m:f>
                  </m:oMath>
                </a14:m>
                <a:r>
                  <a:rPr lang="en-US" altLang="zh-CN" dirty="0"/>
                  <a:t>         </a:t>
                </a:r>
                <a:r>
                  <a:rPr lang="zh-CN" altLang="zh-CN" dirty="0" smtClean="0"/>
                  <a:t>（</a:t>
                </a:r>
                <a:r>
                  <a:rPr lang="en-US" altLang="zh-CN" dirty="0"/>
                  <a:t>3.4</a:t>
                </a:r>
                <a:r>
                  <a:rPr lang="zh-CN" altLang="zh-CN" dirty="0"/>
                  <a:t>）</a:t>
                </a:r>
              </a:p>
              <a:p>
                <a:endParaRPr lang="en-US" altLang="zh-CN" dirty="0" smtClean="0"/>
              </a:p>
              <a:p>
                <a:r>
                  <a:rPr lang="zh-CN" altLang="zh-CN" dirty="0" smtClean="0"/>
                  <a:t>召回</a:t>
                </a:r>
                <a:r>
                  <a:rPr lang="zh-CN" altLang="zh-CN" dirty="0"/>
                  <a:t>率，用来反应生成答案中正确的实体标签占据整个测试数据集中的实体标签的比例，计算公式如下</a:t>
                </a:r>
                <a:r>
                  <a:rPr lang="zh-CN" altLang="zh-CN" dirty="0" smtClean="0"/>
                  <a:t>：</a:t>
                </a:r>
                <a:endParaRPr lang="en-US" altLang="zh-CN" dirty="0" smtClean="0"/>
              </a:p>
              <a:p>
                <a:endParaRPr lang="zh-CN" altLang="zh-CN" dirty="0"/>
              </a:p>
              <a:p>
                <a14:m>
                  <m:oMath xmlns:m="http://schemas.openxmlformats.org/officeDocument/2006/math">
                    <m:r>
                      <a:rPr lang="en-US" altLang="zh-CN" b="0" i="0" smtClean="0">
                        <a:latin typeface="Cambria Math" panose="02040503050406030204" pitchFamily="18" charset="0"/>
                      </a:rPr>
                      <m:t>     </m:t>
                    </m:r>
                    <m:r>
                      <m:rPr>
                        <m:sty m:val="p"/>
                      </m:rPr>
                      <a:rPr lang="en-US" altLang="zh-CN"/>
                      <m:t>Recall</m:t>
                    </m:r>
                    <m:r>
                      <a:rPr lang="en-US" altLang="zh-CN"/>
                      <m:t>=</m:t>
                    </m:r>
                    <m:f>
                      <m:fPr>
                        <m:ctrlPr>
                          <a:rPr lang="zh-CN" altLang="zh-CN" i="1"/>
                        </m:ctrlPr>
                      </m:fPr>
                      <m:num>
                        <m:r>
                          <a:rPr lang="zh-CN" altLang="zh-CN" i="1"/>
                          <m:t>生成答案中正确的实体标签数目</m:t>
                        </m:r>
                      </m:num>
                      <m:den>
                        <m:r>
                          <a:rPr lang="zh-CN" altLang="zh-CN" i="1"/>
                          <m:t>整个测试数据集中的实体标签数目</m:t>
                        </m:r>
                      </m:den>
                    </m:f>
                  </m:oMath>
                </a14:m>
                <a:r>
                  <a:rPr lang="en-US" altLang="zh-CN" dirty="0"/>
                  <a:t>  </a:t>
                </a:r>
                <a:r>
                  <a:rPr lang="zh-CN" altLang="zh-CN" dirty="0" smtClean="0"/>
                  <a:t>（</a:t>
                </a:r>
                <a:r>
                  <a:rPr lang="en-US" altLang="zh-CN" dirty="0"/>
                  <a:t>3.5</a:t>
                </a:r>
                <a:r>
                  <a:rPr lang="zh-CN" altLang="zh-CN" dirty="0"/>
                  <a:t>）</a:t>
                </a:r>
              </a:p>
              <a:p>
                <a:endParaRPr lang="en-US" altLang="zh-CN" dirty="0" smtClean="0"/>
              </a:p>
              <a:p>
                <a:r>
                  <a:rPr lang="en-US" altLang="zh-CN" dirty="0" smtClean="0"/>
                  <a:t>F</a:t>
                </a:r>
                <a:r>
                  <a:rPr lang="zh-CN" altLang="zh-CN" dirty="0"/>
                  <a:t>值，是召回率和正确率的调和平均，主要功能是结合以上两个测试标准，反应模型的整体性能</a:t>
                </a:r>
                <a:r>
                  <a:rPr lang="zh-CN" altLang="zh-CN" dirty="0" smtClean="0"/>
                  <a:t>。</a:t>
                </a:r>
                <a:endParaRPr lang="en-US" altLang="zh-CN" dirty="0" smtClean="0"/>
              </a:p>
              <a:p>
                <a:endParaRPr lang="zh-CN" altLang="zh-CN" dirty="0"/>
              </a:p>
              <a:p>
                <a14:m>
                  <m:oMath xmlns:m="http://schemas.openxmlformats.org/officeDocument/2006/math">
                    <m:r>
                      <a:rPr lang="en-US" altLang="zh-CN" b="0" i="0" smtClean="0">
                        <a:latin typeface="Cambria Math" panose="02040503050406030204" pitchFamily="18" charset="0"/>
                      </a:rPr>
                      <m:t>                             </m:t>
                    </m:r>
                    <m:r>
                      <m:rPr>
                        <m:sty m:val="p"/>
                      </m:rPr>
                      <a:rPr lang="en-US" altLang="zh-CN"/>
                      <m:t>F</m:t>
                    </m:r>
                    <m:r>
                      <a:rPr lang="zh-CN" altLang="zh-CN"/>
                      <m:t>值</m:t>
                    </m:r>
                    <m:r>
                      <a:rPr lang="en-US" altLang="zh-CN"/>
                      <m:t>=</m:t>
                    </m:r>
                    <m:f>
                      <m:fPr>
                        <m:ctrlPr>
                          <a:rPr lang="zh-CN" altLang="zh-CN" i="1"/>
                        </m:ctrlPr>
                      </m:fPr>
                      <m:num>
                        <m:r>
                          <a:rPr lang="en-US" altLang="zh-CN" i="1"/>
                          <m:t>2×</m:t>
                        </m:r>
                        <m:r>
                          <a:rPr lang="en-US" altLang="zh-CN" i="1"/>
                          <m:t>𝑃</m:t>
                        </m:r>
                        <m:r>
                          <a:rPr lang="en-US" altLang="zh-CN" i="1"/>
                          <m:t>×</m:t>
                        </m:r>
                        <m:r>
                          <a:rPr lang="en-US" altLang="zh-CN" i="1"/>
                          <m:t>𝑅𝑒𝑐𝑎𝑙𝑙</m:t>
                        </m:r>
                      </m:num>
                      <m:den>
                        <m:r>
                          <a:rPr lang="en-US" altLang="zh-CN" i="1"/>
                          <m:t>𝑃</m:t>
                        </m:r>
                        <m:r>
                          <a:rPr lang="en-US" altLang="zh-CN" i="1"/>
                          <m:t>+</m:t>
                        </m:r>
                        <m:r>
                          <a:rPr lang="en-US" altLang="zh-CN" i="1"/>
                          <m:t>𝑅𝑒𝑐𝑎𝑙𝑙</m:t>
                        </m:r>
                      </m:den>
                    </m:f>
                  </m:oMath>
                </a14:m>
                <a:r>
                  <a:rPr lang="en-US" altLang="zh-CN" dirty="0"/>
                  <a:t>                        </a:t>
                </a:r>
                <a:r>
                  <a:rPr lang="zh-CN" altLang="zh-CN" dirty="0"/>
                  <a:t>（</a:t>
                </a:r>
                <a:r>
                  <a:rPr lang="en-US" altLang="zh-CN" dirty="0"/>
                  <a:t>3.6</a:t>
                </a:r>
                <a:r>
                  <a:rPr lang="zh-CN" altLang="zh-CN" dirty="0"/>
                  <a:t>）</a:t>
                </a:r>
              </a:p>
              <a:p>
                <a:pPr>
                  <a:lnSpc>
                    <a:spcPct val="130000"/>
                  </a:lnSpc>
                  <a:spcBef>
                    <a:spcPct val="0"/>
                  </a:spcBef>
                </a:pPr>
                <a:endPar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endParaRPr>
              </a:p>
            </p:txBody>
          </p:sp>
        </mc:Choice>
        <mc:Fallback>
          <p:sp>
            <p:nvSpPr>
              <p:cNvPr id="30" name="矩形 47"/>
              <p:cNvSpPr>
                <a:spLocks noRot="1" noChangeAspect="1" noMove="1" noResize="1" noEditPoints="1" noAdjustHandles="1" noChangeArrowheads="1" noChangeShapeType="1" noTextEdit="1"/>
              </p:cNvSpPr>
              <p:nvPr/>
            </p:nvSpPr>
            <p:spPr bwMode="auto">
              <a:xfrm>
                <a:off x="6021643" y="1539998"/>
                <a:ext cx="5476544" cy="4862928"/>
              </a:xfrm>
              <a:prstGeom prst="rect">
                <a:avLst/>
              </a:prstGeom>
              <a:blipFill>
                <a:blip r:embed="rId4"/>
                <a:stretch>
                  <a:fillRect l="-1336" t="-1004" r="-556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1" name="矩形 3"/>
          <p:cNvSpPr>
            <a:spLocks noChangeArrowheads="1"/>
          </p:cNvSpPr>
          <p:nvPr/>
        </p:nvSpPr>
        <p:spPr bwMode="auto">
          <a:xfrm>
            <a:off x="6038166" y="1081734"/>
            <a:ext cx="1547525"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en-US" altLang="zh-CN"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s</a:t>
            </a:r>
            <a:r>
              <a:rPr lang="en-US" altLang="zh-CN"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eq2seq</a:t>
            </a: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模型</a:t>
            </a:r>
            <a:endPar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矩形 31"/>
          <p:cNvSpPr/>
          <p:nvPr/>
        </p:nvSpPr>
        <p:spPr>
          <a:xfrm>
            <a:off x="6097289" y="1449292"/>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6712139" y="1449292"/>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1625659" y="1052736"/>
            <a:ext cx="3915332" cy="3245473"/>
          </a:xfrm>
          <a:prstGeom prst="rect">
            <a:avLst/>
          </a:prstGeom>
          <a:blipFill>
            <a:blip r:embed="rId5"/>
            <a:srcRect/>
            <a:stretch>
              <a:fillRect l="-12168" r="-121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3" name="图片 2"/>
          <p:cNvPicPr>
            <a:picLocks noChangeAspect="1"/>
          </p:cNvPicPr>
          <p:nvPr/>
        </p:nvPicPr>
        <p:blipFill>
          <a:blip r:embed="rId6"/>
          <a:stretch>
            <a:fillRect/>
          </a:stretch>
        </p:blipFill>
        <p:spPr>
          <a:xfrm>
            <a:off x="1625659" y="1052736"/>
            <a:ext cx="3915331" cy="3245473"/>
          </a:xfrm>
          <a:prstGeom prst="rect">
            <a:avLst/>
          </a:prstGeom>
        </p:spPr>
      </p:pic>
      <p:pic>
        <p:nvPicPr>
          <p:cNvPr id="4" name="图片 3"/>
          <p:cNvPicPr>
            <a:picLocks noChangeAspect="1"/>
          </p:cNvPicPr>
          <p:nvPr/>
        </p:nvPicPr>
        <p:blipFill>
          <a:blip r:embed="rId7"/>
          <a:stretch>
            <a:fillRect/>
          </a:stretch>
        </p:blipFill>
        <p:spPr>
          <a:xfrm>
            <a:off x="1625659" y="1052736"/>
            <a:ext cx="3926203" cy="3245473"/>
          </a:xfrm>
          <a:prstGeom prst="rect">
            <a:avLst/>
          </a:prstGeom>
        </p:spPr>
      </p:pic>
      <p:pic>
        <p:nvPicPr>
          <p:cNvPr id="7" name="图片 6"/>
          <p:cNvPicPr>
            <a:picLocks noChangeAspect="1"/>
          </p:cNvPicPr>
          <p:nvPr/>
        </p:nvPicPr>
        <p:blipFill>
          <a:blip r:embed="rId8"/>
          <a:stretch>
            <a:fillRect/>
          </a:stretch>
        </p:blipFill>
        <p:spPr>
          <a:xfrm>
            <a:off x="624979" y="1052736"/>
            <a:ext cx="4916011" cy="3245473"/>
          </a:xfrm>
          <a:prstGeom prst="rect">
            <a:avLst/>
          </a:prstGeom>
        </p:spPr>
      </p:pic>
      <p:sp>
        <p:nvSpPr>
          <p:cNvPr id="8" name="文本框 7"/>
          <p:cNvSpPr txBox="1"/>
          <p:nvPr/>
        </p:nvSpPr>
        <p:spPr>
          <a:xfrm>
            <a:off x="624979" y="4725144"/>
            <a:ext cx="4916011" cy="1200329"/>
          </a:xfrm>
          <a:prstGeom prst="rect">
            <a:avLst/>
          </a:prstGeom>
          <a:noFill/>
        </p:spPr>
        <p:txBody>
          <a:bodyPr wrap="square" rtlCol="0">
            <a:spAutoFit/>
          </a:bodyPr>
          <a:lstStyle/>
          <a:p>
            <a:r>
              <a:rPr lang="zh-CN" altLang="zh-CN" dirty="0"/>
              <a:t>最终得到的测试集中的实体标签数为</a:t>
            </a:r>
            <a:r>
              <a:rPr lang="en-US" altLang="zh-CN" dirty="0"/>
              <a:t>1160</a:t>
            </a:r>
            <a:r>
              <a:rPr lang="zh-CN" altLang="zh-CN" dirty="0"/>
              <a:t>，识别出的实体标签数为</a:t>
            </a:r>
            <a:r>
              <a:rPr lang="en-US" altLang="zh-CN" dirty="0"/>
              <a:t>1027</a:t>
            </a:r>
            <a:r>
              <a:rPr lang="zh-CN" altLang="zh-CN" dirty="0"/>
              <a:t>，生成答案中正确的实体标签数目为</a:t>
            </a:r>
            <a:r>
              <a:rPr lang="en-US" altLang="zh-CN" dirty="0"/>
              <a:t>820</a:t>
            </a:r>
            <a:r>
              <a:rPr lang="zh-CN" altLang="zh-CN" dirty="0"/>
              <a:t>，得到正确率为</a:t>
            </a:r>
            <a:r>
              <a:rPr lang="en-US" altLang="zh-CN" dirty="0"/>
              <a:t>0.7984</a:t>
            </a:r>
            <a:r>
              <a:rPr lang="zh-CN" altLang="zh-CN" dirty="0"/>
              <a:t>，召回率为</a:t>
            </a:r>
            <a:r>
              <a:rPr lang="en-US" altLang="zh-CN" dirty="0"/>
              <a:t>0.7069</a:t>
            </a:r>
            <a:r>
              <a:rPr lang="zh-CN" altLang="zh-CN" dirty="0"/>
              <a:t>，</a:t>
            </a:r>
            <a:r>
              <a:rPr lang="en-US" altLang="zh-CN" dirty="0"/>
              <a:t>F1</a:t>
            </a:r>
            <a:r>
              <a:rPr lang="zh-CN" altLang="zh-CN" dirty="0"/>
              <a:t>值为</a:t>
            </a:r>
            <a:r>
              <a:rPr lang="en-US" altLang="zh-CN" dirty="0"/>
              <a:t>0.7498</a:t>
            </a:r>
            <a:r>
              <a:rPr lang="zh-CN" altLang="zh-CN" dirty="0"/>
              <a:t>。</a:t>
            </a:r>
            <a:endParaRPr lang="zh-CN" altLang="en-US" dirty="0"/>
          </a:p>
        </p:txBody>
      </p:sp>
    </p:spTree>
    <p:extLst>
      <p:ext uri="{BB962C8B-B14F-4D97-AF65-F5344CB8AC3E}">
        <p14:creationId xmlns:p14="http://schemas.microsoft.com/office/powerpoint/2010/main" val="638930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trips(downRight)">
                                      <p:cBhvr>
                                        <p:cTn id="7" dur="500"/>
                                        <p:tgtEl>
                                          <p:spTgt spid="3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750"/>
                                        <p:tgtEl>
                                          <p:spTgt spid="33"/>
                                        </p:tgtEl>
                                      </p:cBhvr>
                                    </p:animEffect>
                                  </p:childTnLst>
                                </p:cTn>
                              </p:par>
                            </p:childTnLst>
                          </p:cTn>
                        </p:par>
                        <p:par>
                          <p:cTn id="20" fill="hold">
                            <p:stCondLst>
                              <p:cond delay="2250"/>
                            </p:stCondLst>
                            <p:childTnLst>
                              <p:par>
                                <p:cTn id="21" presetID="14" presetClass="entr" presetSubtype="1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randombar(horizontal)">
                                      <p:cBhvr>
                                        <p:cTn id="23" dur="750"/>
                                        <p:tgtEl>
                                          <p:spTgt spid="30"/>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P spid="33" grpId="0" animBg="1"/>
      <p:bldP spid="38"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2880320"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itchFamily="34" charset="-122"/>
                <a:ea typeface="微软雅黑" pitchFamily="34" charset="-122"/>
              </a:rPr>
              <a:t>答案抽取</a:t>
            </a:r>
          </a:p>
        </p:txBody>
      </p:sp>
      <p:sp>
        <p:nvSpPr>
          <p:cNvPr id="29" name="Freeform 261"/>
          <p:cNvSpPr>
            <a:spLocks/>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0" name="矩形 47"/>
          <p:cNvSpPr>
            <a:spLocks noChangeArrowheads="1"/>
          </p:cNvSpPr>
          <p:nvPr/>
        </p:nvSpPr>
        <p:spPr bwMode="auto">
          <a:xfrm>
            <a:off x="6021643" y="1539998"/>
            <a:ext cx="5476544" cy="258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本系统通过对于输入的问题，识别实体，构建关于实体的查询图，并且将查询图合并，得到最终的查询图。</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对于是否类问题，对于问题中的全部实体，在构建好的查询图中使用广度优先搜索算法，若搜索出的核心链都存在于一个连通图中，则答案为肯定。</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对于问答类</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问题，对于问题中的全部实体，在构建好的查询图中</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使用</a:t>
            </a:r>
            <a:r>
              <a:rPr lang="en-US" altLang="zh-CN" sz="1400" dirty="0" err="1" smtClean="0">
                <a:solidFill>
                  <a:schemeClr val="tx1">
                    <a:lumMod val="65000"/>
                    <a:lumOff val="35000"/>
                  </a:schemeClr>
                </a:solidFill>
                <a:latin typeface="微软雅黑" pitchFamily="34" charset="-122"/>
                <a:ea typeface="微软雅黑" pitchFamily="34" charset="-122"/>
                <a:sym typeface="微软雅黑" pitchFamily="34" charset="-122"/>
              </a:rPr>
              <a:t>Dijkstra</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最短路径查询算法，选择核心链。</a:t>
            </a: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31" name="矩形 3"/>
          <p:cNvSpPr>
            <a:spLocks noChangeArrowheads="1"/>
          </p:cNvSpPr>
          <p:nvPr/>
        </p:nvSpPr>
        <p:spPr bwMode="auto">
          <a:xfrm>
            <a:off x="6038166" y="1081734"/>
            <a:ext cx="2677642"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查询图</a:t>
            </a: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构建和核心链选择</a:t>
            </a:r>
            <a:endPar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矩形 31"/>
          <p:cNvSpPr/>
          <p:nvPr/>
        </p:nvSpPr>
        <p:spPr>
          <a:xfrm>
            <a:off x="6097289" y="1449292"/>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6712139" y="1449292"/>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1625659" y="1052736"/>
            <a:ext cx="3915332" cy="3245473"/>
          </a:xfrm>
          <a:prstGeom prst="rect">
            <a:avLst/>
          </a:prstGeom>
          <a:blipFill>
            <a:blip r:embed="rId4"/>
            <a:srcRect/>
            <a:stretch>
              <a:fillRect l="-12168" r="-121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3" name="图片 2"/>
          <p:cNvPicPr>
            <a:picLocks noChangeAspect="1"/>
          </p:cNvPicPr>
          <p:nvPr/>
        </p:nvPicPr>
        <p:blipFill>
          <a:blip r:embed="rId5"/>
          <a:stretch>
            <a:fillRect/>
          </a:stretch>
        </p:blipFill>
        <p:spPr>
          <a:xfrm>
            <a:off x="1625659" y="1052736"/>
            <a:ext cx="3915331" cy="3245473"/>
          </a:xfrm>
          <a:prstGeom prst="rect">
            <a:avLst/>
          </a:prstGeom>
        </p:spPr>
      </p:pic>
      <p:pic>
        <p:nvPicPr>
          <p:cNvPr id="4" name="图片 3"/>
          <p:cNvPicPr>
            <a:picLocks noChangeAspect="1"/>
          </p:cNvPicPr>
          <p:nvPr/>
        </p:nvPicPr>
        <p:blipFill>
          <a:blip r:embed="rId6"/>
          <a:stretch>
            <a:fillRect/>
          </a:stretch>
        </p:blipFill>
        <p:spPr>
          <a:xfrm>
            <a:off x="1625659" y="1052736"/>
            <a:ext cx="3926203" cy="3245473"/>
          </a:xfrm>
          <a:prstGeom prst="rect">
            <a:avLst/>
          </a:prstGeom>
        </p:spPr>
      </p:pic>
      <p:pic>
        <p:nvPicPr>
          <p:cNvPr id="7" name="图片 6"/>
          <p:cNvPicPr>
            <a:picLocks noChangeAspect="1"/>
          </p:cNvPicPr>
          <p:nvPr/>
        </p:nvPicPr>
        <p:blipFill>
          <a:blip r:embed="rId7"/>
          <a:stretch>
            <a:fillRect/>
          </a:stretch>
        </p:blipFill>
        <p:spPr>
          <a:xfrm>
            <a:off x="841003" y="1052736"/>
            <a:ext cx="4725909" cy="3245473"/>
          </a:xfrm>
          <a:prstGeom prst="rect">
            <a:avLst/>
          </a:prstGeom>
        </p:spPr>
      </p:pic>
      <p:pic>
        <p:nvPicPr>
          <p:cNvPr id="23" name="图片 22"/>
          <p:cNvPicPr/>
          <p:nvPr/>
        </p:nvPicPr>
        <p:blipFill>
          <a:blip r:embed="rId8">
            <a:extLst>
              <a:ext uri="{28A0092B-C50C-407E-A947-70E740481C1C}">
                <a14:useLocalDpi xmlns:a14="http://schemas.microsoft.com/office/drawing/2010/main" val="0"/>
              </a:ext>
            </a:extLst>
          </a:blip>
          <a:srcRect/>
          <a:stretch>
            <a:fillRect/>
          </a:stretch>
        </p:blipFill>
        <p:spPr bwMode="auto">
          <a:xfrm>
            <a:off x="841003" y="1052736"/>
            <a:ext cx="4847082" cy="3245473"/>
          </a:xfrm>
          <a:prstGeom prst="rect">
            <a:avLst/>
          </a:prstGeom>
          <a:noFill/>
          <a:ln>
            <a:noFill/>
          </a:ln>
        </p:spPr>
      </p:pic>
    </p:spTree>
    <p:extLst>
      <p:ext uri="{BB962C8B-B14F-4D97-AF65-F5344CB8AC3E}">
        <p14:creationId xmlns:p14="http://schemas.microsoft.com/office/powerpoint/2010/main" val="17185377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trips(downRight)">
                                      <p:cBhvr>
                                        <p:cTn id="7" dur="500"/>
                                        <p:tgtEl>
                                          <p:spTgt spid="3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750"/>
                                        <p:tgtEl>
                                          <p:spTgt spid="33"/>
                                        </p:tgtEl>
                                      </p:cBhvr>
                                    </p:animEffect>
                                  </p:childTnLst>
                                </p:cTn>
                              </p:par>
                            </p:childTnLst>
                          </p:cTn>
                        </p:par>
                        <p:par>
                          <p:cTn id="20" fill="hold">
                            <p:stCondLst>
                              <p:cond delay="2250"/>
                            </p:stCondLst>
                            <p:childTnLst>
                              <p:par>
                                <p:cTn id="21" presetID="14" presetClass="entr" presetSubtype="1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randombar(horizontal)">
                                      <p:cBhvr>
                                        <p:cTn id="23" dur="750"/>
                                        <p:tgtEl>
                                          <p:spTgt spid="30"/>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P spid="33" grpId="0" animBg="1"/>
      <p:bldP spid="38" grpId="0" animBg="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2880320" cy="346249"/>
          </a:xfrm>
          <a:prstGeom prst="rect">
            <a:avLst/>
          </a:prstGeom>
          <a:noFill/>
        </p:spPr>
        <p:txBody>
          <a:bodyPr wrap="square" lIns="68580" tIns="34290" rIns="68580" bIns="34290" rtlCol="0">
            <a:spAutoFit/>
          </a:bodyPr>
          <a:lstStyle/>
          <a:p>
            <a:pPr marL="0" lvl="1"/>
            <a:r>
              <a:rPr lang="zh-CN" altLang="en-US" dirty="0" smtClean="0">
                <a:solidFill>
                  <a:schemeClr val="bg1"/>
                </a:solidFill>
                <a:latin typeface="微软雅黑" pitchFamily="34" charset="-122"/>
                <a:ea typeface="微软雅黑" pitchFamily="34" charset="-122"/>
              </a:rPr>
              <a:t>系统实现</a:t>
            </a:r>
            <a:endParaRPr lang="zh-CN" altLang="en-US" dirty="0">
              <a:solidFill>
                <a:schemeClr val="bg1"/>
              </a:solidFill>
              <a:latin typeface="微软雅黑" pitchFamily="34" charset="-122"/>
              <a:ea typeface="微软雅黑" pitchFamily="34" charset="-122"/>
            </a:endParaRPr>
          </a:p>
        </p:txBody>
      </p:sp>
      <p:sp>
        <p:nvSpPr>
          <p:cNvPr id="29" name="Freeform 261"/>
          <p:cNvSpPr>
            <a:spLocks/>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0" name="矩形 47"/>
          <p:cNvSpPr>
            <a:spLocks noChangeArrowheads="1"/>
          </p:cNvSpPr>
          <p:nvPr/>
        </p:nvSpPr>
        <p:spPr bwMode="auto">
          <a:xfrm>
            <a:off x="6021643" y="1539998"/>
            <a:ext cx="5476544" cy="230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本系统使用了</a:t>
            </a:r>
            <a:r>
              <a:rPr lang="en-US" altLang="zh-CN" sz="1400" dirty="0" err="1" smtClean="0">
                <a:solidFill>
                  <a:schemeClr val="tx1">
                    <a:lumMod val="65000"/>
                    <a:lumOff val="35000"/>
                  </a:schemeClr>
                </a:solidFill>
                <a:latin typeface="微软雅黑" pitchFamily="34" charset="-122"/>
                <a:ea typeface="微软雅黑" pitchFamily="34" charset="-122"/>
                <a:sym typeface="微软雅黑" pitchFamily="34" charset="-122"/>
              </a:rPr>
              <a:t>springboot</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框架实现，使用</a:t>
            </a:r>
            <a:r>
              <a:rPr lang="en-US" altLang="zh-CN" sz="1400" dirty="0" err="1" smtClean="0">
                <a:solidFill>
                  <a:schemeClr val="tx1">
                    <a:lumMod val="65000"/>
                    <a:lumOff val="35000"/>
                  </a:schemeClr>
                </a:solidFill>
                <a:latin typeface="微软雅黑" pitchFamily="34" charset="-122"/>
                <a:ea typeface="微软雅黑" pitchFamily="34" charset="-122"/>
                <a:sym typeface="微软雅黑" pitchFamily="34" charset="-122"/>
              </a:rPr>
              <a:t>mvc</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架构，采用</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ajax</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技术实现信息交互。并且使用</a:t>
            </a:r>
            <a:r>
              <a:rPr lang="en-US" altLang="zh-CN" sz="1400" dirty="0" err="1" smtClean="0">
                <a:solidFill>
                  <a:schemeClr val="tx1">
                    <a:lumMod val="65000"/>
                    <a:lumOff val="35000"/>
                  </a:schemeClr>
                </a:solidFill>
                <a:latin typeface="微软雅黑" pitchFamily="34" charset="-122"/>
                <a:ea typeface="微软雅黑" pitchFamily="34" charset="-122"/>
                <a:sym typeface="微软雅黑" pitchFamily="34" charset="-122"/>
              </a:rPr>
              <a:t>amazeui</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前端框架实现问答界面。</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对于深度学习模型，则是在基于</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python</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的</a:t>
            </a:r>
            <a:r>
              <a:rPr lang="en-US" altLang="zh-CN" sz="1400" dirty="0" err="1" smtClean="0">
                <a:solidFill>
                  <a:schemeClr val="tx1">
                    <a:lumMod val="65000"/>
                    <a:lumOff val="35000"/>
                  </a:schemeClr>
                </a:solidFill>
                <a:latin typeface="微软雅黑" pitchFamily="34" charset="-122"/>
                <a:ea typeface="微软雅黑" pitchFamily="34" charset="-122"/>
                <a:sym typeface="微软雅黑" pitchFamily="34" charset="-122"/>
              </a:rPr>
              <a:t>tensorflow</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框架下实现的。</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对于</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python</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爬虫，使用的是</a:t>
            </a:r>
            <a:r>
              <a:rPr lang="en-US" altLang="zh-CN" sz="1400" dirty="0" err="1" smtClean="0">
                <a:solidFill>
                  <a:schemeClr val="tx1">
                    <a:lumMod val="65000"/>
                    <a:lumOff val="35000"/>
                  </a:schemeClr>
                </a:solidFill>
                <a:latin typeface="微软雅黑" pitchFamily="34" charset="-122"/>
                <a:ea typeface="微软雅黑" pitchFamily="34" charset="-122"/>
                <a:sym typeface="微软雅黑" pitchFamily="34" charset="-122"/>
              </a:rPr>
              <a:t>BeautifulSoup</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库进行实现。</a:t>
            </a: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左图为系统可视化实现。</a:t>
            </a: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31" name="矩形 3"/>
          <p:cNvSpPr>
            <a:spLocks noChangeArrowheads="1"/>
          </p:cNvSpPr>
          <p:nvPr/>
        </p:nvSpPr>
        <p:spPr bwMode="auto">
          <a:xfrm>
            <a:off x="6038166" y="1081734"/>
            <a:ext cx="1523480"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系统实现信息</a:t>
            </a:r>
            <a:endPar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矩形 31"/>
          <p:cNvSpPr/>
          <p:nvPr/>
        </p:nvSpPr>
        <p:spPr>
          <a:xfrm>
            <a:off x="6097289" y="1449292"/>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6712139" y="1449292"/>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8" name="图片 7"/>
          <p:cNvPicPr>
            <a:picLocks noChangeAspect="1"/>
          </p:cNvPicPr>
          <p:nvPr/>
        </p:nvPicPr>
        <p:blipFill>
          <a:blip r:embed="rId4"/>
          <a:stretch>
            <a:fillRect/>
          </a:stretch>
        </p:blipFill>
        <p:spPr>
          <a:xfrm>
            <a:off x="120923" y="1427977"/>
            <a:ext cx="5758212" cy="3542058"/>
          </a:xfrm>
          <a:prstGeom prst="rect">
            <a:avLst/>
          </a:prstGeom>
        </p:spPr>
      </p:pic>
    </p:spTree>
    <p:extLst>
      <p:ext uri="{BB962C8B-B14F-4D97-AF65-F5344CB8AC3E}">
        <p14:creationId xmlns:p14="http://schemas.microsoft.com/office/powerpoint/2010/main" val="2311269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750"/>
                                        <p:tgtEl>
                                          <p:spTgt spid="33"/>
                                        </p:tgtEl>
                                      </p:cBhvr>
                                    </p:animEffect>
                                  </p:childTnLst>
                                </p:cTn>
                              </p:par>
                            </p:childTnLst>
                          </p:cTn>
                        </p:par>
                        <p:par>
                          <p:cTn id="16" fill="hold">
                            <p:stCondLst>
                              <p:cond delay="1750"/>
                            </p:stCondLst>
                            <p:childTnLst>
                              <p:par>
                                <p:cTn id="17" presetID="14" presetClass="entr" presetSubtype="1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randombar(horizontal)">
                                      <p:cBhvr>
                                        <p:cTn id="19" dur="750"/>
                                        <p:tgtEl>
                                          <p:spTgt spid="30"/>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P spid="33" grpId="0" animBg="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3093" y="1917661"/>
            <a:ext cx="12241360" cy="31236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 y="2061677"/>
            <a:ext cx="12218266" cy="28083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67109" y="1678876"/>
            <a:ext cx="12241359" cy="3601229"/>
          </a:xfrm>
          <a:prstGeom prst="rect">
            <a:avLst/>
          </a:prstGeom>
          <a:solidFill>
            <a:srgbClr val="202A36">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7"/>
          <p:cNvSpPr>
            <a:spLocks noChangeArrowheads="1"/>
          </p:cNvSpPr>
          <p:nvPr/>
        </p:nvSpPr>
        <p:spPr bwMode="auto">
          <a:xfrm>
            <a:off x="3361283" y="3062238"/>
            <a:ext cx="547197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b="1" dirty="0" smtClean="0">
                <a:solidFill>
                  <a:srgbClr val="31859C"/>
                </a:solidFill>
                <a:latin typeface="微软雅黑" pitchFamily="34" charset="-122"/>
                <a:ea typeface="微软雅黑" pitchFamily="34" charset="-122"/>
                <a:sym typeface="微软雅黑" pitchFamily="34" charset="-122"/>
              </a:rPr>
              <a:t>谢谢您的指导</a:t>
            </a:r>
            <a:endParaRPr lang="zh-CN" altLang="en-US" sz="6600" b="1" dirty="0">
              <a:solidFill>
                <a:srgbClr val="31859C"/>
              </a:solidFill>
              <a:latin typeface="微软雅黑" pitchFamily="34" charset="-122"/>
              <a:ea typeface="微软雅黑" pitchFamily="34" charset="-122"/>
              <a:sym typeface="微软雅黑" pitchFamily="34" charset="-122"/>
            </a:endParaRPr>
          </a:p>
        </p:txBody>
      </p:sp>
      <p:sp>
        <p:nvSpPr>
          <p:cNvPr id="17" name="TextBox 7"/>
          <p:cNvSpPr>
            <a:spLocks noChangeArrowheads="1"/>
          </p:cNvSpPr>
          <p:nvPr/>
        </p:nvSpPr>
        <p:spPr bwMode="auto">
          <a:xfrm>
            <a:off x="3505299" y="2785819"/>
            <a:ext cx="51119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smtClean="0">
                <a:solidFill>
                  <a:srgbClr val="31859C"/>
                </a:solidFill>
                <a:latin typeface="方正兰亭黑简体" panose="02000000000000000000" pitchFamily="2" charset="-122"/>
                <a:ea typeface="方正兰亭黑简体" panose="02000000000000000000" pitchFamily="2" charset="-122"/>
                <a:cs typeface="LilyUPC" pitchFamily="34" charset="-34"/>
                <a:sym typeface="微软雅黑" pitchFamily="34" charset="-122"/>
              </a:rPr>
              <a:t>.</a:t>
            </a:r>
            <a:endParaRPr lang="zh-CN" altLang="en-US" sz="2000" dirty="0">
              <a:solidFill>
                <a:srgbClr val="31859C"/>
              </a:solidFill>
              <a:latin typeface="方正兰亭黑简体" panose="02000000000000000000" pitchFamily="2" charset="-122"/>
              <a:ea typeface="方正兰亭黑简体" panose="02000000000000000000" pitchFamily="2" charset="-122"/>
              <a:cs typeface="LilyUPC" pitchFamily="34" charset="-34"/>
              <a:sym typeface="微软雅黑" pitchFamily="34" charset="-122"/>
            </a:endParaRPr>
          </a:p>
        </p:txBody>
      </p:sp>
      <p:sp>
        <p:nvSpPr>
          <p:cNvPr id="18" name="矩形 17"/>
          <p:cNvSpPr/>
          <p:nvPr/>
        </p:nvSpPr>
        <p:spPr>
          <a:xfrm>
            <a:off x="0" y="6741368"/>
            <a:ext cx="12195175" cy="116632"/>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91999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1000"/>
                                  </p:stCondLst>
                                  <p:iterate type="lt">
                                    <p:tmPct val="50000"/>
                                  </p:iterate>
                                  <p:childTnLst>
                                    <p:set>
                                      <p:cBhvr>
                                        <p:cTn id="6" dur="1" fill="hold">
                                          <p:stCondLst>
                                            <p:cond delay="0"/>
                                          </p:stCondLst>
                                        </p:cTn>
                                        <p:tgtEl>
                                          <p:spTgt spid="17"/>
                                        </p:tgtEl>
                                        <p:attrNameLst>
                                          <p:attrName>style.visibility</p:attrName>
                                        </p:attrNameLst>
                                      </p:cBhvr>
                                      <p:to>
                                        <p:strVal val="visible"/>
                                      </p:to>
                                    </p:set>
                                    <p:set>
                                      <p:cBhvr>
                                        <p:cTn id="7" dur="114" fill="hold">
                                          <p:stCondLst>
                                            <p:cond delay="0"/>
                                          </p:stCondLst>
                                        </p:cTn>
                                        <p:tgtEl>
                                          <p:spTgt spid="17"/>
                                        </p:tgtEl>
                                        <p:attrNameLst>
                                          <p:attrName>style.rotation</p:attrName>
                                        </p:attrNameLst>
                                      </p:cBhvr>
                                      <p:to>
                                        <p:strVal val="-45.0"/>
                                      </p:to>
                                    </p:set>
                                    <p:anim calcmode="lin" valueType="num">
                                      <p:cBhvr>
                                        <p:cTn id="8" dur="114" fill="hold">
                                          <p:stCondLst>
                                            <p:cond delay="114"/>
                                          </p:stCondLst>
                                        </p:cTn>
                                        <p:tgtEl>
                                          <p:spTgt spid="17"/>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17"/>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17"/>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17"/>
                                        </p:tgtEl>
                                        <p:attrNameLst>
                                          <p:attrName>ppt_y</p:attrName>
                                        </p:attrNameLst>
                                      </p:cBhvr>
                                      <p:tavLst>
                                        <p:tav tm="0">
                                          <p:val>
                                            <p:strVal val="#ppt_y-(0.354*#ppt_w-0.172*#ppt_h)"/>
                                          </p:val>
                                        </p:tav>
                                        <p:tav tm="100000">
                                          <p:val>
                                            <p:strVal val="#ppt_y"/>
                                          </p:val>
                                        </p:tav>
                                      </p:tavLst>
                                    </p:anim>
                                  </p:childTnLst>
                                </p:cTn>
                              </p:par>
                              <p:par>
                                <p:cTn id="12" presetID="52" presetClass="entr" presetSubtype="0" fill="hold" grpId="0" nodeType="withEffect">
                                  <p:stCondLst>
                                    <p:cond delay="1500"/>
                                  </p:stCondLst>
                                  <p:iterate type="lt">
                                    <p:tmPct val="10000"/>
                                  </p:iterate>
                                  <p:childTnLst>
                                    <p:set>
                                      <p:cBhvr>
                                        <p:cTn id="13" dur="1" fill="hold">
                                          <p:stCondLst>
                                            <p:cond delay="0"/>
                                          </p:stCondLst>
                                        </p:cTn>
                                        <p:tgtEl>
                                          <p:spTgt spid="16"/>
                                        </p:tgtEl>
                                        <p:attrNameLst>
                                          <p:attrName>style.visibility</p:attrName>
                                        </p:attrNameLst>
                                      </p:cBhvr>
                                      <p:to>
                                        <p:strVal val="visible"/>
                                      </p:to>
                                    </p:set>
                                    <p:animScale>
                                      <p:cBhvr>
                                        <p:cTn id="14"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16"/>
                                        </p:tgtEl>
                                        <p:attrNameLst>
                                          <p:attrName>ppt_x</p:attrName>
                                          <p:attrName>ppt_y</p:attrName>
                                        </p:attrNameLst>
                                      </p:cBhvr>
                                    </p:animMotion>
                                    <p:animEffect transition="in" filter="fade">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5" y="0"/>
            <a:ext cx="12192000" cy="6858000"/>
          </a:xfrm>
          <a:prstGeom prst="rect">
            <a:avLst/>
          </a:prstGeom>
        </p:spPr>
      </p:pic>
      <p:sp>
        <p:nvSpPr>
          <p:cNvPr id="59" name="TextBox 58"/>
          <p:cNvSpPr txBox="1"/>
          <p:nvPr/>
        </p:nvSpPr>
        <p:spPr>
          <a:xfrm>
            <a:off x="5377507" y="1115452"/>
            <a:ext cx="1476879" cy="369332"/>
          </a:xfrm>
          <a:prstGeom prst="rect">
            <a:avLst/>
          </a:prstGeom>
          <a:noFill/>
        </p:spPr>
        <p:txBody>
          <a:bodyPr wrap="none" rtlCol="0">
            <a:spAutoFit/>
          </a:bodyPr>
          <a:lstStyle/>
          <a:p>
            <a:r>
              <a:rPr lang="en-US" altLang="zh-CN" b="1" dirty="0" smtClean="0">
                <a:solidFill>
                  <a:schemeClr val="accent5">
                    <a:lumMod val="60000"/>
                    <a:lumOff val="40000"/>
                  </a:schemeClr>
                </a:solidFill>
                <a:latin typeface="微软雅黑" pitchFamily="34" charset="-122"/>
                <a:ea typeface="微软雅黑" pitchFamily="34" charset="-122"/>
              </a:rPr>
              <a:t>CONTENTS</a:t>
            </a:r>
            <a:endParaRPr lang="zh-CN" altLang="en-US" b="1" dirty="0">
              <a:solidFill>
                <a:schemeClr val="accent5">
                  <a:lumMod val="60000"/>
                  <a:lumOff val="40000"/>
                </a:schemeClr>
              </a:solidFill>
              <a:latin typeface="微软雅黑" pitchFamily="34" charset="-122"/>
              <a:ea typeface="微软雅黑" pitchFamily="34" charset="-122"/>
            </a:endParaRPr>
          </a:p>
        </p:txBody>
      </p:sp>
      <p:sp>
        <p:nvSpPr>
          <p:cNvPr id="60" name="Freeform 5"/>
          <p:cNvSpPr>
            <a:spLocks/>
          </p:cNvSpPr>
          <p:nvPr/>
        </p:nvSpPr>
        <p:spPr bwMode="auto">
          <a:xfrm>
            <a:off x="4832905" y="0"/>
            <a:ext cx="2529366" cy="1070672"/>
          </a:xfrm>
          <a:custGeom>
            <a:avLst/>
            <a:gdLst/>
            <a:ahLst/>
            <a:cxnLst/>
            <a:rect l="l" t="t" r="r" b="b"/>
            <a:pathLst>
              <a:path w="1212931" h="513429">
                <a:moveTo>
                  <a:pt x="0" y="0"/>
                </a:moveTo>
                <a:lnTo>
                  <a:pt x="1212931" y="0"/>
                </a:lnTo>
                <a:cubicBezTo>
                  <a:pt x="1210875" y="8189"/>
                  <a:pt x="1207259" y="15721"/>
                  <a:pt x="1202896" y="22772"/>
                </a:cubicBezTo>
                <a:lnTo>
                  <a:pt x="956422" y="454561"/>
                </a:lnTo>
                <a:cubicBezTo>
                  <a:pt x="946115" y="471761"/>
                  <a:pt x="931774" y="486697"/>
                  <a:pt x="913401" y="497559"/>
                </a:cubicBezTo>
                <a:cubicBezTo>
                  <a:pt x="894131" y="508874"/>
                  <a:pt x="873069" y="513853"/>
                  <a:pt x="852006" y="513401"/>
                </a:cubicBezTo>
                <a:lnTo>
                  <a:pt x="358161" y="513401"/>
                </a:lnTo>
                <a:cubicBezTo>
                  <a:pt x="338443" y="513401"/>
                  <a:pt x="317829" y="508422"/>
                  <a:pt x="299456" y="497559"/>
                </a:cubicBezTo>
                <a:cubicBezTo>
                  <a:pt x="281082" y="486697"/>
                  <a:pt x="266294" y="471761"/>
                  <a:pt x="256435" y="454109"/>
                </a:cubicBezTo>
                <a:lnTo>
                  <a:pt x="8616" y="20509"/>
                </a:lnTo>
                <a:close/>
              </a:path>
            </a:pathLst>
          </a:custGeom>
          <a:solidFill>
            <a:schemeClr val="accent5">
              <a:lumMod val="75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rgbClr val="31859C"/>
              </a:solidFill>
            </a:endParaRPr>
          </a:p>
        </p:txBody>
      </p:sp>
      <p:sp>
        <p:nvSpPr>
          <p:cNvPr id="61" name="TextBox 60"/>
          <p:cNvSpPr txBox="1"/>
          <p:nvPr/>
        </p:nvSpPr>
        <p:spPr>
          <a:xfrm>
            <a:off x="5340497" y="260648"/>
            <a:ext cx="1481496" cy="769441"/>
          </a:xfrm>
          <a:prstGeom prst="rect">
            <a:avLst/>
          </a:prstGeom>
          <a:noFill/>
        </p:spPr>
        <p:txBody>
          <a:bodyPr wrap="none" rtlCol="0">
            <a:spAutoFit/>
          </a:bodyPr>
          <a:lstStyle/>
          <a:p>
            <a:pPr algn="ctr"/>
            <a:r>
              <a:rPr lang="zh-CN" altLang="en-US" sz="4400" b="1" dirty="0" smtClean="0">
                <a:solidFill>
                  <a:schemeClr val="accent5">
                    <a:lumMod val="60000"/>
                    <a:lumOff val="40000"/>
                  </a:schemeClr>
                </a:solidFill>
                <a:latin typeface="微软雅黑" pitchFamily="34" charset="-122"/>
                <a:ea typeface="微软雅黑" pitchFamily="34" charset="-122"/>
              </a:rPr>
              <a:t>目 录</a:t>
            </a:r>
            <a:endParaRPr lang="zh-CN" altLang="en-US" sz="4400" b="1" dirty="0">
              <a:solidFill>
                <a:schemeClr val="accent5">
                  <a:lumMod val="60000"/>
                  <a:lumOff val="40000"/>
                </a:schemeClr>
              </a:solidFill>
              <a:latin typeface="微软雅黑" pitchFamily="34" charset="-122"/>
              <a:ea typeface="微软雅黑" pitchFamily="34" charset="-122"/>
            </a:endParaRPr>
          </a:p>
        </p:txBody>
      </p:sp>
      <p:sp>
        <p:nvSpPr>
          <p:cNvPr id="62" name="Freeform 5"/>
          <p:cNvSpPr>
            <a:spLocks/>
          </p:cNvSpPr>
          <p:nvPr/>
        </p:nvSpPr>
        <p:spPr bwMode="auto">
          <a:xfrm>
            <a:off x="1482018" y="2100041"/>
            <a:ext cx="1328006" cy="11973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
          <p:cNvSpPr>
            <a:spLocks/>
          </p:cNvSpPr>
          <p:nvPr/>
        </p:nvSpPr>
        <p:spPr bwMode="auto">
          <a:xfrm>
            <a:off x="5537839" y="2115134"/>
            <a:ext cx="1328006" cy="11973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p:cNvSpPr>
            <a:spLocks/>
          </p:cNvSpPr>
          <p:nvPr/>
        </p:nvSpPr>
        <p:spPr bwMode="auto">
          <a:xfrm>
            <a:off x="9773449" y="2128872"/>
            <a:ext cx="1328006" cy="11973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26"/>
          <p:cNvSpPr>
            <a:spLocks noChangeAspect="1" noEditPoints="1"/>
          </p:cNvSpPr>
          <p:nvPr/>
        </p:nvSpPr>
        <p:spPr bwMode="auto">
          <a:xfrm>
            <a:off x="1919786" y="2418079"/>
            <a:ext cx="452469" cy="566177"/>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34495E"/>
              </a:solidFill>
              <a:latin typeface="Arial" panose="020B0604020202020204" pitchFamily="34" charset="0"/>
              <a:cs typeface="Arial" panose="020B0604020202020204" pitchFamily="34" charset="0"/>
            </a:endParaRPr>
          </a:p>
        </p:txBody>
      </p:sp>
      <p:grpSp>
        <p:nvGrpSpPr>
          <p:cNvPr id="69" name="组合 68"/>
          <p:cNvGrpSpPr>
            <a:grpSpLocks noChangeAspect="1"/>
          </p:cNvGrpSpPr>
          <p:nvPr/>
        </p:nvGrpSpPr>
        <p:grpSpPr>
          <a:xfrm>
            <a:off x="5885570" y="2444778"/>
            <a:ext cx="632543" cy="542603"/>
            <a:chOff x="5084763" y="971548"/>
            <a:chExt cx="323865" cy="277813"/>
          </a:xfrm>
          <a:solidFill>
            <a:schemeClr val="accent5">
              <a:lumMod val="60000"/>
              <a:lumOff val="40000"/>
            </a:schemeClr>
          </a:solidFill>
        </p:grpSpPr>
        <p:sp>
          <p:nvSpPr>
            <p:cNvPr id="7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95E"/>
                </a:solidFill>
              </a:endParaRPr>
            </a:p>
          </p:txBody>
        </p:sp>
        <p:sp>
          <p:nvSpPr>
            <p:cNvPr id="7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95E"/>
                </a:solidFill>
              </a:endParaRPr>
            </a:p>
          </p:txBody>
        </p:sp>
        <p:sp>
          <p:nvSpPr>
            <p:cNvPr id="7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95E"/>
                </a:solidFill>
              </a:endParaRPr>
            </a:p>
          </p:txBody>
        </p:sp>
      </p:grpSp>
      <p:sp>
        <p:nvSpPr>
          <p:cNvPr id="74" name="Freeform 206"/>
          <p:cNvSpPr>
            <a:spLocks noChangeAspect="1" noEditPoints="1"/>
          </p:cNvSpPr>
          <p:nvPr/>
        </p:nvSpPr>
        <p:spPr bwMode="auto">
          <a:xfrm>
            <a:off x="10181129" y="2451747"/>
            <a:ext cx="456323" cy="55159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34495E"/>
              </a:solidFill>
              <a:latin typeface="Arial" panose="020B0604020202020204" pitchFamily="34" charset="0"/>
              <a:cs typeface="Arial" panose="020B0604020202020204" pitchFamily="34" charset="0"/>
            </a:endParaRPr>
          </a:p>
        </p:txBody>
      </p:sp>
      <p:sp>
        <p:nvSpPr>
          <p:cNvPr id="75" name="矩形 74"/>
          <p:cNvSpPr/>
          <p:nvPr/>
        </p:nvSpPr>
        <p:spPr>
          <a:xfrm>
            <a:off x="1558238" y="3429000"/>
            <a:ext cx="1210588" cy="784317"/>
          </a:xfrm>
          <a:prstGeom prst="rect">
            <a:avLst/>
          </a:prstGeom>
        </p:spPr>
        <p:txBody>
          <a:bodyPr wrap="none">
            <a:spAutoFit/>
          </a:bodyPr>
          <a:lstStyle/>
          <a:p>
            <a:pPr algn="ctr">
              <a:lnSpc>
                <a:spcPct val="130000"/>
              </a:lnSpc>
              <a:spcAft>
                <a:spcPts val="0"/>
              </a:spcAft>
              <a:defRPr/>
            </a:pPr>
            <a:r>
              <a:rPr lang="en-US" altLang="zh-CN" sz="1600"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PART 01</a:t>
            </a:r>
          </a:p>
          <a:p>
            <a:pPr algn="ctr">
              <a:spcBef>
                <a:spcPts val="500"/>
              </a:spcBef>
              <a:spcAft>
                <a:spcPts val="0"/>
              </a:spcAft>
              <a:defRPr/>
            </a:pPr>
            <a:r>
              <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选题介绍</a:t>
            </a:r>
            <a:endParaRPr lang="zh-CN" altLang="en-US" sz="2000" b="1"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7" name="矩形 76"/>
          <p:cNvSpPr/>
          <p:nvPr/>
        </p:nvSpPr>
        <p:spPr>
          <a:xfrm>
            <a:off x="5340069" y="3429000"/>
            <a:ext cx="1723549" cy="784317"/>
          </a:xfrm>
          <a:prstGeom prst="rect">
            <a:avLst/>
          </a:prstGeom>
        </p:spPr>
        <p:txBody>
          <a:bodyPr wrap="none">
            <a:spAutoFit/>
          </a:bodyPr>
          <a:lstStyle/>
          <a:p>
            <a:pPr algn="ctr">
              <a:lnSpc>
                <a:spcPct val="130000"/>
              </a:lnSpc>
              <a:spcAft>
                <a:spcPts val="0"/>
              </a:spcAft>
              <a:defRPr/>
            </a:pPr>
            <a:r>
              <a:rPr lang="en-US" altLang="zh-CN" sz="1600"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PART 02</a:t>
            </a:r>
          </a:p>
          <a:p>
            <a:pPr algn="ctr">
              <a:spcBef>
                <a:spcPts val="500"/>
              </a:spcBef>
              <a:defRPr/>
            </a:pPr>
            <a:r>
              <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问答</a:t>
            </a:r>
            <a:r>
              <a:rPr lang="zh-CN" altLang="en-US" sz="2000" b="1"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系统框架</a:t>
            </a:r>
          </a:p>
        </p:txBody>
      </p:sp>
      <p:sp>
        <p:nvSpPr>
          <p:cNvPr id="79" name="矩形 78"/>
          <p:cNvSpPr/>
          <p:nvPr/>
        </p:nvSpPr>
        <p:spPr>
          <a:xfrm>
            <a:off x="9832158" y="3429000"/>
            <a:ext cx="1210588" cy="784317"/>
          </a:xfrm>
          <a:prstGeom prst="rect">
            <a:avLst/>
          </a:prstGeom>
        </p:spPr>
        <p:txBody>
          <a:bodyPr wrap="none">
            <a:spAutoFit/>
          </a:bodyPr>
          <a:lstStyle/>
          <a:p>
            <a:pPr algn="ctr">
              <a:lnSpc>
                <a:spcPct val="130000"/>
              </a:lnSpc>
              <a:spcAft>
                <a:spcPts val="0"/>
              </a:spcAft>
              <a:defRPr/>
            </a:pPr>
            <a:r>
              <a:rPr lang="en-US" altLang="zh-CN" sz="1600"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PART 03</a:t>
            </a:r>
          </a:p>
          <a:p>
            <a:pPr algn="ctr">
              <a:spcBef>
                <a:spcPts val="500"/>
              </a:spcBef>
              <a:spcAft>
                <a:spcPts val="0"/>
              </a:spcAft>
              <a:defRPr/>
            </a:pPr>
            <a:r>
              <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系统实现</a:t>
            </a:r>
            <a:endParaRPr lang="en-US" altLang="zh-CN"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TextBox 25"/>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33180305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61"/>
                                        </p:tgtEl>
                                        <p:attrNameLst>
                                          <p:attrName>style.visibility</p:attrName>
                                        </p:attrNameLst>
                                      </p:cBhvr>
                                      <p:to>
                                        <p:strVal val="visible"/>
                                      </p:to>
                                    </p:set>
                                    <p:anim calcmode="lin" valueType="num">
                                      <p:cBhvr>
                                        <p:cTn id="12" dur="500" fill="hold"/>
                                        <p:tgtEl>
                                          <p:spTgt spid="61"/>
                                        </p:tgtEl>
                                        <p:attrNameLst>
                                          <p:attrName>ppt_w</p:attrName>
                                        </p:attrNameLst>
                                      </p:cBhvr>
                                      <p:tavLst>
                                        <p:tav tm="0">
                                          <p:val>
                                            <p:fltVal val="0"/>
                                          </p:val>
                                        </p:tav>
                                        <p:tav tm="100000">
                                          <p:val>
                                            <p:strVal val="#ppt_w"/>
                                          </p:val>
                                        </p:tav>
                                      </p:tavLst>
                                    </p:anim>
                                    <p:anim calcmode="lin" valueType="num">
                                      <p:cBhvr>
                                        <p:cTn id="13" dur="500" fill="hold"/>
                                        <p:tgtEl>
                                          <p:spTgt spid="61"/>
                                        </p:tgtEl>
                                        <p:attrNameLst>
                                          <p:attrName>ppt_h</p:attrName>
                                        </p:attrNameLst>
                                      </p:cBhvr>
                                      <p:tavLst>
                                        <p:tav tm="0">
                                          <p:val>
                                            <p:fltVal val="0"/>
                                          </p:val>
                                        </p:tav>
                                        <p:tav tm="100000">
                                          <p:val>
                                            <p:strVal val="#ppt_h"/>
                                          </p:val>
                                        </p:tav>
                                      </p:tavLst>
                                    </p:anim>
                                    <p:animEffect transition="in" filter="fade">
                                      <p:cBhvr>
                                        <p:cTn id="14" dur="500"/>
                                        <p:tgtEl>
                                          <p:spTgt spid="61"/>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9"/>
                                        </p:tgtEl>
                                        <p:attrNameLst>
                                          <p:attrName>style.visibility</p:attrName>
                                        </p:attrNameLst>
                                      </p:cBhvr>
                                      <p:to>
                                        <p:strVal val="visible"/>
                                      </p:to>
                                    </p:set>
                                    <p:anim calcmode="lin" valueType="num">
                                      <p:cBhvr>
                                        <p:cTn id="17" dur="500" fill="hold"/>
                                        <p:tgtEl>
                                          <p:spTgt spid="59"/>
                                        </p:tgtEl>
                                        <p:attrNameLst>
                                          <p:attrName>ppt_w</p:attrName>
                                        </p:attrNameLst>
                                      </p:cBhvr>
                                      <p:tavLst>
                                        <p:tav tm="0">
                                          <p:val>
                                            <p:fltVal val="0"/>
                                          </p:val>
                                        </p:tav>
                                        <p:tav tm="100000">
                                          <p:val>
                                            <p:strVal val="#ppt_w"/>
                                          </p:val>
                                        </p:tav>
                                      </p:tavLst>
                                    </p:anim>
                                    <p:anim calcmode="lin" valueType="num">
                                      <p:cBhvr>
                                        <p:cTn id="18" dur="500" fill="hold"/>
                                        <p:tgtEl>
                                          <p:spTgt spid="59"/>
                                        </p:tgtEl>
                                        <p:attrNameLst>
                                          <p:attrName>ppt_h</p:attrName>
                                        </p:attrNameLst>
                                      </p:cBhvr>
                                      <p:tavLst>
                                        <p:tav tm="0">
                                          <p:val>
                                            <p:fltVal val="0"/>
                                          </p:val>
                                        </p:tav>
                                        <p:tav tm="100000">
                                          <p:val>
                                            <p:strVal val="#ppt_h"/>
                                          </p:val>
                                        </p:tav>
                                      </p:tavLst>
                                    </p:anim>
                                    <p:animEffect transition="in" filter="fade">
                                      <p:cBhvr>
                                        <p:cTn id="19" dur="500"/>
                                        <p:tgtEl>
                                          <p:spTgt spid="59"/>
                                        </p:tgtEl>
                                      </p:cBhvr>
                                    </p:animEffect>
                                  </p:childTnLst>
                                </p:cTn>
                              </p:par>
                              <p:par>
                                <p:cTn id="20" presetID="53" presetClass="entr" presetSubtype="528" fill="hold" grpId="0" nodeType="withEffect">
                                  <p:stCondLst>
                                    <p:cond delay="1000"/>
                                  </p:stCondLst>
                                  <p:childTnLst>
                                    <p:set>
                                      <p:cBhvr>
                                        <p:cTn id="21" dur="1" fill="hold">
                                          <p:stCondLst>
                                            <p:cond delay="0"/>
                                          </p:stCondLst>
                                        </p:cTn>
                                        <p:tgtEl>
                                          <p:spTgt spid="62"/>
                                        </p:tgtEl>
                                        <p:attrNameLst>
                                          <p:attrName>style.visibility</p:attrName>
                                        </p:attrNameLst>
                                      </p:cBhvr>
                                      <p:to>
                                        <p:strVal val="visible"/>
                                      </p:to>
                                    </p:set>
                                    <p:anim calcmode="lin" valueType="num">
                                      <p:cBhvr>
                                        <p:cTn id="22" dur="500" fill="hold"/>
                                        <p:tgtEl>
                                          <p:spTgt spid="62"/>
                                        </p:tgtEl>
                                        <p:attrNameLst>
                                          <p:attrName>ppt_w</p:attrName>
                                        </p:attrNameLst>
                                      </p:cBhvr>
                                      <p:tavLst>
                                        <p:tav tm="0">
                                          <p:val>
                                            <p:fltVal val="0"/>
                                          </p:val>
                                        </p:tav>
                                        <p:tav tm="100000">
                                          <p:val>
                                            <p:strVal val="#ppt_w"/>
                                          </p:val>
                                        </p:tav>
                                      </p:tavLst>
                                    </p:anim>
                                    <p:anim calcmode="lin" valueType="num">
                                      <p:cBhvr>
                                        <p:cTn id="23" dur="500" fill="hold"/>
                                        <p:tgtEl>
                                          <p:spTgt spid="62"/>
                                        </p:tgtEl>
                                        <p:attrNameLst>
                                          <p:attrName>ppt_h</p:attrName>
                                        </p:attrNameLst>
                                      </p:cBhvr>
                                      <p:tavLst>
                                        <p:tav tm="0">
                                          <p:val>
                                            <p:fltVal val="0"/>
                                          </p:val>
                                        </p:tav>
                                        <p:tav tm="100000">
                                          <p:val>
                                            <p:strVal val="#ppt_h"/>
                                          </p:val>
                                        </p:tav>
                                      </p:tavLst>
                                    </p:anim>
                                    <p:animEffect transition="in" filter="fade">
                                      <p:cBhvr>
                                        <p:cTn id="24" dur="500"/>
                                        <p:tgtEl>
                                          <p:spTgt spid="62"/>
                                        </p:tgtEl>
                                      </p:cBhvr>
                                    </p:animEffect>
                                    <p:anim calcmode="lin" valueType="num">
                                      <p:cBhvr>
                                        <p:cTn id="25" dur="500" fill="hold"/>
                                        <p:tgtEl>
                                          <p:spTgt spid="62"/>
                                        </p:tgtEl>
                                        <p:attrNameLst>
                                          <p:attrName>ppt_x</p:attrName>
                                        </p:attrNameLst>
                                      </p:cBhvr>
                                      <p:tavLst>
                                        <p:tav tm="0">
                                          <p:val>
                                            <p:fltVal val="0.5"/>
                                          </p:val>
                                        </p:tav>
                                        <p:tav tm="100000">
                                          <p:val>
                                            <p:strVal val="#ppt_x"/>
                                          </p:val>
                                        </p:tav>
                                      </p:tavLst>
                                    </p:anim>
                                    <p:anim calcmode="lin" valueType="num">
                                      <p:cBhvr>
                                        <p:cTn id="26" dur="500" fill="hold"/>
                                        <p:tgtEl>
                                          <p:spTgt spid="62"/>
                                        </p:tgtEl>
                                        <p:attrNameLst>
                                          <p:attrName>ppt_y</p:attrName>
                                        </p:attrNameLst>
                                      </p:cBhvr>
                                      <p:tavLst>
                                        <p:tav tm="0">
                                          <p:val>
                                            <p:fltVal val="0.5"/>
                                          </p:val>
                                        </p:tav>
                                        <p:tav tm="100000">
                                          <p:val>
                                            <p:strVal val="#ppt_y"/>
                                          </p:val>
                                        </p:tav>
                                      </p:tavLst>
                                    </p:anim>
                                  </p:childTnLst>
                                </p:cTn>
                              </p:par>
                              <p:par>
                                <p:cTn id="27" presetID="53" presetClass="entr" presetSubtype="528" fill="hold" grpId="0" nodeType="withEffect">
                                  <p:stCondLst>
                                    <p:cond delay="1000"/>
                                  </p:stCondLst>
                                  <p:childTnLst>
                                    <p:set>
                                      <p:cBhvr>
                                        <p:cTn id="28" dur="1" fill="hold">
                                          <p:stCondLst>
                                            <p:cond delay="0"/>
                                          </p:stCondLst>
                                        </p:cTn>
                                        <p:tgtEl>
                                          <p:spTgt spid="64"/>
                                        </p:tgtEl>
                                        <p:attrNameLst>
                                          <p:attrName>style.visibility</p:attrName>
                                        </p:attrNameLst>
                                      </p:cBhvr>
                                      <p:to>
                                        <p:strVal val="visible"/>
                                      </p:to>
                                    </p:set>
                                    <p:anim calcmode="lin" valueType="num">
                                      <p:cBhvr>
                                        <p:cTn id="29" dur="500" fill="hold"/>
                                        <p:tgtEl>
                                          <p:spTgt spid="64"/>
                                        </p:tgtEl>
                                        <p:attrNameLst>
                                          <p:attrName>ppt_w</p:attrName>
                                        </p:attrNameLst>
                                      </p:cBhvr>
                                      <p:tavLst>
                                        <p:tav tm="0">
                                          <p:val>
                                            <p:fltVal val="0"/>
                                          </p:val>
                                        </p:tav>
                                        <p:tav tm="100000">
                                          <p:val>
                                            <p:strVal val="#ppt_w"/>
                                          </p:val>
                                        </p:tav>
                                      </p:tavLst>
                                    </p:anim>
                                    <p:anim calcmode="lin" valueType="num">
                                      <p:cBhvr>
                                        <p:cTn id="30" dur="500" fill="hold"/>
                                        <p:tgtEl>
                                          <p:spTgt spid="64"/>
                                        </p:tgtEl>
                                        <p:attrNameLst>
                                          <p:attrName>ppt_h</p:attrName>
                                        </p:attrNameLst>
                                      </p:cBhvr>
                                      <p:tavLst>
                                        <p:tav tm="0">
                                          <p:val>
                                            <p:fltVal val="0"/>
                                          </p:val>
                                        </p:tav>
                                        <p:tav tm="100000">
                                          <p:val>
                                            <p:strVal val="#ppt_h"/>
                                          </p:val>
                                        </p:tav>
                                      </p:tavLst>
                                    </p:anim>
                                    <p:animEffect transition="in" filter="fade">
                                      <p:cBhvr>
                                        <p:cTn id="31" dur="500"/>
                                        <p:tgtEl>
                                          <p:spTgt spid="64"/>
                                        </p:tgtEl>
                                      </p:cBhvr>
                                    </p:animEffect>
                                    <p:anim calcmode="lin" valueType="num">
                                      <p:cBhvr>
                                        <p:cTn id="32" dur="500" fill="hold"/>
                                        <p:tgtEl>
                                          <p:spTgt spid="64"/>
                                        </p:tgtEl>
                                        <p:attrNameLst>
                                          <p:attrName>ppt_x</p:attrName>
                                        </p:attrNameLst>
                                      </p:cBhvr>
                                      <p:tavLst>
                                        <p:tav tm="0">
                                          <p:val>
                                            <p:fltVal val="0.5"/>
                                          </p:val>
                                        </p:tav>
                                        <p:tav tm="100000">
                                          <p:val>
                                            <p:strVal val="#ppt_x"/>
                                          </p:val>
                                        </p:tav>
                                      </p:tavLst>
                                    </p:anim>
                                    <p:anim calcmode="lin" valueType="num">
                                      <p:cBhvr>
                                        <p:cTn id="33" dur="500" fill="hold"/>
                                        <p:tgtEl>
                                          <p:spTgt spid="64"/>
                                        </p:tgtEl>
                                        <p:attrNameLst>
                                          <p:attrName>ppt_y</p:attrName>
                                        </p:attrNameLst>
                                      </p:cBhvr>
                                      <p:tavLst>
                                        <p:tav tm="0">
                                          <p:val>
                                            <p:fltVal val="0.5"/>
                                          </p:val>
                                        </p:tav>
                                        <p:tav tm="100000">
                                          <p:val>
                                            <p:strVal val="#ppt_y"/>
                                          </p:val>
                                        </p:tav>
                                      </p:tavLst>
                                    </p:anim>
                                  </p:childTnLst>
                                </p:cTn>
                              </p:par>
                              <p:par>
                                <p:cTn id="34" presetID="53" presetClass="entr" presetSubtype="528" fill="hold" grpId="0" nodeType="withEffect">
                                  <p:stCondLst>
                                    <p:cond delay="1000"/>
                                  </p:stCondLst>
                                  <p:childTnLst>
                                    <p:set>
                                      <p:cBhvr>
                                        <p:cTn id="35" dur="1" fill="hold">
                                          <p:stCondLst>
                                            <p:cond delay="0"/>
                                          </p:stCondLst>
                                        </p:cTn>
                                        <p:tgtEl>
                                          <p:spTgt spid="66"/>
                                        </p:tgtEl>
                                        <p:attrNameLst>
                                          <p:attrName>style.visibility</p:attrName>
                                        </p:attrNameLst>
                                      </p:cBhvr>
                                      <p:to>
                                        <p:strVal val="visible"/>
                                      </p:to>
                                    </p:set>
                                    <p:anim calcmode="lin" valueType="num">
                                      <p:cBhvr>
                                        <p:cTn id="36" dur="500" fill="hold"/>
                                        <p:tgtEl>
                                          <p:spTgt spid="66"/>
                                        </p:tgtEl>
                                        <p:attrNameLst>
                                          <p:attrName>ppt_w</p:attrName>
                                        </p:attrNameLst>
                                      </p:cBhvr>
                                      <p:tavLst>
                                        <p:tav tm="0">
                                          <p:val>
                                            <p:fltVal val="0"/>
                                          </p:val>
                                        </p:tav>
                                        <p:tav tm="100000">
                                          <p:val>
                                            <p:strVal val="#ppt_w"/>
                                          </p:val>
                                        </p:tav>
                                      </p:tavLst>
                                    </p:anim>
                                    <p:anim calcmode="lin" valueType="num">
                                      <p:cBhvr>
                                        <p:cTn id="37" dur="500" fill="hold"/>
                                        <p:tgtEl>
                                          <p:spTgt spid="66"/>
                                        </p:tgtEl>
                                        <p:attrNameLst>
                                          <p:attrName>ppt_h</p:attrName>
                                        </p:attrNameLst>
                                      </p:cBhvr>
                                      <p:tavLst>
                                        <p:tav tm="0">
                                          <p:val>
                                            <p:fltVal val="0"/>
                                          </p:val>
                                        </p:tav>
                                        <p:tav tm="100000">
                                          <p:val>
                                            <p:strVal val="#ppt_h"/>
                                          </p:val>
                                        </p:tav>
                                      </p:tavLst>
                                    </p:anim>
                                    <p:animEffect transition="in" filter="fade">
                                      <p:cBhvr>
                                        <p:cTn id="38" dur="500"/>
                                        <p:tgtEl>
                                          <p:spTgt spid="66"/>
                                        </p:tgtEl>
                                      </p:cBhvr>
                                    </p:animEffect>
                                    <p:anim calcmode="lin" valueType="num">
                                      <p:cBhvr>
                                        <p:cTn id="39" dur="500" fill="hold"/>
                                        <p:tgtEl>
                                          <p:spTgt spid="66"/>
                                        </p:tgtEl>
                                        <p:attrNameLst>
                                          <p:attrName>ppt_x</p:attrName>
                                        </p:attrNameLst>
                                      </p:cBhvr>
                                      <p:tavLst>
                                        <p:tav tm="0">
                                          <p:val>
                                            <p:fltVal val="0.5"/>
                                          </p:val>
                                        </p:tav>
                                        <p:tav tm="100000">
                                          <p:val>
                                            <p:strVal val="#ppt_x"/>
                                          </p:val>
                                        </p:tav>
                                      </p:tavLst>
                                    </p:anim>
                                    <p:anim calcmode="lin" valueType="num">
                                      <p:cBhvr>
                                        <p:cTn id="40" dur="500" fill="hold"/>
                                        <p:tgtEl>
                                          <p:spTgt spid="66"/>
                                        </p:tgtEl>
                                        <p:attrNameLst>
                                          <p:attrName>ppt_y</p:attrName>
                                        </p:attrNameLst>
                                      </p:cBhvr>
                                      <p:tavLst>
                                        <p:tav tm="0">
                                          <p:val>
                                            <p:fltVal val="0.5"/>
                                          </p:val>
                                        </p:tav>
                                        <p:tav tm="100000">
                                          <p:val>
                                            <p:strVal val="#ppt_y"/>
                                          </p:val>
                                        </p:tav>
                                      </p:tavLst>
                                    </p:anim>
                                  </p:childTnLst>
                                </p:cTn>
                              </p:par>
                              <p:par>
                                <p:cTn id="41" presetID="53" presetClass="entr" presetSubtype="16" fill="hold" grpId="0" nodeType="withEffect">
                                  <p:stCondLst>
                                    <p:cond delay="1500"/>
                                  </p:stCondLst>
                                  <p:childTnLst>
                                    <p:set>
                                      <p:cBhvr>
                                        <p:cTn id="42" dur="1" fill="hold">
                                          <p:stCondLst>
                                            <p:cond delay="0"/>
                                          </p:stCondLst>
                                        </p:cTn>
                                        <p:tgtEl>
                                          <p:spTgt spid="67"/>
                                        </p:tgtEl>
                                        <p:attrNameLst>
                                          <p:attrName>style.visibility</p:attrName>
                                        </p:attrNameLst>
                                      </p:cBhvr>
                                      <p:to>
                                        <p:strVal val="visible"/>
                                      </p:to>
                                    </p:set>
                                    <p:anim calcmode="lin" valueType="num">
                                      <p:cBhvr>
                                        <p:cTn id="43" dur="500" fill="hold"/>
                                        <p:tgtEl>
                                          <p:spTgt spid="67"/>
                                        </p:tgtEl>
                                        <p:attrNameLst>
                                          <p:attrName>ppt_w</p:attrName>
                                        </p:attrNameLst>
                                      </p:cBhvr>
                                      <p:tavLst>
                                        <p:tav tm="0">
                                          <p:val>
                                            <p:fltVal val="0"/>
                                          </p:val>
                                        </p:tav>
                                        <p:tav tm="100000">
                                          <p:val>
                                            <p:strVal val="#ppt_w"/>
                                          </p:val>
                                        </p:tav>
                                      </p:tavLst>
                                    </p:anim>
                                    <p:anim calcmode="lin" valueType="num">
                                      <p:cBhvr>
                                        <p:cTn id="44" dur="500" fill="hold"/>
                                        <p:tgtEl>
                                          <p:spTgt spid="67"/>
                                        </p:tgtEl>
                                        <p:attrNameLst>
                                          <p:attrName>ppt_h</p:attrName>
                                        </p:attrNameLst>
                                      </p:cBhvr>
                                      <p:tavLst>
                                        <p:tav tm="0">
                                          <p:val>
                                            <p:fltVal val="0"/>
                                          </p:val>
                                        </p:tav>
                                        <p:tav tm="100000">
                                          <p:val>
                                            <p:strVal val="#ppt_h"/>
                                          </p:val>
                                        </p:tav>
                                      </p:tavLst>
                                    </p:anim>
                                    <p:animEffect transition="in" filter="fade">
                                      <p:cBhvr>
                                        <p:cTn id="45" dur="500"/>
                                        <p:tgtEl>
                                          <p:spTgt spid="67"/>
                                        </p:tgtEl>
                                      </p:cBhvr>
                                    </p:animEffect>
                                  </p:childTnLst>
                                </p:cTn>
                              </p:par>
                              <p:par>
                                <p:cTn id="46" presetID="53" presetClass="entr" presetSubtype="16" fill="hold" nodeType="withEffect">
                                  <p:stCondLst>
                                    <p:cond delay="1500"/>
                                  </p:stCondLst>
                                  <p:childTnLst>
                                    <p:set>
                                      <p:cBhvr>
                                        <p:cTn id="47" dur="1" fill="hold">
                                          <p:stCondLst>
                                            <p:cond delay="0"/>
                                          </p:stCondLst>
                                        </p:cTn>
                                        <p:tgtEl>
                                          <p:spTgt spid="69"/>
                                        </p:tgtEl>
                                        <p:attrNameLst>
                                          <p:attrName>style.visibility</p:attrName>
                                        </p:attrNameLst>
                                      </p:cBhvr>
                                      <p:to>
                                        <p:strVal val="visible"/>
                                      </p:to>
                                    </p:set>
                                    <p:anim calcmode="lin" valueType="num">
                                      <p:cBhvr>
                                        <p:cTn id="48" dur="500" fill="hold"/>
                                        <p:tgtEl>
                                          <p:spTgt spid="69"/>
                                        </p:tgtEl>
                                        <p:attrNameLst>
                                          <p:attrName>ppt_w</p:attrName>
                                        </p:attrNameLst>
                                      </p:cBhvr>
                                      <p:tavLst>
                                        <p:tav tm="0">
                                          <p:val>
                                            <p:fltVal val="0"/>
                                          </p:val>
                                        </p:tav>
                                        <p:tav tm="100000">
                                          <p:val>
                                            <p:strVal val="#ppt_w"/>
                                          </p:val>
                                        </p:tav>
                                      </p:tavLst>
                                    </p:anim>
                                    <p:anim calcmode="lin" valueType="num">
                                      <p:cBhvr>
                                        <p:cTn id="49" dur="500" fill="hold"/>
                                        <p:tgtEl>
                                          <p:spTgt spid="69"/>
                                        </p:tgtEl>
                                        <p:attrNameLst>
                                          <p:attrName>ppt_h</p:attrName>
                                        </p:attrNameLst>
                                      </p:cBhvr>
                                      <p:tavLst>
                                        <p:tav tm="0">
                                          <p:val>
                                            <p:fltVal val="0"/>
                                          </p:val>
                                        </p:tav>
                                        <p:tav tm="100000">
                                          <p:val>
                                            <p:strVal val="#ppt_h"/>
                                          </p:val>
                                        </p:tav>
                                      </p:tavLst>
                                    </p:anim>
                                    <p:animEffect transition="in" filter="fade">
                                      <p:cBhvr>
                                        <p:cTn id="50" dur="500"/>
                                        <p:tgtEl>
                                          <p:spTgt spid="69"/>
                                        </p:tgtEl>
                                      </p:cBhvr>
                                    </p:animEffect>
                                  </p:childTnLst>
                                </p:cTn>
                              </p:par>
                              <p:par>
                                <p:cTn id="51" presetID="53" presetClass="entr" presetSubtype="16" fill="hold" grpId="0" nodeType="withEffect">
                                  <p:stCondLst>
                                    <p:cond delay="1500"/>
                                  </p:stCondLst>
                                  <p:childTnLst>
                                    <p:set>
                                      <p:cBhvr>
                                        <p:cTn id="52" dur="1" fill="hold">
                                          <p:stCondLst>
                                            <p:cond delay="0"/>
                                          </p:stCondLst>
                                        </p:cTn>
                                        <p:tgtEl>
                                          <p:spTgt spid="74"/>
                                        </p:tgtEl>
                                        <p:attrNameLst>
                                          <p:attrName>style.visibility</p:attrName>
                                        </p:attrNameLst>
                                      </p:cBhvr>
                                      <p:to>
                                        <p:strVal val="visible"/>
                                      </p:to>
                                    </p:set>
                                    <p:anim calcmode="lin" valueType="num">
                                      <p:cBhvr>
                                        <p:cTn id="53" dur="500" fill="hold"/>
                                        <p:tgtEl>
                                          <p:spTgt spid="74"/>
                                        </p:tgtEl>
                                        <p:attrNameLst>
                                          <p:attrName>ppt_w</p:attrName>
                                        </p:attrNameLst>
                                      </p:cBhvr>
                                      <p:tavLst>
                                        <p:tav tm="0">
                                          <p:val>
                                            <p:fltVal val="0"/>
                                          </p:val>
                                        </p:tav>
                                        <p:tav tm="100000">
                                          <p:val>
                                            <p:strVal val="#ppt_w"/>
                                          </p:val>
                                        </p:tav>
                                      </p:tavLst>
                                    </p:anim>
                                    <p:anim calcmode="lin" valueType="num">
                                      <p:cBhvr>
                                        <p:cTn id="54" dur="500" fill="hold"/>
                                        <p:tgtEl>
                                          <p:spTgt spid="74"/>
                                        </p:tgtEl>
                                        <p:attrNameLst>
                                          <p:attrName>ppt_h</p:attrName>
                                        </p:attrNameLst>
                                      </p:cBhvr>
                                      <p:tavLst>
                                        <p:tav tm="0">
                                          <p:val>
                                            <p:fltVal val="0"/>
                                          </p:val>
                                        </p:tav>
                                        <p:tav tm="100000">
                                          <p:val>
                                            <p:strVal val="#ppt_h"/>
                                          </p:val>
                                        </p:tav>
                                      </p:tavLst>
                                    </p:anim>
                                    <p:animEffect transition="in" filter="fade">
                                      <p:cBhvr>
                                        <p:cTn id="55" dur="500"/>
                                        <p:tgtEl>
                                          <p:spTgt spid="74"/>
                                        </p:tgtEl>
                                      </p:cBhvr>
                                    </p:animEffect>
                                  </p:childTnLst>
                                </p:cTn>
                              </p:par>
                              <p:par>
                                <p:cTn id="56" presetID="22" presetClass="entr" presetSubtype="1" fill="hold" grpId="0" nodeType="withEffect">
                                  <p:stCondLst>
                                    <p:cond delay="2000"/>
                                  </p:stCondLst>
                                  <p:childTnLst>
                                    <p:set>
                                      <p:cBhvr>
                                        <p:cTn id="57" dur="1" fill="hold">
                                          <p:stCondLst>
                                            <p:cond delay="0"/>
                                          </p:stCondLst>
                                        </p:cTn>
                                        <p:tgtEl>
                                          <p:spTgt spid="75"/>
                                        </p:tgtEl>
                                        <p:attrNameLst>
                                          <p:attrName>style.visibility</p:attrName>
                                        </p:attrNameLst>
                                      </p:cBhvr>
                                      <p:to>
                                        <p:strVal val="visible"/>
                                      </p:to>
                                    </p:set>
                                    <p:animEffect transition="in" filter="wipe(up)">
                                      <p:cBhvr>
                                        <p:cTn id="58" dur="500"/>
                                        <p:tgtEl>
                                          <p:spTgt spid="75"/>
                                        </p:tgtEl>
                                      </p:cBhvr>
                                    </p:animEffect>
                                  </p:childTnLst>
                                </p:cTn>
                              </p:par>
                              <p:par>
                                <p:cTn id="59" presetID="22" presetClass="entr" presetSubtype="1" fill="hold" grpId="0" nodeType="withEffect">
                                  <p:stCondLst>
                                    <p:cond delay="2000"/>
                                  </p:stCondLst>
                                  <p:childTnLst>
                                    <p:set>
                                      <p:cBhvr>
                                        <p:cTn id="60" dur="1" fill="hold">
                                          <p:stCondLst>
                                            <p:cond delay="0"/>
                                          </p:stCondLst>
                                        </p:cTn>
                                        <p:tgtEl>
                                          <p:spTgt spid="77"/>
                                        </p:tgtEl>
                                        <p:attrNameLst>
                                          <p:attrName>style.visibility</p:attrName>
                                        </p:attrNameLst>
                                      </p:cBhvr>
                                      <p:to>
                                        <p:strVal val="visible"/>
                                      </p:to>
                                    </p:set>
                                    <p:animEffect transition="in" filter="wipe(up)">
                                      <p:cBhvr>
                                        <p:cTn id="61" dur="500"/>
                                        <p:tgtEl>
                                          <p:spTgt spid="77"/>
                                        </p:tgtEl>
                                      </p:cBhvr>
                                    </p:animEffect>
                                  </p:childTnLst>
                                </p:cTn>
                              </p:par>
                              <p:par>
                                <p:cTn id="62" presetID="22" presetClass="entr" presetSubtype="1" fill="hold" grpId="0" nodeType="withEffect">
                                  <p:stCondLst>
                                    <p:cond delay="2000"/>
                                  </p:stCondLst>
                                  <p:childTnLst>
                                    <p:set>
                                      <p:cBhvr>
                                        <p:cTn id="63" dur="1" fill="hold">
                                          <p:stCondLst>
                                            <p:cond delay="0"/>
                                          </p:stCondLst>
                                        </p:cTn>
                                        <p:tgtEl>
                                          <p:spTgt spid="79"/>
                                        </p:tgtEl>
                                        <p:attrNameLst>
                                          <p:attrName>style.visibility</p:attrName>
                                        </p:attrNameLst>
                                      </p:cBhvr>
                                      <p:to>
                                        <p:strVal val="visible"/>
                                      </p:to>
                                    </p:set>
                                    <p:animEffect transition="in" filter="wipe(up)">
                                      <p:cBhvr>
                                        <p:cTn id="64" dur="500"/>
                                        <p:tgtEl>
                                          <p:spTgt spid="79"/>
                                        </p:tgtEl>
                                      </p:cBhvr>
                                    </p:animEffect>
                                  </p:childTnLst>
                                </p:cTn>
                              </p:par>
                            </p:childTnLst>
                          </p:cTn>
                        </p:par>
                        <p:par>
                          <p:cTn id="65" fill="hold">
                            <p:stCondLst>
                              <p:cond delay="2500"/>
                            </p:stCondLst>
                            <p:childTnLst>
                              <p:par>
                                <p:cTn id="66" presetID="10" presetClass="entr" presetSubtype="0"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animBg="1"/>
      <p:bldP spid="61" grpId="0"/>
      <p:bldP spid="62" grpId="0" animBg="1"/>
      <p:bldP spid="64" grpId="0" animBg="1"/>
      <p:bldP spid="66" grpId="0" animBg="1"/>
      <p:bldP spid="67" grpId="0" animBg="1"/>
      <p:bldP spid="74" grpId="0" animBg="1"/>
      <p:bldP spid="75" grpId="0"/>
      <p:bldP spid="77" grpId="0"/>
      <p:bldP spid="79"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126"/>
          <p:cNvSpPr>
            <a:spLocks noChangeAspect="1" noEditPoints="1"/>
          </p:cNvSpPr>
          <p:nvPr/>
        </p:nvSpPr>
        <p:spPr bwMode="auto">
          <a:xfrm>
            <a:off x="388399" y="136824"/>
            <a:ext cx="329141" cy="411856"/>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34495E"/>
              </a:solidFill>
              <a:latin typeface="Arial" panose="020B0604020202020204" pitchFamily="34" charset="0"/>
              <a:cs typeface="Arial" panose="020B0604020202020204" pitchFamily="34" charset="0"/>
            </a:endParaRPr>
          </a:p>
        </p:txBody>
      </p:sp>
      <p:sp>
        <p:nvSpPr>
          <p:cNvPr id="2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itchFamily="34" charset="-122"/>
                <a:ea typeface="微软雅黑" pitchFamily="34" charset="-122"/>
              </a:rPr>
              <a:t>选题介绍</a:t>
            </a:r>
          </a:p>
        </p:txBody>
      </p:sp>
      <p:sp>
        <p:nvSpPr>
          <p:cNvPr id="23" name="文本框 1"/>
          <p:cNvSpPr txBox="1"/>
          <p:nvPr/>
        </p:nvSpPr>
        <p:spPr>
          <a:xfrm>
            <a:off x="1486254" y="1612181"/>
            <a:ext cx="9358209" cy="904863"/>
          </a:xfrm>
          <a:prstGeom prst="rect">
            <a:avLst/>
          </a:prstGeom>
          <a:noFill/>
        </p:spPr>
        <p:txBody>
          <a:bodyPr wrap="square" rtlCol="0">
            <a:spAutoFit/>
          </a:bodyPr>
          <a:lstStyle/>
          <a:p>
            <a:pPr>
              <a:lnSpc>
                <a:spcPct val="120000"/>
              </a:lnSpc>
            </a:pPr>
            <a:r>
              <a:rPr lang="zh-CN" altLang="en-US" sz="2400" b="1" dirty="0">
                <a:solidFill>
                  <a:srgbClr val="31859C"/>
                </a:solidFill>
                <a:latin typeface="微软雅黑" panose="020B0503020204020204" pitchFamily="34" charset="-122"/>
                <a:ea typeface="微软雅黑" panose="020B0503020204020204" pitchFamily="34" charset="-122"/>
              </a:rPr>
              <a:t>知识图谱</a:t>
            </a:r>
            <a:r>
              <a:rPr lang="zh-CN" altLang="en-US" sz="2400" b="1" dirty="0" smtClean="0">
                <a:solidFill>
                  <a:srgbClr val="31859C"/>
                </a:solidFill>
                <a:latin typeface="微软雅黑" panose="020B0503020204020204" pitchFamily="34" charset="-122"/>
                <a:ea typeface="微软雅黑" panose="020B0503020204020204" pitchFamily="34" charset="-122"/>
              </a:rPr>
              <a:t>：</a:t>
            </a:r>
            <a:r>
              <a:rPr lang="zh-CN" altLang="en-US" sz="2000" dirty="0" smtClean="0">
                <a:solidFill>
                  <a:schemeClr val="tx1">
                    <a:lumMod val="50000"/>
                    <a:lumOff val="50000"/>
                  </a:schemeClr>
                </a:solidFill>
                <a:latin typeface="微软雅黑" pitchFamily="34" charset="-122"/>
                <a:ea typeface="微软雅黑" pitchFamily="34" charset="-122"/>
              </a:rPr>
              <a:t>知识图谱本质上是语义网络的知识库。是用来存储信息的由多种类型节点和多种类型边组成的多关系图。</a:t>
            </a:r>
            <a:endParaRPr lang="zh-CN" altLang="en-US" sz="2000" dirty="0" smtClean="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24" name="文本框 25"/>
          <p:cNvSpPr txBox="1"/>
          <p:nvPr/>
        </p:nvSpPr>
        <p:spPr>
          <a:xfrm>
            <a:off x="1459749" y="2787752"/>
            <a:ext cx="9358209" cy="1274195"/>
          </a:xfrm>
          <a:prstGeom prst="rect">
            <a:avLst/>
          </a:prstGeom>
          <a:noFill/>
        </p:spPr>
        <p:txBody>
          <a:bodyPr wrap="square" rtlCol="0">
            <a:spAutoFit/>
          </a:bodyPr>
          <a:lstStyle/>
          <a:p>
            <a:pPr>
              <a:lnSpc>
                <a:spcPct val="120000"/>
              </a:lnSpc>
              <a:spcAft>
                <a:spcPts val="800"/>
              </a:spcAft>
            </a:pPr>
            <a:r>
              <a:rPr lang="zh-CN" altLang="en-US" sz="2400" b="1" dirty="0" smtClean="0">
                <a:solidFill>
                  <a:srgbClr val="31859C"/>
                </a:solidFill>
                <a:latin typeface="微软雅黑" panose="020B0503020204020204" pitchFamily="34" charset="-122"/>
                <a:ea typeface="微软雅黑" panose="020B0503020204020204" pitchFamily="34" charset="-122"/>
              </a:rPr>
              <a:t>基于知识图谱的医疗领域问答系统：</a:t>
            </a:r>
            <a:r>
              <a:rPr lang="zh-CN" altLang="en-US" sz="2000" dirty="0" smtClean="0">
                <a:solidFill>
                  <a:schemeClr val="tx1">
                    <a:lumMod val="50000"/>
                    <a:lumOff val="50000"/>
                  </a:schemeClr>
                </a:solidFill>
                <a:latin typeface="微软雅黑" pitchFamily="34" charset="-122"/>
                <a:ea typeface="微软雅黑" pitchFamily="34" charset="-122"/>
              </a:rPr>
              <a:t>本文章主要研究的是基于知识图谱的医疗领域的问答系统。其又可分为，基于模板的</a:t>
            </a:r>
            <a:r>
              <a:rPr lang="en-US" altLang="zh-CN" sz="2000" dirty="0" smtClean="0">
                <a:solidFill>
                  <a:schemeClr val="tx1">
                    <a:lumMod val="50000"/>
                    <a:lumOff val="50000"/>
                  </a:schemeClr>
                </a:solidFill>
                <a:latin typeface="微软雅黑" pitchFamily="34" charset="-122"/>
                <a:ea typeface="微软雅黑" pitchFamily="34" charset="-122"/>
              </a:rPr>
              <a:t>QA</a:t>
            </a:r>
            <a:r>
              <a:rPr lang="zh-CN" altLang="en-US" sz="2000" dirty="0" smtClean="0">
                <a:solidFill>
                  <a:schemeClr val="tx1">
                    <a:lumMod val="50000"/>
                    <a:lumOff val="50000"/>
                  </a:schemeClr>
                </a:solidFill>
                <a:latin typeface="微软雅黑" pitchFamily="34" charset="-122"/>
                <a:ea typeface="微软雅黑" pitchFamily="34" charset="-122"/>
              </a:rPr>
              <a:t>问答系统，基于语义分析的</a:t>
            </a:r>
            <a:r>
              <a:rPr lang="en-US" altLang="zh-CN" sz="2000" dirty="0" smtClean="0">
                <a:solidFill>
                  <a:schemeClr val="tx1">
                    <a:lumMod val="50000"/>
                    <a:lumOff val="50000"/>
                  </a:schemeClr>
                </a:solidFill>
                <a:latin typeface="微软雅黑" pitchFamily="34" charset="-122"/>
                <a:ea typeface="微软雅黑" pitchFamily="34" charset="-122"/>
              </a:rPr>
              <a:t>QA</a:t>
            </a:r>
            <a:r>
              <a:rPr lang="zh-CN" altLang="en-US" sz="2000" dirty="0" smtClean="0">
                <a:solidFill>
                  <a:schemeClr val="tx1">
                    <a:lumMod val="50000"/>
                    <a:lumOff val="50000"/>
                  </a:schemeClr>
                </a:solidFill>
                <a:latin typeface="微软雅黑" pitchFamily="34" charset="-122"/>
                <a:ea typeface="微软雅黑" pitchFamily="34" charset="-122"/>
              </a:rPr>
              <a:t>问答系统，基于信息抽取的</a:t>
            </a:r>
            <a:r>
              <a:rPr lang="en-US" altLang="zh-CN" sz="2000" dirty="0" smtClean="0">
                <a:solidFill>
                  <a:schemeClr val="tx1">
                    <a:lumMod val="50000"/>
                    <a:lumOff val="50000"/>
                  </a:schemeClr>
                </a:solidFill>
                <a:latin typeface="微软雅黑" pitchFamily="34" charset="-122"/>
                <a:ea typeface="微软雅黑" pitchFamily="34" charset="-122"/>
              </a:rPr>
              <a:t>QA</a:t>
            </a:r>
            <a:r>
              <a:rPr lang="zh-CN" altLang="en-US" sz="2000" dirty="0" smtClean="0">
                <a:solidFill>
                  <a:schemeClr val="tx1">
                    <a:lumMod val="50000"/>
                    <a:lumOff val="50000"/>
                  </a:schemeClr>
                </a:solidFill>
                <a:latin typeface="微软雅黑" pitchFamily="34" charset="-122"/>
                <a:ea typeface="微软雅黑" pitchFamily="34" charset="-122"/>
              </a:rPr>
              <a:t>问答系统。</a:t>
            </a:r>
            <a:endParaRPr lang="zh-CN" altLang="en-US" sz="2000" dirty="0" smtClean="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12" name="TextBox 11"/>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7156496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Effect transition="in" filter="fade">
                                      <p:cBhvr>
                                        <p:cTn id="15" dur="500"/>
                                        <p:tgtEl>
                                          <p:spTgt spid="24"/>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126"/>
          <p:cNvSpPr>
            <a:spLocks noChangeAspect="1" noEditPoints="1"/>
          </p:cNvSpPr>
          <p:nvPr/>
        </p:nvSpPr>
        <p:spPr bwMode="auto">
          <a:xfrm>
            <a:off x="388399" y="136824"/>
            <a:ext cx="329141" cy="411856"/>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34495E"/>
              </a:solidFill>
              <a:latin typeface="Arial" panose="020B0604020202020204" pitchFamily="34" charset="0"/>
              <a:cs typeface="Arial" panose="020B0604020202020204" pitchFamily="34" charset="0"/>
            </a:endParaRPr>
          </a:p>
        </p:txBody>
      </p:sp>
      <p:sp>
        <p:nvSpPr>
          <p:cNvPr id="2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itchFamily="34" charset="-122"/>
                <a:ea typeface="微软雅黑" pitchFamily="34" charset="-122"/>
              </a:rPr>
              <a:t>问答</a:t>
            </a:r>
            <a:r>
              <a:rPr lang="zh-CN" altLang="en-US" dirty="0" smtClean="0">
                <a:solidFill>
                  <a:schemeClr val="bg1"/>
                </a:solidFill>
                <a:latin typeface="微软雅黑" pitchFamily="34" charset="-122"/>
                <a:ea typeface="微软雅黑" pitchFamily="34" charset="-122"/>
              </a:rPr>
              <a:t>系统框架</a:t>
            </a:r>
            <a:endParaRPr lang="zh-CN" altLang="en-US" dirty="0">
              <a:solidFill>
                <a:schemeClr val="bg1"/>
              </a:solidFill>
              <a:latin typeface="微软雅黑" pitchFamily="34" charset="-122"/>
              <a:ea typeface="微软雅黑" pitchFamily="34" charset="-122"/>
            </a:endParaRPr>
          </a:p>
        </p:txBody>
      </p:sp>
      <p:grpSp>
        <p:nvGrpSpPr>
          <p:cNvPr id="8" name="组合 7"/>
          <p:cNvGrpSpPr/>
          <p:nvPr/>
        </p:nvGrpSpPr>
        <p:grpSpPr>
          <a:xfrm>
            <a:off x="2238077" y="1984074"/>
            <a:ext cx="663125" cy="663125"/>
            <a:chOff x="8077071" y="845254"/>
            <a:chExt cx="2036801" cy="2036802"/>
          </a:xfrm>
        </p:grpSpPr>
        <p:sp>
          <p:nvSpPr>
            <p:cNvPr id="9" name="椭圆 8"/>
            <p:cNvSpPr/>
            <p:nvPr/>
          </p:nvSpPr>
          <p:spPr>
            <a:xfrm>
              <a:off x="8077071" y="845254"/>
              <a:ext cx="2036801" cy="203680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0"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11" name="组合 10"/>
          <p:cNvGrpSpPr/>
          <p:nvPr/>
        </p:nvGrpSpPr>
        <p:grpSpPr>
          <a:xfrm>
            <a:off x="4712647" y="1988840"/>
            <a:ext cx="663125" cy="663125"/>
            <a:chOff x="8125599" y="1434035"/>
            <a:chExt cx="2036802" cy="2036802"/>
          </a:xfrm>
        </p:grpSpPr>
        <p:sp>
          <p:nvSpPr>
            <p:cNvPr id="12" name="椭圆 11"/>
            <p:cNvSpPr/>
            <p:nvPr/>
          </p:nvSpPr>
          <p:spPr>
            <a:xfrm>
              <a:off x="8125599" y="1434035"/>
              <a:ext cx="2036802" cy="203680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3"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grpSp>
        <p:nvGrpSpPr>
          <p:cNvPr id="14" name="组合 13"/>
          <p:cNvGrpSpPr/>
          <p:nvPr/>
        </p:nvGrpSpPr>
        <p:grpSpPr>
          <a:xfrm>
            <a:off x="7161786" y="1984074"/>
            <a:ext cx="663125" cy="663125"/>
            <a:chOff x="8125599" y="1434035"/>
            <a:chExt cx="2036802" cy="2036802"/>
          </a:xfrm>
        </p:grpSpPr>
        <p:sp>
          <p:nvSpPr>
            <p:cNvPr id="15" name="椭圆 14"/>
            <p:cNvSpPr/>
            <p:nvPr/>
          </p:nvSpPr>
          <p:spPr>
            <a:xfrm>
              <a:off x="8125599" y="1434035"/>
              <a:ext cx="2036802" cy="203680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16" name="组合 15"/>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chemeClr val="accent5">
                  <a:lumMod val="60000"/>
                  <a:lumOff val="4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3"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chemeClr val="accent5">
                  <a:lumMod val="60000"/>
                  <a:lumOff val="4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4"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chemeClr val="accent5">
                  <a:lumMod val="60000"/>
                  <a:lumOff val="4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25" name="组合 24"/>
          <p:cNvGrpSpPr/>
          <p:nvPr/>
        </p:nvGrpSpPr>
        <p:grpSpPr>
          <a:xfrm>
            <a:off x="9481963" y="1989885"/>
            <a:ext cx="663125" cy="663125"/>
            <a:chOff x="8125599" y="1434035"/>
            <a:chExt cx="2036802" cy="2036802"/>
          </a:xfrm>
        </p:grpSpPr>
        <p:sp>
          <p:nvSpPr>
            <p:cNvPr id="26" name="椭圆 25"/>
            <p:cNvSpPr/>
            <p:nvPr/>
          </p:nvSpPr>
          <p:spPr>
            <a:xfrm>
              <a:off x="8125599" y="1434035"/>
              <a:ext cx="2036802" cy="203680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sp>
        <p:nvSpPr>
          <p:cNvPr id="31" name="文本框 9"/>
          <p:cNvSpPr txBox="1"/>
          <p:nvPr/>
        </p:nvSpPr>
        <p:spPr>
          <a:xfrm>
            <a:off x="1863217" y="2765507"/>
            <a:ext cx="1368152" cy="346249"/>
          </a:xfrm>
          <a:prstGeom prst="rect">
            <a:avLst/>
          </a:prstGeom>
          <a:noFill/>
        </p:spPr>
        <p:txBody>
          <a:bodyPr wrap="square" lIns="68580" tIns="34290" rIns="68580" bIns="34290" rtlCol="0">
            <a:spAutoFit/>
          </a:bodyPr>
          <a:lstStyle/>
          <a:p>
            <a:pPr marL="0" lvl="1" algn="ctr"/>
            <a:r>
              <a:rPr lang="zh-CN" altLang="en-US" b="1" dirty="0">
                <a:solidFill>
                  <a:schemeClr val="accent5">
                    <a:lumMod val="75000"/>
                  </a:schemeClr>
                </a:solidFill>
                <a:latin typeface="微软雅黑" pitchFamily="34" charset="-122"/>
                <a:ea typeface="微软雅黑" pitchFamily="34" charset="-122"/>
              </a:rPr>
              <a:t>构建知识库</a:t>
            </a:r>
          </a:p>
        </p:txBody>
      </p:sp>
      <p:sp>
        <p:nvSpPr>
          <p:cNvPr id="32" name="文本框 9"/>
          <p:cNvSpPr txBox="1"/>
          <p:nvPr/>
        </p:nvSpPr>
        <p:spPr>
          <a:xfrm>
            <a:off x="1766895" y="3053539"/>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利用</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python</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爬虫爬取医疗网站的内容，按照三元组的形式建立知识库。</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endParaRPr>
          </a:p>
        </p:txBody>
      </p:sp>
      <p:grpSp>
        <p:nvGrpSpPr>
          <p:cNvPr id="33" name="组合 32"/>
          <p:cNvGrpSpPr/>
          <p:nvPr/>
        </p:nvGrpSpPr>
        <p:grpSpPr>
          <a:xfrm>
            <a:off x="1910911" y="4470839"/>
            <a:ext cx="1368152" cy="166876"/>
            <a:chOff x="1921123" y="5180051"/>
            <a:chExt cx="1368152" cy="166876"/>
          </a:xfrm>
          <a:solidFill>
            <a:schemeClr val="accent5">
              <a:lumMod val="75000"/>
            </a:schemeClr>
          </a:solidFill>
        </p:grpSpPr>
        <p:sp>
          <p:nvSpPr>
            <p:cNvPr id="34" name="矩形 33"/>
            <p:cNvSpPr/>
            <p:nvPr/>
          </p:nvSpPr>
          <p:spPr>
            <a:xfrm>
              <a:off x="1921123" y="5301208"/>
              <a:ext cx="1368152" cy="45719"/>
            </a:xfrm>
            <a:prstGeom prst="rect">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2479185" y="5180051"/>
              <a:ext cx="252028" cy="144016"/>
            </a:xfrm>
            <a:prstGeom prst="triangle">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9"/>
          <p:cNvSpPr txBox="1"/>
          <p:nvPr/>
        </p:nvSpPr>
        <p:spPr>
          <a:xfrm>
            <a:off x="4316603" y="2770273"/>
            <a:ext cx="1512168" cy="346249"/>
          </a:xfrm>
          <a:prstGeom prst="rect">
            <a:avLst/>
          </a:prstGeom>
          <a:noFill/>
        </p:spPr>
        <p:txBody>
          <a:bodyPr wrap="square" lIns="68580" tIns="34290" rIns="68580" bIns="34290" rtlCol="0">
            <a:spAutoFit/>
          </a:bodyPr>
          <a:lstStyle/>
          <a:p>
            <a:pPr marL="0" lvl="1" algn="ctr"/>
            <a:r>
              <a:rPr lang="zh-CN" altLang="en-US" b="1" dirty="0">
                <a:solidFill>
                  <a:schemeClr val="accent5">
                    <a:lumMod val="75000"/>
                  </a:schemeClr>
                </a:solidFill>
                <a:latin typeface="微软雅黑" pitchFamily="34" charset="-122"/>
                <a:ea typeface="微软雅黑" pitchFamily="34" charset="-122"/>
              </a:rPr>
              <a:t>问题</a:t>
            </a:r>
            <a:r>
              <a:rPr lang="zh-CN" altLang="en-US" b="1" dirty="0" smtClean="0">
                <a:solidFill>
                  <a:schemeClr val="accent5">
                    <a:lumMod val="75000"/>
                  </a:schemeClr>
                </a:solidFill>
                <a:latin typeface="微软雅黑" pitchFamily="34" charset="-122"/>
                <a:ea typeface="微软雅黑" pitchFamily="34" charset="-122"/>
              </a:rPr>
              <a:t>分类模型</a:t>
            </a:r>
            <a:endParaRPr lang="zh-CN" altLang="en-US" b="1" dirty="0">
              <a:solidFill>
                <a:schemeClr val="accent5">
                  <a:lumMod val="75000"/>
                </a:schemeClr>
              </a:solidFill>
              <a:latin typeface="微软雅黑" pitchFamily="34" charset="-122"/>
              <a:ea typeface="微软雅黑" pitchFamily="34" charset="-122"/>
            </a:endParaRPr>
          </a:p>
        </p:txBody>
      </p:sp>
      <p:sp>
        <p:nvSpPr>
          <p:cNvPr id="37" name="文本框 9"/>
          <p:cNvSpPr txBox="1"/>
          <p:nvPr/>
        </p:nvSpPr>
        <p:spPr>
          <a:xfrm>
            <a:off x="4280599" y="3081564"/>
            <a:ext cx="1656184" cy="1361911"/>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对问题进行分词，用</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tf-idf</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方法找到关键字并对每一个问句构成向量，再训练</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SVM</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模型。</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endParaRPr>
          </a:p>
        </p:txBody>
      </p:sp>
      <p:grpSp>
        <p:nvGrpSpPr>
          <p:cNvPr id="38" name="组合 37"/>
          <p:cNvGrpSpPr/>
          <p:nvPr/>
        </p:nvGrpSpPr>
        <p:grpSpPr>
          <a:xfrm>
            <a:off x="4424615" y="4498864"/>
            <a:ext cx="1368152" cy="166876"/>
            <a:chOff x="1921123" y="5180051"/>
            <a:chExt cx="1368152" cy="166876"/>
          </a:xfrm>
          <a:solidFill>
            <a:schemeClr val="accent5">
              <a:lumMod val="50000"/>
            </a:schemeClr>
          </a:solidFill>
        </p:grpSpPr>
        <p:sp>
          <p:nvSpPr>
            <p:cNvPr id="39" name="矩形 38"/>
            <p:cNvSpPr/>
            <p:nvPr/>
          </p:nvSpPr>
          <p:spPr>
            <a:xfrm>
              <a:off x="1921123" y="5301208"/>
              <a:ext cx="1368152" cy="45719"/>
            </a:xfrm>
            <a:prstGeom prst="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a:off x="2479185" y="5180051"/>
              <a:ext cx="252028" cy="144016"/>
            </a:xfrm>
            <a:prstGeom prst="triangle">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文本框 9"/>
          <p:cNvSpPr txBox="1"/>
          <p:nvPr/>
        </p:nvSpPr>
        <p:spPr>
          <a:xfrm>
            <a:off x="6737264" y="2765507"/>
            <a:ext cx="1512168" cy="346249"/>
          </a:xfrm>
          <a:prstGeom prst="rect">
            <a:avLst/>
          </a:prstGeom>
          <a:noFill/>
        </p:spPr>
        <p:txBody>
          <a:bodyPr wrap="square" lIns="68580" tIns="34290" rIns="68580" bIns="34290" rtlCol="0">
            <a:spAutoFit/>
          </a:bodyPr>
          <a:lstStyle/>
          <a:p>
            <a:pPr marL="0" lvl="1" algn="ctr"/>
            <a:r>
              <a:rPr lang="zh-CN" altLang="en-US" b="1" dirty="0">
                <a:solidFill>
                  <a:schemeClr val="accent5">
                    <a:lumMod val="75000"/>
                  </a:schemeClr>
                </a:solidFill>
                <a:latin typeface="微软雅黑" pitchFamily="34" charset="-122"/>
                <a:ea typeface="微软雅黑" pitchFamily="34" charset="-122"/>
              </a:rPr>
              <a:t>问句语义分析</a:t>
            </a:r>
          </a:p>
        </p:txBody>
      </p:sp>
      <p:sp>
        <p:nvSpPr>
          <p:cNvPr id="42" name="文本框 9"/>
          <p:cNvSpPr txBox="1"/>
          <p:nvPr/>
        </p:nvSpPr>
        <p:spPr>
          <a:xfrm>
            <a:off x="6712950" y="3076798"/>
            <a:ext cx="1656184" cy="1361911"/>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从实体表中识别出实体，训练好词向量并且使用深度学习的方法进行语义分析。</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endParaRPr>
          </a:p>
        </p:txBody>
      </p:sp>
      <p:grpSp>
        <p:nvGrpSpPr>
          <p:cNvPr id="43" name="组合 42"/>
          <p:cNvGrpSpPr/>
          <p:nvPr/>
        </p:nvGrpSpPr>
        <p:grpSpPr>
          <a:xfrm>
            <a:off x="6856966" y="4494098"/>
            <a:ext cx="1368152" cy="166876"/>
            <a:chOff x="1921123" y="5180051"/>
            <a:chExt cx="1368152" cy="166876"/>
          </a:xfrm>
          <a:solidFill>
            <a:schemeClr val="accent5">
              <a:lumMod val="75000"/>
            </a:schemeClr>
          </a:solidFill>
        </p:grpSpPr>
        <p:sp>
          <p:nvSpPr>
            <p:cNvPr id="44" name="矩形 43"/>
            <p:cNvSpPr/>
            <p:nvPr/>
          </p:nvSpPr>
          <p:spPr>
            <a:xfrm>
              <a:off x="1921123" y="5301208"/>
              <a:ext cx="1368152" cy="45719"/>
            </a:xfrm>
            <a:prstGeom prst="rect">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a:off x="2479185" y="5180051"/>
              <a:ext cx="252028" cy="144016"/>
            </a:xfrm>
            <a:prstGeom prst="triangle">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9"/>
          <p:cNvSpPr txBox="1"/>
          <p:nvPr/>
        </p:nvSpPr>
        <p:spPr>
          <a:xfrm>
            <a:off x="9121923" y="2771318"/>
            <a:ext cx="1368152" cy="346249"/>
          </a:xfrm>
          <a:prstGeom prst="rect">
            <a:avLst/>
          </a:prstGeom>
          <a:noFill/>
        </p:spPr>
        <p:txBody>
          <a:bodyPr wrap="square" lIns="68580" tIns="34290" rIns="68580" bIns="34290" rtlCol="0">
            <a:spAutoFit/>
          </a:bodyPr>
          <a:lstStyle/>
          <a:p>
            <a:pPr marL="0" lvl="1" algn="ctr"/>
            <a:r>
              <a:rPr lang="zh-CN" altLang="en-US" b="1" dirty="0" smtClean="0">
                <a:solidFill>
                  <a:schemeClr val="accent5">
                    <a:lumMod val="75000"/>
                  </a:schemeClr>
                </a:solidFill>
                <a:latin typeface="微软雅黑" pitchFamily="34" charset="-122"/>
                <a:ea typeface="微软雅黑" pitchFamily="34" charset="-122"/>
              </a:rPr>
              <a:t>答案抽取</a:t>
            </a:r>
            <a:endParaRPr lang="zh-CN" altLang="en-US" b="1" dirty="0">
              <a:solidFill>
                <a:schemeClr val="accent5">
                  <a:lumMod val="75000"/>
                </a:schemeClr>
              </a:solidFill>
              <a:latin typeface="微软雅黑" pitchFamily="34" charset="-122"/>
              <a:ea typeface="微软雅黑" pitchFamily="34" charset="-122"/>
            </a:endParaRPr>
          </a:p>
        </p:txBody>
      </p:sp>
      <p:sp>
        <p:nvSpPr>
          <p:cNvPr id="47" name="文本框 9"/>
          <p:cNvSpPr txBox="1"/>
          <p:nvPr/>
        </p:nvSpPr>
        <p:spPr>
          <a:xfrm>
            <a:off x="9049915" y="3082609"/>
            <a:ext cx="1656184" cy="1339982"/>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构建查询图，使用</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Dijkstra</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算法查找最短路径，并且利用问题分类对应的回答模板生成答案。</a:t>
            </a:r>
          </a:p>
        </p:txBody>
      </p:sp>
      <p:grpSp>
        <p:nvGrpSpPr>
          <p:cNvPr id="48" name="组合 47"/>
          <p:cNvGrpSpPr/>
          <p:nvPr/>
        </p:nvGrpSpPr>
        <p:grpSpPr>
          <a:xfrm>
            <a:off x="9193931" y="4499909"/>
            <a:ext cx="1368152" cy="166876"/>
            <a:chOff x="1921123" y="5180051"/>
            <a:chExt cx="1368152" cy="166876"/>
          </a:xfrm>
          <a:solidFill>
            <a:schemeClr val="accent5">
              <a:lumMod val="50000"/>
            </a:schemeClr>
          </a:solidFill>
        </p:grpSpPr>
        <p:sp>
          <p:nvSpPr>
            <p:cNvPr id="49" name="矩形 48"/>
            <p:cNvSpPr/>
            <p:nvPr/>
          </p:nvSpPr>
          <p:spPr>
            <a:xfrm>
              <a:off x="1921123" y="5301208"/>
              <a:ext cx="1368152" cy="45719"/>
            </a:xfrm>
            <a:prstGeom prst="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a:off x="2479185" y="5180051"/>
              <a:ext cx="252028" cy="144016"/>
            </a:xfrm>
            <a:prstGeom prst="triangle">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4177044608"/>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333">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53333">
                                          <p:cBhvr additive="base">
                                            <p:cTn id="7" dur="750" fill="hold"/>
                                            <p:tgtEl>
                                              <p:spTgt spid="8"/>
                                            </p:tgtEl>
                                            <p:attrNameLst>
                                              <p:attrName>ppt_x</p:attrName>
                                            </p:attrNameLst>
                                          </p:cBhvr>
                                          <p:tavLst>
                                            <p:tav tm="0">
                                              <p:val>
                                                <p:strVal val="#ppt_x"/>
                                              </p:val>
                                            </p:tav>
                                            <p:tav tm="100000">
                                              <p:val>
                                                <p:strVal val="#ppt_x"/>
                                              </p:val>
                                            </p:tav>
                                          </p:tavLst>
                                        </p:anim>
                                        <p:anim calcmode="lin" valueType="num" p14:bounceEnd="53333">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1" fill="hold" nodeType="afterEffect" p14:presetBounceEnd="53333">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14:bounceEnd="53333">
                                          <p:cBhvr additive="base">
                                            <p:cTn id="12" dur="750" fill="hold"/>
                                            <p:tgtEl>
                                              <p:spTgt spid="11"/>
                                            </p:tgtEl>
                                            <p:attrNameLst>
                                              <p:attrName>ppt_x</p:attrName>
                                            </p:attrNameLst>
                                          </p:cBhvr>
                                          <p:tavLst>
                                            <p:tav tm="0">
                                              <p:val>
                                                <p:strVal val="#ppt_x"/>
                                              </p:val>
                                            </p:tav>
                                            <p:tav tm="100000">
                                              <p:val>
                                                <p:strVal val="#ppt_x"/>
                                              </p:val>
                                            </p:tav>
                                          </p:tavLst>
                                        </p:anim>
                                        <p:anim calcmode="lin" valueType="num" p14:bounceEnd="53333">
                                          <p:cBhvr additive="base">
                                            <p:cTn id="13" dur="750" fill="hold"/>
                                            <p:tgtEl>
                                              <p:spTgt spid="11"/>
                                            </p:tgtEl>
                                            <p:attrNameLst>
                                              <p:attrName>ppt_y</p:attrName>
                                            </p:attrNameLst>
                                          </p:cBhvr>
                                          <p:tavLst>
                                            <p:tav tm="0">
                                              <p:val>
                                                <p:strVal val="0-#ppt_h/2"/>
                                              </p:val>
                                            </p:tav>
                                            <p:tav tm="100000">
                                              <p:val>
                                                <p:strVal val="#ppt_y"/>
                                              </p:val>
                                            </p:tav>
                                          </p:tavLst>
                                        </p:anim>
                                      </p:childTnLst>
                                    </p:cTn>
                                  </p:par>
                                </p:childTnLst>
                              </p:cTn>
                            </p:par>
                            <p:par>
                              <p:cTn id="14" fill="hold">
                                <p:stCondLst>
                                  <p:cond delay="1500"/>
                                </p:stCondLst>
                                <p:childTnLst>
                                  <p:par>
                                    <p:cTn id="15" presetID="2" presetClass="entr" presetSubtype="1" fill="hold" nodeType="afterEffect" p14:presetBounceEnd="53333">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14:bounceEnd="53333">
                                          <p:cBhvr additive="base">
                                            <p:cTn id="17" dur="750" fill="hold"/>
                                            <p:tgtEl>
                                              <p:spTgt spid="14"/>
                                            </p:tgtEl>
                                            <p:attrNameLst>
                                              <p:attrName>ppt_x</p:attrName>
                                            </p:attrNameLst>
                                          </p:cBhvr>
                                          <p:tavLst>
                                            <p:tav tm="0">
                                              <p:val>
                                                <p:strVal val="#ppt_x"/>
                                              </p:val>
                                            </p:tav>
                                            <p:tav tm="100000">
                                              <p:val>
                                                <p:strVal val="#ppt_x"/>
                                              </p:val>
                                            </p:tav>
                                          </p:tavLst>
                                        </p:anim>
                                        <p:anim calcmode="lin" valueType="num" p14:bounceEnd="53333">
                                          <p:cBhvr additive="base">
                                            <p:cTn id="18" dur="750" fill="hold"/>
                                            <p:tgtEl>
                                              <p:spTgt spid="14"/>
                                            </p:tgtEl>
                                            <p:attrNameLst>
                                              <p:attrName>ppt_y</p:attrName>
                                            </p:attrNameLst>
                                          </p:cBhvr>
                                          <p:tavLst>
                                            <p:tav tm="0">
                                              <p:val>
                                                <p:strVal val="0-#ppt_h/2"/>
                                              </p:val>
                                            </p:tav>
                                            <p:tav tm="100000">
                                              <p:val>
                                                <p:strVal val="#ppt_y"/>
                                              </p:val>
                                            </p:tav>
                                          </p:tavLst>
                                        </p:anim>
                                      </p:childTnLst>
                                    </p:cTn>
                                  </p:par>
                                </p:childTnLst>
                              </p:cTn>
                            </p:par>
                            <p:par>
                              <p:cTn id="19" fill="hold">
                                <p:stCondLst>
                                  <p:cond delay="2250"/>
                                </p:stCondLst>
                                <p:childTnLst>
                                  <p:par>
                                    <p:cTn id="20" presetID="2" presetClass="entr" presetSubtype="1" fill="hold" nodeType="afterEffect" p14:presetBounceEnd="53333">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14:bounceEnd="53333">
                                          <p:cBhvr additive="base">
                                            <p:cTn id="22" dur="750" fill="hold"/>
                                            <p:tgtEl>
                                              <p:spTgt spid="25"/>
                                            </p:tgtEl>
                                            <p:attrNameLst>
                                              <p:attrName>ppt_x</p:attrName>
                                            </p:attrNameLst>
                                          </p:cBhvr>
                                          <p:tavLst>
                                            <p:tav tm="0">
                                              <p:val>
                                                <p:strVal val="#ppt_x"/>
                                              </p:val>
                                            </p:tav>
                                            <p:tav tm="100000">
                                              <p:val>
                                                <p:strVal val="#ppt_x"/>
                                              </p:val>
                                            </p:tav>
                                          </p:tavLst>
                                        </p:anim>
                                        <p:anim calcmode="lin" valueType="num" p14:bounceEnd="53333">
                                          <p:cBhvr additive="base">
                                            <p:cTn id="23" dur="750" fill="hold"/>
                                            <p:tgtEl>
                                              <p:spTgt spid="25"/>
                                            </p:tgtEl>
                                            <p:attrNameLst>
                                              <p:attrName>ppt_y</p:attrName>
                                            </p:attrNameLst>
                                          </p:cBhvr>
                                          <p:tavLst>
                                            <p:tav tm="0">
                                              <p:val>
                                                <p:strVal val="0-#ppt_h/2"/>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0-#ppt_w/2"/>
                                              </p:val>
                                            </p:tav>
                                            <p:tav tm="100000">
                                              <p:val>
                                                <p:strVal val="#ppt_x"/>
                                              </p:val>
                                            </p:tav>
                                          </p:tavLst>
                                        </p:anim>
                                        <p:anim calcmode="lin" valueType="num">
                                          <p:cBhvr additive="base">
                                            <p:cTn id="31" dur="500" fill="hold"/>
                                            <p:tgtEl>
                                              <p:spTgt spid="32"/>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42" presetClass="entr" presetSubtype="0"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1000"/>
                                            <p:tgtEl>
                                              <p:spTgt spid="33"/>
                                            </p:tgtEl>
                                          </p:cBhvr>
                                        </p:animEffect>
                                        <p:anim calcmode="lin" valueType="num">
                                          <p:cBhvr>
                                            <p:cTn id="36" dur="1000" fill="hold"/>
                                            <p:tgtEl>
                                              <p:spTgt spid="33"/>
                                            </p:tgtEl>
                                            <p:attrNameLst>
                                              <p:attrName>ppt_x</p:attrName>
                                            </p:attrNameLst>
                                          </p:cBhvr>
                                          <p:tavLst>
                                            <p:tav tm="0">
                                              <p:val>
                                                <p:strVal val="#ppt_x"/>
                                              </p:val>
                                            </p:tav>
                                            <p:tav tm="100000">
                                              <p:val>
                                                <p:strVal val="#ppt_x"/>
                                              </p:val>
                                            </p:tav>
                                          </p:tavLst>
                                        </p:anim>
                                        <p:anim calcmode="lin" valueType="num">
                                          <p:cBhvr>
                                            <p:cTn id="37" dur="1000" fill="hold"/>
                                            <p:tgtEl>
                                              <p:spTgt spid="33"/>
                                            </p:tgtEl>
                                            <p:attrNameLst>
                                              <p:attrName>ppt_y</p:attrName>
                                            </p:attrNameLst>
                                          </p:cBhvr>
                                          <p:tavLst>
                                            <p:tav tm="0">
                                              <p:val>
                                                <p:strVal val="#ppt_y+.1"/>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0-#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42" presetClass="entr" presetSubtype="0" fill="hold"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fill="hold"/>
                                            <p:tgtEl>
                                              <p:spTgt spid="41"/>
                                            </p:tgtEl>
                                            <p:attrNameLst>
                                              <p:attrName>ppt_x</p:attrName>
                                            </p:attrNameLst>
                                          </p:cBhvr>
                                          <p:tavLst>
                                            <p:tav tm="0">
                                              <p:val>
                                                <p:strVal val="0-#ppt_w/2"/>
                                              </p:val>
                                            </p:tav>
                                            <p:tav tm="100000">
                                              <p:val>
                                                <p:strVal val="#ppt_x"/>
                                              </p:val>
                                            </p:tav>
                                          </p:tavLst>
                                        </p:anim>
                                        <p:anim calcmode="lin" valueType="num">
                                          <p:cBhvr additive="base">
                                            <p:cTn id="55" dur="500" fill="hold"/>
                                            <p:tgtEl>
                                              <p:spTgt spid="41"/>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 calcmode="lin" valueType="num">
                                          <p:cBhvr additive="base">
                                            <p:cTn id="58" dur="500" fill="hold"/>
                                            <p:tgtEl>
                                              <p:spTgt spid="42"/>
                                            </p:tgtEl>
                                            <p:attrNameLst>
                                              <p:attrName>ppt_x</p:attrName>
                                            </p:attrNameLst>
                                          </p:cBhvr>
                                          <p:tavLst>
                                            <p:tav tm="0">
                                              <p:val>
                                                <p:strVal val="0-#ppt_w/2"/>
                                              </p:val>
                                            </p:tav>
                                            <p:tav tm="100000">
                                              <p:val>
                                                <p:strVal val="#ppt_x"/>
                                              </p:val>
                                            </p:tav>
                                          </p:tavLst>
                                        </p:anim>
                                        <p:anim calcmode="lin" valueType="num">
                                          <p:cBhvr additive="base">
                                            <p:cTn id="59" dur="500" fill="hold"/>
                                            <p:tgtEl>
                                              <p:spTgt spid="42"/>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42" presetClass="entr" presetSubtype="0" fill="hold"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1000"/>
                                            <p:tgtEl>
                                              <p:spTgt spid="43"/>
                                            </p:tgtEl>
                                          </p:cBhvr>
                                        </p:animEffect>
                                        <p:anim calcmode="lin" valueType="num">
                                          <p:cBhvr>
                                            <p:cTn id="64" dur="1000" fill="hold"/>
                                            <p:tgtEl>
                                              <p:spTgt spid="43"/>
                                            </p:tgtEl>
                                            <p:attrNameLst>
                                              <p:attrName>ppt_x</p:attrName>
                                            </p:attrNameLst>
                                          </p:cBhvr>
                                          <p:tavLst>
                                            <p:tav tm="0">
                                              <p:val>
                                                <p:strVal val="#ppt_x"/>
                                              </p:val>
                                            </p:tav>
                                            <p:tav tm="100000">
                                              <p:val>
                                                <p:strVal val="#ppt_x"/>
                                              </p:val>
                                            </p:tav>
                                          </p:tavLst>
                                        </p:anim>
                                        <p:anim calcmode="lin" valueType="num">
                                          <p:cBhvr>
                                            <p:cTn id="65" dur="1000" fill="hold"/>
                                            <p:tgtEl>
                                              <p:spTgt spid="43"/>
                                            </p:tgtEl>
                                            <p:attrNameLst>
                                              <p:attrName>ppt_y</p:attrName>
                                            </p:attrNameLst>
                                          </p:cBhvr>
                                          <p:tavLst>
                                            <p:tav tm="0">
                                              <p:val>
                                                <p:strVal val="#ppt_y+.1"/>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46"/>
                                            </p:tgtEl>
                                            <p:attrNameLst>
                                              <p:attrName>style.visibility</p:attrName>
                                            </p:attrNameLst>
                                          </p:cBhvr>
                                          <p:to>
                                            <p:strVal val="visible"/>
                                          </p:to>
                                        </p:set>
                                        <p:anim calcmode="lin" valueType="num">
                                          <p:cBhvr additive="base">
                                            <p:cTn id="68" dur="500" fill="hold"/>
                                            <p:tgtEl>
                                              <p:spTgt spid="46"/>
                                            </p:tgtEl>
                                            <p:attrNameLst>
                                              <p:attrName>ppt_x</p:attrName>
                                            </p:attrNameLst>
                                          </p:cBhvr>
                                          <p:tavLst>
                                            <p:tav tm="0">
                                              <p:val>
                                                <p:strVal val="0-#ppt_w/2"/>
                                              </p:val>
                                            </p:tav>
                                            <p:tav tm="100000">
                                              <p:val>
                                                <p:strVal val="#ppt_x"/>
                                              </p:val>
                                            </p:tav>
                                          </p:tavLst>
                                        </p:anim>
                                        <p:anim calcmode="lin" valueType="num">
                                          <p:cBhvr additive="base">
                                            <p:cTn id="69" dur="500" fill="hold"/>
                                            <p:tgtEl>
                                              <p:spTgt spid="46"/>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47"/>
                                            </p:tgtEl>
                                            <p:attrNameLst>
                                              <p:attrName>style.visibility</p:attrName>
                                            </p:attrNameLst>
                                          </p:cBhvr>
                                          <p:to>
                                            <p:strVal val="visible"/>
                                          </p:to>
                                        </p:set>
                                        <p:anim calcmode="lin" valueType="num">
                                          <p:cBhvr additive="base">
                                            <p:cTn id="72" dur="500" fill="hold"/>
                                            <p:tgtEl>
                                              <p:spTgt spid="47"/>
                                            </p:tgtEl>
                                            <p:attrNameLst>
                                              <p:attrName>ppt_x</p:attrName>
                                            </p:attrNameLst>
                                          </p:cBhvr>
                                          <p:tavLst>
                                            <p:tav tm="0">
                                              <p:val>
                                                <p:strVal val="0-#ppt_w/2"/>
                                              </p:val>
                                            </p:tav>
                                            <p:tav tm="100000">
                                              <p:val>
                                                <p:strVal val="#ppt_x"/>
                                              </p:val>
                                            </p:tav>
                                          </p:tavLst>
                                        </p:anim>
                                        <p:anim calcmode="lin" valueType="num">
                                          <p:cBhvr additive="base">
                                            <p:cTn id="73" dur="500" fill="hold"/>
                                            <p:tgtEl>
                                              <p:spTgt spid="47"/>
                                            </p:tgtEl>
                                            <p:attrNameLst>
                                              <p:attrName>ppt_y</p:attrName>
                                            </p:attrNameLst>
                                          </p:cBhvr>
                                          <p:tavLst>
                                            <p:tav tm="0">
                                              <p:val>
                                                <p:strVal val="#ppt_y"/>
                                              </p:val>
                                            </p:tav>
                                            <p:tav tm="100000">
                                              <p:val>
                                                <p:strVal val="#ppt_y"/>
                                              </p:val>
                                            </p:tav>
                                          </p:tavLst>
                                        </p:anim>
                                      </p:childTnLst>
                                    </p:cTn>
                                  </p:par>
                                </p:childTnLst>
                              </p:cTn>
                            </p:par>
                            <p:par>
                              <p:cTn id="74" fill="hold">
                                <p:stCondLst>
                                  <p:cond delay="6000"/>
                                </p:stCondLst>
                                <p:childTnLst>
                                  <p:par>
                                    <p:cTn id="75" presetID="42" presetClass="entr" presetSubtype="0" fill="hold" nodeType="after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1000"/>
                                            <p:tgtEl>
                                              <p:spTgt spid="48"/>
                                            </p:tgtEl>
                                          </p:cBhvr>
                                        </p:animEffect>
                                        <p:anim calcmode="lin" valueType="num">
                                          <p:cBhvr>
                                            <p:cTn id="78" dur="1000" fill="hold"/>
                                            <p:tgtEl>
                                              <p:spTgt spid="48"/>
                                            </p:tgtEl>
                                            <p:attrNameLst>
                                              <p:attrName>ppt_x</p:attrName>
                                            </p:attrNameLst>
                                          </p:cBhvr>
                                          <p:tavLst>
                                            <p:tav tm="0">
                                              <p:val>
                                                <p:strVal val="#ppt_x"/>
                                              </p:val>
                                            </p:tav>
                                            <p:tav tm="100000">
                                              <p:val>
                                                <p:strVal val="#ppt_x"/>
                                              </p:val>
                                            </p:tav>
                                          </p:tavLst>
                                        </p:anim>
                                        <p:anim calcmode="lin" valueType="num">
                                          <p:cBhvr>
                                            <p:cTn id="79" dur="1000" fill="hold"/>
                                            <p:tgtEl>
                                              <p:spTgt spid="48"/>
                                            </p:tgtEl>
                                            <p:attrNameLst>
                                              <p:attrName>ppt_y</p:attrName>
                                            </p:attrNameLst>
                                          </p:cBhvr>
                                          <p:tavLst>
                                            <p:tav tm="0">
                                              <p:val>
                                                <p:strVal val="#ppt_y+.1"/>
                                              </p:val>
                                            </p:tav>
                                            <p:tav tm="100000">
                                              <p:val>
                                                <p:strVal val="#ppt_y"/>
                                              </p:val>
                                            </p:tav>
                                          </p:tavLst>
                                        </p:anim>
                                      </p:childTnLst>
                                    </p:cTn>
                                  </p:par>
                                </p:childTnLst>
                              </p:cTn>
                            </p:par>
                            <p:par>
                              <p:cTn id="80" fill="hold">
                                <p:stCondLst>
                                  <p:cond delay="7000"/>
                                </p:stCondLst>
                                <p:childTnLst>
                                  <p:par>
                                    <p:cTn id="81" presetID="10" presetClass="entr" presetSubtype="0"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6" grpId="0"/>
          <p:bldP spid="37" grpId="0"/>
          <p:bldP spid="41" grpId="0"/>
          <p:bldP spid="42" grpId="0"/>
          <p:bldP spid="46" grpId="0"/>
          <p:bldP spid="47" grpId="0"/>
          <p:bldP spid="5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1"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750" fill="hold"/>
                                            <p:tgtEl>
                                              <p:spTgt spid="11"/>
                                            </p:tgtEl>
                                            <p:attrNameLst>
                                              <p:attrName>ppt_x</p:attrName>
                                            </p:attrNameLst>
                                          </p:cBhvr>
                                          <p:tavLst>
                                            <p:tav tm="0">
                                              <p:val>
                                                <p:strVal val="#ppt_x"/>
                                              </p:val>
                                            </p:tav>
                                            <p:tav tm="100000">
                                              <p:val>
                                                <p:strVal val="#ppt_x"/>
                                              </p:val>
                                            </p:tav>
                                          </p:tavLst>
                                        </p:anim>
                                        <p:anim calcmode="lin" valueType="num">
                                          <p:cBhvr additive="base">
                                            <p:cTn id="13" dur="750" fill="hold"/>
                                            <p:tgtEl>
                                              <p:spTgt spid="11"/>
                                            </p:tgtEl>
                                            <p:attrNameLst>
                                              <p:attrName>ppt_y</p:attrName>
                                            </p:attrNameLst>
                                          </p:cBhvr>
                                          <p:tavLst>
                                            <p:tav tm="0">
                                              <p:val>
                                                <p:strVal val="0-#ppt_h/2"/>
                                              </p:val>
                                            </p:tav>
                                            <p:tav tm="100000">
                                              <p:val>
                                                <p:strVal val="#ppt_y"/>
                                              </p:val>
                                            </p:tav>
                                          </p:tavLst>
                                        </p:anim>
                                      </p:childTnLst>
                                    </p:cTn>
                                  </p:par>
                                </p:childTnLst>
                              </p:cTn>
                            </p:par>
                            <p:par>
                              <p:cTn id="14" fill="hold">
                                <p:stCondLst>
                                  <p:cond delay="1500"/>
                                </p:stCondLst>
                                <p:childTnLst>
                                  <p:par>
                                    <p:cTn id="15" presetID="2" presetClass="entr" presetSubtype="1"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750" fill="hold"/>
                                            <p:tgtEl>
                                              <p:spTgt spid="14"/>
                                            </p:tgtEl>
                                            <p:attrNameLst>
                                              <p:attrName>ppt_x</p:attrName>
                                            </p:attrNameLst>
                                          </p:cBhvr>
                                          <p:tavLst>
                                            <p:tav tm="0">
                                              <p:val>
                                                <p:strVal val="#ppt_x"/>
                                              </p:val>
                                            </p:tav>
                                            <p:tav tm="100000">
                                              <p:val>
                                                <p:strVal val="#ppt_x"/>
                                              </p:val>
                                            </p:tav>
                                          </p:tavLst>
                                        </p:anim>
                                        <p:anim calcmode="lin" valueType="num">
                                          <p:cBhvr additive="base">
                                            <p:cTn id="18" dur="750" fill="hold"/>
                                            <p:tgtEl>
                                              <p:spTgt spid="14"/>
                                            </p:tgtEl>
                                            <p:attrNameLst>
                                              <p:attrName>ppt_y</p:attrName>
                                            </p:attrNameLst>
                                          </p:cBhvr>
                                          <p:tavLst>
                                            <p:tav tm="0">
                                              <p:val>
                                                <p:strVal val="0-#ppt_h/2"/>
                                              </p:val>
                                            </p:tav>
                                            <p:tav tm="100000">
                                              <p:val>
                                                <p:strVal val="#ppt_y"/>
                                              </p:val>
                                            </p:tav>
                                          </p:tavLst>
                                        </p:anim>
                                      </p:childTnLst>
                                    </p:cTn>
                                  </p:par>
                                </p:childTnLst>
                              </p:cTn>
                            </p:par>
                            <p:par>
                              <p:cTn id="19" fill="hold">
                                <p:stCondLst>
                                  <p:cond delay="2250"/>
                                </p:stCondLst>
                                <p:childTnLst>
                                  <p:par>
                                    <p:cTn id="20" presetID="2" presetClass="entr" presetSubtype="1"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750" fill="hold"/>
                                            <p:tgtEl>
                                              <p:spTgt spid="25"/>
                                            </p:tgtEl>
                                            <p:attrNameLst>
                                              <p:attrName>ppt_x</p:attrName>
                                            </p:attrNameLst>
                                          </p:cBhvr>
                                          <p:tavLst>
                                            <p:tav tm="0">
                                              <p:val>
                                                <p:strVal val="#ppt_x"/>
                                              </p:val>
                                            </p:tav>
                                            <p:tav tm="100000">
                                              <p:val>
                                                <p:strVal val="#ppt_x"/>
                                              </p:val>
                                            </p:tav>
                                          </p:tavLst>
                                        </p:anim>
                                        <p:anim calcmode="lin" valueType="num">
                                          <p:cBhvr additive="base">
                                            <p:cTn id="23" dur="750" fill="hold"/>
                                            <p:tgtEl>
                                              <p:spTgt spid="25"/>
                                            </p:tgtEl>
                                            <p:attrNameLst>
                                              <p:attrName>ppt_y</p:attrName>
                                            </p:attrNameLst>
                                          </p:cBhvr>
                                          <p:tavLst>
                                            <p:tav tm="0">
                                              <p:val>
                                                <p:strVal val="0-#ppt_h/2"/>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0-#ppt_w/2"/>
                                              </p:val>
                                            </p:tav>
                                            <p:tav tm="100000">
                                              <p:val>
                                                <p:strVal val="#ppt_x"/>
                                              </p:val>
                                            </p:tav>
                                          </p:tavLst>
                                        </p:anim>
                                        <p:anim calcmode="lin" valueType="num">
                                          <p:cBhvr additive="base">
                                            <p:cTn id="31" dur="500" fill="hold"/>
                                            <p:tgtEl>
                                              <p:spTgt spid="32"/>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42" presetClass="entr" presetSubtype="0"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1000"/>
                                            <p:tgtEl>
                                              <p:spTgt spid="33"/>
                                            </p:tgtEl>
                                          </p:cBhvr>
                                        </p:animEffect>
                                        <p:anim calcmode="lin" valueType="num">
                                          <p:cBhvr>
                                            <p:cTn id="36" dur="1000" fill="hold"/>
                                            <p:tgtEl>
                                              <p:spTgt spid="33"/>
                                            </p:tgtEl>
                                            <p:attrNameLst>
                                              <p:attrName>ppt_x</p:attrName>
                                            </p:attrNameLst>
                                          </p:cBhvr>
                                          <p:tavLst>
                                            <p:tav tm="0">
                                              <p:val>
                                                <p:strVal val="#ppt_x"/>
                                              </p:val>
                                            </p:tav>
                                            <p:tav tm="100000">
                                              <p:val>
                                                <p:strVal val="#ppt_x"/>
                                              </p:val>
                                            </p:tav>
                                          </p:tavLst>
                                        </p:anim>
                                        <p:anim calcmode="lin" valueType="num">
                                          <p:cBhvr>
                                            <p:cTn id="37" dur="1000" fill="hold"/>
                                            <p:tgtEl>
                                              <p:spTgt spid="33"/>
                                            </p:tgtEl>
                                            <p:attrNameLst>
                                              <p:attrName>ppt_y</p:attrName>
                                            </p:attrNameLst>
                                          </p:cBhvr>
                                          <p:tavLst>
                                            <p:tav tm="0">
                                              <p:val>
                                                <p:strVal val="#ppt_y+.1"/>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0-#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42" presetClass="entr" presetSubtype="0" fill="hold"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fill="hold"/>
                                            <p:tgtEl>
                                              <p:spTgt spid="41"/>
                                            </p:tgtEl>
                                            <p:attrNameLst>
                                              <p:attrName>ppt_x</p:attrName>
                                            </p:attrNameLst>
                                          </p:cBhvr>
                                          <p:tavLst>
                                            <p:tav tm="0">
                                              <p:val>
                                                <p:strVal val="0-#ppt_w/2"/>
                                              </p:val>
                                            </p:tav>
                                            <p:tav tm="100000">
                                              <p:val>
                                                <p:strVal val="#ppt_x"/>
                                              </p:val>
                                            </p:tav>
                                          </p:tavLst>
                                        </p:anim>
                                        <p:anim calcmode="lin" valueType="num">
                                          <p:cBhvr additive="base">
                                            <p:cTn id="55" dur="500" fill="hold"/>
                                            <p:tgtEl>
                                              <p:spTgt spid="41"/>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 calcmode="lin" valueType="num">
                                          <p:cBhvr additive="base">
                                            <p:cTn id="58" dur="500" fill="hold"/>
                                            <p:tgtEl>
                                              <p:spTgt spid="42"/>
                                            </p:tgtEl>
                                            <p:attrNameLst>
                                              <p:attrName>ppt_x</p:attrName>
                                            </p:attrNameLst>
                                          </p:cBhvr>
                                          <p:tavLst>
                                            <p:tav tm="0">
                                              <p:val>
                                                <p:strVal val="0-#ppt_w/2"/>
                                              </p:val>
                                            </p:tav>
                                            <p:tav tm="100000">
                                              <p:val>
                                                <p:strVal val="#ppt_x"/>
                                              </p:val>
                                            </p:tav>
                                          </p:tavLst>
                                        </p:anim>
                                        <p:anim calcmode="lin" valueType="num">
                                          <p:cBhvr additive="base">
                                            <p:cTn id="59" dur="500" fill="hold"/>
                                            <p:tgtEl>
                                              <p:spTgt spid="42"/>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42" presetClass="entr" presetSubtype="0" fill="hold"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1000"/>
                                            <p:tgtEl>
                                              <p:spTgt spid="43"/>
                                            </p:tgtEl>
                                          </p:cBhvr>
                                        </p:animEffect>
                                        <p:anim calcmode="lin" valueType="num">
                                          <p:cBhvr>
                                            <p:cTn id="64" dur="1000" fill="hold"/>
                                            <p:tgtEl>
                                              <p:spTgt spid="43"/>
                                            </p:tgtEl>
                                            <p:attrNameLst>
                                              <p:attrName>ppt_x</p:attrName>
                                            </p:attrNameLst>
                                          </p:cBhvr>
                                          <p:tavLst>
                                            <p:tav tm="0">
                                              <p:val>
                                                <p:strVal val="#ppt_x"/>
                                              </p:val>
                                            </p:tav>
                                            <p:tav tm="100000">
                                              <p:val>
                                                <p:strVal val="#ppt_x"/>
                                              </p:val>
                                            </p:tav>
                                          </p:tavLst>
                                        </p:anim>
                                        <p:anim calcmode="lin" valueType="num">
                                          <p:cBhvr>
                                            <p:cTn id="65" dur="1000" fill="hold"/>
                                            <p:tgtEl>
                                              <p:spTgt spid="43"/>
                                            </p:tgtEl>
                                            <p:attrNameLst>
                                              <p:attrName>ppt_y</p:attrName>
                                            </p:attrNameLst>
                                          </p:cBhvr>
                                          <p:tavLst>
                                            <p:tav tm="0">
                                              <p:val>
                                                <p:strVal val="#ppt_y+.1"/>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46"/>
                                            </p:tgtEl>
                                            <p:attrNameLst>
                                              <p:attrName>style.visibility</p:attrName>
                                            </p:attrNameLst>
                                          </p:cBhvr>
                                          <p:to>
                                            <p:strVal val="visible"/>
                                          </p:to>
                                        </p:set>
                                        <p:anim calcmode="lin" valueType="num">
                                          <p:cBhvr additive="base">
                                            <p:cTn id="68" dur="500" fill="hold"/>
                                            <p:tgtEl>
                                              <p:spTgt spid="46"/>
                                            </p:tgtEl>
                                            <p:attrNameLst>
                                              <p:attrName>ppt_x</p:attrName>
                                            </p:attrNameLst>
                                          </p:cBhvr>
                                          <p:tavLst>
                                            <p:tav tm="0">
                                              <p:val>
                                                <p:strVal val="0-#ppt_w/2"/>
                                              </p:val>
                                            </p:tav>
                                            <p:tav tm="100000">
                                              <p:val>
                                                <p:strVal val="#ppt_x"/>
                                              </p:val>
                                            </p:tav>
                                          </p:tavLst>
                                        </p:anim>
                                        <p:anim calcmode="lin" valueType="num">
                                          <p:cBhvr additive="base">
                                            <p:cTn id="69" dur="500" fill="hold"/>
                                            <p:tgtEl>
                                              <p:spTgt spid="46"/>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47"/>
                                            </p:tgtEl>
                                            <p:attrNameLst>
                                              <p:attrName>style.visibility</p:attrName>
                                            </p:attrNameLst>
                                          </p:cBhvr>
                                          <p:to>
                                            <p:strVal val="visible"/>
                                          </p:to>
                                        </p:set>
                                        <p:anim calcmode="lin" valueType="num">
                                          <p:cBhvr additive="base">
                                            <p:cTn id="72" dur="500" fill="hold"/>
                                            <p:tgtEl>
                                              <p:spTgt spid="47"/>
                                            </p:tgtEl>
                                            <p:attrNameLst>
                                              <p:attrName>ppt_x</p:attrName>
                                            </p:attrNameLst>
                                          </p:cBhvr>
                                          <p:tavLst>
                                            <p:tav tm="0">
                                              <p:val>
                                                <p:strVal val="0-#ppt_w/2"/>
                                              </p:val>
                                            </p:tav>
                                            <p:tav tm="100000">
                                              <p:val>
                                                <p:strVal val="#ppt_x"/>
                                              </p:val>
                                            </p:tav>
                                          </p:tavLst>
                                        </p:anim>
                                        <p:anim calcmode="lin" valueType="num">
                                          <p:cBhvr additive="base">
                                            <p:cTn id="73" dur="500" fill="hold"/>
                                            <p:tgtEl>
                                              <p:spTgt spid="47"/>
                                            </p:tgtEl>
                                            <p:attrNameLst>
                                              <p:attrName>ppt_y</p:attrName>
                                            </p:attrNameLst>
                                          </p:cBhvr>
                                          <p:tavLst>
                                            <p:tav tm="0">
                                              <p:val>
                                                <p:strVal val="#ppt_y"/>
                                              </p:val>
                                            </p:tav>
                                            <p:tav tm="100000">
                                              <p:val>
                                                <p:strVal val="#ppt_y"/>
                                              </p:val>
                                            </p:tav>
                                          </p:tavLst>
                                        </p:anim>
                                      </p:childTnLst>
                                    </p:cTn>
                                  </p:par>
                                </p:childTnLst>
                              </p:cTn>
                            </p:par>
                            <p:par>
                              <p:cTn id="74" fill="hold">
                                <p:stCondLst>
                                  <p:cond delay="6000"/>
                                </p:stCondLst>
                                <p:childTnLst>
                                  <p:par>
                                    <p:cTn id="75" presetID="42" presetClass="entr" presetSubtype="0" fill="hold" nodeType="after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1000"/>
                                            <p:tgtEl>
                                              <p:spTgt spid="48"/>
                                            </p:tgtEl>
                                          </p:cBhvr>
                                        </p:animEffect>
                                        <p:anim calcmode="lin" valueType="num">
                                          <p:cBhvr>
                                            <p:cTn id="78" dur="1000" fill="hold"/>
                                            <p:tgtEl>
                                              <p:spTgt spid="48"/>
                                            </p:tgtEl>
                                            <p:attrNameLst>
                                              <p:attrName>ppt_x</p:attrName>
                                            </p:attrNameLst>
                                          </p:cBhvr>
                                          <p:tavLst>
                                            <p:tav tm="0">
                                              <p:val>
                                                <p:strVal val="#ppt_x"/>
                                              </p:val>
                                            </p:tav>
                                            <p:tav tm="100000">
                                              <p:val>
                                                <p:strVal val="#ppt_x"/>
                                              </p:val>
                                            </p:tav>
                                          </p:tavLst>
                                        </p:anim>
                                        <p:anim calcmode="lin" valueType="num">
                                          <p:cBhvr>
                                            <p:cTn id="79" dur="1000" fill="hold"/>
                                            <p:tgtEl>
                                              <p:spTgt spid="48"/>
                                            </p:tgtEl>
                                            <p:attrNameLst>
                                              <p:attrName>ppt_y</p:attrName>
                                            </p:attrNameLst>
                                          </p:cBhvr>
                                          <p:tavLst>
                                            <p:tav tm="0">
                                              <p:val>
                                                <p:strVal val="#ppt_y+.1"/>
                                              </p:val>
                                            </p:tav>
                                            <p:tav tm="100000">
                                              <p:val>
                                                <p:strVal val="#ppt_y"/>
                                              </p:val>
                                            </p:tav>
                                          </p:tavLst>
                                        </p:anim>
                                      </p:childTnLst>
                                    </p:cTn>
                                  </p:par>
                                </p:childTnLst>
                              </p:cTn>
                            </p:par>
                            <p:par>
                              <p:cTn id="80" fill="hold">
                                <p:stCondLst>
                                  <p:cond delay="7000"/>
                                </p:stCondLst>
                                <p:childTnLst>
                                  <p:par>
                                    <p:cTn id="81" presetID="10" presetClass="entr" presetSubtype="0"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6" grpId="0"/>
          <p:bldP spid="37" grpId="0"/>
          <p:bldP spid="41" grpId="0"/>
          <p:bldP spid="42" grpId="0"/>
          <p:bldP spid="46" grpId="0"/>
          <p:bldP spid="47" grpId="0"/>
          <p:bldP spid="57"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2368394" y="576391"/>
            <a:ext cx="5228461" cy="3038127"/>
          </a:xfrm>
          <a:prstGeom prst="rect">
            <a:avLst/>
          </a:prstGeom>
        </p:spPr>
      </p:pic>
      <p:pic>
        <p:nvPicPr>
          <p:cNvPr id="3" name="图片 2"/>
          <p:cNvPicPr>
            <a:picLocks noChangeAspect="1"/>
          </p:cNvPicPr>
          <p:nvPr/>
        </p:nvPicPr>
        <p:blipFill>
          <a:blip r:embed="rId4"/>
          <a:stretch>
            <a:fillRect/>
          </a:stretch>
        </p:blipFill>
        <p:spPr>
          <a:xfrm>
            <a:off x="7590458" y="608369"/>
            <a:ext cx="1914240" cy="3033860"/>
          </a:xfrm>
          <a:prstGeom prst="rect">
            <a:avLst/>
          </a:prstGeom>
        </p:spPr>
      </p:pic>
      <p:sp>
        <p:nvSpPr>
          <p:cNvPr id="2" name="矩形 1"/>
          <p:cNvSpPr/>
          <p:nvPr/>
        </p:nvSpPr>
        <p:spPr>
          <a:xfrm>
            <a:off x="0" y="0"/>
            <a:ext cx="12195175" cy="548680"/>
          </a:xfrm>
          <a:prstGeom prst="rect">
            <a:avLst/>
          </a:prstGeom>
          <a:blipFill>
            <a:blip r:embed="rId5"/>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2501870" cy="346249"/>
          </a:xfrm>
          <a:prstGeom prst="rect">
            <a:avLst/>
          </a:prstGeom>
          <a:noFill/>
        </p:spPr>
        <p:txBody>
          <a:bodyPr wrap="square" lIns="68580" tIns="34290" rIns="68580" bIns="34290" rtlCol="0">
            <a:spAutoFit/>
          </a:bodyPr>
          <a:lstStyle/>
          <a:p>
            <a:pPr marL="0" lvl="1"/>
            <a:r>
              <a:rPr lang="zh-CN" altLang="en-US" dirty="0" smtClean="0">
                <a:solidFill>
                  <a:schemeClr val="bg1"/>
                </a:solidFill>
                <a:latin typeface="微软雅黑" pitchFamily="34" charset="-122"/>
                <a:ea typeface="微软雅黑" pitchFamily="34" charset="-122"/>
              </a:rPr>
              <a:t>知识库构建</a:t>
            </a:r>
            <a:endParaRPr lang="zh-CN" altLang="en-US" dirty="0">
              <a:solidFill>
                <a:schemeClr val="bg1"/>
              </a:solidFill>
              <a:latin typeface="微软雅黑" pitchFamily="34" charset="-122"/>
              <a:ea typeface="微软雅黑" pitchFamily="34" charset="-122"/>
            </a:endParaRPr>
          </a:p>
        </p:txBody>
      </p:sp>
      <p:grpSp>
        <p:nvGrpSpPr>
          <p:cNvPr id="32" name="组合 31"/>
          <p:cNvGrpSpPr>
            <a:grpSpLocks noChangeAspect="1"/>
          </p:cNvGrpSpPr>
          <p:nvPr/>
        </p:nvGrpSpPr>
        <p:grpSpPr>
          <a:xfrm>
            <a:off x="362213" y="116632"/>
            <a:ext cx="381514" cy="327267"/>
            <a:chOff x="5084763" y="971548"/>
            <a:chExt cx="323865" cy="277813"/>
          </a:xfrm>
          <a:solidFill>
            <a:schemeClr val="accent5">
              <a:lumMod val="60000"/>
              <a:lumOff val="40000"/>
            </a:schemeClr>
          </a:solidFill>
        </p:grpSpPr>
        <p:sp>
          <p:nvSpPr>
            <p:cNvPr id="33"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4"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77" name="矩形 76"/>
          <p:cNvSpPr/>
          <p:nvPr/>
        </p:nvSpPr>
        <p:spPr>
          <a:xfrm>
            <a:off x="264938" y="878913"/>
            <a:ext cx="1480323" cy="369324"/>
          </a:xfrm>
          <a:prstGeom prst="rect">
            <a:avLst/>
          </a:prstGeom>
        </p:spPr>
        <p:txBody>
          <a:bodyPr wrap="none" lIns="91431" tIns="45716" rIns="91431" bIns="45716">
            <a:spAutoFit/>
          </a:bodyPr>
          <a:lstStyle/>
          <a:p>
            <a:r>
              <a:rPr lang="en-US" altLang="zh-CN" b="1" dirty="0" smtClean="0">
                <a:solidFill>
                  <a:schemeClr val="accent5">
                    <a:lumMod val="75000"/>
                  </a:schemeClr>
                </a:solidFill>
                <a:latin typeface="微软雅黑" pitchFamily="34" charset="-122"/>
                <a:ea typeface="微软雅黑" pitchFamily="34" charset="-122"/>
              </a:rPr>
              <a:t>Python</a:t>
            </a:r>
            <a:r>
              <a:rPr lang="zh-CN" altLang="en-US" b="1" dirty="0" smtClean="0">
                <a:solidFill>
                  <a:schemeClr val="accent5">
                    <a:lumMod val="75000"/>
                  </a:schemeClr>
                </a:solidFill>
                <a:latin typeface="微软雅黑" pitchFamily="34" charset="-122"/>
                <a:ea typeface="微软雅黑" pitchFamily="34" charset="-122"/>
              </a:rPr>
              <a:t>爬虫</a:t>
            </a:r>
            <a:endParaRPr lang="en-US" altLang="zh-CN" b="1" dirty="0">
              <a:solidFill>
                <a:schemeClr val="accent5">
                  <a:lumMod val="75000"/>
                </a:schemeClr>
              </a:solidFill>
              <a:latin typeface="微软雅黑" pitchFamily="34" charset="-122"/>
              <a:ea typeface="微软雅黑" pitchFamily="34" charset="-122"/>
            </a:endParaRPr>
          </a:p>
        </p:txBody>
      </p:sp>
      <p:sp>
        <p:nvSpPr>
          <p:cNvPr id="78" name="矩形 47"/>
          <p:cNvSpPr>
            <a:spLocks noChangeArrowheads="1"/>
          </p:cNvSpPr>
          <p:nvPr/>
        </p:nvSpPr>
        <p:spPr bwMode="auto">
          <a:xfrm>
            <a:off x="264938" y="1262659"/>
            <a:ext cx="2248868" cy="121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zh-CN" altLang="en-US" sz="1400" dirty="0" smtClean="0">
                <a:solidFill>
                  <a:schemeClr val="tx1">
                    <a:lumMod val="65000"/>
                    <a:lumOff val="35000"/>
                  </a:schemeClr>
                </a:solidFill>
                <a:sym typeface="微软雅黑" pitchFamily="34" charset="-122"/>
              </a:rPr>
              <a:t>使用</a:t>
            </a:r>
            <a:r>
              <a:rPr lang="en-US" altLang="zh-CN" sz="1400" dirty="0" smtClean="0">
                <a:solidFill>
                  <a:schemeClr val="tx1">
                    <a:lumMod val="65000"/>
                    <a:lumOff val="35000"/>
                  </a:schemeClr>
                </a:solidFill>
                <a:sym typeface="微软雅黑" pitchFamily="34" charset="-122"/>
              </a:rPr>
              <a:t>python</a:t>
            </a:r>
            <a:r>
              <a:rPr lang="zh-CN" altLang="en-US" sz="1400" dirty="0" smtClean="0">
                <a:solidFill>
                  <a:schemeClr val="tx1">
                    <a:lumMod val="65000"/>
                    <a:lumOff val="35000"/>
                  </a:schemeClr>
                </a:solidFill>
                <a:sym typeface="微软雅黑" pitchFamily="34" charset="-122"/>
              </a:rPr>
              <a:t>爬虫对好大夫，春雨医生等网站的内容进行爬取，获得实体名称与问答内容。</a:t>
            </a:r>
            <a:endParaRPr lang="zh-CN" altLang="en-US" sz="1400" dirty="0">
              <a:solidFill>
                <a:schemeClr val="tx1">
                  <a:lumMod val="65000"/>
                  <a:lumOff val="35000"/>
                </a:schemeClr>
              </a:solidFill>
              <a:sym typeface="微软雅黑" pitchFamily="34" charset="-122"/>
            </a:endParaRPr>
          </a:p>
        </p:txBody>
      </p:sp>
      <p:sp>
        <p:nvSpPr>
          <p:cNvPr id="79" name="矩形 78"/>
          <p:cNvSpPr/>
          <p:nvPr/>
        </p:nvSpPr>
        <p:spPr>
          <a:xfrm>
            <a:off x="9625980" y="3947972"/>
            <a:ext cx="1908581" cy="369324"/>
          </a:xfrm>
          <a:prstGeom prst="rect">
            <a:avLst/>
          </a:prstGeom>
        </p:spPr>
        <p:txBody>
          <a:bodyPr wrap="none" lIns="91431" tIns="45716" rIns="91431" bIns="45716">
            <a:spAutoFit/>
          </a:bodyPr>
          <a:lstStyle/>
          <a:p>
            <a:r>
              <a:rPr lang="en-US" altLang="zh-CN" b="1" dirty="0" smtClean="0">
                <a:solidFill>
                  <a:schemeClr val="accent5">
                    <a:lumMod val="75000"/>
                  </a:schemeClr>
                </a:solidFill>
                <a:latin typeface="微软雅黑" pitchFamily="34" charset="-122"/>
                <a:ea typeface="微软雅黑" pitchFamily="34" charset="-122"/>
              </a:rPr>
              <a:t>SPARQL</a:t>
            </a:r>
            <a:r>
              <a:rPr lang="zh-CN" altLang="en-US" b="1" dirty="0" smtClean="0">
                <a:solidFill>
                  <a:schemeClr val="accent5">
                    <a:lumMod val="75000"/>
                  </a:schemeClr>
                </a:solidFill>
                <a:latin typeface="微软雅黑" pitchFamily="34" charset="-122"/>
                <a:ea typeface="微软雅黑" pitchFamily="34" charset="-122"/>
              </a:rPr>
              <a:t>与</a:t>
            </a:r>
            <a:r>
              <a:rPr lang="en-US" altLang="zh-CN" b="1" dirty="0" smtClean="0">
                <a:solidFill>
                  <a:schemeClr val="accent5">
                    <a:lumMod val="75000"/>
                  </a:schemeClr>
                </a:solidFill>
                <a:latin typeface="微软雅黑" pitchFamily="34" charset="-122"/>
                <a:ea typeface="微软雅黑" pitchFamily="34" charset="-122"/>
              </a:rPr>
              <a:t>Jena</a:t>
            </a:r>
            <a:endParaRPr lang="en-US" altLang="zh-CN" b="1" dirty="0">
              <a:solidFill>
                <a:schemeClr val="accent5">
                  <a:lumMod val="75000"/>
                </a:schemeClr>
              </a:solidFill>
              <a:latin typeface="微软雅黑" pitchFamily="34" charset="-122"/>
              <a:ea typeface="微软雅黑" pitchFamily="34" charset="-122"/>
            </a:endParaRPr>
          </a:p>
        </p:txBody>
      </p:sp>
      <p:sp>
        <p:nvSpPr>
          <p:cNvPr id="80" name="矩形 47"/>
          <p:cNvSpPr>
            <a:spLocks noChangeArrowheads="1"/>
          </p:cNvSpPr>
          <p:nvPr/>
        </p:nvSpPr>
        <p:spPr bwMode="auto">
          <a:xfrm>
            <a:off x="9625979" y="4331718"/>
            <a:ext cx="2233608" cy="149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en-US" altLang="zh-CN" sz="1400" dirty="0" smtClean="0">
                <a:solidFill>
                  <a:schemeClr val="tx1">
                    <a:lumMod val="65000"/>
                    <a:lumOff val="35000"/>
                  </a:schemeClr>
                </a:solidFill>
                <a:sym typeface="微软雅黑" pitchFamily="34" charset="-122"/>
              </a:rPr>
              <a:t>SPARQL</a:t>
            </a:r>
            <a:r>
              <a:rPr lang="zh-CN" altLang="en-US" sz="1400" dirty="0" smtClean="0">
                <a:solidFill>
                  <a:schemeClr val="tx1">
                    <a:lumMod val="65000"/>
                    <a:lumOff val="35000"/>
                  </a:schemeClr>
                </a:solidFill>
                <a:sym typeface="微软雅黑" pitchFamily="34" charset="-122"/>
              </a:rPr>
              <a:t>是用于语义网的查询语句，其使用带有变量的</a:t>
            </a:r>
            <a:r>
              <a:rPr lang="en-US" altLang="zh-CN" sz="1400" dirty="0" smtClean="0">
                <a:solidFill>
                  <a:schemeClr val="tx1">
                    <a:lumMod val="65000"/>
                    <a:lumOff val="35000"/>
                  </a:schemeClr>
                </a:solidFill>
                <a:sym typeface="微软雅黑" pitchFamily="34" charset="-122"/>
              </a:rPr>
              <a:t>RDF</a:t>
            </a:r>
            <a:r>
              <a:rPr lang="zh-CN" altLang="en-US" sz="1400" dirty="0" smtClean="0">
                <a:solidFill>
                  <a:schemeClr val="tx1">
                    <a:lumMod val="65000"/>
                    <a:lumOff val="35000"/>
                  </a:schemeClr>
                </a:solidFill>
                <a:sym typeface="微软雅黑" pitchFamily="34" charset="-122"/>
              </a:rPr>
              <a:t>图进行查询。</a:t>
            </a:r>
            <a:endParaRPr lang="en-US" altLang="zh-CN" sz="1400" dirty="0" smtClean="0">
              <a:solidFill>
                <a:schemeClr val="tx1">
                  <a:lumMod val="65000"/>
                  <a:lumOff val="35000"/>
                </a:schemeClr>
              </a:solidFill>
              <a:sym typeface="微软雅黑" pitchFamily="34" charset="-122"/>
            </a:endParaRPr>
          </a:p>
          <a:p>
            <a:pPr>
              <a:lnSpc>
                <a:spcPct val="130000"/>
              </a:lnSpc>
              <a:spcBef>
                <a:spcPct val="0"/>
              </a:spcBef>
              <a:buNone/>
            </a:pPr>
            <a:r>
              <a:rPr lang="en-US" altLang="zh-CN" sz="1400" dirty="0" smtClean="0">
                <a:solidFill>
                  <a:schemeClr val="tx1">
                    <a:lumMod val="65000"/>
                    <a:lumOff val="35000"/>
                  </a:schemeClr>
                </a:solidFill>
                <a:sym typeface="微软雅黑" pitchFamily="34" charset="-122"/>
              </a:rPr>
              <a:t>Jena</a:t>
            </a:r>
            <a:r>
              <a:rPr lang="zh-CN" altLang="en-US" sz="1400" dirty="0" smtClean="0">
                <a:solidFill>
                  <a:schemeClr val="tx1">
                    <a:lumMod val="65000"/>
                    <a:lumOff val="35000"/>
                  </a:schemeClr>
                </a:solidFill>
                <a:sym typeface="微软雅黑" pitchFamily="34" charset="-122"/>
              </a:rPr>
              <a:t>框架为</a:t>
            </a:r>
            <a:r>
              <a:rPr lang="en-US" altLang="zh-CN" sz="1400" dirty="0" smtClean="0">
                <a:solidFill>
                  <a:schemeClr val="tx1">
                    <a:lumMod val="65000"/>
                    <a:lumOff val="35000"/>
                  </a:schemeClr>
                </a:solidFill>
                <a:sym typeface="微软雅黑" pitchFamily="34" charset="-122"/>
              </a:rPr>
              <a:t>RDF</a:t>
            </a:r>
            <a:r>
              <a:rPr lang="zh-CN" altLang="en-US" sz="1400" dirty="0" smtClean="0">
                <a:solidFill>
                  <a:schemeClr val="tx1">
                    <a:lumMod val="65000"/>
                    <a:lumOff val="35000"/>
                  </a:schemeClr>
                </a:solidFill>
                <a:sym typeface="微软雅黑" pitchFamily="34" charset="-122"/>
              </a:rPr>
              <a:t>数据提供了</a:t>
            </a:r>
            <a:r>
              <a:rPr lang="en-US" altLang="zh-CN" sz="1400" dirty="0" smtClean="0">
                <a:solidFill>
                  <a:schemeClr val="tx1">
                    <a:lumMod val="65000"/>
                    <a:lumOff val="35000"/>
                  </a:schemeClr>
                </a:solidFill>
                <a:sym typeface="微软雅黑" pitchFamily="34" charset="-122"/>
              </a:rPr>
              <a:t>java</a:t>
            </a:r>
            <a:r>
              <a:rPr lang="zh-CN" altLang="en-US" sz="1400" dirty="0" smtClean="0">
                <a:solidFill>
                  <a:schemeClr val="tx1">
                    <a:lumMod val="65000"/>
                    <a:lumOff val="35000"/>
                  </a:schemeClr>
                </a:solidFill>
                <a:sym typeface="微软雅黑" pitchFamily="34" charset="-122"/>
              </a:rPr>
              <a:t>的</a:t>
            </a:r>
            <a:r>
              <a:rPr lang="en-US" altLang="zh-CN" sz="1400" dirty="0" err="1" smtClean="0">
                <a:solidFill>
                  <a:schemeClr val="tx1">
                    <a:lumMod val="65000"/>
                    <a:lumOff val="35000"/>
                  </a:schemeClr>
                </a:solidFill>
                <a:sym typeface="微软雅黑" pitchFamily="34" charset="-122"/>
              </a:rPr>
              <a:t>api</a:t>
            </a:r>
            <a:r>
              <a:rPr lang="zh-CN" altLang="en-US" sz="1400" dirty="0" smtClean="0">
                <a:solidFill>
                  <a:schemeClr val="tx1">
                    <a:lumMod val="65000"/>
                    <a:lumOff val="35000"/>
                  </a:schemeClr>
                </a:solidFill>
                <a:sym typeface="微软雅黑" pitchFamily="34" charset="-122"/>
              </a:rPr>
              <a:t>支持。</a:t>
            </a:r>
            <a:endParaRPr lang="zh-CN" altLang="en-US" sz="1400" dirty="0">
              <a:solidFill>
                <a:schemeClr val="tx1">
                  <a:lumMod val="65000"/>
                  <a:lumOff val="35000"/>
                </a:schemeClr>
              </a:solidFill>
              <a:sym typeface="微软雅黑" pitchFamily="34" charset="-122"/>
            </a:endParaRPr>
          </a:p>
        </p:txBody>
      </p:sp>
      <p:sp>
        <p:nvSpPr>
          <p:cNvPr id="48" name="TextBox 47"/>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8" name="图片 7"/>
          <p:cNvPicPr>
            <a:picLocks noChangeAspect="1"/>
          </p:cNvPicPr>
          <p:nvPr/>
        </p:nvPicPr>
        <p:blipFill>
          <a:blip r:embed="rId6"/>
          <a:stretch>
            <a:fillRect/>
          </a:stretch>
        </p:blipFill>
        <p:spPr>
          <a:xfrm>
            <a:off x="9311351" y="608369"/>
            <a:ext cx="2881709" cy="3041427"/>
          </a:xfrm>
          <a:prstGeom prst="rect">
            <a:avLst/>
          </a:prstGeom>
        </p:spPr>
      </p:pic>
      <p:pic>
        <p:nvPicPr>
          <p:cNvPr id="9" name="图片 8"/>
          <p:cNvPicPr>
            <a:picLocks noChangeAspect="1"/>
          </p:cNvPicPr>
          <p:nvPr/>
        </p:nvPicPr>
        <p:blipFill>
          <a:blip r:embed="rId7"/>
          <a:stretch>
            <a:fillRect/>
          </a:stretch>
        </p:blipFill>
        <p:spPr>
          <a:xfrm>
            <a:off x="-10021" y="4002467"/>
            <a:ext cx="4675880" cy="609524"/>
          </a:xfrm>
          <a:prstGeom prst="rect">
            <a:avLst/>
          </a:prstGeom>
        </p:spPr>
      </p:pic>
      <p:pic>
        <p:nvPicPr>
          <p:cNvPr id="10" name="图片 9"/>
          <p:cNvPicPr>
            <a:picLocks noChangeAspect="1"/>
          </p:cNvPicPr>
          <p:nvPr/>
        </p:nvPicPr>
        <p:blipFill>
          <a:blip r:embed="rId8"/>
          <a:stretch>
            <a:fillRect/>
          </a:stretch>
        </p:blipFill>
        <p:spPr>
          <a:xfrm>
            <a:off x="-10021" y="4593426"/>
            <a:ext cx="4669292" cy="1047619"/>
          </a:xfrm>
          <a:prstGeom prst="rect">
            <a:avLst/>
          </a:prstGeom>
        </p:spPr>
      </p:pic>
      <p:pic>
        <p:nvPicPr>
          <p:cNvPr id="11" name="图片 10"/>
          <p:cNvPicPr>
            <a:picLocks noChangeAspect="1"/>
          </p:cNvPicPr>
          <p:nvPr/>
        </p:nvPicPr>
        <p:blipFill>
          <a:blip r:embed="rId9"/>
          <a:stretch>
            <a:fillRect/>
          </a:stretch>
        </p:blipFill>
        <p:spPr>
          <a:xfrm>
            <a:off x="4665859" y="3982179"/>
            <a:ext cx="4808951" cy="2767415"/>
          </a:xfrm>
          <a:prstGeom prst="rect">
            <a:avLst/>
          </a:prstGeom>
        </p:spPr>
      </p:pic>
      <p:sp>
        <p:nvSpPr>
          <p:cNvPr id="81" name="矩形 80"/>
          <p:cNvSpPr/>
          <p:nvPr/>
        </p:nvSpPr>
        <p:spPr>
          <a:xfrm>
            <a:off x="1514" y="3817916"/>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2" name="矩形 81"/>
          <p:cNvSpPr/>
          <p:nvPr/>
        </p:nvSpPr>
        <p:spPr>
          <a:xfrm>
            <a:off x="616364" y="3817916"/>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3" name="矩形 82"/>
          <p:cNvSpPr/>
          <p:nvPr/>
        </p:nvSpPr>
        <p:spPr>
          <a:xfrm>
            <a:off x="2548820" y="3817916"/>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4" name="矩形 83"/>
          <p:cNvSpPr/>
          <p:nvPr/>
        </p:nvSpPr>
        <p:spPr>
          <a:xfrm>
            <a:off x="3163670" y="3817916"/>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5" name="矩形 84"/>
          <p:cNvSpPr/>
          <p:nvPr/>
        </p:nvSpPr>
        <p:spPr>
          <a:xfrm>
            <a:off x="5194705" y="3820037"/>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6" name="矩形 85"/>
          <p:cNvSpPr/>
          <p:nvPr/>
        </p:nvSpPr>
        <p:spPr>
          <a:xfrm>
            <a:off x="5809555" y="3820037"/>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7" name="矩形 86"/>
          <p:cNvSpPr/>
          <p:nvPr/>
        </p:nvSpPr>
        <p:spPr>
          <a:xfrm>
            <a:off x="7796129" y="3817916"/>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矩形 87"/>
          <p:cNvSpPr/>
          <p:nvPr/>
        </p:nvSpPr>
        <p:spPr>
          <a:xfrm>
            <a:off x="8410979" y="3817916"/>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9" name="矩形 88"/>
          <p:cNvSpPr/>
          <p:nvPr/>
        </p:nvSpPr>
        <p:spPr>
          <a:xfrm>
            <a:off x="10365325" y="3817916"/>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0" name="矩形 89"/>
          <p:cNvSpPr/>
          <p:nvPr/>
        </p:nvSpPr>
        <p:spPr>
          <a:xfrm>
            <a:off x="10980175" y="3817916"/>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386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randombar(horizontal)">
                                      <p:cBhvr>
                                        <p:cTn id="7" dur="400"/>
                                        <p:tgtEl>
                                          <p:spTgt spid="7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randombar(horizontal)">
                                      <p:cBhvr>
                                        <p:cTn id="10" dur="400"/>
                                        <p:tgtEl>
                                          <p:spTgt spid="78"/>
                                        </p:tgtEl>
                                      </p:cBhvr>
                                    </p:animEffect>
                                  </p:childTnLst>
                                </p:cTn>
                              </p:par>
                            </p:childTnLst>
                          </p:cTn>
                        </p:par>
                        <p:par>
                          <p:cTn id="11" fill="hold">
                            <p:stCondLst>
                              <p:cond delay="400"/>
                            </p:stCondLst>
                            <p:childTnLst>
                              <p:par>
                                <p:cTn id="12" presetID="14" presetClass="entr" presetSubtype="10" fill="hold" grpId="0" nodeType="afterEffect">
                                  <p:stCondLst>
                                    <p:cond delay="100"/>
                                  </p:stCondLst>
                                  <p:childTnLst>
                                    <p:set>
                                      <p:cBhvr>
                                        <p:cTn id="13" dur="1" fill="hold">
                                          <p:stCondLst>
                                            <p:cond delay="0"/>
                                          </p:stCondLst>
                                        </p:cTn>
                                        <p:tgtEl>
                                          <p:spTgt spid="79"/>
                                        </p:tgtEl>
                                        <p:attrNameLst>
                                          <p:attrName>style.visibility</p:attrName>
                                        </p:attrNameLst>
                                      </p:cBhvr>
                                      <p:to>
                                        <p:strVal val="visible"/>
                                      </p:to>
                                    </p:set>
                                    <p:animEffect transition="in" filter="randombar(horizontal)">
                                      <p:cBhvr>
                                        <p:cTn id="14" dur="400"/>
                                        <p:tgtEl>
                                          <p:spTgt spid="79"/>
                                        </p:tgtEl>
                                      </p:cBhvr>
                                    </p:animEffect>
                                  </p:childTnLst>
                                </p:cTn>
                              </p:par>
                              <p:par>
                                <p:cTn id="15" presetID="14" presetClass="entr" presetSubtype="10" fill="hold" grpId="0" nodeType="withEffect">
                                  <p:stCondLst>
                                    <p:cond delay="100"/>
                                  </p:stCondLst>
                                  <p:childTnLst>
                                    <p:set>
                                      <p:cBhvr>
                                        <p:cTn id="16" dur="1" fill="hold">
                                          <p:stCondLst>
                                            <p:cond delay="0"/>
                                          </p:stCondLst>
                                        </p:cTn>
                                        <p:tgtEl>
                                          <p:spTgt spid="80"/>
                                        </p:tgtEl>
                                        <p:attrNameLst>
                                          <p:attrName>style.visibility</p:attrName>
                                        </p:attrNameLst>
                                      </p:cBhvr>
                                      <p:to>
                                        <p:strVal val="visible"/>
                                      </p:to>
                                    </p:set>
                                    <p:animEffect transition="in" filter="randombar(horizontal)">
                                      <p:cBhvr>
                                        <p:cTn id="17" dur="400"/>
                                        <p:tgtEl>
                                          <p:spTgt spid="80"/>
                                        </p:tgtEl>
                                      </p:cBhvr>
                                    </p:animEffect>
                                  </p:childTnLst>
                                </p:cTn>
                              </p:par>
                            </p:childTnLst>
                          </p:cTn>
                        </p:par>
                        <p:par>
                          <p:cTn id="18" fill="hold">
                            <p:stCondLst>
                              <p:cond delay="900"/>
                            </p:stCondLst>
                            <p:childTnLst>
                              <p:par>
                                <p:cTn id="19" presetID="10" presetClass="entr" presetSubtype="0" fill="hold" grpId="0"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2000"/>
                                        <p:tgtEl>
                                          <p:spTgt spid="48"/>
                                        </p:tgtEl>
                                      </p:cBhvr>
                                    </p:animEffect>
                                  </p:childTnLst>
                                </p:cTn>
                              </p:par>
                            </p:childTnLst>
                          </p:cTn>
                        </p:par>
                        <p:par>
                          <p:cTn id="22" fill="hold">
                            <p:stCondLst>
                              <p:cond delay="2900"/>
                            </p:stCondLst>
                            <p:childTnLst>
                              <p:par>
                                <p:cTn id="23" presetID="22" presetClass="entr" presetSubtype="8" fill="hold" grpId="0" nodeType="after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wipe(left)">
                                      <p:cBhvr>
                                        <p:cTn id="25" dur="500"/>
                                        <p:tgtEl>
                                          <p:spTgt spid="81"/>
                                        </p:tgtEl>
                                      </p:cBhvr>
                                    </p:animEffect>
                                  </p:childTnLst>
                                </p:cTn>
                              </p:par>
                            </p:childTnLst>
                          </p:cTn>
                        </p:par>
                        <p:par>
                          <p:cTn id="26" fill="hold">
                            <p:stCondLst>
                              <p:cond delay="3400"/>
                            </p:stCondLst>
                            <p:childTnLst>
                              <p:par>
                                <p:cTn id="27" presetID="22" presetClass="entr" presetSubtype="8" fill="hold" grpId="0" nodeType="after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wipe(left)">
                                      <p:cBhvr>
                                        <p:cTn id="29" dur="750"/>
                                        <p:tgtEl>
                                          <p:spTgt spid="82"/>
                                        </p:tgtEl>
                                      </p:cBhvr>
                                    </p:animEffect>
                                  </p:childTnLst>
                                </p:cTn>
                              </p:par>
                            </p:childTnLst>
                          </p:cTn>
                        </p:par>
                        <p:par>
                          <p:cTn id="30" fill="hold">
                            <p:stCondLst>
                              <p:cond delay="4150"/>
                            </p:stCondLst>
                            <p:childTnLst>
                              <p:par>
                                <p:cTn id="31" presetID="22" presetClass="entr" presetSubtype="8" fill="hold" grpId="0" nodeType="after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wipe(left)">
                                      <p:cBhvr>
                                        <p:cTn id="33" dur="500"/>
                                        <p:tgtEl>
                                          <p:spTgt spid="83"/>
                                        </p:tgtEl>
                                      </p:cBhvr>
                                    </p:animEffect>
                                  </p:childTnLst>
                                </p:cTn>
                              </p:par>
                            </p:childTnLst>
                          </p:cTn>
                        </p:par>
                        <p:par>
                          <p:cTn id="34" fill="hold">
                            <p:stCondLst>
                              <p:cond delay="4650"/>
                            </p:stCondLst>
                            <p:childTnLst>
                              <p:par>
                                <p:cTn id="35" presetID="22" presetClass="entr" presetSubtype="8" fill="hold" grpId="0" nodeType="after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wipe(left)">
                                      <p:cBhvr>
                                        <p:cTn id="37" dur="750"/>
                                        <p:tgtEl>
                                          <p:spTgt spid="84"/>
                                        </p:tgtEl>
                                      </p:cBhvr>
                                    </p:animEffect>
                                  </p:childTnLst>
                                </p:cTn>
                              </p:par>
                            </p:childTnLst>
                          </p:cTn>
                        </p:par>
                        <p:par>
                          <p:cTn id="38" fill="hold">
                            <p:stCondLst>
                              <p:cond delay="5400"/>
                            </p:stCondLst>
                            <p:childTnLst>
                              <p:par>
                                <p:cTn id="39" presetID="22" presetClass="entr" presetSubtype="8" fill="hold" grpId="0" nodeType="afterEffect">
                                  <p:stCondLst>
                                    <p:cond delay="0"/>
                                  </p:stCondLst>
                                  <p:childTnLst>
                                    <p:set>
                                      <p:cBhvr>
                                        <p:cTn id="40" dur="1" fill="hold">
                                          <p:stCondLst>
                                            <p:cond delay="0"/>
                                          </p:stCondLst>
                                        </p:cTn>
                                        <p:tgtEl>
                                          <p:spTgt spid="85"/>
                                        </p:tgtEl>
                                        <p:attrNameLst>
                                          <p:attrName>style.visibility</p:attrName>
                                        </p:attrNameLst>
                                      </p:cBhvr>
                                      <p:to>
                                        <p:strVal val="visible"/>
                                      </p:to>
                                    </p:set>
                                    <p:animEffect transition="in" filter="wipe(left)">
                                      <p:cBhvr>
                                        <p:cTn id="41" dur="500"/>
                                        <p:tgtEl>
                                          <p:spTgt spid="85"/>
                                        </p:tgtEl>
                                      </p:cBhvr>
                                    </p:animEffect>
                                  </p:childTnLst>
                                </p:cTn>
                              </p:par>
                            </p:childTnLst>
                          </p:cTn>
                        </p:par>
                        <p:par>
                          <p:cTn id="42" fill="hold">
                            <p:stCondLst>
                              <p:cond delay="5900"/>
                            </p:stCondLst>
                            <p:childTnLst>
                              <p:par>
                                <p:cTn id="43" presetID="22" presetClass="entr" presetSubtype="8" fill="hold" grpId="0" nodeType="afterEffect">
                                  <p:stCondLst>
                                    <p:cond delay="0"/>
                                  </p:stCondLst>
                                  <p:childTnLst>
                                    <p:set>
                                      <p:cBhvr>
                                        <p:cTn id="44" dur="1" fill="hold">
                                          <p:stCondLst>
                                            <p:cond delay="0"/>
                                          </p:stCondLst>
                                        </p:cTn>
                                        <p:tgtEl>
                                          <p:spTgt spid="86"/>
                                        </p:tgtEl>
                                        <p:attrNameLst>
                                          <p:attrName>style.visibility</p:attrName>
                                        </p:attrNameLst>
                                      </p:cBhvr>
                                      <p:to>
                                        <p:strVal val="visible"/>
                                      </p:to>
                                    </p:set>
                                    <p:animEffect transition="in" filter="wipe(left)">
                                      <p:cBhvr>
                                        <p:cTn id="45" dur="750"/>
                                        <p:tgtEl>
                                          <p:spTgt spid="86"/>
                                        </p:tgtEl>
                                      </p:cBhvr>
                                    </p:animEffect>
                                  </p:childTnLst>
                                </p:cTn>
                              </p:par>
                            </p:childTnLst>
                          </p:cTn>
                        </p:par>
                        <p:par>
                          <p:cTn id="46" fill="hold">
                            <p:stCondLst>
                              <p:cond delay="6650"/>
                            </p:stCondLst>
                            <p:childTnLst>
                              <p:par>
                                <p:cTn id="47" presetID="22" presetClass="entr" presetSubtype="8" fill="hold" grpId="0" nodeType="after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wipe(left)">
                                      <p:cBhvr>
                                        <p:cTn id="49" dur="500"/>
                                        <p:tgtEl>
                                          <p:spTgt spid="87"/>
                                        </p:tgtEl>
                                      </p:cBhvr>
                                    </p:animEffect>
                                  </p:childTnLst>
                                </p:cTn>
                              </p:par>
                            </p:childTnLst>
                          </p:cTn>
                        </p:par>
                        <p:par>
                          <p:cTn id="50" fill="hold">
                            <p:stCondLst>
                              <p:cond delay="7150"/>
                            </p:stCondLst>
                            <p:childTnLst>
                              <p:par>
                                <p:cTn id="51" presetID="22" presetClass="entr" presetSubtype="8" fill="hold" grpId="0" nodeType="after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wipe(left)">
                                      <p:cBhvr>
                                        <p:cTn id="53" dur="750"/>
                                        <p:tgtEl>
                                          <p:spTgt spid="88"/>
                                        </p:tgtEl>
                                      </p:cBhvr>
                                    </p:animEffect>
                                  </p:childTnLst>
                                </p:cTn>
                              </p:par>
                            </p:childTnLst>
                          </p:cTn>
                        </p:par>
                        <p:par>
                          <p:cTn id="54" fill="hold">
                            <p:stCondLst>
                              <p:cond delay="7900"/>
                            </p:stCondLst>
                            <p:childTnLst>
                              <p:par>
                                <p:cTn id="55" presetID="22" presetClass="entr" presetSubtype="8" fill="hold" grpId="0" nodeType="after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wipe(left)">
                                      <p:cBhvr>
                                        <p:cTn id="57" dur="500"/>
                                        <p:tgtEl>
                                          <p:spTgt spid="89"/>
                                        </p:tgtEl>
                                      </p:cBhvr>
                                    </p:animEffect>
                                  </p:childTnLst>
                                </p:cTn>
                              </p:par>
                            </p:childTnLst>
                          </p:cTn>
                        </p:par>
                        <p:par>
                          <p:cTn id="58" fill="hold">
                            <p:stCondLst>
                              <p:cond delay="8400"/>
                            </p:stCondLst>
                            <p:childTnLst>
                              <p:par>
                                <p:cTn id="59" presetID="22" presetClass="entr" presetSubtype="8" fill="hold" grpId="0" nodeType="afterEffect">
                                  <p:stCondLst>
                                    <p:cond delay="0"/>
                                  </p:stCondLst>
                                  <p:childTnLst>
                                    <p:set>
                                      <p:cBhvr>
                                        <p:cTn id="60" dur="1" fill="hold">
                                          <p:stCondLst>
                                            <p:cond delay="0"/>
                                          </p:stCondLst>
                                        </p:cTn>
                                        <p:tgtEl>
                                          <p:spTgt spid="90"/>
                                        </p:tgtEl>
                                        <p:attrNameLst>
                                          <p:attrName>style.visibility</p:attrName>
                                        </p:attrNameLst>
                                      </p:cBhvr>
                                      <p:to>
                                        <p:strVal val="visible"/>
                                      </p:to>
                                    </p:set>
                                    <p:animEffect transition="in" filter="wipe(left)">
                                      <p:cBhvr>
                                        <p:cTn id="61" dur="7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80" grpId="0"/>
      <p:bldP spid="48"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2880320" cy="346249"/>
          </a:xfrm>
          <a:prstGeom prst="rect">
            <a:avLst/>
          </a:prstGeom>
          <a:noFill/>
        </p:spPr>
        <p:txBody>
          <a:bodyPr wrap="square" lIns="68580" tIns="34290" rIns="68580" bIns="34290" rtlCol="0">
            <a:spAutoFit/>
          </a:bodyPr>
          <a:lstStyle/>
          <a:p>
            <a:pPr marL="0" lvl="1"/>
            <a:r>
              <a:rPr lang="zh-CN" altLang="en-US" dirty="0" smtClean="0">
                <a:solidFill>
                  <a:schemeClr val="bg1"/>
                </a:solidFill>
                <a:latin typeface="微软雅黑" pitchFamily="34" charset="-122"/>
                <a:ea typeface="微软雅黑" pitchFamily="34" charset="-122"/>
              </a:rPr>
              <a:t>问题分类模型</a:t>
            </a:r>
            <a:endParaRPr lang="zh-CN" altLang="en-US" dirty="0">
              <a:solidFill>
                <a:schemeClr val="bg1"/>
              </a:solidFill>
              <a:latin typeface="微软雅黑" pitchFamily="34" charset="-122"/>
              <a:ea typeface="微软雅黑" pitchFamily="34" charset="-122"/>
            </a:endParaRPr>
          </a:p>
        </p:txBody>
      </p:sp>
      <p:sp>
        <p:nvSpPr>
          <p:cNvPr id="29" name="Freeform 261"/>
          <p:cNvSpPr>
            <a:spLocks/>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30" name="矩形 47"/>
              <p:cNvSpPr>
                <a:spLocks noChangeArrowheads="1"/>
              </p:cNvSpPr>
              <p:nvPr/>
            </p:nvSpPr>
            <p:spPr bwMode="auto">
              <a:xfrm>
                <a:off x="6021643" y="1539998"/>
                <a:ext cx="5476544" cy="28254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本系统通过计算每个字的卡方来获取关键字。分别计算</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N</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：训练数据集中句子总数，</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A</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：在该类别包含该字的句子数量，</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B</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：在其他</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类别中包含该字的句子</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数量，</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C</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：在该类别中不包含</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该字的句子</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数量，</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D</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：在</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其他类别</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中不包含</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该字的句子</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数量，</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再求得卡方：</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𝑐</m:t>
                          </m:r>
                        </m:e>
                      </m:d>
                      <m:r>
                        <a:rPr lang="en-US" altLang="zh-CN">
                          <a:latin typeface="Cambria Math" panose="02040503050406030204" pitchFamily="18" charset="0"/>
                        </a:rPr>
                        <m:t>=</m:t>
                      </m:r>
                      <m:f>
                        <m:fPr>
                          <m:ctrlPr>
                            <a:rPr lang="zh-CN" altLang="zh-CN" i="1">
                              <a:latin typeface="Cambria Math" panose="02040503050406030204" pitchFamily="18" charset="0"/>
                            </a:rPr>
                          </m:ctrlPr>
                        </m:fPr>
                        <m:num>
                          <m:r>
                            <m:rPr>
                              <m:sty m:val="p"/>
                            </m:rPr>
                            <a:rPr lang="en-US" altLang="zh-CN">
                              <a:latin typeface="Cambria Math" panose="02040503050406030204" pitchFamily="18" charset="0"/>
                            </a:rPr>
                            <m:t>N</m:t>
                          </m:r>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𝐴𝐷</m:t>
                              </m:r>
                              <m:r>
                                <a:rPr lang="en-US" altLang="zh-CN" i="1">
                                  <a:latin typeface="Cambria Math" panose="02040503050406030204" pitchFamily="18" charset="0"/>
                                </a:rPr>
                                <m:t>−</m:t>
                              </m:r>
                              <m:r>
                                <a:rPr lang="en-US" altLang="zh-CN" i="1">
                                  <a:latin typeface="Cambria Math" panose="02040503050406030204" pitchFamily="18" charset="0"/>
                                </a:rPr>
                                <m:t>𝐶𝐵</m:t>
                              </m:r>
                              <m:r>
                                <a:rPr lang="en-US" altLang="zh-CN" i="1">
                                  <a:latin typeface="Cambria Math" panose="02040503050406030204" pitchFamily="18" charset="0"/>
                                </a:rPr>
                                <m:t>)</m:t>
                              </m:r>
                            </m:e>
                            <m:sup>
                              <m:r>
                                <a:rPr lang="en-US" altLang="zh-CN" i="1">
                                  <a:latin typeface="Cambria Math" panose="02040503050406030204" pitchFamily="18" charset="0"/>
                                </a:rPr>
                                <m:t>2</m:t>
                              </m:r>
                            </m:sup>
                          </m:sSup>
                        </m:num>
                        <m:den>
                          <m:r>
                            <a:rPr lang="en-US" altLang="zh-CN">
                              <a:latin typeface="Cambria Math" panose="02040503050406030204" pitchFamily="18" charset="0"/>
                            </a:rPr>
                            <m:t>(</m:t>
                          </m:r>
                          <m:r>
                            <m:rPr>
                              <m:sty m:val="p"/>
                            </m:rPr>
                            <a:rPr lang="en-US" altLang="zh-CN">
                              <a:latin typeface="Cambria Math" panose="02040503050406030204" pitchFamily="18" charset="0"/>
                            </a:rPr>
                            <m:t>A</m:t>
                          </m:r>
                          <m:r>
                            <a:rPr lang="en-US" altLang="zh-CN">
                              <a:latin typeface="Cambria Math" panose="02040503050406030204" pitchFamily="18" charset="0"/>
                            </a:rPr>
                            <m:t>+</m:t>
                          </m:r>
                          <m:r>
                            <m:rPr>
                              <m:sty m:val="p"/>
                            </m:rPr>
                            <a:rPr lang="en-US" altLang="zh-CN">
                              <a:latin typeface="Cambria Math" panose="02040503050406030204" pitchFamily="18" charset="0"/>
                            </a:rPr>
                            <m:t>C</m:t>
                          </m:r>
                          <m:r>
                            <a:rPr lang="en-US" altLang="zh-CN">
                              <a:latin typeface="Cambria Math" panose="02040503050406030204" pitchFamily="18" charset="0"/>
                            </a:rPr>
                            <m:t>)×(</m:t>
                          </m:r>
                          <m:r>
                            <m:rPr>
                              <m:sty m:val="p"/>
                            </m:rPr>
                            <a:rPr lang="en-US" altLang="zh-CN">
                              <a:latin typeface="Cambria Math" panose="02040503050406030204" pitchFamily="18" charset="0"/>
                            </a:rPr>
                            <m:t>B</m:t>
                          </m:r>
                          <m:r>
                            <a:rPr lang="en-US" altLang="zh-CN">
                              <a:latin typeface="Cambria Math" panose="02040503050406030204" pitchFamily="18" charset="0"/>
                            </a:rPr>
                            <m:t>+</m:t>
                          </m:r>
                          <m:r>
                            <m:rPr>
                              <m:sty m:val="p"/>
                            </m:rPr>
                            <a:rPr lang="en-US" altLang="zh-CN">
                              <a:latin typeface="Cambria Math" panose="02040503050406030204" pitchFamily="18" charset="0"/>
                            </a:rPr>
                            <m:t>D</m:t>
                          </m:r>
                          <m:r>
                            <a:rPr lang="en-US" altLang="zh-CN">
                              <a:latin typeface="Cambria Math" panose="02040503050406030204" pitchFamily="18" charset="0"/>
                            </a:rPr>
                            <m:t>)×(</m:t>
                          </m:r>
                          <m:r>
                            <m:rPr>
                              <m:sty m:val="p"/>
                            </m:rPr>
                            <a:rPr lang="en-US" altLang="zh-CN">
                              <a:latin typeface="Cambria Math" panose="02040503050406030204" pitchFamily="18" charset="0"/>
                            </a:rPr>
                            <m:t>A</m:t>
                          </m:r>
                          <m:r>
                            <a:rPr lang="en-US" altLang="zh-CN">
                              <a:latin typeface="Cambria Math" panose="02040503050406030204" pitchFamily="18" charset="0"/>
                            </a:rPr>
                            <m:t>+</m:t>
                          </m:r>
                          <m:r>
                            <m:rPr>
                              <m:sty m:val="p"/>
                            </m:rPr>
                            <a:rPr lang="en-US" altLang="zh-CN">
                              <a:latin typeface="Cambria Math" panose="02040503050406030204" pitchFamily="18" charset="0"/>
                            </a:rPr>
                            <m:t>B</m:t>
                          </m:r>
                          <m:r>
                            <a:rPr lang="en-US" altLang="zh-CN">
                              <a:latin typeface="Cambria Math" panose="02040503050406030204" pitchFamily="18" charset="0"/>
                            </a:rPr>
                            <m:t>)×(</m:t>
                          </m:r>
                          <m:r>
                            <m:rPr>
                              <m:sty m:val="p"/>
                            </m:rPr>
                            <a:rPr lang="en-US" altLang="zh-CN">
                              <a:latin typeface="Cambria Math" panose="02040503050406030204" pitchFamily="18" charset="0"/>
                            </a:rPr>
                            <m:t>C</m:t>
                          </m:r>
                          <m:r>
                            <a:rPr lang="en-US" altLang="zh-CN">
                              <a:latin typeface="Cambria Math" panose="02040503050406030204" pitchFamily="18" charset="0"/>
                            </a:rPr>
                            <m:t>+</m:t>
                          </m:r>
                          <m:r>
                            <m:rPr>
                              <m:sty m:val="p"/>
                            </m:rPr>
                            <a:rPr lang="en-US" altLang="zh-CN">
                              <a:latin typeface="Cambria Math" panose="02040503050406030204" pitchFamily="18" charset="0"/>
                            </a:rPr>
                            <m:t>D</m:t>
                          </m:r>
                          <m:r>
                            <a:rPr lang="en-US" altLang="zh-CN">
                              <a:latin typeface="Cambria Math" panose="02040503050406030204" pitchFamily="18" charset="0"/>
                            </a:rPr>
                            <m:t>)</m:t>
                          </m:r>
                        </m:den>
                      </m:f>
                    </m:oMath>
                  </m:oMathPara>
                </a14:m>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p:txBody>
          </p:sp>
        </mc:Choice>
        <mc:Fallback xmlns="">
          <p:sp>
            <p:nvSpPr>
              <p:cNvPr id="30" name="矩形 47"/>
              <p:cNvSpPr>
                <a:spLocks noRot="1" noChangeAspect="1" noMove="1" noResize="1" noEditPoints="1" noAdjustHandles="1" noChangeArrowheads="1" noChangeShapeType="1" noTextEdit="1"/>
              </p:cNvSpPr>
              <p:nvPr/>
            </p:nvSpPr>
            <p:spPr bwMode="auto">
              <a:xfrm>
                <a:off x="6021643" y="1539998"/>
                <a:ext cx="5476544" cy="2825447"/>
              </a:xfrm>
              <a:prstGeom prst="rect">
                <a:avLst/>
              </a:prstGeom>
              <a:blipFill>
                <a:blip r:embed="rId4"/>
                <a:stretch>
                  <a:fillRect l="-7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1" name="矩形 3"/>
          <p:cNvSpPr>
            <a:spLocks noChangeArrowheads="1"/>
          </p:cNvSpPr>
          <p:nvPr/>
        </p:nvSpPr>
        <p:spPr bwMode="auto">
          <a:xfrm>
            <a:off x="6038166" y="1081734"/>
            <a:ext cx="1061815"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卡方方法</a:t>
            </a:r>
            <a:endPar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矩形 31"/>
          <p:cNvSpPr/>
          <p:nvPr/>
        </p:nvSpPr>
        <p:spPr>
          <a:xfrm>
            <a:off x="6097289" y="1449292"/>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6712139" y="1449292"/>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1625659" y="1052736"/>
            <a:ext cx="3915332" cy="3245473"/>
          </a:xfrm>
          <a:prstGeom prst="rect">
            <a:avLst/>
          </a:prstGeom>
          <a:blipFill>
            <a:blip r:embed="rId5"/>
            <a:srcRect/>
            <a:stretch>
              <a:fillRect l="-12168" r="-121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3" name="图片 2"/>
          <p:cNvPicPr>
            <a:picLocks noChangeAspect="1"/>
          </p:cNvPicPr>
          <p:nvPr/>
        </p:nvPicPr>
        <p:blipFill>
          <a:blip r:embed="rId6"/>
          <a:stretch>
            <a:fillRect/>
          </a:stretch>
        </p:blipFill>
        <p:spPr>
          <a:xfrm>
            <a:off x="1625659" y="1052736"/>
            <a:ext cx="3915331" cy="3245473"/>
          </a:xfrm>
          <a:prstGeom prst="rect">
            <a:avLst/>
          </a:prstGeom>
        </p:spPr>
      </p:pic>
      <p:pic>
        <p:nvPicPr>
          <p:cNvPr id="4" name="图片 3"/>
          <p:cNvPicPr>
            <a:picLocks noChangeAspect="1"/>
          </p:cNvPicPr>
          <p:nvPr/>
        </p:nvPicPr>
        <p:blipFill>
          <a:blip r:embed="rId7"/>
          <a:stretch>
            <a:fillRect/>
          </a:stretch>
        </p:blipFill>
        <p:spPr>
          <a:xfrm>
            <a:off x="1625659" y="1052736"/>
            <a:ext cx="3926203" cy="3245473"/>
          </a:xfrm>
          <a:prstGeom prst="rect">
            <a:avLst/>
          </a:prstGeom>
        </p:spPr>
      </p:pic>
      <p:pic>
        <p:nvPicPr>
          <p:cNvPr id="5" name="图片 4"/>
          <p:cNvPicPr>
            <a:picLocks noChangeAspect="1"/>
          </p:cNvPicPr>
          <p:nvPr/>
        </p:nvPicPr>
        <p:blipFill>
          <a:blip r:embed="rId8"/>
          <a:stretch>
            <a:fillRect/>
          </a:stretch>
        </p:blipFill>
        <p:spPr>
          <a:xfrm>
            <a:off x="1625659" y="4392832"/>
            <a:ext cx="3926203" cy="2184921"/>
          </a:xfrm>
          <a:prstGeom prst="rect">
            <a:avLst/>
          </a:prstGeom>
        </p:spPr>
      </p:pic>
      <p:pic>
        <p:nvPicPr>
          <p:cNvPr id="6" name="图片 5"/>
          <p:cNvPicPr>
            <a:picLocks noChangeAspect="1"/>
          </p:cNvPicPr>
          <p:nvPr/>
        </p:nvPicPr>
        <p:blipFill>
          <a:blip r:embed="rId9"/>
          <a:stretch>
            <a:fillRect/>
          </a:stretch>
        </p:blipFill>
        <p:spPr>
          <a:xfrm>
            <a:off x="6038166" y="4409603"/>
            <a:ext cx="5332528" cy="2151377"/>
          </a:xfrm>
          <a:prstGeom prst="rect">
            <a:avLst/>
          </a:prstGeom>
        </p:spPr>
      </p:pic>
    </p:spTree>
    <p:extLst>
      <p:ext uri="{BB962C8B-B14F-4D97-AF65-F5344CB8AC3E}">
        <p14:creationId xmlns:p14="http://schemas.microsoft.com/office/powerpoint/2010/main" val="3156325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trips(downRight)">
                                      <p:cBhvr>
                                        <p:cTn id="7" dur="500"/>
                                        <p:tgtEl>
                                          <p:spTgt spid="3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750"/>
                                        <p:tgtEl>
                                          <p:spTgt spid="33"/>
                                        </p:tgtEl>
                                      </p:cBhvr>
                                    </p:animEffect>
                                  </p:childTnLst>
                                </p:cTn>
                              </p:par>
                            </p:childTnLst>
                          </p:cTn>
                        </p:par>
                        <p:par>
                          <p:cTn id="20" fill="hold">
                            <p:stCondLst>
                              <p:cond delay="2250"/>
                            </p:stCondLst>
                            <p:childTnLst>
                              <p:par>
                                <p:cTn id="21" presetID="14" presetClass="entr" presetSubtype="1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randombar(horizontal)">
                                      <p:cBhvr>
                                        <p:cTn id="23" dur="750"/>
                                        <p:tgtEl>
                                          <p:spTgt spid="30"/>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P spid="33" grpId="0" animBg="1"/>
      <p:bldP spid="38" grpId="0" animBg="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2880320" cy="346249"/>
          </a:xfrm>
          <a:prstGeom prst="rect">
            <a:avLst/>
          </a:prstGeom>
          <a:noFill/>
        </p:spPr>
        <p:txBody>
          <a:bodyPr wrap="square" lIns="68580" tIns="34290" rIns="68580" bIns="34290" rtlCol="0">
            <a:spAutoFit/>
          </a:bodyPr>
          <a:lstStyle/>
          <a:p>
            <a:pPr marL="0" lvl="1"/>
            <a:r>
              <a:rPr lang="zh-CN" altLang="en-US" dirty="0" smtClean="0">
                <a:solidFill>
                  <a:schemeClr val="bg1"/>
                </a:solidFill>
                <a:latin typeface="微软雅黑" pitchFamily="34" charset="-122"/>
                <a:ea typeface="微软雅黑" pitchFamily="34" charset="-122"/>
              </a:rPr>
              <a:t>问题分类模型</a:t>
            </a:r>
            <a:endParaRPr lang="zh-CN" altLang="en-US" dirty="0">
              <a:solidFill>
                <a:schemeClr val="bg1"/>
              </a:solidFill>
              <a:latin typeface="微软雅黑" pitchFamily="34" charset="-122"/>
              <a:ea typeface="微软雅黑" pitchFamily="34" charset="-122"/>
            </a:endParaRPr>
          </a:p>
        </p:txBody>
      </p:sp>
      <p:sp>
        <p:nvSpPr>
          <p:cNvPr id="29" name="Freeform 261"/>
          <p:cNvSpPr>
            <a:spLocks/>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34" name="矩形 47"/>
              <p:cNvSpPr>
                <a:spLocks noChangeArrowheads="1"/>
              </p:cNvSpPr>
              <p:nvPr/>
            </p:nvSpPr>
            <p:spPr bwMode="auto">
              <a:xfrm>
                <a:off x="6025579" y="1543792"/>
                <a:ext cx="4828472" cy="43026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本系统</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使用</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TF-IDF</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方法</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来为问句中的关键字加权</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其中</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TF</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表示的是词频，公式如下：</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𝑇𝐹</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zh-CN" altLang="zh-CN">
                              <a:latin typeface="Cambria Math" panose="02040503050406030204" pitchFamily="18" charset="0"/>
                            </a:rPr>
                            <m:t>词语</m:t>
                          </m:r>
                          <m:r>
                            <m:rPr>
                              <m:sty m:val="p"/>
                            </m:rPr>
                            <a:rPr lang="en-US" altLang="zh-CN">
                              <a:latin typeface="Cambria Math" panose="02040503050406030204" pitchFamily="18" charset="0"/>
                            </a:rPr>
                            <m:t>i</m:t>
                          </m:r>
                          <m:r>
                            <a:rPr lang="zh-CN" altLang="zh-CN">
                              <a:latin typeface="Cambria Math" panose="02040503050406030204" pitchFamily="18" charset="0"/>
                            </a:rPr>
                            <m:t>在句子</m:t>
                          </m:r>
                          <m:r>
                            <m:rPr>
                              <m:sty m:val="p"/>
                            </m:rPr>
                            <a:rPr lang="en-US" altLang="zh-CN">
                              <a:latin typeface="Cambria Math" panose="02040503050406030204" pitchFamily="18" charset="0"/>
                            </a:rPr>
                            <m:t>j</m:t>
                          </m:r>
                          <m:r>
                            <a:rPr lang="zh-CN" altLang="zh-CN">
                              <a:latin typeface="Cambria Math" panose="02040503050406030204" pitchFamily="18" charset="0"/>
                            </a:rPr>
                            <m:t>中出现的次数</m:t>
                          </m:r>
                        </m:num>
                        <m:den>
                          <m:r>
                            <a:rPr lang="zh-CN" altLang="zh-CN">
                              <a:latin typeface="Cambria Math" panose="02040503050406030204" pitchFamily="18" charset="0"/>
                            </a:rPr>
                            <m:t>句子中所有词语出现次数之和</m:t>
                          </m:r>
                        </m:den>
                      </m:f>
                    </m:oMath>
                  </m:oMathPara>
                </a14:m>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IDF</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是逆文本频率指数，由句子总数</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N</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和包含词</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x</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的句子总数</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N(x)</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的比值取对数获得。</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TF</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与</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IDF</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相乘，就得到了最终的权值。</a:t>
                </a: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𝑇𝐹𝐼𝐷𝐹</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𝑇𝐹</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𝐼𝐷𝐹</m:t>
                          </m:r>
                        </m:e>
                        <m:sub>
                          <m:r>
                            <a:rPr lang="en-US" altLang="zh-CN" i="1">
                              <a:latin typeface="Cambria Math" panose="02040503050406030204" pitchFamily="18" charset="0"/>
                            </a:rPr>
                            <m:t>𝑖</m:t>
                          </m:r>
                        </m:sub>
                      </m:sSub>
                    </m:oMath>
                  </m:oMathPara>
                </a14:m>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p:txBody>
          </p:sp>
        </mc:Choice>
        <mc:Fallback xmlns="">
          <p:sp>
            <p:nvSpPr>
              <p:cNvPr id="34" name="矩形 47"/>
              <p:cNvSpPr>
                <a:spLocks noRot="1" noChangeAspect="1" noMove="1" noResize="1" noEditPoints="1" noAdjustHandles="1" noChangeArrowheads="1" noChangeShapeType="1" noTextEdit="1"/>
              </p:cNvSpPr>
              <p:nvPr/>
            </p:nvSpPr>
            <p:spPr bwMode="auto">
              <a:xfrm>
                <a:off x="6025579" y="1543792"/>
                <a:ext cx="4828472" cy="4302647"/>
              </a:xfrm>
              <a:prstGeom prst="rect">
                <a:avLst/>
              </a:prstGeom>
              <a:blipFill>
                <a:blip r:embed="rId4"/>
                <a:stretch>
                  <a:fillRect l="-7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5" name="矩形 3"/>
          <p:cNvSpPr>
            <a:spLocks noChangeArrowheads="1"/>
          </p:cNvSpPr>
          <p:nvPr/>
        </p:nvSpPr>
        <p:spPr bwMode="auto">
          <a:xfrm>
            <a:off x="6042102" y="1085528"/>
            <a:ext cx="1361577"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en-US" altLang="zh-CN"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TF-IDF</a:t>
            </a: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方法</a:t>
            </a:r>
            <a:endPar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35"/>
          <p:cNvSpPr/>
          <p:nvPr/>
        </p:nvSpPr>
        <p:spPr>
          <a:xfrm>
            <a:off x="6101225" y="1453086"/>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6716075" y="1453086"/>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1625659" y="1052736"/>
            <a:ext cx="3915332" cy="3245473"/>
          </a:xfrm>
          <a:prstGeom prst="rect">
            <a:avLst/>
          </a:prstGeom>
          <a:blipFill>
            <a:blip r:embed="rId5"/>
            <a:srcRect/>
            <a:stretch>
              <a:fillRect l="-12168" r="-121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3" name="图片 2"/>
          <p:cNvPicPr>
            <a:picLocks noChangeAspect="1"/>
          </p:cNvPicPr>
          <p:nvPr/>
        </p:nvPicPr>
        <p:blipFill>
          <a:blip r:embed="rId6"/>
          <a:stretch>
            <a:fillRect/>
          </a:stretch>
        </p:blipFill>
        <p:spPr>
          <a:xfrm>
            <a:off x="1625659" y="1052736"/>
            <a:ext cx="3915331" cy="3245473"/>
          </a:xfrm>
          <a:prstGeom prst="rect">
            <a:avLst/>
          </a:prstGeom>
        </p:spPr>
      </p:pic>
      <p:pic>
        <p:nvPicPr>
          <p:cNvPr id="4" name="图片 3"/>
          <p:cNvPicPr>
            <a:picLocks noChangeAspect="1"/>
          </p:cNvPicPr>
          <p:nvPr/>
        </p:nvPicPr>
        <p:blipFill>
          <a:blip r:embed="rId7"/>
          <a:stretch>
            <a:fillRect/>
          </a:stretch>
        </p:blipFill>
        <p:spPr>
          <a:xfrm>
            <a:off x="1625659" y="1052736"/>
            <a:ext cx="3926203" cy="3245473"/>
          </a:xfrm>
          <a:prstGeom prst="rect">
            <a:avLst/>
          </a:prstGeom>
        </p:spPr>
      </p:pic>
      <p:pic>
        <p:nvPicPr>
          <p:cNvPr id="6" name="图片 5"/>
          <p:cNvPicPr>
            <a:picLocks noChangeAspect="1"/>
          </p:cNvPicPr>
          <p:nvPr/>
        </p:nvPicPr>
        <p:blipFill>
          <a:blip r:embed="rId8"/>
          <a:stretch>
            <a:fillRect/>
          </a:stretch>
        </p:blipFill>
        <p:spPr>
          <a:xfrm>
            <a:off x="7289848" y="3804882"/>
            <a:ext cx="2034229" cy="630492"/>
          </a:xfrm>
          <a:prstGeom prst="rect">
            <a:avLst/>
          </a:prstGeom>
        </p:spPr>
      </p:pic>
      <p:pic>
        <p:nvPicPr>
          <p:cNvPr id="7" name="图片 6"/>
          <p:cNvPicPr>
            <a:picLocks noChangeAspect="1"/>
          </p:cNvPicPr>
          <p:nvPr/>
        </p:nvPicPr>
        <p:blipFill>
          <a:blip r:embed="rId9"/>
          <a:stretch>
            <a:fillRect/>
          </a:stretch>
        </p:blipFill>
        <p:spPr>
          <a:xfrm>
            <a:off x="1625659" y="4392318"/>
            <a:ext cx="3926203" cy="2314286"/>
          </a:xfrm>
          <a:prstGeom prst="rect">
            <a:avLst/>
          </a:prstGeom>
        </p:spPr>
      </p:pic>
      <p:pic>
        <p:nvPicPr>
          <p:cNvPr id="9" name="图片 8"/>
          <p:cNvPicPr>
            <a:picLocks noChangeAspect="1"/>
          </p:cNvPicPr>
          <p:nvPr/>
        </p:nvPicPr>
        <p:blipFill>
          <a:blip r:embed="rId10"/>
          <a:stretch>
            <a:fillRect/>
          </a:stretch>
        </p:blipFill>
        <p:spPr>
          <a:xfrm>
            <a:off x="6097587" y="5229581"/>
            <a:ext cx="4856230" cy="1466883"/>
          </a:xfrm>
          <a:prstGeom prst="rect">
            <a:avLst/>
          </a:prstGeom>
        </p:spPr>
      </p:pic>
    </p:spTree>
    <p:extLst>
      <p:ext uri="{BB962C8B-B14F-4D97-AF65-F5344CB8AC3E}">
        <p14:creationId xmlns:p14="http://schemas.microsoft.com/office/powerpoint/2010/main" val="42250972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trips(downRight)">
                                      <p:cBhvr>
                                        <p:cTn id="7" dur="500"/>
                                        <p:tgtEl>
                                          <p:spTgt spid="3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750"/>
                                        <p:tgtEl>
                                          <p:spTgt spid="37"/>
                                        </p:tgtEl>
                                      </p:cBhvr>
                                    </p:animEffect>
                                  </p:childTnLst>
                                </p:cTn>
                              </p:par>
                            </p:childTnLst>
                          </p:cTn>
                        </p:par>
                        <p:par>
                          <p:cTn id="20" fill="hold">
                            <p:stCondLst>
                              <p:cond delay="2250"/>
                            </p:stCondLst>
                            <p:childTnLst>
                              <p:par>
                                <p:cTn id="21" presetID="14" presetClass="entr" presetSubtype="10"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horizontal)">
                                      <p:cBhvr>
                                        <p:cTn id="23" dur="750"/>
                                        <p:tgtEl>
                                          <p:spTgt spid="34"/>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animBg="1"/>
      <p:bldP spid="37" grpId="0" animBg="1"/>
      <p:bldP spid="38" grpId="0" animBg="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4"/>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2880320" cy="346249"/>
          </a:xfrm>
          <a:prstGeom prst="rect">
            <a:avLst/>
          </a:prstGeom>
          <a:noFill/>
        </p:spPr>
        <p:txBody>
          <a:bodyPr wrap="square" lIns="68580" tIns="34290" rIns="68580" bIns="34290" rtlCol="0">
            <a:spAutoFit/>
          </a:bodyPr>
          <a:lstStyle/>
          <a:p>
            <a:pPr marL="0" lvl="1"/>
            <a:r>
              <a:rPr lang="zh-CN" altLang="en-US" dirty="0" smtClean="0">
                <a:solidFill>
                  <a:schemeClr val="bg1"/>
                </a:solidFill>
                <a:latin typeface="微软雅黑" pitchFamily="34" charset="-122"/>
                <a:ea typeface="微软雅黑" pitchFamily="34" charset="-122"/>
              </a:rPr>
              <a:t>问题分类模型</a:t>
            </a:r>
            <a:endParaRPr lang="zh-CN" altLang="en-US" dirty="0">
              <a:solidFill>
                <a:schemeClr val="bg1"/>
              </a:solidFill>
              <a:latin typeface="微软雅黑" pitchFamily="34" charset="-122"/>
              <a:ea typeface="微软雅黑" pitchFamily="34" charset="-122"/>
            </a:endParaRPr>
          </a:p>
        </p:txBody>
      </p:sp>
      <p:sp>
        <p:nvSpPr>
          <p:cNvPr id="29" name="Freeform 261"/>
          <p:cNvSpPr>
            <a:spLocks/>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0" name="矩形 47"/>
          <p:cNvSpPr>
            <a:spLocks noChangeArrowheads="1"/>
          </p:cNvSpPr>
          <p:nvPr/>
        </p:nvSpPr>
        <p:spPr bwMode="auto">
          <a:xfrm>
            <a:off x="6021643" y="1539998"/>
            <a:ext cx="4828472" cy="511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使用由</a:t>
            </a:r>
            <a:r>
              <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rPr>
              <a:t>TF-IDF</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值所表示的问句的向量来训练</a:t>
            </a:r>
            <a:r>
              <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rPr>
              <a:t>SVM</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模型。最终得到的模型用来进行问句分类</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SVM</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分类器：的目的是找到一个超平面，使得离这个超平面最近的点到这个超平面的距离最大。步骤如下：</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第一步</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		</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用点到直线距离公式，计算所有的点到超平</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		</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面的最小值。</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第二步：将这个最小值最大化。得到</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SVM</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分类问题的数学描述。</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			     </a:t>
            </a:r>
          </a:p>
          <a:p>
            <a:pPr>
              <a:lnSpc>
                <a:spcPct val="130000"/>
              </a:lnSpc>
              <a:spcBef>
                <a:spcPct val="0"/>
              </a:spcBef>
            </a:pP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核函数操作：在给出的数据不是线性可分的时候，</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SVM</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会选择核函数，通过将数据映射到高维空间，来解决在原始空间中线性不可分的问题。也就是说</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SVM</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会先在低维空间下完成计算，然后在高维空间下找到超平面。常用的核函数有多项式核函数，</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RBF</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核函数等。</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31" name="矩形 3"/>
          <p:cNvSpPr>
            <a:spLocks noChangeArrowheads="1"/>
          </p:cNvSpPr>
          <p:nvPr/>
        </p:nvSpPr>
        <p:spPr bwMode="auto">
          <a:xfrm>
            <a:off x="6038166" y="1081734"/>
            <a:ext cx="1141965"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en-US" altLang="zh-CN"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SVM</a:t>
            </a: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模型</a:t>
            </a:r>
            <a:endPar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矩形 31"/>
          <p:cNvSpPr/>
          <p:nvPr/>
        </p:nvSpPr>
        <p:spPr>
          <a:xfrm>
            <a:off x="6097289" y="1449292"/>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6712139" y="1449292"/>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5" name="图片 4"/>
          <p:cNvPicPr>
            <a:picLocks noChangeAspect="1"/>
          </p:cNvPicPr>
          <p:nvPr/>
        </p:nvPicPr>
        <p:blipFill>
          <a:blip r:embed="rId5"/>
          <a:stretch>
            <a:fillRect/>
          </a:stretch>
        </p:blipFill>
        <p:spPr>
          <a:xfrm>
            <a:off x="372951" y="897880"/>
            <a:ext cx="3060057" cy="2541913"/>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1844240779"/>
              </p:ext>
            </p:extLst>
          </p:nvPr>
        </p:nvGraphicFramePr>
        <p:xfrm>
          <a:off x="92075" y="92075"/>
          <a:ext cx="757238" cy="454025"/>
        </p:xfrm>
        <a:graphic>
          <a:graphicData uri="http://schemas.openxmlformats.org/presentationml/2006/ole">
            <mc:AlternateContent xmlns:mc="http://schemas.openxmlformats.org/markup-compatibility/2006">
              <mc:Choice xmlns:v="urn:schemas-microsoft-com:vml" Requires="v">
                <p:oleObj spid="_x0000_s1050" name="包装程序外壳对象" showAsIcon="1" r:id="rId6" imgW="757440" imgH="453960" progId="Package">
                  <p:embed/>
                </p:oleObj>
              </mc:Choice>
              <mc:Fallback>
                <p:oleObj name="包装程序外壳对象" showAsIcon="1" r:id="rId6" imgW="757440" imgH="453960" progId="Package">
                  <p:embed/>
                  <p:pic>
                    <p:nvPicPr>
                      <p:cNvPr id="0" name=""/>
                      <p:cNvPicPr/>
                      <p:nvPr/>
                    </p:nvPicPr>
                    <p:blipFill>
                      <a:blip r:embed="rId7"/>
                      <a:stretch>
                        <a:fillRect/>
                      </a:stretch>
                    </p:blipFill>
                    <p:spPr>
                      <a:xfrm>
                        <a:off x="92075" y="92075"/>
                        <a:ext cx="757238" cy="454025"/>
                      </a:xfrm>
                      <a:prstGeom prst="rect">
                        <a:avLst/>
                      </a:prstGeom>
                    </p:spPr>
                  </p:pic>
                </p:oleObj>
              </mc:Fallback>
            </mc:AlternateContent>
          </a:graphicData>
        </a:graphic>
      </p:graphicFrame>
      <p:pic>
        <p:nvPicPr>
          <p:cNvPr id="7" name="图片 6"/>
          <p:cNvPicPr>
            <a:picLocks noChangeAspect="1"/>
          </p:cNvPicPr>
          <p:nvPr/>
        </p:nvPicPr>
        <p:blipFill>
          <a:blip r:embed="rId8"/>
          <a:stretch>
            <a:fillRect/>
          </a:stretch>
        </p:blipFill>
        <p:spPr>
          <a:xfrm>
            <a:off x="6805353" y="3255425"/>
            <a:ext cx="1028571" cy="514286"/>
          </a:xfrm>
          <a:prstGeom prst="rect">
            <a:avLst/>
          </a:prstGeom>
        </p:spPr>
      </p:pic>
      <p:pic>
        <p:nvPicPr>
          <p:cNvPr id="8" name="图片 7"/>
          <p:cNvPicPr>
            <a:picLocks noChangeAspect="1"/>
          </p:cNvPicPr>
          <p:nvPr/>
        </p:nvPicPr>
        <p:blipFill>
          <a:blip r:embed="rId9"/>
          <a:stretch>
            <a:fillRect/>
          </a:stretch>
        </p:blipFill>
        <p:spPr>
          <a:xfrm>
            <a:off x="372951" y="3524406"/>
            <a:ext cx="5410261" cy="2587174"/>
          </a:xfrm>
          <a:prstGeom prst="rect">
            <a:avLst/>
          </a:prstGeom>
        </p:spPr>
      </p:pic>
      <p:pic>
        <p:nvPicPr>
          <p:cNvPr id="9" name="图片 8"/>
          <p:cNvPicPr>
            <a:picLocks noChangeAspect="1"/>
          </p:cNvPicPr>
          <p:nvPr/>
        </p:nvPicPr>
        <p:blipFill>
          <a:blip r:embed="rId10"/>
          <a:stretch>
            <a:fillRect/>
          </a:stretch>
        </p:blipFill>
        <p:spPr>
          <a:xfrm>
            <a:off x="6413257" y="4351505"/>
            <a:ext cx="2542857" cy="819048"/>
          </a:xfrm>
          <a:prstGeom prst="rect">
            <a:avLst/>
          </a:prstGeom>
        </p:spPr>
      </p:pic>
    </p:spTree>
    <p:extLst>
      <p:ext uri="{BB962C8B-B14F-4D97-AF65-F5344CB8AC3E}">
        <p14:creationId xmlns:p14="http://schemas.microsoft.com/office/powerpoint/2010/main" val="1055341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750"/>
                                        <p:tgtEl>
                                          <p:spTgt spid="33"/>
                                        </p:tgtEl>
                                      </p:cBhvr>
                                    </p:animEffect>
                                  </p:childTnLst>
                                </p:cTn>
                              </p:par>
                            </p:childTnLst>
                          </p:cTn>
                        </p:par>
                        <p:par>
                          <p:cTn id="16" fill="hold">
                            <p:stCondLst>
                              <p:cond delay="1750"/>
                            </p:stCondLst>
                            <p:childTnLst>
                              <p:par>
                                <p:cTn id="17" presetID="14" presetClass="entr" presetSubtype="1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randombar(horizontal)">
                                      <p:cBhvr>
                                        <p:cTn id="19" dur="750"/>
                                        <p:tgtEl>
                                          <p:spTgt spid="30"/>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P spid="33"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2880320"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itchFamily="34" charset="-122"/>
                <a:ea typeface="微软雅黑" pitchFamily="34" charset="-122"/>
              </a:rPr>
              <a:t>问句</a:t>
            </a:r>
            <a:r>
              <a:rPr lang="zh-CN" altLang="en-US" dirty="0" smtClean="0">
                <a:solidFill>
                  <a:schemeClr val="bg1"/>
                </a:solidFill>
                <a:latin typeface="微软雅黑" pitchFamily="34" charset="-122"/>
                <a:ea typeface="微软雅黑" pitchFamily="34" charset="-122"/>
              </a:rPr>
              <a:t>语义分析</a:t>
            </a:r>
            <a:endParaRPr lang="zh-CN" altLang="en-US" dirty="0">
              <a:solidFill>
                <a:schemeClr val="bg1"/>
              </a:solidFill>
              <a:latin typeface="微软雅黑" pitchFamily="34" charset="-122"/>
              <a:ea typeface="微软雅黑" pitchFamily="34" charset="-122"/>
            </a:endParaRPr>
          </a:p>
        </p:txBody>
      </p:sp>
      <p:sp>
        <p:nvSpPr>
          <p:cNvPr id="29" name="Freeform 261"/>
          <p:cNvSpPr>
            <a:spLocks/>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0" name="矩形 47"/>
          <p:cNvSpPr>
            <a:spLocks noChangeArrowheads="1"/>
          </p:cNvSpPr>
          <p:nvPr/>
        </p:nvSpPr>
        <p:spPr bwMode="auto">
          <a:xfrm>
            <a:off x="6021643" y="1539998"/>
            <a:ext cx="5476544" cy="315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本系统通过使用</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python</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爬虫爬取得到的医疗问答对进行词向量的训练。</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在进行训练</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之前，对问答对的处理如下：</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1 </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去除问答对中的问候语和医生对于医院的推荐信息</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2 </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识别问答对中的实体，包括疾病，症状，药品实体。</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3 </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将识别出的实体用其类别对应的标签代替，标签为“</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disease</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drug</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symptom</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4 </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为问答对语料之中，添加“</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&lt;GO&gt;</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&lt;UNK&gt;</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&lt;EOS&gt;</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a:t>
            </a: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&lt;PAD&gt;</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”标签，这些标签为下一步模型的训练提供重要信息，需要得到这些标签的向量。</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rPr>
              <a:t>5 </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使用</a:t>
            </a:r>
            <a:r>
              <a:rPr lang="en-US" altLang="zh-CN" sz="1400" dirty="0" err="1" smtClean="0">
                <a:solidFill>
                  <a:schemeClr val="tx1">
                    <a:lumMod val="65000"/>
                    <a:lumOff val="35000"/>
                  </a:schemeClr>
                </a:solidFill>
                <a:latin typeface="微软雅黑" pitchFamily="34" charset="-122"/>
                <a:ea typeface="微软雅黑" pitchFamily="34" charset="-122"/>
                <a:sym typeface="微软雅黑" pitchFamily="34" charset="-122"/>
              </a:rPr>
              <a:t>jieba</a:t>
            </a:r>
            <a:r>
              <a:rPr lang="zh-CN" altLang="en-US" sz="1400" dirty="0" smtClean="0">
                <a:solidFill>
                  <a:schemeClr val="tx1">
                    <a:lumMod val="65000"/>
                    <a:lumOff val="35000"/>
                  </a:schemeClr>
                </a:solidFill>
                <a:latin typeface="微软雅黑" pitchFamily="34" charset="-122"/>
                <a:ea typeface="微软雅黑" pitchFamily="34" charset="-122"/>
                <a:sym typeface="微软雅黑" pitchFamily="34" charset="-122"/>
              </a:rPr>
              <a:t>中文分词工具，对问答对进行分词。</a:t>
            </a:r>
            <a:endParaRPr lang="en-US" altLang="zh-CN" sz="1400" dirty="0" smtClean="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31" name="矩形 3"/>
          <p:cNvSpPr>
            <a:spLocks noChangeArrowheads="1"/>
          </p:cNvSpPr>
          <p:nvPr/>
        </p:nvSpPr>
        <p:spPr bwMode="auto">
          <a:xfrm>
            <a:off x="6038166" y="1081734"/>
            <a:ext cx="1292647"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训练词向量</a:t>
            </a:r>
            <a:endPar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矩形 31"/>
          <p:cNvSpPr/>
          <p:nvPr/>
        </p:nvSpPr>
        <p:spPr>
          <a:xfrm>
            <a:off x="6097289" y="1449292"/>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6712139" y="1449292"/>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1625659" y="1052736"/>
            <a:ext cx="3915332" cy="3245473"/>
          </a:xfrm>
          <a:prstGeom prst="rect">
            <a:avLst/>
          </a:prstGeom>
          <a:blipFill>
            <a:blip r:embed="rId4"/>
            <a:srcRect/>
            <a:stretch>
              <a:fillRect l="-12168" r="-121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3" name="图片 2"/>
          <p:cNvPicPr>
            <a:picLocks noChangeAspect="1"/>
          </p:cNvPicPr>
          <p:nvPr/>
        </p:nvPicPr>
        <p:blipFill>
          <a:blip r:embed="rId5"/>
          <a:stretch>
            <a:fillRect/>
          </a:stretch>
        </p:blipFill>
        <p:spPr>
          <a:xfrm>
            <a:off x="1625659" y="1052736"/>
            <a:ext cx="3915331" cy="3245473"/>
          </a:xfrm>
          <a:prstGeom prst="rect">
            <a:avLst/>
          </a:prstGeom>
        </p:spPr>
      </p:pic>
      <p:pic>
        <p:nvPicPr>
          <p:cNvPr id="4" name="图片 3"/>
          <p:cNvPicPr>
            <a:picLocks noChangeAspect="1"/>
          </p:cNvPicPr>
          <p:nvPr/>
        </p:nvPicPr>
        <p:blipFill>
          <a:blip r:embed="rId6"/>
          <a:stretch>
            <a:fillRect/>
          </a:stretch>
        </p:blipFill>
        <p:spPr>
          <a:xfrm>
            <a:off x="1625659" y="1052736"/>
            <a:ext cx="3926203" cy="3245473"/>
          </a:xfrm>
          <a:prstGeom prst="rect">
            <a:avLst/>
          </a:prstGeom>
        </p:spPr>
      </p:pic>
      <p:pic>
        <p:nvPicPr>
          <p:cNvPr id="7" name="图片 6"/>
          <p:cNvPicPr>
            <a:picLocks noChangeAspect="1"/>
          </p:cNvPicPr>
          <p:nvPr/>
        </p:nvPicPr>
        <p:blipFill>
          <a:blip r:embed="rId7"/>
          <a:stretch>
            <a:fillRect/>
          </a:stretch>
        </p:blipFill>
        <p:spPr>
          <a:xfrm>
            <a:off x="624979" y="1052736"/>
            <a:ext cx="4916011" cy="3245473"/>
          </a:xfrm>
          <a:prstGeom prst="rect">
            <a:avLst/>
          </a:prstGeom>
        </p:spPr>
      </p:pic>
      <p:pic>
        <p:nvPicPr>
          <p:cNvPr id="9" name="图片 8"/>
          <p:cNvPicPr>
            <a:picLocks noChangeAspect="1"/>
          </p:cNvPicPr>
          <p:nvPr/>
        </p:nvPicPr>
        <p:blipFill>
          <a:blip r:embed="rId8"/>
          <a:stretch>
            <a:fillRect/>
          </a:stretch>
        </p:blipFill>
        <p:spPr>
          <a:xfrm>
            <a:off x="6038166" y="4735983"/>
            <a:ext cx="4706848" cy="1890840"/>
          </a:xfrm>
          <a:prstGeom prst="rect">
            <a:avLst/>
          </a:prstGeom>
        </p:spPr>
      </p:pic>
      <p:pic>
        <p:nvPicPr>
          <p:cNvPr id="10" name="图片 9"/>
          <p:cNvPicPr>
            <a:picLocks noChangeAspect="1"/>
          </p:cNvPicPr>
          <p:nvPr/>
        </p:nvPicPr>
        <p:blipFill>
          <a:blip r:embed="rId9"/>
          <a:stretch>
            <a:fillRect/>
          </a:stretch>
        </p:blipFill>
        <p:spPr>
          <a:xfrm>
            <a:off x="624979" y="4514232"/>
            <a:ext cx="5207549" cy="2112591"/>
          </a:xfrm>
          <a:prstGeom prst="rect">
            <a:avLst/>
          </a:prstGeom>
        </p:spPr>
      </p:pic>
    </p:spTree>
    <p:extLst>
      <p:ext uri="{BB962C8B-B14F-4D97-AF65-F5344CB8AC3E}">
        <p14:creationId xmlns:p14="http://schemas.microsoft.com/office/powerpoint/2010/main" val="3404442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trips(downRight)">
                                      <p:cBhvr>
                                        <p:cTn id="7" dur="500"/>
                                        <p:tgtEl>
                                          <p:spTgt spid="3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750"/>
                                        <p:tgtEl>
                                          <p:spTgt spid="33"/>
                                        </p:tgtEl>
                                      </p:cBhvr>
                                    </p:animEffect>
                                  </p:childTnLst>
                                </p:cTn>
                              </p:par>
                            </p:childTnLst>
                          </p:cTn>
                        </p:par>
                        <p:par>
                          <p:cTn id="20" fill="hold">
                            <p:stCondLst>
                              <p:cond delay="2250"/>
                            </p:stCondLst>
                            <p:childTnLst>
                              <p:par>
                                <p:cTn id="21" presetID="14" presetClass="entr" presetSubtype="1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randombar(horizontal)">
                                      <p:cBhvr>
                                        <p:cTn id="23" dur="750"/>
                                        <p:tgtEl>
                                          <p:spTgt spid="30"/>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P spid="33" grpId="0" animBg="1"/>
      <p:bldP spid="38" grpId="0" animBg="1"/>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ULTRA_SCORM_SLIDE_COUNT" val="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4131</TotalTime>
  <Words>1144</Words>
  <Application>Microsoft Office PowerPoint</Application>
  <PresentationFormat>自定义</PresentationFormat>
  <Paragraphs>138</Paragraphs>
  <Slides>14</Slides>
  <Notes>14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4" baseType="lpstr">
      <vt:lpstr>LilyUPC</vt:lpstr>
      <vt:lpstr>方正兰亭黑简体</vt:lpstr>
      <vt:lpstr>宋体</vt:lpstr>
      <vt:lpstr>微软雅黑</vt:lpstr>
      <vt:lpstr>Arial</vt:lpstr>
      <vt:lpstr>Calibri</vt:lpstr>
      <vt:lpstr>Cambria Math</vt:lpstr>
      <vt:lpstr>Times New Roman</vt:lpstr>
      <vt:lpstr>Office 主题​​</vt:lpstr>
      <vt:lpstr>包装程序外壳对象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admin</cp:lastModifiedBy>
  <cp:revision>209</cp:revision>
  <dcterms:created xsi:type="dcterms:W3CDTF">2015-12-03T10:50:49Z</dcterms:created>
  <dcterms:modified xsi:type="dcterms:W3CDTF">2019-06-04T02:35:56Z</dcterms:modified>
</cp:coreProperties>
</file>