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620365A6-B43A-4674-8216-8B2505A4A549}"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61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225986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862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16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4004261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86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6255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7004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7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56543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27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144530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44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200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166469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02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413521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3778581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S0304-3878(98)00038-4" TargetMode="External"/><Relationship Id="rId2" Type="http://schemas.openxmlformats.org/officeDocument/2006/relationships/hyperlink" Target="https://doi.org/10.1111/twec.13558" TargetMode="External"/><Relationship Id="rId1" Type="http://schemas.openxmlformats.org/officeDocument/2006/relationships/slideLayout" Target="../slideLayouts/slideLayout2.xml"/><Relationship Id="rId4" Type="http://schemas.openxmlformats.org/officeDocument/2006/relationships/hyperlink" Target="https://doi.org/10.1007/978-3-030-92133-0_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AFAE1-E578-41F2-B9CC-773DC05F7ACD}"/>
              </a:ext>
            </a:extLst>
          </p:cNvPr>
          <p:cNvSpPr>
            <a:spLocks noGrp="1"/>
          </p:cNvSpPr>
          <p:nvPr>
            <p:ph type="ctrTitle"/>
          </p:nvPr>
        </p:nvSpPr>
        <p:spPr/>
        <p:txBody>
          <a:bodyPr/>
          <a:lstStyle/>
          <a:p>
            <a:r>
              <a:rPr lang="en-US" altLang="zh-CN" sz="4400" dirty="0"/>
              <a:t>Topic Proposal Presentation</a:t>
            </a:r>
            <a:endParaRPr lang="zh-CN" altLang="en-US" sz="4400" dirty="0"/>
          </a:p>
        </p:txBody>
      </p:sp>
      <p:sp>
        <p:nvSpPr>
          <p:cNvPr id="3" name="副标题 2">
            <a:extLst>
              <a:ext uri="{FF2B5EF4-FFF2-40B4-BE49-F238E27FC236}">
                <a16:creationId xmlns:a16="http://schemas.microsoft.com/office/drawing/2014/main" id="{C2B0942D-4D38-C046-833F-66D8187E004A}"/>
              </a:ext>
            </a:extLst>
          </p:cNvPr>
          <p:cNvSpPr>
            <a:spLocks noGrp="1"/>
          </p:cNvSpPr>
          <p:nvPr>
            <p:ph type="subTitle" idx="1"/>
          </p:nvPr>
        </p:nvSpPr>
        <p:spPr/>
        <p:txBody>
          <a:bodyPr/>
          <a:lstStyle/>
          <a:p>
            <a:r>
              <a:rPr lang="en-US" altLang="zh-CN" dirty="0"/>
              <a:t>Heyang Liu</a:t>
            </a:r>
            <a:endParaRPr lang="zh-CN" altLang="en-US" dirty="0"/>
          </a:p>
        </p:txBody>
      </p:sp>
    </p:spTree>
    <p:extLst>
      <p:ext uri="{BB962C8B-B14F-4D97-AF65-F5344CB8AC3E}">
        <p14:creationId xmlns:p14="http://schemas.microsoft.com/office/powerpoint/2010/main" val="107285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95719-A595-5A29-4ED7-8499FD895B18}"/>
              </a:ext>
            </a:extLst>
          </p:cNvPr>
          <p:cNvSpPr>
            <a:spLocks noGrp="1"/>
          </p:cNvSpPr>
          <p:nvPr>
            <p:ph type="title"/>
          </p:nvPr>
        </p:nvSpPr>
        <p:spPr/>
        <p:txBody>
          <a:bodyPr/>
          <a:lstStyle/>
          <a:p>
            <a:r>
              <a:rPr lang="en-US" altLang="zh-CN" dirty="0"/>
              <a:t>Potential Results</a:t>
            </a:r>
            <a:endParaRPr lang="zh-CN" altLang="en-US" dirty="0"/>
          </a:p>
        </p:txBody>
      </p:sp>
      <p:sp>
        <p:nvSpPr>
          <p:cNvPr id="3" name="内容占位符 2">
            <a:extLst>
              <a:ext uri="{FF2B5EF4-FFF2-40B4-BE49-F238E27FC236}">
                <a16:creationId xmlns:a16="http://schemas.microsoft.com/office/drawing/2014/main" id="{603604A6-4E56-38DE-5276-814519E68A83}"/>
              </a:ext>
            </a:extLst>
          </p:cNvPr>
          <p:cNvSpPr>
            <a:spLocks noGrp="1"/>
          </p:cNvSpPr>
          <p:nvPr>
            <p:ph idx="1"/>
          </p:nvPr>
        </p:nvSpPr>
        <p:spPr/>
        <p:txBody>
          <a:bodyPr/>
          <a:lstStyle/>
          <a:p>
            <a:r>
              <a:rPr lang="en-US" altLang="zh-CN" dirty="0"/>
              <a:t>I might find evidence the relationship between reliance and inequality would be different for countries with high/low reliance. Might be more significant in countries with higher reliance. It’s possible that for a specific group there is significant evidence but for another it’s not.</a:t>
            </a:r>
          </a:p>
          <a:p>
            <a:r>
              <a:rPr lang="en-US" altLang="zh-CN" dirty="0"/>
              <a:t>Regional and educational effects are expected to be significant.</a:t>
            </a:r>
            <a:endParaRPr lang="zh-CN" altLang="en-US" dirty="0"/>
          </a:p>
        </p:txBody>
      </p:sp>
    </p:spTree>
    <p:extLst>
      <p:ext uri="{BB962C8B-B14F-4D97-AF65-F5344CB8AC3E}">
        <p14:creationId xmlns:p14="http://schemas.microsoft.com/office/powerpoint/2010/main" val="3168923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1F53B-0868-02A7-8905-723230074F99}"/>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464ABD0F-AB11-DD9D-1A08-6C77589DAE3A}"/>
              </a:ext>
            </a:extLst>
          </p:cNvPr>
          <p:cNvSpPr>
            <a:spLocks noGrp="1"/>
          </p:cNvSpPr>
          <p:nvPr>
            <p:ph idx="1"/>
          </p:nvPr>
        </p:nvSpPr>
        <p:spPr/>
        <p:txBody>
          <a:bodyPr>
            <a:normAutofit fontScale="62500" lnSpcReduction="20000"/>
          </a:bodyPr>
          <a:lstStyle/>
          <a:p>
            <a:r>
              <a:rPr lang="en-US" altLang="zh-CN" dirty="0"/>
              <a:t>Anwar, Amar, Colin F. </a:t>
            </a:r>
            <a:r>
              <a:rPr lang="en-US" altLang="zh-CN" dirty="0" err="1"/>
              <a:t>Mang</a:t>
            </a:r>
            <a:r>
              <a:rPr lang="en-US" altLang="zh-CN" dirty="0"/>
              <a:t>, and Sonia Plaza. 2024. "Remittances and Inequality: A Meta-Analytic Investigation." The World Economy 47 (6): 2664–2705. </a:t>
            </a:r>
            <a:r>
              <a:rPr lang="en-US" altLang="zh-CN" dirty="0">
                <a:hlinkClick r:id="rId2"/>
              </a:rPr>
              <a:t>https://doi.org/10.1111/twec.13558</a:t>
            </a:r>
            <a:r>
              <a:rPr lang="en-US" altLang="zh-CN" dirty="0"/>
              <a:t>.</a:t>
            </a:r>
          </a:p>
          <a:p>
            <a:r>
              <a:rPr lang="en-US" altLang="zh-CN" dirty="0"/>
              <a:t>Barham, Bradford, and Stephen Boucher. 1998. "Migration, Remittances, and Inequality: Estimating the Net Effects of Migration on Income Distribution." Journal of Development Economics 55 (2): 307–331. </a:t>
            </a:r>
            <a:r>
              <a:rPr lang="en-US" altLang="zh-CN" dirty="0">
                <a:hlinkClick r:id="rId3"/>
              </a:rPr>
              <a:t>https://doi.org/10.1016/S0304-3878(98)00038-4</a:t>
            </a:r>
            <a:r>
              <a:rPr lang="en-US" altLang="zh-CN" dirty="0"/>
              <a:t>.</a:t>
            </a:r>
          </a:p>
          <a:p>
            <a:r>
              <a:rPr lang="en-US" altLang="zh-CN" dirty="0" err="1"/>
              <a:t>Kratou</a:t>
            </a:r>
            <a:r>
              <a:rPr lang="en-US" altLang="zh-CN" dirty="0"/>
              <a:t>, </a:t>
            </a:r>
            <a:r>
              <a:rPr lang="en-US" altLang="zh-CN" dirty="0" err="1"/>
              <a:t>Hajer</a:t>
            </a:r>
            <a:r>
              <a:rPr lang="en-US" altLang="zh-CN" dirty="0"/>
              <a:t>, and </a:t>
            </a:r>
            <a:r>
              <a:rPr lang="en-US" altLang="zh-CN" dirty="0" err="1"/>
              <a:t>Najeh</a:t>
            </a:r>
            <a:r>
              <a:rPr lang="en-US" altLang="zh-CN" dirty="0"/>
              <a:t> </a:t>
            </a:r>
            <a:r>
              <a:rPr lang="en-US" altLang="zh-CN" dirty="0" err="1"/>
              <a:t>Khlass</a:t>
            </a:r>
            <a:r>
              <a:rPr lang="en-US" altLang="zh-CN" dirty="0"/>
              <a:t>. 2022. "Remittances, Income Inequality, and Brain Drain: An Empirical Investigation for the MENA Region." In Key Challenges and Policy Reforms in the MENA Region, edited by M. S. Ben Ali. Springer Nature Switzerland. </a:t>
            </a:r>
            <a:r>
              <a:rPr lang="en-US" altLang="zh-CN" dirty="0">
                <a:hlinkClick r:id="rId4"/>
              </a:rPr>
              <a:t>https://doi.org/10.1007/978-3-030-92133-0_5</a:t>
            </a:r>
            <a:r>
              <a:rPr lang="en-US" altLang="zh-CN" dirty="0"/>
              <a:t>.</a:t>
            </a:r>
          </a:p>
          <a:p>
            <a:r>
              <a:rPr lang="en-US" altLang="zh-CN" dirty="0"/>
              <a:t>Koechlin, Valerie, and Gianmarco León. 2006. "International Remittances and Income Inequality: An Empirical Investigation." Inter-American Development Bank, Research Department Working Paper #571. https://www.iadb.org.‌</a:t>
            </a:r>
          </a:p>
          <a:p>
            <a:r>
              <a:rPr lang="en-US" altLang="zh-CN" dirty="0" err="1"/>
              <a:t>Murodova</a:t>
            </a:r>
            <a:r>
              <a:rPr lang="en-US" altLang="zh-CN" dirty="0"/>
              <a:t>, </a:t>
            </a:r>
            <a:r>
              <a:rPr lang="en-US" altLang="zh-CN" dirty="0" err="1"/>
              <a:t>Sevilya</a:t>
            </a:r>
            <a:r>
              <a:rPr lang="en-US" altLang="zh-CN" dirty="0"/>
              <a:t>. 2018. "Impact of Remittances and International Migration on Poverty in Central Asia: The Cases of the Kyrgyz Republic, Tajikistan, and Uzbekistan." Journal of Applied Economics and Business Research 8, no. 1: 38-56.</a:t>
            </a:r>
          </a:p>
          <a:p>
            <a:r>
              <a:rPr lang="en-US" altLang="zh-CN" dirty="0"/>
              <a:t>Rodrigue, Yannick, and </a:t>
            </a:r>
            <a:r>
              <a:rPr lang="en-US" altLang="zh-CN" dirty="0" err="1"/>
              <a:t>Nanfosso</a:t>
            </a:r>
            <a:r>
              <a:rPr lang="en-US" altLang="zh-CN" dirty="0"/>
              <a:t> Roger </a:t>
            </a:r>
            <a:r>
              <a:rPr lang="en-US" altLang="zh-CN" dirty="0" err="1"/>
              <a:t>Tsafack</a:t>
            </a:r>
            <a:r>
              <a:rPr lang="en-US" altLang="zh-CN" dirty="0"/>
              <a:t>. 2020. “Remittances, Financial Inclusion and Income Inequality in Africa.” MPRA Paper, April.</a:t>
            </a:r>
          </a:p>
        </p:txBody>
      </p:sp>
    </p:spTree>
    <p:extLst>
      <p:ext uri="{BB962C8B-B14F-4D97-AF65-F5344CB8AC3E}">
        <p14:creationId xmlns:p14="http://schemas.microsoft.com/office/powerpoint/2010/main" val="56568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64C15-B15D-4373-9439-EE01C0367C3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59EB914-5859-E354-7EF6-38207F1CDD67}"/>
              </a:ext>
            </a:extLst>
          </p:cNvPr>
          <p:cNvSpPr>
            <a:spLocks noGrp="1"/>
          </p:cNvSpPr>
          <p:nvPr>
            <p:ph idx="1"/>
          </p:nvPr>
        </p:nvSpPr>
        <p:spPr/>
        <p:txBody>
          <a:bodyPr/>
          <a:lstStyle/>
          <a:p>
            <a:r>
              <a:rPr lang="en-US" altLang="zh-CN" dirty="0"/>
              <a:t>Research question: What is the relationship between the reliance on international remittance of a country's economy and its income inequality</a:t>
            </a:r>
          </a:p>
          <a:p>
            <a:endParaRPr lang="en-US" altLang="zh-CN" dirty="0"/>
          </a:p>
        </p:txBody>
      </p:sp>
    </p:spTree>
    <p:extLst>
      <p:ext uri="{BB962C8B-B14F-4D97-AF65-F5344CB8AC3E}">
        <p14:creationId xmlns:p14="http://schemas.microsoft.com/office/powerpoint/2010/main" val="215506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13F2B-B1C5-73CD-AE56-B6D58AC2D27B}"/>
              </a:ext>
            </a:extLst>
          </p:cNvPr>
          <p:cNvSpPr>
            <a:spLocks noGrp="1"/>
          </p:cNvSpPr>
          <p:nvPr>
            <p:ph type="title"/>
          </p:nvPr>
        </p:nvSpPr>
        <p:spPr/>
        <p:txBody>
          <a:bodyPr/>
          <a:lstStyle/>
          <a:p>
            <a:r>
              <a:rPr lang="en-US" altLang="zh-CN" dirty="0"/>
              <a:t>The dual effect of remittance in theory</a:t>
            </a:r>
            <a:endParaRPr lang="zh-CN" altLang="en-US" dirty="0"/>
          </a:p>
        </p:txBody>
      </p:sp>
      <p:sp>
        <p:nvSpPr>
          <p:cNvPr id="3" name="内容占位符 2">
            <a:extLst>
              <a:ext uri="{FF2B5EF4-FFF2-40B4-BE49-F238E27FC236}">
                <a16:creationId xmlns:a16="http://schemas.microsoft.com/office/drawing/2014/main" id="{41158026-E613-2A68-B982-7E4B5EA2A6B1}"/>
              </a:ext>
            </a:extLst>
          </p:cNvPr>
          <p:cNvSpPr>
            <a:spLocks noGrp="1"/>
          </p:cNvSpPr>
          <p:nvPr>
            <p:ph idx="1"/>
          </p:nvPr>
        </p:nvSpPr>
        <p:spPr/>
        <p:txBody>
          <a:bodyPr>
            <a:normAutofit fontScale="92500" lnSpcReduction="10000"/>
          </a:bodyPr>
          <a:lstStyle/>
          <a:p>
            <a:r>
              <a:rPr lang="en-US" altLang="zh-CN" dirty="0"/>
              <a:t>Remittances provide direct financial support to migrant families, improving their living standards.</a:t>
            </a:r>
          </a:p>
          <a:p>
            <a:r>
              <a:rPr lang="en-US" altLang="zh-CN" dirty="0"/>
              <a:t>In low-income households, remittances can significantly contribute to narrowing income gaps by boosting household income.</a:t>
            </a:r>
          </a:p>
          <a:p>
            <a:r>
              <a:rPr lang="en-US" altLang="zh-CN" dirty="0"/>
              <a:t>However, Remittances often flow to middle- and high-income families, as migration opportunities are more accessible to those with better resources.</a:t>
            </a:r>
          </a:p>
          <a:p>
            <a:r>
              <a:rPr lang="en-US" altLang="zh-CN" dirty="0"/>
              <a:t>While this is true, paper from </a:t>
            </a:r>
            <a:r>
              <a:rPr lang="en-US" altLang="zh-CN" dirty="0" err="1"/>
              <a:t>Hajer</a:t>
            </a:r>
            <a:r>
              <a:rPr lang="en-US" altLang="zh-CN" dirty="0"/>
              <a:t> </a:t>
            </a:r>
            <a:r>
              <a:rPr lang="en-US" altLang="zh-CN" dirty="0" err="1"/>
              <a:t>Kratou</a:t>
            </a:r>
            <a:r>
              <a:rPr lang="en-US" altLang="zh-CN" dirty="0"/>
              <a:t> and </a:t>
            </a:r>
            <a:r>
              <a:rPr lang="en-US" altLang="zh-CN" dirty="0" err="1"/>
              <a:t>Najeh</a:t>
            </a:r>
            <a:r>
              <a:rPr lang="en-US" altLang="zh-CN" dirty="0"/>
              <a:t> </a:t>
            </a:r>
            <a:r>
              <a:rPr lang="en-US" altLang="zh-CN" dirty="0" err="1"/>
              <a:t>Khlass</a:t>
            </a:r>
            <a:r>
              <a:rPr lang="en-US" altLang="zh-CN" dirty="0"/>
              <a:t> discuss the possibility of these families having a tendency of completely migrate to more developed countries rather than invest on their original countries </a:t>
            </a:r>
            <a:endParaRPr lang="zh-CN" altLang="en-US" dirty="0"/>
          </a:p>
        </p:txBody>
      </p:sp>
    </p:spTree>
    <p:extLst>
      <p:ext uri="{BB962C8B-B14F-4D97-AF65-F5344CB8AC3E}">
        <p14:creationId xmlns:p14="http://schemas.microsoft.com/office/powerpoint/2010/main" val="272452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C05CE-3767-388A-C855-7124084C8F3A}"/>
              </a:ext>
            </a:extLst>
          </p:cNvPr>
          <p:cNvSpPr>
            <a:spLocks noGrp="1"/>
          </p:cNvSpPr>
          <p:nvPr>
            <p:ph type="title"/>
          </p:nvPr>
        </p:nvSpPr>
        <p:spPr/>
        <p:txBody>
          <a:bodyPr>
            <a:noAutofit/>
          </a:bodyPr>
          <a:lstStyle/>
          <a:p>
            <a:r>
              <a:rPr lang="en-US" altLang="zh-CN" sz="2400" dirty="0"/>
              <a:t>International Remittances and Income Inequality: An Empirical Investigation by Valerie Koechlin and Gianmarco Leon.</a:t>
            </a:r>
            <a:endParaRPr lang="zh-CN" altLang="en-US" sz="2400" dirty="0"/>
          </a:p>
        </p:txBody>
      </p:sp>
      <p:sp>
        <p:nvSpPr>
          <p:cNvPr id="3" name="内容占位符 2">
            <a:extLst>
              <a:ext uri="{FF2B5EF4-FFF2-40B4-BE49-F238E27FC236}">
                <a16:creationId xmlns:a16="http://schemas.microsoft.com/office/drawing/2014/main" id="{FFF8C2BC-1B1C-FD19-8CB8-A39C97E9B82F}"/>
              </a:ext>
            </a:extLst>
          </p:cNvPr>
          <p:cNvSpPr>
            <a:spLocks noGrp="1"/>
          </p:cNvSpPr>
          <p:nvPr>
            <p:ph idx="1"/>
          </p:nvPr>
        </p:nvSpPr>
        <p:spPr/>
        <p:txBody>
          <a:bodyPr/>
          <a:lstStyle/>
          <a:p>
            <a:r>
              <a:rPr lang="en-US" altLang="zh-CN" dirty="0"/>
              <a:t>They found there is an inverted U-curve relationship between international remittances(frequency of migration) and income inequality. Countries with higher educational levels can more quickly reach the inequality-decreasing section of the relationship.</a:t>
            </a:r>
          </a:p>
          <a:p>
            <a:endParaRPr lang="en-US" altLang="zh-CN" dirty="0"/>
          </a:p>
          <a:p>
            <a:endParaRPr lang="zh-CN" altLang="en-US" dirty="0"/>
          </a:p>
        </p:txBody>
      </p:sp>
    </p:spTree>
    <p:extLst>
      <p:ext uri="{BB962C8B-B14F-4D97-AF65-F5344CB8AC3E}">
        <p14:creationId xmlns:p14="http://schemas.microsoft.com/office/powerpoint/2010/main" val="208287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66B45-8889-4E2A-36C3-B38A6FBA9FCF}"/>
              </a:ext>
            </a:extLst>
          </p:cNvPr>
          <p:cNvSpPr>
            <a:spLocks noGrp="1"/>
          </p:cNvSpPr>
          <p:nvPr>
            <p:ph type="title"/>
          </p:nvPr>
        </p:nvSpPr>
        <p:spPr/>
        <p:txBody>
          <a:bodyPr>
            <a:noAutofit/>
          </a:bodyPr>
          <a:lstStyle/>
          <a:p>
            <a:r>
              <a:rPr lang="en-US" altLang="zh-CN" sz="3200" dirty="0"/>
              <a:t>Remittances and inequality: A meta-analytic investigation by Amar Anwar, Colin F. </a:t>
            </a:r>
            <a:r>
              <a:rPr lang="en-US" altLang="zh-CN" sz="3200" dirty="0" err="1"/>
              <a:t>Mang</a:t>
            </a:r>
            <a:r>
              <a:rPr lang="en-US" altLang="zh-CN" sz="3200" dirty="0"/>
              <a:t>, Sonia Plaza.</a:t>
            </a:r>
            <a:endParaRPr lang="zh-CN" altLang="en-US" sz="3200" dirty="0"/>
          </a:p>
        </p:txBody>
      </p:sp>
      <p:sp>
        <p:nvSpPr>
          <p:cNvPr id="3" name="内容占位符 2">
            <a:extLst>
              <a:ext uri="{FF2B5EF4-FFF2-40B4-BE49-F238E27FC236}">
                <a16:creationId xmlns:a16="http://schemas.microsoft.com/office/drawing/2014/main" id="{F1E7AFC0-EA62-23FB-478C-46F0D8B69E84}"/>
              </a:ext>
            </a:extLst>
          </p:cNvPr>
          <p:cNvSpPr>
            <a:spLocks noGrp="1"/>
          </p:cNvSpPr>
          <p:nvPr>
            <p:ph idx="1"/>
          </p:nvPr>
        </p:nvSpPr>
        <p:spPr/>
        <p:txBody>
          <a:bodyPr/>
          <a:lstStyle/>
          <a:p>
            <a:r>
              <a:rPr lang="en-US" altLang="zh-CN" dirty="0"/>
              <a:t>Remittances generally reduce inequality, but the impact varies across regions. In South Asia, remittances tend to increase inequality due to high migration costs that limit access for poorer households. In contrast, they reduce inequality in regions like Eastern Europe, Latin America, and Sub-Saharan Africa, where migration is more accessible to lower-income groups. The Middle East and North Africa show no significant effect.</a:t>
            </a:r>
            <a:endParaRPr lang="zh-CN" altLang="en-US" dirty="0"/>
          </a:p>
        </p:txBody>
      </p:sp>
    </p:spTree>
    <p:extLst>
      <p:ext uri="{BB962C8B-B14F-4D97-AF65-F5344CB8AC3E}">
        <p14:creationId xmlns:p14="http://schemas.microsoft.com/office/powerpoint/2010/main" val="317085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9E042-4937-A0DE-D04F-D732EEA644A2}"/>
              </a:ext>
            </a:extLst>
          </p:cNvPr>
          <p:cNvSpPr>
            <a:spLocks noGrp="1"/>
          </p:cNvSpPr>
          <p:nvPr>
            <p:ph type="title"/>
          </p:nvPr>
        </p:nvSpPr>
        <p:spPr/>
        <p:txBody>
          <a:bodyPr>
            <a:noAutofit/>
          </a:bodyPr>
          <a:lstStyle/>
          <a:p>
            <a:r>
              <a:rPr lang="en-US" altLang="zh-CN" sz="2400" dirty="0"/>
              <a:t>Impact of Remittances and International Migration on Poverty in Central Asia: The Cases of the Kyrgyz Republic, Tajikistan, and Uzbekistan </a:t>
            </a:r>
            <a:br>
              <a:rPr lang="en-US" altLang="zh-CN" sz="2400" dirty="0"/>
            </a:br>
            <a:r>
              <a:rPr lang="en-US" altLang="zh-CN" sz="2400" dirty="0"/>
              <a:t>by </a:t>
            </a:r>
            <a:r>
              <a:rPr lang="en-US" altLang="zh-CN" sz="2400" dirty="0" err="1"/>
              <a:t>Murodova</a:t>
            </a:r>
            <a:r>
              <a:rPr lang="en-US" altLang="zh-CN" sz="2400" dirty="0"/>
              <a:t>, </a:t>
            </a:r>
            <a:r>
              <a:rPr lang="en-US" altLang="zh-CN" sz="2400" dirty="0" err="1"/>
              <a:t>Sevilya</a:t>
            </a:r>
            <a:endParaRPr lang="zh-CN" altLang="en-US" sz="2400" dirty="0"/>
          </a:p>
        </p:txBody>
      </p:sp>
      <p:sp>
        <p:nvSpPr>
          <p:cNvPr id="3" name="内容占位符 2">
            <a:extLst>
              <a:ext uri="{FF2B5EF4-FFF2-40B4-BE49-F238E27FC236}">
                <a16:creationId xmlns:a16="http://schemas.microsoft.com/office/drawing/2014/main" id="{866DECF2-97AC-E73A-C7AC-3FE554A2B3C3}"/>
              </a:ext>
            </a:extLst>
          </p:cNvPr>
          <p:cNvSpPr>
            <a:spLocks noGrp="1"/>
          </p:cNvSpPr>
          <p:nvPr>
            <p:ph idx="1"/>
          </p:nvPr>
        </p:nvSpPr>
        <p:spPr/>
        <p:txBody>
          <a:bodyPr/>
          <a:lstStyle/>
          <a:p>
            <a:r>
              <a:rPr lang="en-US" altLang="zh-CN" dirty="0"/>
              <a:t>This paper found that international remittances have a significant effect on poverty reduction, but the inclusion of remittances in household expenditures has little impact on income inequality. </a:t>
            </a:r>
          </a:p>
          <a:p>
            <a:r>
              <a:rPr lang="en-US" altLang="zh-CN" dirty="0"/>
              <a:t>This paper includes research on specific countries whose economies highly rely on international remittance</a:t>
            </a:r>
          </a:p>
          <a:p>
            <a:r>
              <a:rPr lang="en-US" altLang="zh-CN" dirty="0"/>
              <a:t>The result shows that the probability of falling into poverty decreases by 12% in Tajikistan, 8.58% in Kyrgyzstan, and 23.15% in Uzbekistan for households receiving remittances.</a:t>
            </a:r>
            <a:endParaRPr lang="zh-CN" altLang="en-US" dirty="0"/>
          </a:p>
        </p:txBody>
      </p:sp>
    </p:spTree>
    <p:extLst>
      <p:ext uri="{BB962C8B-B14F-4D97-AF65-F5344CB8AC3E}">
        <p14:creationId xmlns:p14="http://schemas.microsoft.com/office/powerpoint/2010/main" val="22629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D1780-7E0C-0707-D5C4-E5B84DDAD0B4}"/>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64EB3F11-8EAE-7CCD-D13C-00CA3E0529F2}"/>
              </a:ext>
            </a:extLst>
          </p:cNvPr>
          <p:cNvSpPr>
            <a:spLocks noGrp="1"/>
          </p:cNvSpPr>
          <p:nvPr>
            <p:ph idx="1"/>
          </p:nvPr>
        </p:nvSpPr>
        <p:spPr/>
        <p:txBody>
          <a:bodyPr/>
          <a:lstStyle/>
          <a:p>
            <a:r>
              <a:rPr lang="en-US" altLang="zh-CN" dirty="0"/>
              <a:t>Personal remittances were received (% of GDP) from 1970-2023 (incomplete) from World Bank</a:t>
            </a:r>
          </a:p>
          <a:p>
            <a:r>
              <a:rPr lang="en-US" altLang="zh-CN" dirty="0"/>
              <a:t>Income Inequality Database from the United Nations, includes Gini Index, </a:t>
            </a:r>
          </a:p>
          <a:p>
            <a:r>
              <a:rPr lang="en-US" altLang="zh-CN" dirty="0"/>
              <a:t>Both</a:t>
            </a:r>
            <a:r>
              <a:rPr lang="zh-CN" altLang="en-US" dirty="0"/>
              <a:t> </a:t>
            </a:r>
            <a:r>
              <a:rPr lang="en-US" altLang="zh-CN" dirty="0"/>
              <a:t>are in year-country form, so these two datasets combined form the endogenous and exogenous variables</a:t>
            </a:r>
          </a:p>
          <a:p>
            <a:r>
              <a:rPr lang="en-US" altLang="zh-CN" dirty="0"/>
              <a:t>Controlled variables: level of economic development(GDP per capita, liquid liabilities), education level, inflation, economic growth, labor data</a:t>
            </a:r>
          </a:p>
        </p:txBody>
      </p:sp>
    </p:spTree>
    <p:extLst>
      <p:ext uri="{BB962C8B-B14F-4D97-AF65-F5344CB8AC3E}">
        <p14:creationId xmlns:p14="http://schemas.microsoft.com/office/powerpoint/2010/main" val="6074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9F0D2-9D28-EFA4-5A56-2E94DC647C07}"/>
              </a:ext>
            </a:extLst>
          </p:cNvPr>
          <p:cNvSpPr>
            <a:spLocks noGrp="1"/>
          </p:cNvSpPr>
          <p:nvPr>
            <p:ph type="title"/>
          </p:nvPr>
        </p:nvSpPr>
        <p:spPr/>
        <p:txBody>
          <a:bodyPr/>
          <a:lstStyle/>
          <a:p>
            <a:r>
              <a:rPr lang="en-US" altLang="zh-CN" dirty="0"/>
              <a:t>Contributions and Methodology</a:t>
            </a:r>
            <a:endParaRPr lang="zh-CN" altLang="en-US" dirty="0"/>
          </a:p>
        </p:txBody>
      </p:sp>
      <p:sp>
        <p:nvSpPr>
          <p:cNvPr id="3" name="内容占位符 2">
            <a:extLst>
              <a:ext uri="{FF2B5EF4-FFF2-40B4-BE49-F238E27FC236}">
                <a16:creationId xmlns:a16="http://schemas.microsoft.com/office/drawing/2014/main" id="{CF2F2AED-25BD-D628-9C4E-54A52CE2919C}"/>
              </a:ext>
            </a:extLst>
          </p:cNvPr>
          <p:cNvSpPr>
            <a:spLocks noGrp="1"/>
          </p:cNvSpPr>
          <p:nvPr>
            <p:ph idx="1"/>
          </p:nvPr>
        </p:nvSpPr>
        <p:spPr/>
        <p:txBody>
          <a:bodyPr/>
          <a:lstStyle/>
          <a:p>
            <a:r>
              <a:rPr lang="en-US" altLang="zh-CN" dirty="0"/>
              <a:t>Some previous papers already use remittance/GDP as the explanatory variable, and I will use some of the methods those papers use including OLS, panel data, instrumental variables, interaction terms</a:t>
            </a:r>
          </a:p>
          <a:p>
            <a:r>
              <a:rPr lang="en-US" altLang="zh-CN" dirty="0"/>
              <a:t>Most previous works fail to account for possible regional effects, I expect to perform grouped regressions based on region. </a:t>
            </a:r>
          </a:p>
          <a:p>
            <a:r>
              <a:rPr lang="en-US" altLang="zh-CN" dirty="0"/>
              <a:t>Might use time-series to reflect the change on reliance over time and how inequality is changing because of it</a:t>
            </a:r>
          </a:p>
        </p:txBody>
      </p:sp>
    </p:spTree>
    <p:extLst>
      <p:ext uri="{BB962C8B-B14F-4D97-AF65-F5344CB8AC3E}">
        <p14:creationId xmlns:p14="http://schemas.microsoft.com/office/powerpoint/2010/main" val="300424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03049-1312-4DCF-20D1-C514C8BE92EE}"/>
              </a:ext>
            </a:extLst>
          </p:cNvPr>
          <p:cNvSpPr>
            <a:spLocks noGrp="1"/>
          </p:cNvSpPr>
          <p:nvPr>
            <p:ph type="title"/>
          </p:nvPr>
        </p:nvSpPr>
        <p:spPr/>
        <p:txBody>
          <a:bodyPr/>
          <a:lstStyle/>
          <a:p>
            <a:r>
              <a:rPr lang="en-US" altLang="zh-CN" dirty="0"/>
              <a:t>Another possible approach</a:t>
            </a:r>
            <a:endParaRPr lang="zh-CN" altLang="en-US" dirty="0"/>
          </a:p>
        </p:txBody>
      </p:sp>
      <p:sp>
        <p:nvSpPr>
          <p:cNvPr id="3" name="内容占位符 2">
            <a:extLst>
              <a:ext uri="{FF2B5EF4-FFF2-40B4-BE49-F238E27FC236}">
                <a16:creationId xmlns:a16="http://schemas.microsoft.com/office/drawing/2014/main" id="{E71A21B5-73DD-6A68-2826-94CA1F72DFFD}"/>
              </a:ext>
            </a:extLst>
          </p:cNvPr>
          <p:cNvSpPr>
            <a:spLocks noGrp="1"/>
          </p:cNvSpPr>
          <p:nvPr>
            <p:ph idx="1"/>
          </p:nvPr>
        </p:nvSpPr>
        <p:spPr/>
        <p:txBody>
          <a:bodyPr/>
          <a:lstStyle/>
          <a:p>
            <a:r>
              <a:rPr lang="en-US" altLang="zh-CN" dirty="0"/>
              <a:t>Again run group regressions, this time group the countries based on economic status, including but not limited to GDP per capita, inflation, growth rate, unemployment rate, and other variables (like the composition of GDP). This allows countries with similar status to be put together, and one can be put into different groups because of different economic status at different year.</a:t>
            </a:r>
          </a:p>
          <a:p>
            <a:r>
              <a:rPr lang="en-US" altLang="zh-CN" dirty="0"/>
              <a:t>Due to the possible incompleteness of countries, I might consider creating groups with overlap.</a:t>
            </a:r>
          </a:p>
        </p:txBody>
      </p:sp>
    </p:spTree>
    <p:extLst>
      <p:ext uri="{BB962C8B-B14F-4D97-AF65-F5344CB8AC3E}">
        <p14:creationId xmlns:p14="http://schemas.microsoft.com/office/powerpoint/2010/main" val="32222392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TotalTime>
  <Words>934</Words>
  <Application>Microsoft Office PowerPoint</Application>
  <PresentationFormat>宽屏</PresentationFormat>
  <Paragraphs>38</Paragraphs>
  <Slides>11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Arial</vt:lpstr>
      <vt:lpstr>Garamond</vt:lpstr>
      <vt:lpstr>环保</vt:lpstr>
      <vt:lpstr>Topic Proposal Presentation</vt:lpstr>
      <vt:lpstr>PowerPoint 演示文稿</vt:lpstr>
      <vt:lpstr>The dual effect of remittance in theory</vt:lpstr>
      <vt:lpstr>International Remittances and Income Inequality: An Empirical Investigation by Valerie Koechlin and Gianmarco Leon.</vt:lpstr>
      <vt:lpstr>Remittances and inequality: A meta-analytic investigation by Amar Anwar, Colin F. Mang, Sonia Plaza.</vt:lpstr>
      <vt:lpstr>Impact of Remittances and International Migration on Poverty in Central Asia: The Cases of the Kyrgyz Republic, Tajikistan, and Uzbekistan  by Murodova, Sevilya</vt:lpstr>
      <vt:lpstr>Data</vt:lpstr>
      <vt:lpstr>Contributions and Methodology</vt:lpstr>
      <vt:lpstr>Another possible approach</vt:lpstr>
      <vt:lpstr>Potential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 Heyang</dc:creator>
  <cp:lastModifiedBy>Liu Heyang</cp:lastModifiedBy>
  <cp:revision>7</cp:revision>
  <dcterms:created xsi:type="dcterms:W3CDTF">2025-02-04T21:45:38Z</dcterms:created>
  <dcterms:modified xsi:type="dcterms:W3CDTF">2025-02-05T01:09:00Z</dcterms:modified>
</cp:coreProperties>
</file>