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2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1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7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6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0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13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7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6180F-03B8-446C-A881-55FC24BCE41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3FE3FF-11A3-4FA8-9DE3-12C26BE964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46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D3F7-2060-888A-65C6-57E75BED9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Results Presentation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BC55E-B053-8413-4A92-10853CFB2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Heyang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0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EB1CF-9F88-15E9-2755-84FDF9EE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1F2328"/>
                </a:solidFill>
                <a:effectLst/>
                <a:latin typeface="-apple-system"/>
              </a:rPr>
              <a:t>Key Findings at a Glance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0F9DD-777B-EA61-1084-E6C2D451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Unlike some previous literature suggesting an inverted-U pattern, we find a consistently negative relationship between Remittances/GDP and inequality.</a:t>
            </a:r>
          </a:p>
          <a:p>
            <a:r>
              <a:rPr lang="en-US" altLang="zh-CN" dirty="0"/>
              <a:t>Including macroeconomic variables significantly improves model fit, and shows the necessity of using education as control variables.</a:t>
            </a:r>
          </a:p>
          <a:p>
            <a:r>
              <a:rPr lang="en-US" altLang="zh-CN" dirty="0"/>
              <a:t>Basic education exhibits an inverted-U effect, while the nonlinear (U-shaped) impact of higher education becomes significant only after accounting for time fixed effects.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8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197C0-E1DC-5051-2F74-8DE8BEB4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5A53-42F6-25BB-8D4D-43F61D2B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analyzed an unbalanced panel dataset of 558 observations from 72 countries between 1980 and 2015, using OLS and fixed-effects regressions to examine the relationship between income inequality and reliance on remittances (measured as remittances/GDP).</a:t>
            </a:r>
          </a:p>
          <a:p>
            <a:r>
              <a:rPr lang="en-US" altLang="zh-CN" dirty="0"/>
              <a:t>Control variables include education coverage and economic status of countries.</a:t>
            </a:r>
          </a:p>
          <a:p>
            <a:r>
              <a:rPr lang="en-US" altLang="zh-CN" dirty="0"/>
              <a:t>Time-fixed effects were incorporated using period-based groupings.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8CB439-7491-D27C-B84B-7A8AE879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09" y="4713417"/>
            <a:ext cx="10960581" cy="9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3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D40A2-5945-0865-03A0-207E8BF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7F6A8-CCF8-0E31-8151-2514BBEA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062993" cy="3450613"/>
          </a:xfrm>
        </p:spPr>
        <p:txBody>
          <a:bodyPr/>
          <a:lstStyle/>
          <a:p>
            <a:r>
              <a:rPr lang="en-US" altLang="zh-CN" dirty="0"/>
              <a:t>Table 1 shows that remittances have a statistically significant inverted-U-shaped relationship with inequality. Higher education reduces inequality, while basic education shows no clear effect. </a:t>
            </a:r>
          </a:p>
          <a:p>
            <a:r>
              <a:rPr lang="en-US" altLang="zh-CN" dirty="0"/>
              <a:t>This result is consistent across both measures.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C3A51C-260D-FBF3-F6DB-A3D8D740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72" y="1452286"/>
            <a:ext cx="467742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53ECC-EEDB-3A01-6045-B68B90D0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Economic controls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63E21-5269-FAA6-08CE-DD5AEDB0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148730" cy="3450613"/>
          </a:xfrm>
        </p:spPr>
        <p:txBody>
          <a:bodyPr/>
          <a:lstStyle/>
          <a:p>
            <a:r>
              <a:rPr lang="en-US" altLang="zh-CN" dirty="0"/>
              <a:t>Table 2 adds economic controls and shows that the relationship between remittances and inequality becomes linear and negative. </a:t>
            </a:r>
          </a:p>
          <a:p>
            <a:r>
              <a:rPr lang="en-US" altLang="zh-CN" dirty="0"/>
              <a:t>The role of education becomes more prominent: basic education exhibits an inverted-U pattern, and the overall explanatory power improves substantially (R² increases from ~0.22 to ~0.64).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EF1718-D37E-19DC-BD5A-87516F828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09" y="1142691"/>
            <a:ext cx="459169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FA9F2-BD87-2F90-BF13-D75F0786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fixed effects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2F5D5-B849-9F53-85CA-4FBE0704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177309" cy="345061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Table 3 incorporates time fixed effects and confirms the robustness of previous results: the relationship between remittances and inequality remains negative and linear, and ISCED 1–3 continues to exhibit an inverted-U shape. </a:t>
            </a:r>
          </a:p>
          <a:p>
            <a:r>
              <a:rPr lang="en-US" altLang="zh-CN" dirty="0"/>
              <a:t>While the U-shaped trend for ISCED 5–8 was already suggestive in earlier models, its effect becomes statistically significant with the inclusion of time fixed effects.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1AC074-CA78-C343-A288-BC910D70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88" y="1309391"/>
            <a:ext cx="456311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7737B-542E-2AFF-BE94-D21C5D8E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Reduced controls (robustness check?)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98202-F4A1-02AE-521C-85FF952D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Based on the regression results from Table 2 (which includes only economic controls), a reduced model was estimated in Table 4, where only the control variables that are statistically significant were retained. In Table 5, time fixed effects are further applied.</a:t>
            </a:r>
          </a:p>
          <a:p>
            <a:r>
              <a:rPr lang="en-US" altLang="zh-CN" dirty="0"/>
              <a:t>The coefficients before and after the reduction remain in the same direction and have similar magnitudes, with only minor changes in significance levels.</a:t>
            </a:r>
          </a:p>
          <a:p>
            <a:r>
              <a:rPr lang="en-US" altLang="zh-CN" dirty="0"/>
              <a:t>The non-linear impact of higher education expansion becomes more evident after including time fixed effects, and this pattern is also observable in the reduced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62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D1368-28B7-F0B9-B7A1-F055A931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027EC-13C4-0590-0BD4-C0A23418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54C267-4869-662E-F4E1-17A11FE4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1655"/>
            <a:ext cx="5267325" cy="47983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696398-45CA-8C1E-894C-E37B354B0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21" y="1391654"/>
            <a:ext cx="5400979" cy="47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8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81171-CFD3-589E-C940-166033F1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1BCAB-E93C-EBC1-992D-1AC9D3FA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644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Reliance on remittances reduce inequality:</a:t>
            </a:r>
            <a:br>
              <a:rPr lang="en-US" altLang="zh-CN" dirty="0"/>
            </a:br>
            <a:r>
              <a:rPr lang="en-US" altLang="zh-CN" dirty="0"/>
              <a:t>The relationship is consistently negative and becomes clearly linear after controlling for economic conditions—contradicting prior inverted-U hypotheses.</a:t>
            </a:r>
          </a:p>
          <a:p>
            <a:r>
              <a:rPr lang="en-US" altLang="zh-CN" dirty="0"/>
              <a:t>Basic education has an inverted-U effect:</a:t>
            </a:r>
            <a:br>
              <a:rPr lang="en-US" altLang="zh-CN" dirty="0"/>
            </a:br>
            <a:r>
              <a:rPr lang="en-US" altLang="zh-CN" dirty="0"/>
              <a:t>ISCED 1–3 initially increases inequality but reduces it as access expands; this pattern becomes significant after including economic controls.</a:t>
            </a:r>
          </a:p>
          <a:p>
            <a:r>
              <a:rPr lang="en-US" altLang="zh-CN" dirty="0"/>
              <a:t>Higher education shows a </a:t>
            </a:r>
            <a:r>
              <a:rPr lang="en-US" altLang="zh-CN"/>
              <a:t>U-shaped effect:</a:t>
            </a:r>
            <a:br>
              <a:rPr lang="en-US" altLang="zh-CN" dirty="0"/>
            </a:br>
            <a:r>
              <a:rPr lang="en-US" altLang="zh-CN" dirty="0"/>
              <a:t>ISCED 5–8 consistently lowers inequality, but its nonlinear (U-shaped) effect becomes statistically significant only after adding time fixed effects.</a:t>
            </a:r>
          </a:p>
          <a:p>
            <a:r>
              <a:rPr lang="en-US" altLang="zh-CN" dirty="0"/>
              <a:t>Results pass the robustness check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409977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</TotalTime>
  <Words>490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Gill Sans MT</vt:lpstr>
      <vt:lpstr>画廊</vt:lpstr>
      <vt:lpstr>Results Presentation</vt:lpstr>
      <vt:lpstr>Key Findings at a Glance</vt:lpstr>
      <vt:lpstr>Methodology</vt:lpstr>
      <vt:lpstr>Simple model</vt:lpstr>
      <vt:lpstr>Economic controls</vt:lpstr>
      <vt:lpstr>Time fixed effects</vt:lpstr>
      <vt:lpstr>Reduced controls (robustness check?)</vt:lpstr>
      <vt:lpstr>PowerPoint 演示文稿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Heyang</dc:creator>
  <cp:lastModifiedBy>Liu Heyang</cp:lastModifiedBy>
  <cp:revision>8</cp:revision>
  <dcterms:created xsi:type="dcterms:W3CDTF">2025-04-01T22:28:19Z</dcterms:created>
  <dcterms:modified xsi:type="dcterms:W3CDTF">2025-04-02T00:36:48Z</dcterms:modified>
</cp:coreProperties>
</file>