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9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3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9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3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6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4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0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2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6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7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2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7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6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62D54B-365C-4A71-A959-2C38B800008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72456E-4A61-437A-A0D1-2AF93345D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BX.TRF.PWKR.CD.DT" TargetMode="External"/><Relationship Id="rId2" Type="http://schemas.openxmlformats.org/officeDocument/2006/relationships/hyperlink" Target="https://data.worldbank.org/indicator/BM.TRF.PWKR.CD.D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der.unu.edu/database/world-income-inequality-database-wiid" TargetMode="External"/><Relationship Id="rId4" Type="http://schemas.openxmlformats.org/officeDocument/2006/relationships/hyperlink" Target="https://data.worldbank.org/indicator/BX.TRF.PWKR.DT.GD.Z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32A6B-8C25-6601-7319-33260B63B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 Section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B13BA-1C8B-8EDC-77E5-E9C95A5A9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Heyang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0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F7FCF-1475-84DF-3A87-8B00F6BE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Sets Included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1924A-2031-C303-F989-AE4953DD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International remittance paid, and received (both raw and as a percent of GDP) from 1960 to 2023 (Source: World Bank)</a:t>
            </a:r>
          </a:p>
          <a:p>
            <a:r>
              <a:rPr lang="en-US" altLang="zh-CN" dirty="0"/>
              <a:t>World Inequality Dataset, which includes Gini Coefficients and Income distributions from 1953 to 2022 (Source: United Nations)</a:t>
            </a:r>
          </a:p>
          <a:p>
            <a:r>
              <a:rPr lang="en-US" altLang="zh-CN" dirty="0"/>
              <a:t>School life expectancy of ISCED 1 to 3 and 5 to 8, from 1950 to 2016 (Source: United Nations)</a:t>
            </a:r>
          </a:p>
          <a:p>
            <a:r>
              <a:rPr lang="en-US" altLang="zh-CN" dirty="0"/>
              <a:t>World Economic Outlook database, includes 44 different statistics of all countries from 1980 to 2019 (Source: International Monetary Fund.)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91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7705C-620F-0F44-1363-79EEAEF4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8C3CE-23A0-2238-BF30-CC3D102B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Overall Dataset is the panel data of the intersection of the four datasets mentioned in the last slide. After merging the first three datasets, there are 776 observations left.</a:t>
            </a:r>
          </a:p>
          <a:p>
            <a:r>
              <a:rPr lang="en-US" altLang="zh-CN" dirty="0"/>
              <a:t>These 776 observations include 118 countries from 1980 to 2015 (incomplete).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08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6EF5-BFCC-DCD9-3DCA-30664DD8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or Bias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15703-108C-6764-A4E2-CBA87440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clear that the data is more complete in recent periods compared to earlier years, as shown in the descriptive statistic here:</a:t>
            </a:r>
          </a:p>
          <a:p>
            <a:endParaRPr lang="en-US" altLang="zh-CN" dirty="0"/>
          </a:p>
          <a:p>
            <a:r>
              <a:rPr lang="en-US" altLang="zh-CN" dirty="0"/>
              <a:t>Also, there are far more higher-income countries than lower-income countries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BC2EBC-916B-9253-E9F3-321FCABD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5" y="3448050"/>
            <a:ext cx="4286848" cy="390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67F293-E1C3-B74A-5D10-CADEB7225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81" y="4457620"/>
            <a:ext cx="258163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5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D4E3A-564A-12CE-C16B-78F2988F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BA28-B825-D6EF-4DEA-087EEE01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315507"/>
            <a:ext cx="9601196" cy="48937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World Bank. (2024). Personal remittances, paid (current US$) [Data set]. World Bank Open Data. </a:t>
            </a:r>
            <a:r>
              <a:rPr lang="en-US" altLang="zh-CN" dirty="0">
                <a:hlinkClick r:id="rId2"/>
              </a:rPr>
              <a:t>https://data.worldbank.org/indicator/BM.TRF.PWKR.CD.DT</a:t>
            </a:r>
            <a:endParaRPr lang="en-US" altLang="zh-CN" dirty="0"/>
          </a:p>
          <a:p>
            <a:r>
              <a:rPr lang="en-US" altLang="zh-CN" dirty="0"/>
              <a:t>World Bank. (2024). Personal remittances, received (current US$) [Data set]. World Bank Open Data. </a:t>
            </a:r>
            <a:r>
              <a:rPr lang="en-US" altLang="zh-CN" dirty="0">
                <a:hlinkClick r:id="rId3"/>
              </a:rPr>
              <a:t>https://data.worldbank.org/indicator/BX.TRF.PWKR.CD.DT</a:t>
            </a:r>
            <a:endParaRPr lang="en-US" altLang="zh-CN" dirty="0"/>
          </a:p>
          <a:p>
            <a:r>
              <a:rPr lang="en-US" altLang="zh-CN" dirty="0"/>
              <a:t>World Bank. (2024). Personal remittances, received (% of GDP) [Data set]. The World Bank. </a:t>
            </a:r>
            <a:r>
              <a:rPr lang="en-US" altLang="zh-CN" dirty="0">
                <a:hlinkClick r:id="rId4"/>
              </a:rPr>
              <a:t>https://data.worldbank.org/indicator/BX.TRF.PWKR.DT.GD.ZS</a:t>
            </a:r>
            <a:endParaRPr lang="en-US" altLang="zh-CN" dirty="0"/>
          </a:p>
          <a:p>
            <a:r>
              <a:rPr lang="en-US" altLang="zh-CN" dirty="0"/>
              <a:t>United Nations. (2016). School life expectancy (years), primary to secondary education (ISCED 1 3) [Data set]. </a:t>
            </a:r>
            <a:r>
              <a:rPr lang="en-US" altLang="zh-CN" dirty="0" err="1"/>
              <a:t>UNdata</a:t>
            </a:r>
            <a:r>
              <a:rPr lang="en-US" altLang="zh-CN" dirty="0"/>
              <a:t>. https://data.un.org/Data.aspx?q=school+life+expectancy+(years)&amp;d=UNESCO&amp;f=series%3aSL E_123</a:t>
            </a:r>
          </a:p>
          <a:p>
            <a:r>
              <a:rPr lang="en-US" altLang="zh-CN" dirty="0"/>
              <a:t>United Nations. (2016). School life expectancy (years): Primary to secondary education (ISCED 5 to 8) [Data set]. </a:t>
            </a:r>
            <a:r>
              <a:rPr lang="en-US" altLang="zh-CN" dirty="0" err="1"/>
              <a:t>UNdata.https</a:t>
            </a:r>
            <a:r>
              <a:rPr lang="en-US" altLang="zh-CN" dirty="0"/>
              <a:t>://data.un.org/</a:t>
            </a:r>
            <a:r>
              <a:rPr lang="en-US" altLang="zh-CN" dirty="0" err="1"/>
              <a:t>Data.aspx?q</a:t>
            </a:r>
            <a:r>
              <a:rPr lang="en-US" altLang="zh-CN" dirty="0"/>
              <a:t>=</a:t>
            </a:r>
            <a:r>
              <a:rPr lang="en-US" altLang="zh-CN" dirty="0" err="1"/>
              <a:t>school+life+expectancy</a:t>
            </a:r>
            <a:r>
              <a:rPr lang="en-US" altLang="zh-CN" dirty="0"/>
              <a:t>+(years)&amp;d=</a:t>
            </a:r>
            <a:r>
              <a:rPr lang="en-US" altLang="zh-CN" dirty="0" err="1"/>
              <a:t>UNESCO&amp;f</a:t>
            </a:r>
            <a:r>
              <a:rPr lang="en-US" altLang="zh-CN" dirty="0"/>
              <a:t>=</a:t>
            </a:r>
            <a:r>
              <a:rPr lang="en-US" altLang="zh-CN" dirty="0" err="1"/>
              <a:t>serie</a:t>
            </a:r>
            <a:r>
              <a:rPr lang="en-US" altLang="zh-CN" dirty="0"/>
              <a:t> s%3aSLE_56</a:t>
            </a:r>
          </a:p>
          <a:p>
            <a:r>
              <a:rPr lang="en-US" altLang="zh-CN" dirty="0"/>
              <a:t>United Nations University World Institute for Development Economics Research (UNU WIDER). (2024). World Income Inequality Database (WIID) [Data set]. UNU-WIDER. </a:t>
            </a:r>
            <a:r>
              <a:rPr lang="en-US" altLang="zh-CN" dirty="0">
                <a:hlinkClick r:id="rId5"/>
              </a:rPr>
              <a:t>https://www.wider.unu.edu/database/world-income-inequality-database-wiid</a:t>
            </a:r>
            <a:endParaRPr lang="en-US" altLang="zh-CN" dirty="0"/>
          </a:p>
          <a:p>
            <a:r>
              <a:rPr lang="en-US" altLang="zh-CN" dirty="0"/>
              <a:t>International Monetary Fund. (2021). World Economic Outlook database: April 2021 by countries [Data set]. IMF. https://www.imf.org/en/Publications/WEO/weo database/2021/April/download-entire-database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62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520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Garamond</vt:lpstr>
      <vt:lpstr>环保</vt:lpstr>
      <vt:lpstr>Data Section</vt:lpstr>
      <vt:lpstr>Data Sets Included</vt:lpstr>
      <vt:lpstr>PowerPoint 演示文稿</vt:lpstr>
      <vt:lpstr>Problems or Bias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Heyang</dc:creator>
  <cp:lastModifiedBy>Liu Heyang</cp:lastModifiedBy>
  <cp:revision>1</cp:revision>
  <dcterms:created xsi:type="dcterms:W3CDTF">2025-03-04T23:23:33Z</dcterms:created>
  <dcterms:modified xsi:type="dcterms:W3CDTF">2025-03-05T00:18:12Z</dcterms:modified>
</cp:coreProperties>
</file>