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 userDrawn="1">
          <p15:clr>
            <a:srgbClr val="A4A3A4"/>
          </p15:clr>
        </p15:guide>
        <p15:guide id="2" pos="3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5B0"/>
    <a:srgbClr val="0043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370" y="14"/>
      </p:cViewPr>
      <p:guideLst>
        <p:guide orient="horz" pos="162"/>
        <p:guide pos="30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90711F-317F-4F13-8DCB-ABD1A268842F}" type="datetimeFigureOut">
              <a:rPr lang="zh-CN" altLang="en-US" smtClean="0"/>
              <a:t>2025/4/7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FA6254-B997-466A-A892-DDEE4A3CD389}" type="slidenum">
              <a:rPr lang="zh-CN" altLang="en-US" smtClean="0"/>
              <a:t>‹#›</a:t>
            </a:fld>
            <a:endParaRPr lang="zh-CN" altLang="en-US"/>
          </a:p>
        </p:txBody>
      </p:sp>
    </p:spTree>
    <p:extLst>
      <p:ext uri="{BB962C8B-B14F-4D97-AF65-F5344CB8AC3E}">
        <p14:creationId xmlns:p14="http://schemas.microsoft.com/office/powerpoint/2010/main" val="4182683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8FA6254-B997-466A-A892-DDEE4A3CD389}" type="slidenum">
              <a:rPr lang="zh-CN" altLang="en-US" smtClean="0"/>
              <a:t>1</a:t>
            </a:fld>
            <a:endParaRPr lang="zh-CN" altLang="en-US"/>
          </a:p>
        </p:txBody>
      </p:sp>
    </p:spTree>
    <p:extLst>
      <p:ext uri="{BB962C8B-B14F-4D97-AF65-F5344CB8AC3E}">
        <p14:creationId xmlns:p14="http://schemas.microsoft.com/office/powerpoint/2010/main" val="2202159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65000"/>
          </a:schemeClr>
        </a:solid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B739C80-E2F6-F32A-AB15-F261FC4D8812}"/>
              </a:ext>
            </a:extLst>
          </p:cNvPr>
          <p:cNvSpPr txBox="1"/>
          <p:nvPr/>
        </p:nvSpPr>
        <p:spPr>
          <a:xfrm>
            <a:off x="731520" y="723855"/>
            <a:ext cx="42415620" cy="3170099"/>
          </a:xfrm>
          <a:prstGeom prst="rect">
            <a:avLst/>
          </a:prstGeom>
          <a:solidFill>
            <a:schemeClr val="bg1"/>
          </a:solidFill>
        </p:spPr>
        <p:txBody>
          <a:bodyPr wrap="square" rtlCol="0">
            <a:spAutoFit/>
          </a:bodyPr>
          <a:lstStyle/>
          <a:p>
            <a:pPr algn="ctr"/>
            <a:r>
              <a:rPr lang="en-US" altLang="zh-CN" sz="8000" b="1" dirty="0">
                <a:latin typeface="Times New Roman" panose="02020603050405020304" pitchFamily="18" charset="0"/>
                <a:cs typeface="Times New Roman" panose="02020603050405020304" pitchFamily="18" charset="0"/>
              </a:rPr>
              <a:t>The Relationship Between Remittance Dependence and Income Inequality Across Countries</a:t>
            </a:r>
            <a:br>
              <a:rPr lang="en-US" altLang="zh-CN" sz="8800" dirty="0">
                <a:latin typeface="Times New Roman" panose="02020603050405020304" pitchFamily="18" charset="0"/>
                <a:cs typeface="Times New Roman" panose="02020603050405020304" pitchFamily="18" charset="0"/>
              </a:rPr>
            </a:br>
            <a:r>
              <a:rPr lang="en-US" altLang="zh-CN" sz="6000" dirty="0">
                <a:latin typeface="Times New Roman" panose="02020603050405020304" pitchFamily="18" charset="0"/>
                <a:cs typeface="Times New Roman" panose="02020603050405020304" pitchFamily="18" charset="0"/>
              </a:rPr>
              <a:t>Heyang Liu, Advised by Kyle Coombs</a:t>
            </a:r>
            <a:br>
              <a:rPr lang="en-US" altLang="zh-CN" sz="6000" dirty="0">
                <a:latin typeface="Times New Roman" panose="02020603050405020304" pitchFamily="18" charset="0"/>
                <a:cs typeface="Times New Roman" panose="02020603050405020304" pitchFamily="18" charset="0"/>
              </a:rPr>
            </a:br>
            <a:r>
              <a:rPr lang="en-US" altLang="zh-CN" sz="6000" dirty="0">
                <a:latin typeface="Times New Roman" panose="02020603050405020304" pitchFamily="18" charset="0"/>
                <a:cs typeface="Times New Roman" panose="02020603050405020304" pitchFamily="18" charset="0"/>
              </a:rPr>
              <a:t>Department of Economics, Bates College</a:t>
            </a:r>
          </a:p>
        </p:txBody>
      </p:sp>
      <p:sp>
        <p:nvSpPr>
          <p:cNvPr id="3" name="文本框 2">
            <a:extLst>
              <a:ext uri="{FF2B5EF4-FFF2-40B4-BE49-F238E27FC236}">
                <a16:creationId xmlns:a16="http://schemas.microsoft.com/office/drawing/2014/main" id="{4468A83C-3121-CD2D-C456-D32BFAED0161}"/>
              </a:ext>
            </a:extLst>
          </p:cNvPr>
          <p:cNvSpPr txBox="1"/>
          <p:nvPr/>
        </p:nvSpPr>
        <p:spPr>
          <a:xfrm>
            <a:off x="731520" y="4200883"/>
            <a:ext cx="12861222" cy="7109639"/>
          </a:xfrm>
          <a:prstGeom prst="rect">
            <a:avLst/>
          </a:prstGeom>
          <a:solidFill>
            <a:schemeClr val="bg1"/>
          </a:solidFill>
        </p:spPr>
        <p:txBody>
          <a:bodyPr wrap="square" rtlCol="0">
            <a:spAutoFit/>
          </a:bodyPr>
          <a:lstStyle/>
          <a:p>
            <a:pPr algn="ctr"/>
            <a:r>
              <a:rPr lang="en-US" altLang="zh-CN" sz="6000" b="1" u="sng" dirty="0"/>
              <a:t>Introduction</a:t>
            </a:r>
          </a:p>
          <a:p>
            <a:r>
              <a:rPr lang="en-US" altLang="zh-CN" sz="3600" dirty="0">
                <a:latin typeface="Times New Roman" panose="02020603050405020304" pitchFamily="18" charset="0"/>
                <a:cs typeface="Times New Roman" panose="02020603050405020304" pitchFamily="18" charset="0"/>
              </a:rPr>
              <a:t>According to World Bank data, personal remittances have increased more than tenfold over the past three to four decades. However, not all countries are equally involved in this trend. Some economies are highly dependent on remittances, with inflows accounting for over 30% of their GDP. Yet, other countries with similar economic conditions show minimal reliance on remittances. This raises an important question: how does such variation in remittance dependency affect countries with similar economic conditions? One possible hypothesis is that it may influence income inequality.</a:t>
            </a:r>
          </a:p>
          <a:p>
            <a:r>
              <a:rPr lang="en-US" altLang="zh-CN" sz="3600" b="1" dirty="0">
                <a:latin typeface="Times New Roman" panose="02020603050405020304" pitchFamily="18" charset="0"/>
                <a:cs typeface="Times New Roman" panose="02020603050405020304" pitchFamily="18" charset="0"/>
              </a:rPr>
              <a:t>Research Question</a:t>
            </a:r>
            <a:r>
              <a:rPr lang="en-US" altLang="zh-CN" sz="3600" dirty="0">
                <a:latin typeface="Times New Roman" panose="02020603050405020304" pitchFamily="18" charset="0"/>
                <a:cs typeface="Times New Roman" panose="02020603050405020304" pitchFamily="18" charset="0"/>
              </a:rPr>
              <a:t>: How does a country’s dependence on international remittances affect its income inequality?</a:t>
            </a:r>
          </a:p>
        </p:txBody>
      </p:sp>
      <p:sp>
        <p:nvSpPr>
          <p:cNvPr id="4" name="文本框 3">
            <a:extLst>
              <a:ext uri="{FF2B5EF4-FFF2-40B4-BE49-F238E27FC236}">
                <a16:creationId xmlns:a16="http://schemas.microsoft.com/office/drawing/2014/main" id="{8C3101D8-6E4E-E940-4426-5FFF0044BD51}"/>
              </a:ext>
            </a:extLst>
          </p:cNvPr>
          <p:cNvSpPr txBox="1"/>
          <p:nvPr/>
        </p:nvSpPr>
        <p:spPr>
          <a:xfrm>
            <a:off x="30508423" y="4200883"/>
            <a:ext cx="12649200" cy="15419606"/>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6000" b="1" i="0" u="sng" strike="noStrike" kern="1200" cap="none" spc="0" normalizeH="0" baseline="0" noProof="0" dirty="0">
                <a:ln>
                  <a:noFill/>
                </a:ln>
                <a:solidFill>
                  <a:prstClr val="black"/>
                </a:solidFill>
                <a:effectLst/>
                <a:uLnTx/>
                <a:uFillTx/>
                <a:latin typeface="Calibri"/>
                <a:ea typeface="宋体" panose="02010600030101010101" pitchFamily="2" charset="-122"/>
                <a:cs typeface="+mn-cs"/>
              </a:rPr>
              <a:t>Results Summary &amp; Discussions</a:t>
            </a: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3600" dirty="0">
                <a:latin typeface="Times New Roman" panose="02020603050405020304" pitchFamily="18" charset="0"/>
                <a:cs typeface="Times New Roman" panose="02020603050405020304" pitchFamily="18" charset="0"/>
              </a:rPr>
              <a:t>Income inequality is negatively and linearly associated with remittances as a share of GDP. This finding contrasts with previous literature that often reports an inverted U-shaped relationship.</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Basic education (ISCED 1–3) shows an inverted U-shaped relationship with income inequality, while higher education (ISCED 5–8) exhibits a U-shaped pattern.</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Role of Economic Controls:</a:t>
            </a:r>
          </a:p>
          <a:p>
            <a:pPr marL="1028700" lvl="1"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Without them, remittances show an inverted U-shaped relationship with inequality—but this disappears once controls are added.</a:t>
            </a:r>
          </a:p>
          <a:p>
            <a:pPr marL="1028700" lvl="1"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These controls also make education variables significant and reveal the U-shaped effect of higher education, which becomes statistically robust with time fixed effects.</a:t>
            </a:r>
          </a:p>
          <a:p>
            <a:pPr marL="1028700" lvl="1"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This suggests that economic structure may play a more important role in shaping inequality than education alone.</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The core findings hold consistently across two different measures of inequality (the Gini index and the income share difference) and remain robust even when using reduced sets of macroeconomic controls.</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The data used are more complete in the modern era and for more developed countries. This may introduce selection bias.</a:t>
            </a:r>
          </a:p>
          <a:p>
            <a:pPr marL="571500" indent="-571500">
              <a:buFont typeface="Arial" panose="020B0604020202020204" pitchFamily="34" charset="0"/>
              <a:buChar char="•"/>
            </a:pPr>
            <a:r>
              <a:rPr lang="en-US" altLang="zh-CN" sz="3600" dirty="0">
                <a:latin typeface="Times New Roman" panose="02020603050405020304" pitchFamily="18" charset="0"/>
                <a:cs typeface="Times New Roman" panose="02020603050405020304" pitchFamily="18" charset="0"/>
              </a:rPr>
              <a:t>Given possible endogeneity concerns, particularly reverse causality between inequality and remittance inflows, future studies may consider employing instrumental variable techniques to strengthen causal inference.</a:t>
            </a:r>
          </a:p>
        </p:txBody>
      </p:sp>
      <p:sp>
        <p:nvSpPr>
          <p:cNvPr id="5" name="文本框 4">
            <a:extLst>
              <a:ext uri="{FF2B5EF4-FFF2-40B4-BE49-F238E27FC236}">
                <a16:creationId xmlns:a16="http://schemas.microsoft.com/office/drawing/2014/main" id="{DDB51E4D-D468-7A09-EE45-52876351DC2C}"/>
              </a:ext>
            </a:extLst>
          </p:cNvPr>
          <p:cNvSpPr txBox="1"/>
          <p:nvPr/>
        </p:nvSpPr>
        <p:spPr>
          <a:xfrm>
            <a:off x="731520" y="12458817"/>
            <a:ext cx="12861222" cy="7109639"/>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6000" b="1" i="0" u="sng" strike="noStrike" kern="1200" cap="none" spc="0" normalizeH="0" baseline="0" noProof="0" dirty="0">
                <a:ln>
                  <a:noFill/>
                </a:ln>
                <a:solidFill>
                  <a:prstClr val="black"/>
                </a:solidFill>
                <a:effectLst/>
                <a:uLnTx/>
                <a:uFillTx/>
                <a:latin typeface="Calibri"/>
                <a:ea typeface="宋体" panose="02010600030101010101" pitchFamily="2" charset="-122"/>
                <a:cs typeface="+mn-cs"/>
              </a:rPr>
              <a:t>Previous Literature</a:t>
            </a: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6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effect of remittances on income inequality follows an inverted U-shaped pattern</a:t>
            </a:r>
            <a:r>
              <a:rPr lang="en-US" altLang="zh-CN" sz="3600" dirty="0">
                <a:latin typeface="Times New Roman" panose="02020603050405020304" pitchFamily="18" charset="0"/>
                <a:cs typeface="Times New Roman" panose="02020603050405020304" pitchFamily="18" charset="0"/>
              </a:rPr>
              <a:t>( Koechlin &amp; León, 2006)</a:t>
            </a: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3600" dirty="0">
                <a:latin typeface="Times New Roman" panose="02020603050405020304" pitchFamily="18" charset="0"/>
                <a:cs typeface="Times New Roman" panose="02020603050405020304" pitchFamily="18" charset="0"/>
              </a:rPr>
              <a:t>The impact of remittances on inequality varies by region—they increase inequality in South Asia, reduce it in Eastern Europe, Latin America, and Sub-Saharan Africa, and show no significant effect in the MENA region (Anwar, Mang, &amp; Plaza, 2024).</a:t>
            </a:r>
          </a:p>
          <a:p>
            <a:pPr marL="571500" marR="0" lvl="0" indent="-57150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zh-CN" sz="3600" dirty="0">
                <a:latin typeface="Times New Roman" panose="02020603050405020304" pitchFamily="18" charset="0"/>
                <a:cs typeface="Times New Roman" panose="02020603050405020304" pitchFamily="18" charset="0"/>
              </a:rPr>
              <a:t>The skill composition of migrants influences inequality outcomes—low-skilled migrants tend to remit more and reduce inequality, while high-skilled migrants remit less. Education significantly affects poverty, but its role in inequality is more nuanced (</a:t>
            </a:r>
            <a:r>
              <a:rPr lang="en-US" altLang="zh-CN" sz="3600" dirty="0" err="1">
                <a:latin typeface="Times New Roman" panose="02020603050405020304" pitchFamily="18" charset="0"/>
                <a:cs typeface="Times New Roman" panose="02020603050405020304" pitchFamily="18" charset="0"/>
              </a:rPr>
              <a:t>Kratou</a:t>
            </a:r>
            <a:r>
              <a:rPr lang="en-US" altLang="zh-CN" sz="3600" dirty="0">
                <a:latin typeface="Times New Roman" panose="02020603050405020304" pitchFamily="18" charset="0"/>
                <a:cs typeface="Times New Roman" panose="02020603050405020304" pitchFamily="18" charset="0"/>
              </a:rPr>
              <a:t> &amp; </a:t>
            </a:r>
            <a:r>
              <a:rPr lang="en-US" altLang="zh-CN" sz="3600" dirty="0" err="1">
                <a:latin typeface="Times New Roman" panose="02020603050405020304" pitchFamily="18" charset="0"/>
                <a:cs typeface="Times New Roman" panose="02020603050405020304" pitchFamily="18" charset="0"/>
              </a:rPr>
              <a:t>Khlass</a:t>
            </a:r>
            <a:r>
              <a:rPr lang="en-US" altLang="zh-CN" sz="3600" dirty="0">
                <a:latin typeface="Times New Roman" panose="02020603050405020304" pitchFamily="18" charset="0"/>
                <a:cs typeface="Times New Roman" panose="02020603050405020304" pitchFamily="18" charset="0"/>
              </a:rPr>
              <a:t>, 2022; </a:t>
            </a:r>
            <a:r>
              <a:rPr lang="en-US" altLang="zh-CN" sz="3600" dirty="0" err="1">
                <a:latin typeface="Times New Roman" panose="02020603050405020304" pitchFamily="18" charset="0"/>
                <a:cs typeface="Times New Roman" panose="02020603050405020304" pitchFamily="18" charset="0"/>
              </a:rPr>
              <a:t>Murodova</a:t>
            </a:r>
            <a:r>
              <a:rPr lang="en-US" altLang="zh-CN" sz="3600" dirty="0">
                <a:latin typeface="Times New Roman" panose="02020603050405020304" pitchFamily="18" charset="0"/>
                <a:cs typeface="Times New Roman" panose="02020603050405020304" pitchFamily="18" charset="0"/>
              </a:rPr>
              <a:t>, 2018).</a:t>
            </a:r>
          </a:p>
        </p:txBody>
      </p:sp>
      <p:sp>
        <p:nvSpPr>
          <p:cNvPr id="7" name="文本框 6">
            <a:extLst>
              <a:ext uri="{FF2B5EF4-FFF2-40B4-BE49-F238E27FC236}">
                <a16:creationId xmlns:a16="http://schemas.microsoft.com/office/drawing/2014/main" id="{8F83F03D-00F6-EF43-6973-8AE4431EB77E}"/>
              </a:ext>
            </a:extLst>
          </p:cNvPr>
          <p:cNvSpPr txBox="1"/>
          <p:nvPr/>
        </p:nvSpPr>
        <p:spPr>
          <a:xfrm>
            <a:off x="731520" y="20716752"/>
            <a:ext cx="12649200" cy="10987623"/>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6000" b="1" i="0" u="sng"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p>
          <a:p>
            <a:pPr marL="571500" indent="-571500">
              <a:buFont typeface="Arial" panose="020B0604020202020204" pitchFamily="34" charset="0"/>
              <a:buChar char="•"/>
              <a:defRPr/>
            </a:pPr>
            <a:r>
              <a:rPr kumimoji="0" lang="en-US" altLang="zh-CN" sz="3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The ratio of remittance to GDP is obtained from the World Bank.</a:t>
            </a:r>
          </a:p>
          <a:p>
            <a:pPr marL="571500" indent="-571500">
              <a:buFont typeface="Arial" panose="020B0604020202020204" pitchFamily="34" charset="0"/>
              <a:buChar char="•"/>
              <a:defRPr/>
            </a:pPr>
            <a:r>
              <a:rPr kumimoji="0" lang="en-US" altLang="zh-CN" sz="3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Two inequality measures are used: the standardized Gini coefficient and the income share difference between the top 20% and bottom 20%, both from the WIID Companion dataset (United Nations, 2024).</a:t>
            </a:r>
          </a:p>
          <a:p>
            <a:pPr marL="571500" indent="-571500">
              <a:buFont typeface="Arial" panose="020B0604020202020204" pitchFamily="34" charset="0"/>
              <a:buChar char="•"/>
              <a:defRPr/>
            </a:pPr>
            <a:r>
              <a:rPr kumimoji="0" lang="en-US" altLang="zh-CN" sz="3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School life expectancy is drawn from ISCED levels 1–3 (primary to high school) and ISCED levels 5–8 (tertiary to doctoral), reflecting basic and higher education respectively (United Nations, 2016). </a:t>
            </a:r>
            <a:br>
              <a:rPr kumimoji="0" lang="en-US" altLang="zh-CN" sz="3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br>
            <a:r>
              <a:rPr kumimoji="0" lang="en-US" altLang="zh-CN" sz="3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(School life expectancy = sum of enrollment rates by age)</a:t>
            </a:r>
          </a:p>
          <a:p>
            <a:pPr marL="571500" indent="-571500">
              <a:buFont typeface="Arial" panose="020B0604020202020204" pitchFamily="34" charset="0"/>
              <a:buChar char="•"/>
              <a:defRPr/>
            </a:pPr>
            <a:r>
              <a:rPr kumimoji="0" lang="en-US" altLang="zh-CN" sz="3600" i="0" u="none" strike="noStrike" kern="120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Macroeconomic indicators are taken from the World Economic Outlook database (IMF, 2024), using only data in index, percentage, or international dollar formats to ensure comparability across countries and time.</a:t>
            </a:r>
          </a:p>
          <a:p>
            <a:pPr marL="571500" indent="-571500" algn="just">
              <a:buFont typeface="Arial" panose="020B0604020202020204" pitchFamily="34" charset="0"/>
              <a:buChar char="•"/>
              <a:defRPr/>
            </a:pPr>
            <a:r>
              <a:rPr lang="en-US" altLang="zh-CN" sz="3600" dirty="0">
                <a:latin typeface="Times New Roman" panose="02020603050405020304" pitchFamily="18" charset="0"/>
                <a:cs typeface="Times New Roman" panose="02020603050405020304" pitchFamily="18" charset="0"/>
              </a:rPr>
              <a:t>Due to data limitations, the final dataset is constructed as the intersection of the sources above and converted into a panel data format. The resulting panel includes 72 units from 1980 to 2015, with a total of 558 observations.</a:t>
            </a:r>
          </a:p>
        </p:txBody>
      </p:sp>
      <p:sp>
        <p:nvSpPr>
          <p:cNvPr id="8" name="文本框 7">
            <a:extLst>
              <a:ext uri="{FF2B5EF4-FFF2-40B4-BE49-F238E27FC236}">
                <a16:creationId xmlns:a16="http://schemas.microsoft.com/office/drawing/2014/main" id="{8AFFF18C-213E-6A45-8388-E4C1E1B510A5}"/>
              </a:ext>
            </a:extLst>
          </p:cNvPr>
          <p:cNvSpPr txBox="1"/>
          <p:nvPr/>
        </p:nvSpPr>
        <p:spPr>
          <a:xfrm>
            <a:off x="14254706" y="4248758"/>
            <a:ext cx="15381781" cy="8771632"/>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6000" b="1" i="0" u="sng" strike="noStrike" kern="1200" cap="none" spc="0" normalizeH="0" baseline="0" noProof="0" dirty="0">
                <a:ln>
                  <a:noFill/>
                </a:ln>
                <a:solidFill>
                  <a:prstClr val="black"/>
                </a:solidFill>
                <a:effectLst/>
                <a:uLnTx/>
                <a:uFillTx/>
                <a:latin typeface="Calibri"/>
                <a:ea typeface="宋体" panose="02010600030101010101" pitchFamily="2" charset="-122"/>
                <a:cs typeface="+mn-cs"/>
              </a:rPr>
              <a:t>Method</a:t>
            </a:r>
          </a:p>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The Primary regression includes both the linear and quadratic terms of the remittance-to-GDP ratio and two education control variables.</a:t>
            </a:r>
          </a:p>
          <a:p>
            <a:pPr marL="571500" marR="0" lvl="0" indent="-571500" algn="l" defTabSz="458788" rtl="0" eaLnBrk="1" fontAlgn="auto" latinLnBrk="0" hangingPunct="1">
              <a:lnSpc>
                <a:spcPct val="100000"/>
              </a:lnSpc>
              <a:spcBef>
                <a:spcPts val="0"/>
              </a:spcBef>
              <a:spcAft>
                <a:spcPts val="0"/>
              </a:spcAft>
              <a:buClrTx/>
              <a:buSzTx/>
              <a:buFont typeface="Arial" panose="020B0604020202020204" pitchFamily="34" charset="0"/>
              <a:buChar char="•"/>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Country-specific macroeconomic indicators (included in linear form only) are added to control the economic conditions of each country. These variables serve two purposes:</a:t>
            </a:r>
          </a:p>
          <a:p>
            <a:pPr marL="1485900" lvl="2" indent="-571500">
              <a:buFont typeface="Arial" panose="020B0604020202020204" pitchFamily="34" charset="0"/>
              <a:buChar char="•"/>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 account for macro-level influences on inequality, and</a:t>
            </a:r>
          </a:p>
          <a:p>
            <a:pPr marL="1485900" lvl="2" indent="-571500">
              <a:buFont typeface="Arial" panose="020B0604020202020204" pitchFamily="34" charset="0"/>
              <a:buChar char="•"/>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To substitute for country/region fixed effects using economic contexts.</a:t>
            </a:r>
          </a:p>
          <a:p>
            <a:pPr marL="571500" marR="0" lvl="0" indent="-5715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Time fixed effects are introduced through the construction of 13 time periods, rather than yearly dummies. This strategy:</a:t>
            </a:r>
          </a:p>
          <a:p>
            <a:pPr marL="1485900" lvl="2" indent="-571500">
              <a:buFont typeface="Arial" panose="020B0604020202020204" pitchFamily="34" charset="0"/>
              <a:buChar char="•"/>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Ensures sufficient observations within each period, especially during earlier years, and</a:t>
            </a:r>
          </a:p>
          <a:p>
            <a:pPr marL="1485900" lvl="2" indent="-571500">
              <a:buFont typeface="Arial" panose="020B0604020202020204" pitchFamily="34" charset="0"/>
              <a:buChar char="•"/>
              <a:defRPr/>
            </a:pPr>
            <a:r>
              <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rPr>
              <a:t>Avoids splitting across major historical/economic milestones (e.g., the 1991 dissolution of the Soviet Union, and the 2008 financial crisis).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altLang="zh-CN" sz="36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32" name="图片 31">
            <a:extLst>
              <a:ext uri="{FF2B5EF4-FFF2-40B4-BE49-F238E27FC236}">
                <a16:creationId xmlns:a16="http://schemas.microsoft.com/office/drawing/2014/main" id="{DDD9E3F9-C782-029F-F2EF-34E6F73A862D}"/>
              </a:ext>
            </a:extLst>
          </p:cNvPr>
          <p:cNvPicPr>
            <a:picLocks noChangeAspect="1"/>
          </p:cNvPicPr>
          <p:nvPr/>
        </p:nvPicPr>
        <p:blipFill>
          <a:blip r:embed="rId3"/>
          <a:stretch>
            <a:fillRect/>
          </a:stretch>
        </p:blipFill>
        <p:spPr>
          <a:xfrm>
            <a:off x="14252656" y="13375194"/>
            <a:ext cx="15383831" cy="11077443"/>
          </a:xfrm>
          <a:prstGeom prst="rect">
            <a:avLst/>
          </a:prstGeom>
        </p:spPr>
      </p:pic>
      <p:pic>
        <p:nvPicPr>
          <p:cNvPr id="38" name="图片 37">
            <a:extLst>
              <a:ext uri="{FF2B5EF4-FFF2-40B4-BE49-F238E27FC236}">
                <a16:creationId xmlns:a16="http://schemas.microsoft.com/office/drawing/2014/main" id="{17804943-CD9E-AA56-3E94-445C86CAF324}"/>
              </a:ext>
            </a:extLst>
          </p:cNvPr>
          <p:cNvPicPr>
            <a:picLocks noChangeAspect="1"/>
          </p:cNvPicPr>
          <p:nvPr/>
        </p:nvPicPr>
        <p:blipFill>
          <a:blip r:embed="rId4"/>
          <a:stretch>
            <a:fillRect/>
          </a:stretch>
        </p:blipFill>
        <p:spPr>
          <a:xfrm>
            <a:off x="13592742" y="25008041"/>
            <a:ext cx="9790597" cy="7250332"/>
          </a:xfrm>
          <a:prstGeom prst="rect">
            <a:avLst/>
          </a:prstGeom>
        </p:spPr>
      </p:pic>
      <p:pic>
        <p:nvPicPr>
          <p:cNvPr id="42" name="图片 41">
            <a:extLst>
              <a:ext uri="{FF2B5EF4-FFF2-40B4-BE49-F238E27FC236}">
                <a16:creationId xmlns:a16="http://schemas.microsoft.com/office/drawing/2014/main" id="{1481B16B-BBD0-C531-5E6D-B2A9A467FAAA}"/>
              </a:ext>
            </a:extLst>
          </p:cNvPr>
          <p:cNvPicPr>
            <a:picLocks noChangeAspect="1"/>
          </p:cNvPicPr>
          <p:nvPr/>
        </p:nvPicPr>
        <p:blipFill>
          <a:blip r:embed="rId5"/>
          <a:stretch>
            <a:fillRect/>
          </a:stretch>
        </p:blipFill>
        <p:spPr>
          <a:xfrm>
            <a:off x="33367025" y="25008041"/>
            <a:ext cx="9790598" cy="7250332"/>
          </a:xfrm>
          <a:prstGeom prst="rect">
            <a:avLst/>
          </a:prstGeom>
        </p:spPr>
      </p:pic>
      <p:pic>
        <p:nvPicPr>
          <p:cNvPr id="44" name="图片 43">
            <a:extLst>
              <a:ext uri="{FF2B5EF4-FFF2-40B4-BE49-F238E27FC236}">
                <a16:creationId xmlns:a16="http://schemas.microsoft.com/office/drawing/2014/main" id="{EAC57292-A90E-6F41-7959-D5BA019BE478}"/>
              </a:ext>
            </a:extLst>
          </p:cNvPr>
          <p:cNvPicPr>
            <a:picLocks noChangeAspect="1"/>
          </p:cNvPicPr>
          <p:nvPr/>
        </p:nvPicPr>
        <p:blipFill>
          <a:blip r:embed="rId6"/>
          <a:stretch>
            <a:fillRect/>
          </a:stretch>
        </p:blipFill>
        <p:spPr>
          <a:xfrm>
            <a:off x="23479883" y="25008041"/>
            <a:ext cx="9790597" cy="7250332"/>
          </a:xfrm>
          <a:prstGeom prst="rect">
            <a:avLst/>
          </a:prstGeom>
        </p:spPr>
      </p:pic>
      <p:sp>
        <p:nvSpPr>
          <p:cNvPr id="46" name="文本框 45">
            <a:extLst>
              <a:ext uri="{FF2B5EF4-FFF2-40B4-BE49-F238E27FC236}">
                <a16:creationId xmlns:a16="http://schemas.microsoft.com/office/drawing/2014/main" id="{FF067C05-0668-0FB2-9AF8-3A0F209DFA30}"/>
              </a:ext>
            </a:extLst>
          </p:cNvPr>
          <p:cNvSpPr txBox="1"/>
          <p:nvPr/>
        </p:nvSpPr>
        <p:spPr>
          <a:xfrm>
            <a:off x="30495891" y="20419411"/>
            <a:ext cx="12651249" cy="3785652"/>
          </a:xfrm>
          <a:prstGeom prst="rect">
            <a:avLst/>
          </a:prstGeom>
          <a:solidFill>
            <a:schemeClr val="bg1"/>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altLang="zh-CN" sz="6000" b="1" i="0" u="sng" strike="noStrike" kern="1200" cap="none" spc="0" normalizeH="0" baseline="0" noProof="0" dirty="0">
                <a:ln>
                  <a:noFill/>
                </a:ln>
                <a:solidFill>
                  <a:prstClr val="black"/>
                </a:solidFill>
                <a:effectLst/>
                <a:uLnTx/>
                <a:uFillTx/>
                <a:latin typeface="Calibri"/>
                <a:ea typeface="宋体" panose="02010600030101010101" pitchFamily="2" charset="-122"/>
                <a:cs typeface="+mn-cs"/>
              </a:rPr>
              <a:t>Acknowledgements:</a:t>
            </a:r>
          </a:p>
          <a:p>
            <a:pPr algn="ctr"/>
            <a:r>
              <a:rPr lang="en-US" altLang="zh-CN" sz="3600" dirty="0"/>
              <a:t>I would like to thank Professor Kyle Coombs for helping me refine my research methodology and for suggesting the visualization approach. I am also grateful to all the professors who have taught me and to my classmates for their valuable feedback and support along the way.</a:t>
            </a:r>
          </a:p>
        </p:txBody>
      </p:sp>
      <p:pic>
        <p:nvPicPr>
          <p:cNvPr id="1034" name="Picture 10">
            <a:extLst>
              <a:ext uri="{FF2B5EF4-FFF2-40B4-BE49-F238E27FC236}">
                <a16:creationId xmlns:a16="http://schemas.microsoft.com/office/drawing/2014/main" id="{2C2DE78E-1051-A8BC-2AED-B42DB91DEE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990237" y="1763038"/>
            <a:ext cx="3675540" cy="20670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204</TotalTime>
  <Words>826</Words>
  <Application>Microsoft Office PowerPoint</Application>
  <PresentationFormat>自定义</PresentationFormat>
  <Paragraphs>35</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Times New Roman</vt:lpstr>
      <vt:lpstr>Office Theme</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Liu Heyang</dc:creator>
  <cp:keywords/>
  <dc:description>generated using python-pptx</dc:description>
  <cp:lastModifiedBy>Liu Heyang</cp:lastModifiedBy>
  <cp:revision>5</cp:revision>
  <dcterms:created xsi:type="dcterms:W3CDTF">2013-01-27T09:14:16Z</dcterms:created>
  <dcterms:modified xsi:type="dcterms:W3CDTF">2025-04-07T09:00:23Z</dcterms:modified>
  <cp:category/>
</cp:coreProperties>
</file>