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64" r:id="rId3"/>
    <p:sldMasterId id="2147483658" r:id="rId4"/>
    <p:sldMasterId id="2147483650" r:id="rId5"/>
    <p:sldMasterId id="2147483656" r:id="rId6"/>
    <p:sldMasterId id="2147483652" r:id="rId7"/>
    <p:sldMasterId id="2147483662" r:id="rId8"/>
    <p:sldMasterId id="2147483666" r:id="rId9"/>
  </p:sldMasterIdLst>
  <p:notesMasterIdLst>
    <p:notesMasterId r:id="rId75"/>
  </p:notesMasterIdLst>
  <p:sldIdLst>
    <p:sldId id="256" r:id="rId10"/>
    <p:sldId id="333" r:id="rId11"/>
    <p:sldId id="258" r:id="rId12"/>
    <p:sldId id="310" r:id="rId13"/>
    <p:sldId id="311" r:id="rId14"/>
    <p:sldId id="257" r:id="rId15"/>
    <p:sldId id="313" r:id="rId16"/>
    <p:sldId id="315" r:id="rId17"/>
    <p:sldId id="316" r:id="rId18"/>
    <p:sldId id="318" r:id="rId19"/>
    <p:sldId id="319" r:id="rId20"/>
    <p:sldId id="317" r:id="rId21"/>
    <p:sldId id="320" r:id="rId22"/>
    <p:sldId id="259" r:id="rId23"/>
    <p:sldId id="321" r:id="rId24"/>
    <p:sldId id="322" r:id="rId25"/>
    <p:sldId id="323" r:id="rId26"/>
    <p:sldId id="324" r:id="rId27"/>
    <p:sldId id="260" r:id="rId28"/>
    <p:sldId id="334" r:id="rId29"/>
    <p:sldId id="337" r:id="rId30"/>
    <p:sldId id="338" r:id="rId31"/>
    <p:sldId id="339" r:id="rId32"/>
    <p:sldId id="340" r:id="rId33"/>
    <p:sldId id="341" r:id="rId34"/>
    <p:sldId id="336" r:id="rId35"/>
    <p:sldId id="335" r:id="rId36"/>
    <p:sldId id="342" r:id="rId37"/>
    <p:sldId id="269" r:id="rId38"/>
    <p:sldId id="272" r:id="rId39"/>
    <p:sldId id="270" r:id="rId40"/>
    <p:sldId id="275" r:id="rId41"/>
    <p:sldId id="276" r:id="rId42"/>
    <p:sldId id="271" r:id="rId43"/>
    <p:sldId id="279" r:id="rId44"/>
    <p:sldId id="287" r:id="rId45"/>
    <p:sldId id="284" r:id="rId46"/>
    <p:sldId id="285" r:id="rId47"/>
    <p:sldId id="286" r:id="rId48"/>
    <p:sldId id="343" r:id="rId49"/>
    <p:sldId id="277" r:id="rId50"/>
    <p:sldId id="278" r:id="rId51"/>
    <p:sldId id="281" r:id="rId52"/>
    <p:sldId id="282" r:id="rId53"/>
    <p:sldId id="288" r:id="rId54"/>
    <p:sldId id="300" r:id="rId55"/>
    <p:sldId id="296" r:id="rId56"/>
    <p:sldId id="297" r:id="rId57"/>
    <p:sldId id="301" r:id="rId58"/>
    <p:sldId id="290" r:id="rId59"/>
    <p:sldId id="291" r:id="rId60"/>
    <p:sldId id="302" r:id="rId61"/>
    <p:sldId id="304" r:id="rId62"/>
    <p:sldId id="305" r:id="rId63"/>
    <p:sldId id="308" r:id="rId64"/>
    <p:sldId id="307" r:id="rId65"/>
    <p:sldId id="309" r:id="rId66"/>
    <p:sldId id="327" r:id="rId67"/>
    <p:sldId id="328" r:id="rId68"/>
    <p:sldId id="326" r:id="rId69"/>
    <p:sldId id="329" r:id="rId70"/>
    <p:sldId id="265" r:id="rId71"/>
    <p:sldId id="330" r:id="rId72"/>
    <p:sldId id="331" r:id="rId73"/>
    <p:sldId id="332" r:id="rId74"/>
  </p:sldIdLst>
  <p:sldSz cx="9144000" cy="5143500" type="screen16x9"/>
  <p:notesSz cx="6858000" cy="9144000"/>
  <p:embeddedFontLst>
    <p:embeddedFont>
      <p:font typeface="나눔스퀘어" panose="020B0600000101010101" pitchFamily="50" charset="-127"/>
      <p:regular r:id="rId76"/>
    </p:embeddedFont>
    <p:embeddedFont>
      <p:font typeface="맑은 고딕" panose="020B0503020000020004" pitchFamily="50" charset="-127"/>
      <p:regular r:id="rId77"/>
      <p:bold r:id="rId7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C6F"/>
    <a:srgbClr val="333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16" Type="http://schemas.openxmlformats.org/officeDocument/2006/relationships/slide" Target="slides/slide7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82" Type="http://schemas.openxmlformats.org/officeDocument/2006/relationships/tableStyles" Target="tableStyles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font" Target="fonts/font2.fntdata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font" Target="fonts/font3.fntdata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font" Target="fonts/font1.fntdata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F1E52-5DF0-4087-8236-3327D08D28B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F842A-48AC-4D33-B98E-83AD0FD8A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4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F842A-48AC-4D33-B98E-83AD0FD8A4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2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F842A-48AC-4D33-B98E-83AD0FD8A4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5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F842A-48AC-4D33-B98E-83AD0FD8A4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73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84775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50995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8796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73602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70605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03564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01320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83160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371697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230578" y="1131590"/>
            <a:ext cx="4682845" cy="2880321"/>
            <a:chOff x="0" y="-520947"/>
            <a:chExt cx="1828800" cy="11248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0" y="-520947"/>
              <a:ext cx="1828800" cy="988460"/>
            </a:xfrm>
            <a:prstGeom prst="roundRect">
              <a:avLst/>
            </a:prstGeom>
            <a:solidFill>
              <a:srgbClr val="33343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842392" y="459894"/>
              <a:ext cx="144016" cy="144016"/>
            </a:xfrm>
            <a:prstGeom prst="triangle">
              <a:avLst/>
            </a:prstGeom>
            <a:solidFill>
              <a:srgbClr val="33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/>
          <p:cNvCxnSpPr/>
          <p:nvPr userDrawn="1"/>
        </p:nvCxnSpPr>
        <p:spPr>
          <a:xfrm>
            <a:off x="0" y="4948014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0" y="195486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5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cover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9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slow">
    <p:cover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 userDrawn="1"/>
        </p:nvSpPr>
        <p:spPr>
          <a:xfrm>
            <a:off x="18288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36576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54864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73152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0" y="-75568"/>
            <a:ext cx="1828800" cy="674914"/>
            <a:chOff x="0" y="-71004"/>
            <a:chExt cx="1828800" cy="67491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0" y="-71004"/>
              <a:ext cx="1828800" cy="538517"/>
            </a:xfrm>
            <a:prstGeom prst="roundRect">
              <a:avLst/>
            </a:prstGeom>
            <a:solidFill>
              <a:srgbClr val="33343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 flipV="1">
              <a:off x="842392" y="459894"/>
              <a:ext cx="144016" cy="144016"/>
            </a:xfrm>
            <a:prstGeom prst="triangle">
              <a:avLst/>
            </a:prstGeom>
            <a:solidFill>
              <a:srgbClr val="33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 userDrawn="1"/>
        </p:nvCxnSpPr>
        <p:spPr>
          <a:xfrm>
            <a:off x="0" y="603910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4948014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18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slow">
    <p:cover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36576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54864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73152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03910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0" y="4948014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1828800" y="-75568"/>
            <a:ext cx="1828800" cy="674914"/>
            <a:chOff x="0" y="-71004"/>
            <a:chExt cx="1828800" cy="67491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0" y="-71004"/>
              <a:ext cx="1828800" cy="538517"/>
            </a:xfrm>
            <a:prstGeom prst="roundRect">
              <a:avLst/>
            </a:prstGeom>
            <a:solidFill>
              <a:srgbClr val="33343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flipV="1">
              <a:off x="842392" y="459894"/>
              <a:ext cx="144016" cy="144016"/>
            </a:xfrm>
            <a:prstGeom prst="triangle">
              <a:avLst/>
            </a:prstGeom>
            <a:solidFill>
              <a:srgbClr val="33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717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 spd="slow">
    <p:cover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8288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54864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73152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03910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0" y="4948014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3657600" y="-75568"/>
            <a:ext cx="1828800" cy="674914"/>
            <a:chOff x="0" y="-71004"/>
            <a:chExt cx="1828800" cy="67491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0" y="-71004"/>
              <a:ext cx="1828800" cy="538517"/>
            </a:xfrm>
            <a:prstGeom prst="roundRect">
              <a:avLst/>
            </a:prstGeom>
            <a:solidFill>
              <a:srgbClr val="33343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flipV="1">
              <a:off x="842392" y="459894"/>
              <a:ext cx="144016" cy="144016"/>
            </a:xfrm>
            <a:prstGeom prst="triangle">
              <a:avLst/>
            </a:prstGeom>
            <a:solidFill>
              <a:srgbClr val="33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802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cover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8288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36576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73152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03910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0" y="4948014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5486400" y="-75568"/>
            <a:ext cx="1828800" cy="674914"/>
            <a:chOff x="0" y="-71004"/>
            <a:chExt cx="1828800" cy="67491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0" y="-71004"/>
              <a:ext cx="1828800" cy="538517"/>
            </a:xfrm>
            <a:prstGeom prst="roundRect">
              <a:avLst/>
            </a:prstGeom>
            <a:solidFill>
              <a:srgbClr val="33343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flipV="1">
              <a:off x="842392" y="459894"/>
              <a:ext cx="144016" cy="144016"/>
            </a:xfrm>
            <a:prstGeom prst="triangle">
              <a:avLst/>
            </a:prstGeom>
            <a:solidFill>
              <a:srgbClr val="33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246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cover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8288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36576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548640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0" y="-109104"/>
            <a:ext cx="1828800" cy="313767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03910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0" y="4948014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315200" y="-75568"/>
            <a:ext cx="1828800" cy="674914"/>
            <a:chOff x="0" y="-71004"/>
            <a:chExt cx="1828800" cy="67491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0" y="-71004"/>
              <a:ext cx="1828800" cy="538517"/>
            </a:xfrm>
            <a:prstGeom prst="roundRect">
              <a:avLst/>
            </a:prstGeom>
            <a:solidFill>
              <a:srgbClr val="33343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flipV="1">
              <a:off x="842392" y="459894"/>
              <a:ext cx="144016" cy="144016"/>
            </a:xfrm>
            <a:prstGeom prst="triangle">
              <a:avLst/>
            </a:prstGeom>
            <a:solidFill>
              <a:srgbClr val="33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237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cover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230578" y="1131590"/>
            <a:ext cx="4682845" cy="2880321"/>
            <a:chOff x="0" y="-520947"/>
            <a:chExt cx="1828800" cy="11248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0" y="-520947"/>
              <a:ext cx="1828800" cy="988460"/>
            </a:xfrm>
            <a:prstGeom prst="roundRect">
              <a:avLst/>
            </a:prstGeom>
            <a:solidFill>
              <a:srgbClr val="33343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842392" y="459894"/>
              <a:ext cx="144016" cy="144016"/>
            </a:xfrm>
            <a:prstGeom prst="triangle">
              <a:avLst/>
            </a:prstGeom>
            <a:solidFill>
              <a:srgbClr val="33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67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slow">
    <p:cover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230578" y="1131590"/>
            <a:ext cx="4682845" cy="2880321"/>
            <a:chOff x="0" y="-520947"/>
            <a:chExt cx="1828800" cy="11248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0" y="-520947"/>
              <a:ext cx="1828800" cy="98846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842392" y="459894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8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cover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59890" y="1563638"/>
            <a:ext cx="4224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300" dirty="0" err="1">
                <a:solidFill>
                  <a:schemeClr val="bg1"/>
                </a:solidFill>
              </a:rPr>
              <a:t>블럭퍼즐</a:t>
            </a:r>
            <a:r>
              <a:rPr lang="ko-KR" altLang="en-US" sz="4400" spc="300" dirty="0">
                <a:solidFill>
                  <a:schemeClr val="bg1"/>
                </a:solidFill>
              </a:rPr>
              <a:t> 맞추기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4393" y="2721104"/>
            <a:ext cx="1975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21101160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강민재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21101199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양효정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83879" y="2254498"/>
            <a:ext cx="19762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with </a:t>
            </a:r>
            <a:r>
              <a:rPr lang="en-US" altLang="ko-KR" sz="2400" dirty="0" err="1">
                <a:solidFill>
                  <a:schemeClr val="bg1">
                    <a:lumMod val="85000"/>
                  </a:schemeClr>
                </a:solidFill>
              </a:rPr>
              <a:t>pygame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2904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3558"/>
            <a:ext cx="3736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main.py(</a:t>
            </a:r>
            <a:r>
              <a:rPr lang="ko-KR" altLang="en-US" sz="2800" dirty="0"/>
              <a:t>입력 알고리즘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</p:txBody>
      </p:sp>
      <p:sp>
        <p:nvSpPr>
          <p:cNvPr id="19" name="직사각형 18"/>
          <p:cNvSpPr/>
          <p:nvPr/>
        </p:nvSpPr>
        <p:spPr>
          <a:xfrm>
            <a:off x="584681" y="-4355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입력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B24-3916-AEFE-4D38-E53276355A79}"/>
              </a:ext>
            </a:extLst>
          </p:cNvPr>
          <p:cNvSpPr txBox="1"/>
          <p:nvPr/>
        </p:nvSpPr>
        <p:spPr>
          <a:xfrm>
            <a:off x="395536" y="1562568"/>
            <a:ext cx="73504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elif</a:t>
            </a:r>
            <a:r>
              <a:rPr lang="en-US" altLang="ko-KR" dirty="0"/>
              <a:t> block!=None and </a:t>
            </a:r>
            <a:r>
              <a:rPr lang="en-US" altLang="ko-KR" dirty="0" err="1"/>
              <a:t>event.type</a:t>
            </a:r>
            <a:r>
              <a:rPr lang="en-US" altLang="ko-KR" dirty="0"/>
              <a:t> == </a:t>
            </a:r>
            <a:r>
              <a:rPr lang="en-US" altLang="ko-KR" dirty="0" err="1"/>
              <a:t>pygame.</a:t>
            </a:r>
            <a:r>
              <a:rPr lang="en-US" altLang="ko-KR" dirty="0" err="1">
                <a:solidFill>
                  <a:srgbClr val="F66C6F"/>
                </a:solidFill>
              </a:rPr>
              <a:t>MOUSEBUTTONDOWN</a:t>
            </a:r>
            <a:r>
              <a:rPr lang="en-US" altLang="ko-KR" dirty="0"/>
              <a:t>:   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마우스 클릭 이벤트 발생시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 넣을 블록을 선택</a:t>
            </a:r>
            <a:endParaRPr lang="en-US" altLang="ko-KR" dirty="0"/>
          </a:p>
          <a:p>
            <a:r>
              <a:rPr lang="en-US" altLang="ko-KR" dirty="0"/>
              <a:t>         if </a:t>
            </a:r>
            <a:r>
              <a:rPr lang="en-US" altLang="ko-KR" dirty="0" err="1"/>
              <a:t>block_info</a:t>
            </a:r>
            <a:r>
              <a:rPr lang="en-US" altLang="ko-KR" dirty="0"/>
              <a:t>["</a:t>
            </a:r>
            <a:r>
              <a:rPr lang="en-US" altLang="ko-KR" dirty="0" err="1"/>
              <a:t>rect</a:t>
            </a:r>
            <a:r>
              <a:rPr lang="en-US" altLang="ko-KR" dirty="0"/>
              <a:t>"].</a:t>
            </a:r>
            <a:r>
              <a:rPr lang="en-US" altLang="ko-KR" dirty="0" err="1"/>
              <a:t>collidepoint</a:t>
            </a:r>
            <a:r>
              <a:rPr lang="en-US" altLang="ko-KR" dirty="0"/>
              <a:t>(</a:t>
            </a:r>
            <a:r>
              <a:rPr lang="en-US" altLang="ko-KR" dirty="0" err="1"/>
              <a:t>mouse_x</a:t>
            </a:r>
            <a:r>
              <a:rPr lang="en-US" altLang="ko-KR" dirty="0"/>
              <a:t>, </a:t>
            </a:r>
            <a:r>
              <a:rPr lang="en-US" altLang="ko-KR" dirty="0" err="1"/>
              <a:t>mouse_y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selected_color_num</a:t>
            </a:r>
            <a:r>
              <a:rPr lang="en-US" altLang="ko-KR" dirty="0"/>
              <a:t> = </a:t>
            </a:r>
            <a:r>
              <a:rPr lang="en-US" altLang="ko-KR" dirty="0" err="1"/>
              <a:t>block_info</a:t>
            </a:r>
            <a:r>
              <a:rPr lang="en-US" altLang="ko-KR" dirty="0"/>
              <a:t>["</a:t>
            </a:r>
            <a:r>
              <a:rPr lang="en-US" altLang="ko-KR" dirty="0" err="1"/>
              <a:t>color_num</a:t>
            </a:r>
            <a:r>
              <a:rPr lang="en-US" altLang="ko-KR" dirty="0"/>
              <a:t>"]</a:t>
            </a:r>
          </a:p>
          <a:p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>
                <a:solidFill>
                  <a:srgbClr val="F66C6F"/>
                </a:solidFill>
              </a:rPr>
              <a:t># block</a:t>
            </a:r>
            <a:r>
              <a:rPr lang="ko-KR" altLang="en-US" dirty="0">
                <a:solidFill>
                  <a:srgbClr val="F66C6F"/>
                </a:solidFill>
              </a:rPr>
              <a:t> 자리에 잡은 블록을 넣기</a:t>
            </a:r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/>
              <a:t>block = </a:t>
            </a:r>
            <a:r>
              <a:rPr lang="en-US" altLang="ko-KR" dirty="0" err="1"/>
              <a:t>block_list</a:t>
            </a:r>
            <a:r>
              <a:rPr lang="en-US" altLang="ko-KR" dirty="0"/>
              <a:t>[</a:t>
            </a:r>
            <a:r>
              <a:rPr lang="en-US" altLang="ko-KR" dirty="0" err="1"/>
              <a:t>selected_color_num-block_num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87470D-B7CF-C06C-2E8E-1086242E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1923678"/>
            <a:ext cx="1612810" cy="29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084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3558"/>
            <a:ext cx="3826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main.py(</a:t>
            </a:r>
            <a:r>
              <a:rPr lang="ko-KR" altLang="en-US" sz="2800" dirty="0"/>
              <a:t>입력 알고리즘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9" name="직사각형 18"/>
          <p:cNvSpPr/>
          <p:nvPr/>
        </p:nvSpPr>
        <p:spPr>
          <a:xfrm>
            <a:off x="584680" y="-4355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입력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B24-3916-AEFE-4D38-E53276355A79}"/>
              </a:ext>
            </a:extLst>
          </p:cNvPr>
          <p:cNvSpPr txBox="1"/>
          <p:nvPr/>
        </p:nvSpPr>
        <p:spPr>
          <a:xfrm>
            <a:off x="251520" y="1563638"/>
            <a:ext cx="87623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</a:t>
            </a:r>
            <a:r>
              <a:rPr lang="en-US" altLang="ko-KR" dirty="0" err="1"/>
              <a:t>event.type</a:t>
            </a:r>
            <a:r>
              <a:rPr lang="en-US" altLang="ko-KR" dirty="0"/>
              <a:t> == </a:t>
            </a:r>
            <a:r>
              <a:rPr lang="en-US" altLang="ko-KR" dirty="0" err="1"/>
              <a:t>pygame.MOUSEBUTTONDOWN</a:t>
            </a:r>
            <a:r>
              <a:rPr lang="en-US" altLang="ko-KR" dirty="0"/>
              <a:t> and </a:t>
            </a:r>
            <a:r>
              <a:rPr lang="en-US" altLang="ko-KR" dirty="0" err="1"/>
              <a:t>event.button</a:t>
            </a:r>
            <a:r>
              <a:rPr lang="en-US" altLang="ko-KR" dirty="0"/>
              <a:t> == 1: </a:t>
            </a:r>
          </a:p>
          <a:p>
            <a:r>
              <a:rPr lang="en-US" altLang="ko-KR" dirty="0"/>
              <a:t> # </a:t>
            </a:r>
            <a:r>
              <a:rPr lang="ko-KR" altLang="en-US" dirty="0"/>
              <a:t>마우스 왼쪽 버튼 클릭 이벤트일 때</a:t>
            </a:r>
            <a:endParaRPr lang="en-US" altLang="ko-KR" dirty="0"/>
          </a:p>
          <a:p>
            <a:r>
              <a:rPr lang="en-US" altLang="ko-KR" dirty="0"/>
              <a:t> # </a:t>
            </a:r>
            <a:r>
              <a:rPr lang="ko-KR" altLang="en-US" dirty="0"/>
              <a:t>블록을 현재 위치에 넣을 수 있는지 확인 후</a:t>
            </a:r>
            <a:endParaRPr lang="en-US" altLang="ko-KR" dirty="0"/>
          </a:p>
          <a:p>
            <a:r>
              <a:rPr lang="en-US" altLang="ko-KR" dirty="0"/>
              <a:t>	board[</a:t>
            </a:r>
            <a:r>
              <a:rPr lang="en-US" altLang="ko-KR" dirty="0" err="1"/>
              <a:t>ny</a:t>
            </a:r>
            <a:r>
              <a:rPr lang="en-US" altLang="ko-KR" dirty="0"/>
              <a:t>][</a:t>
            </a:r>
            <a:r>
              <a:rPr lang="en-US" altLang="ko-KR" dirty="0" err="1"/>
              <a:t>nx</a:t>
            </a:r>
            <a:r>
              <a:rPr lang="en-US" altLang="ko-KR" dirty="0"/>
              <a:t>] = </a:t>
            </a:r>
            <a:r>
              <a:rPr lang="en-US" altLang="ko-KR" dirty="0" err="1"/>
              <a:t>block_num</a:t>
            </a:r>
            <a:r>
              <a:rPr lang="en-US" altLang="ko-KR" dirty="0"/>
              <a:t> 	#</a:t>
            </a:r>
            <a:r>
              <a:rPr lang="ko-KR" altLang="en-US" dirty="0"/>
              <a:t>해당 블록 </a:t>
            </a:r>
            <a:r>
              <a:rPr lang="ko-KR" altLang="en-US" dirty="0">
                <a:solidFill>
                  <a:srgbClr val="F66C6F"/>
                </a:solidFill>
              </a:rPr>
              <a:t>넣기</a:t>
            </a:r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/>
              <a:t>	</a:t>
            </a:r>
            <a:r>
              <a:rPr lang="en-US" altLang="ko-KR" dirty="0" err="1"/>
              <a:t>block_list.</a:t>
            </a:r>
            <a:r>
              <a:rPr lang="en-US" altLang="ko-KR" dirty="0" err="1">
                <a:solidFill>
                  <a:srgbClr val="F66C6F"/>
                </a:solidFill>
              </a:rPr>
              <a:t>remove</a:t>
            </a:r>
            <a:r>
              <a:rPr lang="en-US" altLang="ko-KR" dirty="0"/>
              <a:t>(</a:t>
            </a:r>
            <a:r>
              <a:rPr lang="en-US" altLang="ko-KR" dirty="0" err="1"/>
              <a:t>block_list</a:t>
            </a:r>
            <a:r>
              <a:rPr lang="en-US" altLang="ko-KR" dirty="0"/>
              <a:t>[</a:t>
            </a:r>
            <a:r>
              <a:rPr lang="en-US" altLang="ko-KR" dirty="0" err="1"/>
              <a:t>block_num</a:t>
            </a:r>
            <a:r>
              <a:rPr lang="en-US" altLang="ko-KR" dirty="0"/>
              <a:t>]) 	#</a:t>
            </a:r>
            <a:r>
              <a:rPr lang="ko-KR" altLang="en-US" dirty="0"/>
              <a:t>블록리스트에서 해당 블록 </a:t>
            </a:r>
            <a:r>
              <a:rPr lang="ko-KR" altLang="en-US" dirty="0">
                <a:solidFill>
                  <a:srgbClr val="F66C6F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66645064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3558"/>
            <a:ext cx="3736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main.py(</a:t>
            </a:r>
            <a:r>
              <a:rPr lang="ko-KR" altLang="en-US" sz="2800" dirty="0"/>
              <a:t>입력 알고리즘</a:t>
            </a:r>
            <a:r>
              <a:rPr lang="en-US" altLang="ko-KR" sz="2800" dirty="0"/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84680" y="-4355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입력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B24-3916-AEFE-4D38-E53276355A79}"/>
              </a:ext>
            </a:extLst>
          </p:cNvPr>
          <p:cNvSpPr txBox="1"/>
          <p:nvPr/>
        </p:nvSpPr>
        <p:spPr>
          <a:xfrm>
            <a:off x="251520" y="1563638"/>
            <a:ext cx="80682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</a:t>
            </a:r>
            <a:r>
              <a:rPr lang="en-US" altLang="ko-KR" dirty="0" err="1"/>
              <a:t>event.type</a:t>
            </a:r>
            <a:r>
              <a:rPr lang="en-US" altLang="ko-KR" dirty="0"/>
              <a:t> == </a:t>
            </a:r>
            <a:r>
              <a:rPr lang="en-US" altLang="ko-KR" dirty="0" err="1"/>
              <a:t>pygame.KEYDOWN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if </a:t>
            </a:r>
            <a:r>
              <a:rPr lang="en-US" altLang="ko-KR" dirty="0" err="1"/>
              <a:t>event.key</a:t>
            </a:r>
            <a:r>
              <a:rPr lang="en-US" altLang="ko-KR" dirty="0"/>
              <a:t> == </a:t>
            </a:r>
            <a:r>
              <a:rPr lang="en-US" altLang="ko-KR" dirty="0" err="1"/>
              <a:t>pygame.K_r</a:t>
            </a:r>
            <a:r>
              <a:rPr lang="en-US" altLang="ko-KR" dirty="0"/>
              <a:t>: 		#R</a:t>
            </a:r>
            <a:r>
              <a:rPr lang="ko-KR" altLang="en-US" dirty="0"/>
              <a:t>버튼을 누르면 블록 회전</a:t>
            </a:r>
            <a:endParaRPr lang="en-US" altLang="ko-KR" dirty="0"/>
          </a:p>
          <a:p>
            <a:r>
              <a:rPr lang="en-US" altLang="ko-KR" dirty="0"/>
              <a:t>	for pos in range(</a:t>
            </a:r>
            <a:r>
              <a:rPr lang="en-US" altLang="ko-KR" dirty="0" err="1"/>
              <a:t>len</a:t>
            </a:r>
            <a:r>
              <a:rPr lang="en-US" altLang="ko-KR" dirty="0"/>
              <a:t>(block)): 	#</a:t>
            </a:r>
            <a:r>
              <a:rPr lang="ko-KR" altLang="en-US" dirty="0"/>
              <a:t>블록 칸수만큼 반복</a:t>
            </a:r>
            <a:endParaRPr lang="en-US" altLang="ko-KR" dirty="0"/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pos_list</a:t>
            </a:r>
            <a:r>
              <a:rPr lang="en-US" altLang="ko-KR" dirty="0"/>
              <a:t> = list(block[pos])	#</a:t>
            </a:r>
            <a:r>
              <a:rPr lang="ko-KR" altLang="en-US" dirty="0"/>
              <a:t>각 블록 좌표를 </a:t>
            </a:r>
            <a:r>
              <a:rPr lang="en-US" altLang="ko-KR" dirty="0"/>
              <a:t>list</a:t>
            </a:r>
            <a:r>
              <a:rPr lang="ko-KR" altLang="en-US" dirty="0"/>
              <a:t>로 변환</a:t>
            </a:r>
            <a:endParaRPr lang="en-US" altLang="ko-KR" dirty="0"/>
          </a:p>
          <a:p>
            <a:r>
              <a:rPr lang="en-US" altLang="ko-KR" dirty="0"/>
              <a:t>                    temp = </a:t>
            </a:r>
            <a:r>
              <a:rPr lang="en-US" altLang="ko-KR" dirty="0" err="1"/>
              <a:t>pos_list</a:t>
            </a:r>
            <a:r>
              <a:rPr lang="en-US" altLang="ko-KR" dirty="0"/>
              <a:t>[0]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pos_list</a:t>
            </a:r>
            <a:r>
              <a:rPr lang="en-US" altLang="ko-KR" dirty="0"/>
              <a:t>[0] = </a:t>
            </a:r>
            <a:r>
              <a:rPr lang="en-US" altLang="ko-KR" dirty="0" err="1"/>
              <a:t>pos_list</a:t>
            </a:r>
            <a:r>
              <a:rPr lang="en-US" altLang="ko-KR" dirty="0"/>
              <a:t>[1]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pos_list</a:t>
            </a:r>
            <a:r>
              <a:rPr lang="en-US" altLang="ko-KR" dirty="0"/>
              <a:t>[1] = temp * -1		#</a:t>
            </a:r>
            <a:r>
              <a:rPr lang="en-US" altLang="ko-KR" dirty="0">
                <a:solidFill>
                  <a:srgbClr val="F66C6F"/>
                </a:solidFill>
              </a:rPr>
              <a:t>90</a:t>
            </a:r>
            <a:r>
              <a:rPr lang="ko-KR" altLang="en-US" dirty="0">
                <a:solidFill>
                  <a:srgbClr val="F66C6F"/>
                </a:solidFill>
              </a:rPr>
              <a:t>도 회전한 </a:t>
            </a:r>
            <a:r>
              <a:rPr lang="en-US" altLang="ko-KR" dirty="0">
                <a:solidFill>
                  <a:srgbClr val="F66C6F"/>
                </a:solidFill>
              </a:rPr>
              <a:t>x, y</a:t>
            </a:r>
            <a:r>
              <a:rPr lang="ko-KR" altLang="en-US" dirty="0">
                <a:solidFill>
                  <a:srgbClr val="F66C6F"/>
                </a:solidFill>
              </a:rPr>
              <a:t>값으로 변경</a:t>
            </a:r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/>
              <a:t>                    block[pos] = tuple(</a:t>
            </a:r>
            <a:r>
              <a:rPr lang="en-US" altLang="ko-KR" dirty="0" err="1"/>
              <a:t>pos_list</a:t>
            </a:r>
            <a:r>
              <a:rPr lang="en-US" altLang="ko-KR" dirty="0"/>
              <a:t>)	#</a:t>
            </a:r>
            <a:r>
              <a:rPr lang="ko-KR" altLang="en-US" dirty="0"/>
              <a:t>각 블록 좌표를 다시 </a:t>
            </a:r>
            <a:r>
              <a:rPr lang="en-US" altLang="ko-KR" dirty="0"/>
              <a:t>tuple</a:t>
            </a:r>
            <a:r>
              <a:rPr lang="ko-KR" altLang="en-US" dirty="0"/>
              <a:t>로 변환</a:t>
            </a:r>
            <a:endParaRPr lang="en-US" altLang="ko-KR" dirty="0"/>
          </a:p>
        </p:txBody>
      </p:sp>
      <p:pic>
        <p:nvPicPr>
          <p:cNvPr id="5" name="그림 4" descr="스크린샷, 텍스트, 라인, 도표이(가) 표시된 사진&#10;&#10;자동 생성된 설명">
            <a:extLst>
              <a:ext uri="{FF2B5EF4-FFF2-40B4-BE49-F238E27FC236}">
                <a16:creationId xmlns:a16="http://schemas.microsoft.com/office/drawing/2014/main" id="{CD0980F8-7F31-627B-24DF-CCF5EAF72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23678"/>
            <a:ext cx="3294956" cy="279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88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3558"/>
            <a:ext cx="6580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main.py(</a:t>
            </a:r>
            <a:r>
              <a:rPr lang="ko-KR" altLang="en-US" sz="2800" dirty="0"/>
              <a:t>입력 알고리즘</a:t>
            </a:r>
            <a:r>
              <a:rPr lang="en-US" altLang="ko-KR" sz="2800" dirty="0"/>
              <a:t>) -&gt; blockset_ai.py</a:t>
            </a:r>
            <a:endParaRPr lang="ko-KR" altLang="en-US" sz="2800" dirty="0"/>
          </a:p>
        </p:txBody>
      </p:sp>
      <p:sp>
        <p:nvSpPr>
          <p:cNvPr id="19" name="직사각형 18"/>
          <p:cNvSpPr/>
          <p:nvPr/>
        </p:nvSpPr>
        <p:spPr>
          <a:xfrm>
            <a:off x="584680" y="-4355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입력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B24-3916-AEFE-4D38-E53276355A79}"/>
              </a:ext>
            </a:extLst>
          </p:cNvPr>
          <p:cNvSpPr txBox="1"/>
          <p:nvPr/>
        </p:nvSpPr>
        <p:spPr>
          <a:xfrm>
            <a:off x="251520" y="1563638"/>
            <a:ext cx="6814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event.key</a:t>
            </a:r>
            <a:r>
              <a:rPr lang="en-US" altLang="ko-KR" dirty="0"/>
              <a:t> == </a:t>
            </a:r>
            <a:r>
              <a:rPr lang="en-US" altLang="ko-KR" dirty="0" err="1"/>
              <a:t>pygame.K_h</a:t>
            </a:r>
            <a:r>
              <a:rPr lang="en-US" altLang="ko-KR" dirty="0"/>
              <a:t>: 	# h</a:t>
            </a:r>
            <a:r>
              <a:rPr lang="ko-KR" altLang="en-US" dirty="0"/>
              <a:t>버튼을 누를 때</a:t>
            </a:r>
            <a:endParaRPr lang="en-US" altLang="ko-KR" dirty="0"/>
          </a:p>
          <a:p>
            <a:r>
              <a:rPr lang="en-US" altLang="ko-KR" dirty="0"/>
              <a:t> 	</a:t>
            </a:r>
            <a:r>
              <a:rPr lang="en-US" altLang="ko-KR" dirty="0" err="1">
                <a:solidFill>
                  <a:srgbClr val="F66C6F"/>
                </a:solidFill>
              </a:rPr>
              <a:t>boardCover</a:t>
            </a:r>
            <a:r>
              <a:rPr lang="en-US" altLang="ko-KR" dirty="0">
                <a:solidFill>
                  <a:srgbClr val="F66C6F"/>
                </a:solidFill>
              </a:rPr>
              <a:t>(screen, board, </a:t>
            </a:r>
            <a:r>
              <a:rPr lang="en-US" altLang="ko-KR" dirty="0" err="1">
                <a:solidFill>
                  <a:srgbClr val="F66C6F"/>
                </a:solidFill>
              </a:rPr>
              <a:t>block_list</a:t>
            </a:r>
            <a:r>
              <a:rPr lang="en-US" altLang="ko-KR" dirty="0">
                <a:solidFill>
                  <a:srgbClr val="F66C6F"/>
                </a:solidFill>
              </a:rPr>
              <a:t>, H, W, </a:t>
            </a:r>
            <a:r>
              <a:rPr lang="en-US" altLang="ko-KR" dirty="0" err="1">
                <a:solidFill>
                  <a:srgbClr val="F66C6F"/>
                </a:solidFill>
              </a:rPr>
              <a:t>block_num</a:t>
            </a:r>
            <a:r>
              <a:rPr lang="en-US" altLang="ko-KR" dirty="0">
                <a:solidFill>
                  <a:srgbClr val="F66C6F"/>
                </a:solidFill>
              </a:rPr>
              <a:t>)</a:t>
            </a:r>
          </a:p>
          <a:p>
            <a:r>
              <a:rPr lang="en-US" altLang="ko-KR" dirty="0"/>
              <a:t>	#</a:t>
            </a:r>
            <a:r>
              <a:rPr lang="ko-KR" altLang="en-US" dirty="0"/>
              <a:t>블록 맞춰주는 알고리즘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904721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31338" y="-4355"/>
            <a:ext cx="418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UI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69A88-9213-5018-F6D9-6A20C3D124D9}"/>
              </a:ext>
            </a:extLst>
          </p:cNvPr>
          <p:cNvSpPr txBox="1"/>
          <p:nvPr/>
        </p:nvSpPr>
        <p:spPr>
          <a:xfrm>
            <a:off x="395536" y="843558"/>
            <a:ext cx="8395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main.py(</a:t>
            </a:r>
            <a:r>
              <a:rPr lang="ko-KR" altLang="en-US" sz="2800" dirty="0"/>
              <a:t>유저 인터페이스 알고리즘</a:t>
            </a:r>
            <a:r>
              <a:rPr lang="en-US" altLang="ko-KR" sz="2800" dirty="0"/>
              <a:t>) -&gt; blockset_ai.py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2C8B-DDDE-A6D2-973A-F114B03F7DB3}"/>
              </a:ext>
            </a:extLst>
          </p:cNvPr>
          <p:cNvSpPr txBox="1"/>
          <p:nvPr/>
        </p:nvSpPr>
        <p:spPr>
          <a:xfrm>
            <a:off x="251520" y="1563638"/>
            <a:ext cx="836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draw_board</a:t>
            </a:r>
            <a:r>
              <a:rPr lang="en-US" altLang="ko-KR" dirty="0"/>
              <a:t>(screen, board) 	#</a:t>
            </a:r>
            <a:r>
              <a:rPr lang="ko-KR" altLang="en-US" dirty="0"/>
              <a:t>화면에 보드 표시</a:t>
            </a:r>
            <a:endParaRPr lang="en-US" altLang="ko-KR" dirty="0"/>
          </a:p>
          <a:p>
            <a:r>
              <a:rPr lang="en-US" altLang="ko-KR" dirty="0" err="1"/>
              <a:t>block_info</a:t>
            </a:r>
            <a:r>
              <a:rPr lang="en-US" altLang="ko-KR" dirty="0"/>
              <a:t> = </a:t>
            </a:r>
            <a:r>
              <a:rPr lang="en-US" altLang="ko-KR" dirty="0" err="1"/>
              <a:t>draw_block</a:t>
            </a:r>
            <a:r>
              <a:rPr lang="en-US" altLang="ko-KR" dirty="0"/>
              <a:t>(screen, </a:t>
            </a:r>
            <a:r>
              <a:rPr lang="en-US" altLang="ko-KR" dirty="0" err="1"/>
              <a:t>block_list</a:t>
            </a:r>
            <a:r>
              <a:rPr lang="en-US" altLang="ko-KR" dirty="0"/>
              <a:t>, H, </a:t>
            </a:r>
            <a:r>
              <a:rPr lang="en-US" altLang="ko-KR" dirty="0" err="1"/>
              <a:t>block_num</a:t>
            </a:r>
            <a:r>
              <a:rPr lang="en-US" altLang="ko-KR" dirty="0"/>
              <a:t>)	#</a:t>
            </a:r>
            <a:r>
              <a:rPr lang="ko-KR" altLang="en-US" dirty="0"/>
              <a:t>화면에 블록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472847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F9C74-F45B-C91F-24A7-F85CA1A43DC3}"/>
              </a:ext>
            </a:extLst>
          </p:cNvPr>
          <p:cNvSpPr txBox="1"/>
          <p:nvPr/>
        </p:nvSpPr>
        <p:spPr>
          <a:xfrm>
            <a:off x="2671287" y="1995686"/>
            <a:ext cx="38014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blockset_ai.py</a:t>
            </a:r>
            <a:endParaRPr lang="ko-KR" altLang="en-US" sz="4400" spc="300" dirty="0"/>
          </a:p>
        </p:txBody>
      </p:sp>
    </p:spTree>
    <p:extLst>
      <p:ext uri="{BB962C8B-B14F-4D97-AF65-F5344CB8AC3E}">
        <p14:creationId xmlns:p14="http://schemas.microsoft.com/office/powerpoint/2010/main" val="5022311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4153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게임 셋팅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27816" y="-4355"/>
            <a:ext cx="1485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</a:rPr>
              <a:t>blockset_ai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367373"/>
            <a:ext cx="35413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board = [[1,0,0,0,1,1,1],</a:t>
            </a:r>
          </a:p>
          <a:p>
            <a:r>
              <a:rPr lang="en-US" altLang="ko-KR" dirty="0"/>
              <a:t>                 [1,0,0,0,0,0,0],</a:t>
            </a:r>
          </a:p>
          <a:p>
            <a:r>
              <a:rPr lang="en-US" altLang="ko-KR" dirty="0"/>
              <a:t>                 [1,1,0,0,1,1,1]]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block = [[(0,0), (0,1), (1,1)], </a:t>
            </a:r>
          </a:p>
          <a:p>
            <a:r>
              <a:rPr lang="en-US" altLang="ko-KR" dirty="0"/>
              <a:t>               [(0,0), (0,1), (0,2)],</a:t>
            </a:r>
          </a:p>
          <a:p>
            <a:r>
              <a:rPr lang="en-US" altLang="ko-KR" dirty="0"/>
              <a:t>               [(0,0), (0,1), (0,2), (1,0)]]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367D930-A754-CC56-3166-D43702277F43}"/>
              </a:ext>
            </a:extLst>
          </p:cNvPr>
          <p:cNvGraphicFramePr>
            <a:graphicFrameLocks noGrp="1"/>
          </p:cNvGraphicFramePr>
          <p:nvPr/>
        </p:nvGraphicFramePr>
        <p:xfrm>
          <a:off x="5690783" y="2573918"/>
          <a:ext cx="86409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71243997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2922227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99118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110786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CEA0D08-67D9-EA9F-E98A-D88CACE7D15F}"/>
              </a:ext>
            </a:extLst>
          </p:cNvPr>
          <p:cNvGraphicFramePr>
            <a:graphicFrameLocks noGrp="1"/>
          </p:cNvGraphicFramePr>
          <p:nvPr/>
        </p:nvGraphicFramePr>
        <p:xfrm>
          <a:off x="5690782" y="3371726"/>
          <a:ext cx="131389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964">
                  <a:extLst>
                    <a:ext uri="{9D8B030D-6E8A-4147-A177-3AD203B41FA5}">
                      <a16:colId xmlns:a16="http://schemas.microsoft.com/office/drawing/2014/main" val="2508628165"/>
                    </a:ext>
                  </a:extLst>
                </a:gridCol>
                <a:gridCol w="437964">
                  <a:extLst>
                    <a:ext uri="{9D8B030D-6E8A-4147-A177-3AD203B41FA5}">
                      <a16:colId xmlns:a16="http://schemas.microsoft.com/office/drawing/2014/main" val="1257473469"/>
                    </a:ext>
                  </a:extLst>
                </a:gridCol>
                <a:gridCol w="437964">
                  <a:extLst>
                    <a:ext uri="{9D8B030D-6E8A-4147-A177-3AD203B41FA5}">
                      <a16:colId xmlns:a16="http://schemas.microsoft.com/office/drawing/2014/main" val="4058616656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57676"/>
                  </a:ext>
                </a:extLst>
              </a:tr>
            </a:tbl>
          </a:graphicData>
        </a:graphic>
      </p:graphicFrame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0A1CB0CB-EFAB-5F50-4935-88B17519FE7D}"/>
              </a:ext>
            </a:extLst>
          </p:cNvPr>
          <p:cNvGraphicFramePr>
            <a:graphicFrameLocks noGrp="1"/>
          </p:cNvGraphicFramePr>
          <p:nvPr/>
        </p:nvGraphicFramePr>
        <p:xfrm>
          <a:off x="5690782" y="3803774"/>
          <a:ext cx="1761540" cy="735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85">
                  <a:extLst>
                    <a:ext uri="{9D8B030D-6E8A-4147-A177-3AD203B41FA5}">
                      <a16:colId xmlns:a16="http://schemas.microsoft.com/office/drawing/2014/main" val="1786529684"/>
                    </a:ext>
                  </a:extLst>
                </a:gridCol>
                <a:gridCol w="440385">
                  <a:extLst>
                    <a:ext uri="{9D8B030D-6E8A-4147-A177-3AD203B41FA5}">
                      <a16:colId xmlns:a16="http://schemas.microsoft.com/office/drawing/2014/main" val="2591378189"/>
                    </a:ext>
                  </a:extLst>
                </a:gridCol>
                <a:gridCol w="440385">
                  <a:extLst>
                    <a:ext uri="{9D8B030D-6E8A-4147-A177-3AD203B41FA5}">
                      <a16:colId xmlns:a16="http://schemas.microsoft.com/office/drawing/2014/main" val="2231606004"/>
                    </a:ext>
                  </a:extLst>
                </a:gridCol>
                <a:gridCol w="440385">
                  <a:extLst>
                    <a:ext uri="{9D8B030D-6E8A-4147-A177-3AD203B41FA5}">
                      <a16:colId xmlns:a16="http://schemas.microsoft.com/office/drawing/2014/main" val="3766369732"/>
                    </a:ext>
                  </a:extLst>
                </a:gridCol>
              </a:tblGrid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824266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375785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81D14F9-7F53-4F61-B5F2-BDD6B3D76C59}"/>
              </a:ext>
            </a:extLst>
          </p:cNvPr>
          <p:cNvGraphicFramePr>
            <a:graphicFrameLocks noGrp="1"/>
          </p:cNvGraphicFramePr>
          <p:nvPr/>
        </p:nvGraphicFramePr>
        <p:xfrm>
          <a:off x="4872883" y="1078924"/>
          <a:ext cx="3397338" cy="1152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334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485334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485334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485334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485334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485334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485334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840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840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84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9771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4153"/>
            <a:ext cx="529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draw_board</a:t>
            </a:r>
            <a:r>
              <a:rPr lang="en-US" altLang="ko-KR" sz="2800" dirty="0"/>
              <a:t>(screen, board):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60838" y="-4355"/>
            <a:ext cx="1418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UI</a:t>
            </a:r>
            <a:r>
              <a:rPr lang="ko-KR" altLang="en-US" sz="2000" dirty="0">
                <a:solidFill>
                  <a:schemeClr val="bg1"/>
                </a:solidFill>
              </a:rPr>
              <a:t>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437054"/>
            <a:ext cx="56147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screen.fill</a:t>
            </a:r>
            <a:r>
              <a:rPr lang="en-US" altLang="ko-KR" dirty="0"/>
              <a:t>((255, 255, 255))  # </a:t>
            </a:r>
            <a:r>
              <a:rPr lang="ko-KR" altLang="en-US" dirty="0"/>
              <a:t>화면을 흰색으로 채우기</a:t>
            </a:r>
          </a:p>
          <a:p>
            <a:endParaRPr lang="ko-KR" altLang="en-US" dirty="0"/>
          </a:p>
          <a:p>
            <a:r>
              <a:rPr lang="en-US" altLang="ko-KR" dirty="0"/>
              <a:t>for y, row in enumerate(board):</a:t>
            </a:r>
          </a:p>
          <a:p>
            <a:r>
              <a:rPr lang="en-US" altLang="ko-KR" dirty="0"/>
              <a:t>        for x, cell in enumerate(row):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pygame.draw.rect</a:t>
            </a:r>
            <a:r>
              <a:rPr lang="en-US" altLang="ko-KR" dirty="0"/>
              <a:t>(screen, color, </a:t>
            </a:r>
            <a:r>
              <a:rPr lang="en-US" altLang="ko-KR" dirty="0" err="1"/>
              <a:t>inner_rect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81D14F9-7F53-4F61-B5F2-BDD6B3D76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670238"/>
              </p:ext>
            </p:extLst>
          </p:nvPr>
        </p:nvGraphicFramePr>
        <p:xfrm>
          <a:off x="3040619" y="3363838"/>
          <a:ext cx="3397338" cy="1152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334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485334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485334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485334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485334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485334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485334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840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840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84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68114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4153"/>
            <a:ext cx="363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select_color</a:t>
            </a:r>
            <a:r>
              <a:rPr lang="en-US" altLang="ko-KR" sz="2800" dirty="0"/>
              <a:t>(cell):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60838" y="-4355"/>
            <a:ext cx="1418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UI</a:t>
            </a:r>
            <a:r>
              <a:rPr lang="ko-KR" altLang="en-US" sz="2000" dirty="0">
                <a:solidFill>
                  <a:schemeClr val="bg1"/>
                </a:solidFill>
              </a:rPr>
              <a:t>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437054"/>
            <a:ext cx="60685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cell == 0:</a:t>
            </a:r>
          </a:p>
          <a:p>
            <a:r>
              <a:rPr lang="en-US" altLang="ko-KR" dirty="0"/>
              <a:t>        color = (255, 255, 255)     #</a:t>
            </a:r>
            <a:r>
              <a:rPr lang="ko-KR" altLang="en-US" dirty="0"/>
              <a:t>흰색</a:t>
            </a:r>
            <a:r>
              <a:rPr lang="en-US" altLang="ko-KR" dirty="0"/>
              <a:t>: </a:t>
            </a:r>
            <a:r>
              <a:rPr lang="ko-KR" altLang="en-US" dirty="0" err="1"/>
              <a:t>비어있는</a:t>
            </a:r>
            <a:r>
              <a:rPr lang="ko-KR" altLang="en-US" dirty="0"/>
              <a:t> </a:t>
            </a:r>
            <a:r>
              <a:rPr lang="ko-KR" altLang="en-US" dirty="0" err="1"/>
              <a:t>블럭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cell == 1:</a:t>
            </a:r>
          </a:p>
          <a:p>
            <a:r>
              <a:rPr lang="en-US" altLang="ko-KR" dirty="0"/>
              <a:t>        color = (0, 0, 0)   #</a:t>
            </a:r>
            <a:r>
              <a:rPr lang="ko-KR" altLang="en-US" dirty="0"/>
              <a:t>검정색</a:t>
            </a:r>
            <a:r>
              <a:rPr lang="en-US" altLang="ko-KR" dirty="0"/>
              <a:t>: </a:t>
            </a:r>
            <a:r>
              <a:rPr lang="ko-KR" altLang="en-US" dirty="0"/>
              <a:t>이미 </a:t>
            </a:r>
            <a:r>
              <a:rPr lang="ko-KR" altLang="en-US" dirty="0" err="1"/>
              <a:t>차있는</a:t>
            </a:r>
            <a:r>
              <a:rPr lang="ko-KR" altLang="en-US" dirty="0"/>
              <a:t> </a:t>
            </a:r>
            <a:r>
              <a:rPr lang="ko-KR" altLang="en-US" dirty="0" err="1"/>
              <a:t>블럭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cell == 2:</a:t>
            </a:r>
          </a:p>
          <a:p>
            <a:r>
              <a:rPr lang="en-US" altLang="ko-KR" dirty="0"/>
              <a:t>        color = (0, 255, 0)     #</a:t>
            </a:r>
            <a:r>
              <a:rPr lang="ko-KR" altLang="en-US" dirty="0"/>
              <a:t>초록색</a:t>
            </a:r>
            <a:r>
              <a:rPr lang="en-US" altLang="ko-KR" dirty="0"/>
              <a:t>(</a:t>
            </a:r>
            <a:r>
              <a:rPr lang="ko-KR" altLang="en-US" dirty="0"/>
              <a:t>녹색성분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…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cell == 15:</a:t>
            </a:r>
          </a:p>
          <a:p>
            <a:r>
              <a:rPr lang="en-US" altLang="ko-KR" dirty="0"/>
              <a:t>        color = (255, 182, 193)    #</a:t>
            </a:r>
            <a:r>
              <a:rPr lang="ko-KR" altLang="en-US" dirty="0"/>
              <a:t>핑크색 </a:t>
            </a:r>
            <a:r>
              <a:rPr lang="en-US" altLang="ko-KR" dirty="0"/>
              <a:t>(</a:t>
            </a:r>
            <a:r>
              <a:rPr lang="ko-KR" altLang="en-US" dirty="0"/>
              <a:t>빨강 성분</a:t>
            </a:r>
            <a:r>
              <a:rPr lang="en-US" altLang="ko-KR" dirty="0"/>
              <a:t>) &lt;- hover</a:t>
            </a:r>
          </a:p>
          <a:p>
            <a:endParaRPr lang="en-US" altLang="ko-KR" dirty="0"/>
          </a:p>
          <a:p>
            <a:r>
              <a:rPr lang="en-US" altLang="ko-KR" dirty="0"/>
              <a:t>return color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6D953B-3F9B-16FD-0DE1-A9059653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2139702"/>
            <a:ext cx="3292125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896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4153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boardCover</a:t>
            </a:r>
            <a:r>
              <a:rPr lang="en-US" altLang="ko-KR" sz="2800" dirty="0"/>
              <a:t>(screen):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4009919" y="-4355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자료구조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367373"/>
            <a:ext cx="6058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 = Queue() 	# Q: </a:t>
            </a:r>
            <a:r>
              <a:rPr lang="ko-KR" altLang="en-US" dirty="0"/>
              <a:t>큐 형태의 자료구조</a:t>
            </a:r>
            <a:endParaRPr lang="en-US" altLang="ko-KR" dirty="0"/>
          </a:p>
          <a:p>
            <a:r>
              <a:rPr lang="en-US" altLang="ko-KR" dirty="0"/>
              <a:t>L = 0		# L: </a:t>
            </a:r>
            <a:r>
              <a:rPr lang="en-US" altLang="ko-KR" dirty="0" err="1"/>
              <a:t>bfs</a:t>
            </a:r>
            <a:r>
              <a:rPr lang="ko-KR" altLang="en-US" dirty="0"/>
              <a:t>의 레벨을 나타냄</a:t>
            </a:r>
            <a:endParaRPr lang="en-US" altLang="ko-KR" dirty="0"/>
          </a:p>
          <a:p>
            <a:r>
              <a:rPr lang="en-US" altLang="ko-KR" dirty="0" err="1"/>
              <a:t>Q.enqueue</a:t>
            </a:r>
            <a:r>
              <a:rPr lang="en-US" altLang="ko-KR" dirty="0"/>
              <a:t>((board, L)) 	# Q</a:t>
            </a:r>
            <a:r>
              <a:rPr lang="ko-KR" altLang="en-US" dirty="0"/>
              <a:t>에 게임 보드와 레벨을 추가함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37DEB88-1A0C-BC66-7143-433B47452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20534"/>
              </p:ext>
            </p:extLst>
          </p:nvPr>
        </p:nvGraphicFramePr>
        <p:xfrm>
          <a:off x="630797" y="2567702"/>
          <a:ext cx="322112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123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094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43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[[1,0,0,0,1,1,1],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43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[1,0,0,0,0,0,0],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43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[1,1,0,0,1,1,1]]           ,      0</a:t>
                      </a:r>
                    </a:p>
                    <a:p>
                      <a:pPr latinLnBrk="1"/>
                      <a:r>
                        <a:rPr lang="en-US" altLang="ko-KR" dirty="0"/>
                        <a:t>      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CBB017-9146-7B23-F759-A43417807D15}"/>
              </a:ext>
            </a:extLst>
          </p:cNvPr>
          <p:cNvSpPr txBox="1"/>
          <p:nvPr/>
        </p:nvSpPr>
        <p:spPr>
          <a:xfrm>
            <a:off x="2063750" y="38678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84E83B2D-33A0-8480-1FCF-8E8BF6118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17931"/>
              </p:ext>
            </p:extLst>
          </p:nvPr>
        </p:nvGraphicFramePr>
        <p:xfrm>
          <a:off x="4879268" y="2575798"/>
          <a:ext cx="3797188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188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  </a:t>
                      </a:r>
                    </a:p>
                    <a:p>
                      <a:pPr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BB57AD5-F7A5-5599-6C1D-5704080CE32B}"/>
              </a:ext>
            </a:extLst>
          </p:cNvPr>
          <p:cNvSpPr txBox="1"/>
          <p:nvPr/>
        </p:nvSpPr>
        <p:spPr>
          <a:xfrm>
            <a:off x="6249777" y="3867894"/>
            <a:ext cx="1976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Processing</a:t>
            </a:r>
          </a:p>
          <a:p>
            <a:endParaRPr lang="ko-KR" altLang="en-US" dirty="0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E1D4C355-9EBA-910D-3C03-5E61EE8A9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89680"/>
              </p:ext>
            </p:extLst>
          </p:nvPr>
        </p:nvGraphicFramePr>
        <p:xfrm>
          <a:off x="702805" y="2613422"/>
          <a:ext cx="216024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2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0465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923928" y="771550"/>
            <a:ext cx="1296144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28848" y="195486"/>
            <a:ext cx="14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98984" y="1567987"/>
            <a:ext cx="1828800" cy="955325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프로젝트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5" name="이등변 삼각형 4"/>
          <p:cNvSpPr/>
          <p:nvPr/>
        </p:nvSpPr>
        <p:spPr>
          <a:xfrm flipV="1">
            <a:off x="1641376" y="2515693"/>
            <a:ext cx="144016" cy="144016"/>
          </a:xfrm>
          <a:prstGeom prst="triangle">
            <a:avLst/>
          </a:prstGeom>
          <a:solidFill>
            <a:srgbClr val="33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2693827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2627784" y="1567987"/>
            <a:ext cx="1828800" cy="955325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Main.py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 flipV="1">
            <a:off x="3470176" y="2515693"/>
            <a:ext cx="144016" cy="144016"/>
          </a:xfrm>
          <a:prstGeom prst="triangle">
            <a:avLst/>
          </a:prstGeom>
          <a:solidFill>
            <a:srgbClr val="33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456584" y="1567987"/>
            <a:ext cx="1828800" cy="955325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</a:rPr>
              <a:t>Blockset_ai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flipV="1">
            <a:off x="5298976" y="2515693"/>
            <a:ext cx="144016" cy="144016"/>
          </a:xfrm>
          <a:prstGeom prst="triangle">
            <a:avLst/>
          </a:prstGeom>
          <a:solidFill>
            <a:srgbClr val="33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85384" y="1567987"/>
            <a:ext cx="1828800" cy="955325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2" name="이등변 삼각형 11"/>
          <p:cNvSpPr/>
          <p:nvPr/>
        </p:nvSpPr>
        <p:spPr>
          <a:xfrm flipV="1">
            <a:off x="7127776" y="2515693"/>
            <a:ext cx="144016" cy="144016"/>
          </a:xfrm>
          <a:prstGeom prst="triangle">
            <a:avLst/>
          </a:prstGeom>
          <a:solidFill>
            <a:srgbClr val="33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3730" y="2697465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33343A"/>
                </a:solidFill>
              </a:rPr>
              <a:t>01</a:t>
            </a:r>
            <a:endParaRPr lang="ko-KR" altLang="en-US" sz="3600" dirty="0">
              <a:solidFill>
                <a:srgbClr val="33343A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2531" y="2697465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33343A"/>
                </a:solidFill>
              </a:rPr>
              <a:t>02</a:t>
            </a:r>
            <a:endParaRPr lang="ko-KR" altLang="en-US" sz="3600" dirty="0">
              <a:solidFill>
                <a:srgbClr val="33343A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1331" y="2697465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33343A"/>
                </a:solidFill>
              </a:rPr>
              <a:t>03</a:t>
            </a:r>
            <a:endParaRPr lang="ko-KR" altLang="en-US" sz="3600" dirty="0">
              <a:solidFill>
                <a:srgbClr val="33343A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0131" y="2697465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33343A"/>
                </a:solidFill>
              </a:rPr>
              <a:t>04</a:t>
            </a:r>
            <a:endParaRPr lang="ko-KR" altLang="en-US" sz="3600" dirty="0">
              <a:solidFill>
                <a:srgbClr val="3334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3138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4153"/>
            <a:ext cx="228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 </a:t>
            </a:r>
            <a:r>
              <a:rPr lang="en-US" altLang="ko-KR" sz="2800" dirty="0" err="1">
                <a:solidFill>
                  <a:srgbClr val="F66C6F"/>
                </a:solidFill>
              </a:rPr>
              <a:t>DNode</a:t>
            </a:r>
            <a:r>
              <a:rPr lang="en-US" altLang="ko-KR" sz="2800" dirty="0"/>
              <a:t>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09919" y="-4355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자료구조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367373"/>
            <a:ext cx="52786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 __</a:t>
            </a:r>
            <a:r>
              <a:rPr lang="en-US" altLang="ko-KR" dirty="0" err="1"/>
              <a:t>init</a:t>
            </a:r>
            <a:r>
              <a:rPr lang="en-US" altLang="ko-KR" dirty="0"/>
              <a:t>__(self, item, </a:t>
            </a:r>
            <a:r>
              <a:rPr lang="en-US" altLang="ko-KR" dirty="0" err="1"/>
              <a:t>prev</a:t>
            </a:r>
            <a:r>
              <a:rPr lang="en-US" altLang="ko-KR" dirty="0"/>
              <a:t> = None, next = None):</a:t>
            </a:r>
          </a:p>
          <a:p>
            <a:r>
              <a:rPr lang="en-US" altLang="ko-KR" dirty="0"/>
              <a:t>        </a:t>
            </a:r>
            <a:r>
              <a:rPr lang="en-US" altLang="ko-KR" dirty="0" err="1"/>
              <a:t>self.item</a:t>
            </a:r>
            <a:r>
              <a:rPr lang="en-US" altLang="ko-KR" dirty="0"/>
              <a:t> = item</a:t>
            </a:r>
          </a:p>
          <a:p>
            <a:r>
              <a:rPr lang="en-US" altLang="ko-KR" dirty="0"/>
              <a:t>        </a:t>
            </a:r>
            <a:r>
              <a:rPr lang="en-US" altLang="ko-KR" dirty="0" err="1"/>
              <a:t>self.prev</a:t>
            </a:r>
            <a:r>
              <a:rPr lang="en-US" altLang="ko-KR" dirty="0"/>
              <a:t> = </a:t>
            </a:r>
            <a:r>
              <a:rPr lang="en-US" altLang="ko-KR" dirty="0" err="1"/>
              <a:t>prev</a:t>
            </a:r>
            <a:endParaRPr lang="en-US" altLang="ko-KR" dirty="0"/>
          </a:p>
          <a:p>
            <a:r>
              <a:rPr lang="en-US" altLang="ko-KR" dirty="0"/>
              <a:t>        </a:t>
            </a:r>
            <a:r>
              <a:rPr lang="en-US" altLang="ko-KR" dirty="0" err="1"/>
              <a:t>self.next</a:t>
            </a:r>
            <a:r>
              <a:rPr lang="en-US" altLang="ko-KR" dirty="0"/>
              <a:t> = next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590471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4153"/>
            <a:ext cx="211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 </a:t>
            </a:r>
            <a:r>
              <a:rPr lang="en-US" altLang="ko-KR" sz="2800" dirty="0" err="1">
                <a:solidFill>
                  <a:srgbClr val="F66C6F"/>
                </a:solidFill>
              </a:rPr>
              <a:t>DList</a:t>
            </a:r>
            <a:r>
              <a:rPr lang="en-US" altLang="ko-KR" sz="2800" dirty="0"/>
              <a:t> 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09919" y="-4355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자료구조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367373"/>
            <a:ext cx="220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     </a:t>
            </a:r>
            <a:r>
              <a:rPr lang="en-US" altLang="ko-KR" dirty="0" err="1"/>
              <a:t>self.head</a:t>
            </a:r>
            <a:r>
              <a:rPr lang="en-US" altLang="ko-KR" dirty="0"/>
              <a:t> = None</a:t>
            </a:r>
          </a:p>
          <a:p>
            <a:r>
              <a:rPr lang="en-US" altLang="ko-KR" dirty="0"/>
              <a:t>  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962168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4153"/>
            <a:ext cx="211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 </a:t>
            </a:r>
            <a:r>
              <a:rPr lang="en-US" altLang="ko-KR" sz="2800" dirty="0" err="1">
                <a:solidFill>
                  <a:srgbClr val="F66C6F"/>
                </a:solidFill>
              </a:rPr>
              <a:t>DList</a:t>
            </a:r>
            <a:r>
              <a:rPr lang="en-US" altLang="ko-KR" sz="2800" dirty="0"/>
              <a:t> 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09919" y="-4355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자료구조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367373"/>
            <a:ext cx="55254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/>
              <a:t>insert_front</a:t>
            </a:r>
            <a:r>
              <a:rPr lang="en-US" altLang="ko-KR" dirty="0"/>
              <a:t>(self, item):</a:t>
            </a:r>
          </a:p>
          <a:p>
            <a:r>
              <a:rPr lang="en-US" altLang="ko-KR" dirty="0"/>
              <a:t>     </a:t>
            </a:r>
            <a:r>
              <a:rPr lang="en-US" altLang="ko-KR" dirty="0" err="1"/>
              <a:t>dnode</a:t>
            </a:r>
            <a:r>
              <a:rPr lang="en-US" altLang="ko-KR" dirty="0"/>
              <a:t> = </a:t>
            </a:r>
            <a:r>
              <a:rPr lang="en-US" altLang="ko-KR" dirty="0" err="1"/>
              <a:t>DNode</a:t>
            </a:r>
            <a:r>
              <a:rPr lang="en-US" altLang="ko-KR" dirty="0"/>
              <a:t>(item, None, </a:t>
            </a:r>
            <a:r>
              <a:rPr lang="en-US" altLang="ko-KR" dirty="0" err="1"/>
              <a:t>self.head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       </a:t>
            </a:r>
          </a:p>
          <a:p>
            <a:r>
              <a:rPr lang="en-US" altLang="ko-KR" dirty="0"/>
              <a:t>     first = </a:t>
            </a:r>
            <a:r>
              <a:rPr lang="en-US" altLang="ko-KR" dirty="0" err="1"/>
              <a:t>self.head</a:t>
            </a:r>
            <a:endParaRPr lang="en-US" altLang="ko-KR" dirty="0"/>
          </a:p>
          <a:p>
            <a:r>
              <a:rPr lang="en-US" altLang="ko-KR" dirty="0"/>
              <a:t>     if (first != None): #</a:t>
            </a:r>
            <a:r>
              <a:rPr lang="ko-KR" altLang="en-US" dirty="0" err="1"/>
              <a:t>첫번째꺼에</a:t>
            </a:r>
            <a:r>
              <a:rPr lang="ko-KR" altLang="en-US" dirty="0"/>
              <a:t> 이미 </a:t>
            </a:r>
            <a:r>
              <a:rPr lang="ko-KR" altLang="en-US" dirty="0" err="1"/>
              <a:t>어떤게</a:t>
            </a:r>
            <a:r>
              <a:rPr lang="ko-KR" altLang="en-US" dirty="0"/>
              <a:t> 있다면</a:t>
            </a:r>
          </a:p>
          <a:p>
            <a:r>
              <a:rPr lang="ko-KR" altLang="en-US" dirty="0"/>
              <a:t>         </a:t>
            </a:r>
            <a:r>
              <a:rPr lang="en-US" altLang="ko-KR" dirty="0" err="1"/>
              <a:t>first.prev</a:t>
            </a:r>
            <a:r>
              <a:rPr lang="en-US" altLang="ko-KR" dirty="0"/>
              <a:t> = </a:t>
            </a:r>
            <a:r>
              <a:rPr lang="en-US" altLang="ko-KR" dirty="0" err="1"/>
              <a:t>dnode</a:t>
            </a:r>
            <a:r>
              <a:rPr lang="en-US" altLang="ko-KR" dirty="0"/>
              <a:t>  #previous </a:t>
            </a:r>
            <a:r>
              <a:rPr lang="ko-KR" altLang="en-US" dirty="0" err="1"/>
              <a:t>이전값</a:t>
            </a:r>
            <a:r>
              <a:rPr lang="ko-KR" altLang="en-US" dirty="0"/>
              <a:t> 저장시키기</a:t>
            </a:r>
          </a:p>
          <a:p>
            <a:r>
              <a:rPr lang="ko-KR" altLang="en-US" dirty="0"/>
              <a:t>     </a:t>
            </a:r>
            <a:r>
              <a:rPr lang="en-US" altLang="ko-KR" dirty="0" err="1"/>
              <a:t>self.head</a:t>
            </a:r>
            <a:r>
              <a:rPr lang="en-US" altLang="ko-KR" dirty="0"/>
              <a:t> = </a:t>
            </a:r>
            <a:r>
              <a:rPr lang="en-US" altLang="ko-KR" dirty="0" err="1"/>
              <a:t>dnode</a:t>
            </a:r>
            <a:r>
              <a:rPr lang="en-US" altLang="ko-KR" dirty="0"/>
              <a:t>   #</a:t>
            </a:r>
            <a:r>
              <a:rPr lang="ko-KR" altLang="en-US" dirty="0"/>
              <a:t>리스트 </a:t>
            </a:r>
            <a:r>
              <a:rPr lang="ko-KR" altLang="en-US" dirty="0" err="1"/>
              <a:t>맨앞자리</a:t>
            </a:r>
            <a:r>
              <a:rPr lang="ko-KR" altLang="en-US" dirty="0"/>
              <a:t> 정보 바꿔주기</a:t>
            </a:r>
          </a:p>
        </p:txBody>
      </p:sp>
    </p:spTree>
    <p:extLst>
      <p:ext uri="{BB962C8B-B14F-4D97-AF65-F5344CB8AC3E}">
        <p14:creationId xmlns:p14="http://schemas.microsoft.com/office/powerpoint/2010/main" val="57686067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4153"/>
            <a:ext cx="211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 </a:t>
            </a:r>
            <a:r>
              <a:rPr lang="en-US" altLang="ko-KR" sz="2800" dirty="0" err="1">
                <a:solidFill>
                  <a:srgbClr val="F66C6F"/>
                </a:solidFill>
              </a:rPr>
              <a:t>DList</a:t>
            </a:r>
            <a:r>
              <a:rPr lang="en-US" altLang="ko-KR" sz="2800" dirty="0"/>
              <a:t> 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09919" y="-4355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자료구조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367373"/>
            <a:ext cx="6495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6C6F"/>
                </a:solidFill>
              </a:rPr>
              <a:t>def </a:t>
            </a:r>
            <a:r>
              <a:rPr lang="en-US" altLang="ko-KR" dirty="0" err="1">
                <a:solidFill>
                  <a:srgbClr val="F66C6F"/>
                </a:solidFill>
              </a:rPr>
              <a:t>insert_back</a:t>
            </a:r>
            <a:r>
              <a:rPr lang="en-US" altLang="ko-KR" dirty="0">
                <a:solidFill>
                  <a:srgbClr val="F66C6F"/>
                </a:solidFill>
              </a:rPr>
              <a:t>(self, item):	#</a:t>
            </a:r>
            <a:r>
              <a:rPr lang="ko-KR" altLang="en-US" dirty="0" err="1">
                <a:solidFill>
                  <a:srgbClr val="F66C6F"/>
                </a:solidFill>
              </a:rPr>
              <a:t>링크드</a:t>
            </a:r>
            <a:r>
              <a:rPr lang="ko-KR" altLang="en-US" dirty="0">
                <a:solidFill>
                  <a:srgbClr val="F66C6F"/>
                </a:solidFill>
              </a:rPr>
              <a:t> 리스트 뒤쪽에 삽입</a:t>
            </a:r>
            <a:endParaRPr lang="en-US" altLang="ko-KR" dirty="0">
              <a:solidFill>
                <a:srgbClr val="F66C6F"/>
              </a:solidFill>
            </a:endParaRPr>
          </a:p>
          <a:p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/>
              <a:t>        # </a:t>
            </a:r>
            <a:r>
              <a:rPr lang="ko-KR" altLang="en-US" dirty="0" err="1"/>
              <a:t>비어있는</a:t>
            </a:r>
            <a:r>
              <a:rPr lang="ko-KR" altLang="en-US" dirty="0"/>
              <a:t> 경우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if (</a:t>
            </a:r>
            <a:r>
              <a:rPr lang="en-US" altLang="ko-KR" dirty="0" err="1"/>
              <a:t>self.head</a:t>
            </a:r>
            <a:r>
              <a:rPr lang="en-US" altLang="ko-KR" dirty="0"/>
              <a:t> == None):    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self.insert_front</a:t>
            </a:r>
            <a:r>
              <a:rPr lang="en-US" altLang="ko-KR" dirty="0"/>
              <a:t>(item)</a:t>
            </a:r>
          </a:p>
          <a:p>
            <a:r>
              <a:rPr lang="en-US" altLang="ko-KR" dirty="0"/>
              <a:t>            return</a:t>
            </a:r>
          </a:p>
          <a:p>
            <a:r>
              <a:rPr lang="en-US" altLang="ko-KR" dirty="0"/>
              <a:t>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160632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4153"/>
            <a:ext cx="211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 </a:t>
            </a:r>
            <a:r>
              <a:rPr lang="en-US" altLang="ko-KR" sz="2800" dirty="0" err="1">
                <a:solidFill>
                  <a:srgbClr val="F66C6F"/>
                </a:solidFill>
              </a:rPr>
              <a:t>DList</a:t>
            </a:r>
            <a:r>
              <a:rPr lang="en-US" altLang="ko-KR" sz="2800" dirty="0"/>
              <a:t> 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09919" y="-4355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자료구조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367373"/>
            <a:ext cx="643798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6C6F"/>
                </a:solidFill>
              </a:rPr>
              <a:t>def </a:t>
            </a:r>
            <a:r>
              <a:rPr lang="en-US" altLang="ko-KR" dirty="0" err="1">
                <a:solidFill>
                  <a:srgbClr val="F66C6F"/>
                </a:solidFill>
              </a:rPr>
              <a:t>insert_back</a:t>
            </a:r>
            <a:r>
              <a:rPr lang="en-US" altLang="ko-KR" dirty="0">
                <a:solidFill>
                  <a:srgbClr val="F66C6F"/>
                </a:solidFill>
              </a:rPr>
              <a:t>(self, item): 	#</a:t>
            </a:r>
            <a:r>
              <a:rPr lang="ko-KR" altLang="en-US" dirty="0" err="1">
                <a:solidFill>
                  <a:srgbClr val="F66C6F"/>
                </a:solidFill>
              </a:rPr>
              <a:t>링크드</a:t>
            </a:r>
            <a:r>
              <a:rPr lang="ko-KR" altLang="en-US" dirty="0">
                <a:solidFill>
                  <a:srgbClr val="F66C6F"/>
                </a:solidFill>
              </a:rPr>
              <a:t> 리스트 뒤쪽에 삽입</a:t>
            </a:r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>
                <a:solidFill>
                  <a:srgbClr val="F66C6F"/>
                </a:solidFill>
              </a:rPr>
              <a:t>	…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dnode</a:t>
            </a:r>
            <a:r>
              <a:rPr lang="en-US" altLang="ko-KR" dirty="0"/>
              <a:t> = </a:t>
            </a:r>
            <a:r>
              <a:rPr lang="en-US" altLang="ko-KR" dirty="0" err="1"/>
              <a:t>DNode</a:t>
            </a:r>
            <a:r>
              <a:rPr lang="en-US" altLang="ko-KR" dirty="0"/>
              <a:t>(item, None, None)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#</a:t>
            </a:r>
            <a:r>
              <a:rPr lang="ko-KR" altLang="en-US" dirty="0"/>
              <a:t>노드 찾기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#last</a:t>
            </a:r>
            <a:r>
              <a:rPr lang="ko-KR" altLang="en-US" dirty="0"/>
              <a:t>의 </a:t>
            </a:r>
            <a:r>
              <a:rPr lang="en-US" altLang="ko-KR" dirty="0"/>
              <a:t>next</a:t>
            </a:r>
            <a:r>
              <a:rPr lang="ko-KR" altLang="en-US" dirty="0"/>
              <a:t>는 </a:t>
            </a:r>
            <a:r>
              <a:rPr lang="en-US" altLang="ko-KR" dirty="0"/>
              <a:t>new</a:t>
            </a:r>
          </a:p>
          <a:p>
            <a:r>
              <a:rPr lang="en-US" altLang="ko-KR" dirty="0"/>
              <a:t>        #new</a:t>
            </a:r>
            <a:r>
              <a:rPr lang="ko-KR" altLang="en-US" dirty="0"/>
              <a:t>의 </a:t>
            </a:r>
            <a:r>
              <a:rPr lang="en-US" altLang="ko-KR" dirty="0" err="1"/>
              <a:t>prev</a:t>
            </a:r>
            <a:r>
              <a:rPr lang="ko-KR" altLang="en-US" dirty="0"/>
              <a:t>는 </a:t>
            </a:r>
            <a:r>
              <a:rPr lang="en-US" altLang="ko-KR" dirty="0"/>
              <a:t>last </a:t>
            </a:r>
          </a:p>
          <a:p>
            <a:r>
              <a:rPr lang="en-US" altLang="ko-KR" dirty="0"/>
              <a:t>        last = </a:t>
            </a:r>
            <a:r>
              <a:rPr lang="en-US" altLang="ko-KR" dirty="0" err="1"/>
              <a:t>self.head</a:t>
            </a:r>
            <a:endParaRPr lang="en-US" altLang="ko-KR" dirty="0"/>
          </a:p>
          <a:p>
            <a:r>
              <a:rPr lang="en-US" altLang="ko-KR" dirty="0"/>
              <a:t>        while </a:t>
            </a:r>
            <a:r>
              <a:rPr lang="en-US" altLang="ko-KR" dirty="0" err="1"/>
              <a:t>last.next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last = </a:t>
            </a:r>
            <a:r>
              <a:rPr lang="en-US" altLang="ko-KR" dirty="0" err="1"/>
              <a:t>last.next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last.next</a:t>
            </a:r>
            <a:r>
              <a:rPr lang="en-US" altLang="ko-KR" dirty="0"/>
              <a:t> = </a:t>
            </a:r>
            <a:r>
              <a:rPr lang="en-US" altLang="ko-KR" dirty="0" err="1"/>
              <a:t>dnode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dnode.prev</a:t>
            </a:r>
            <a:r>
              <a:rPr lang="en-US" altLang="ko-KR" dirty="0"/>
              <a:t> = last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30206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4153"/>
            <a:ext cx="211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 </a:t>
            </a:r>
            <a:r>
              <a:rPr lang="en-US" altLang="ko-KR" sz="2800" dirty="0" err="1">
                <a:solidFill>
                  <a:srgbClr val="F66C6F"/>
                </a:solidFill>
              </a:rPr>
              <a:t>DList</a:t>
            </a:r>
            <a:r>
              <a:rPr lang="en-US" altLang="ko-KR" sz="2800" dirty="0"/>
              <a:t> 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09919" y="-4355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자료구조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367373"/>
            <a:ext cx="6285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6C6F"/>
                </a:solidFill>
              </a:rPr>
              <a:t>def </a:t>
            </a:r>
            <a:r>
              <a:rPr lang="en-US" altLang="ko-KR" dirty="0" err="1">
                <a:solidFill>
                  <a:srgbClr val="F66C6F"/>
                </a:solidFill>
              </a:rPr>
              <a:t>delete_front</a:t>
            </a:r>
            <a:r>
              <a:rPr lang="en-US" altLang="ko-KR" dirty="0">
                <a:solidFill>
                  <a:srgbClr val="F66C6F"/>
                </a:solidFill>
              </a:rPr>
              <a:t>(self):		#</a:t>
            </a:r>
            <a:r>
              <a:rPr lang="ko-KR" altLang="en-US" dirty="0" err="1">
                <a:solidFill>
                  <a:srgbClr val="F66C6F"/>
                </a:solidFill>
              </a:rPr>
              <a:t>링크드</a:t>
            </a:r>
            <a:r>
              <a:rPr lang="ko-KR" altLang="en-US" dirty="0">
                <a:solidFill>
                  <a:srgbClr val="F66C6F"/>
                </a:solidFill>
              </a:rPr>
              <a:t> 리스트 앞쪽 삭제</a:t>
            </a:r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        target = </a:t>
            </a:r>
            <a:r>
              <a:rPr lang="en-US" altLang="ko-KR" dirty="0" err="1">
                <a:solidFill>
                  <a:srgbClr val="33343A"/>
                </a:solidFill>
              </a:rPr>
              <a:t>self.head</a:t>
            </a:r>
            <a:endParaRPr lang="en-US" altLang="ko-KR" dirty="0">
              <a:solidFill>
                <a:srgbClr val="33343A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        if target != None: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</a:t>
            </a:r>
            <a:r>
              <a:rPr lang="en-US" altLang="ko-KR" dirty="0" err="1">
                <a:solidFill>
                  <a:srgbClr val="33343A"/>
                </a:solidFill>
              </a:rPr>
              <a:t>self.head</a:t>
            </a:r>
            <a:r>
              <a:rPr lang="en-US" altLang="ko-KR" dirty="0">
                <a:solidFill>
                  <a:srgbClr val="33343A"/>
                </a:solidFill>
              </a:rPr>
              <a:t> = </a:t>
            </a:r>
            <a:r>
              <a:rPr lang="en-US" altLang="ko-KR" dirty="0" err="1">
                <a:solidFill>
                  <a:srgbClr val="33343A"/>
                </a:solidFill>
              </a:rPr>
              <a:t>target.next</a:t>
            </a:r>
            <a:endParaRPr lang="en-US" altLang="ko-KR" dirty="0">
              <a:solidFill>
                <a:srgbClr val="33343A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            if (</a:t>
            </a:r>
            <a:r>
              <a:rPr lang="en-US" altLang="ko-KR" dirty="0" err="1">
                <a:solidFill>
                  <a:srgbClr val="33343A"/>
                </a:solidFill>
              </a:rPr>
              <a:t>self.head</a:t>
            </a:r>
            <a:r>
              <a:rPr lang="en-US" altLang="ko-KR" dirty="0">
                <a:solidFill>
                  <a:srgbClr val="33343A"/>
                </a:solidFill>
              </a:rPr>
              <a:t>):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</a:t>
            </a:r>
            <a:r>
              <a:rPr lang="en-US" altLang="ko-KR" dirty="0" err="1">
                <a:solidFill>
                  <a:srgbClr val="33343A"/>
                </a:solidFill>
              </a:rPr>
              <a:t>self.head.prev</a:t>
            </a:r>
            <a:r>
              <a:rPr lang="en-US" altLang="ko-KR" dirty="0">
                <a:solidFill>
                  <a:srgbClr val="33343A"/>
                </a:solidFill>
              </a:rPr>
              <a:t> = None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return target</a:t>
            </a:r>
            <a:endParaRPr lang="ko-KR" altLang="en-US" dirty="0">
              <a:solidFill>
                <a:srgbClr val="3334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28166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4153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 </a:t>
            </a:r>
            <a:r>
              <a:rPr lang="en-US" altLang="ko-KR" sz="2800" dirty="0">
                <a:solidFill>
                  <a:srgbClr val="F66C6F"/>
                </a:solidFill>
              </a:rPr>
              <a:t>Queue</a:t>
            </a:r>
            <a:r>
              <a:rPr lang="en-US" altLang="ko-KR" sz="2800" dirty="0"/>
              <a:t>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09919" y="-4355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자료구조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367373"/>
            <a:ext cx="64379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self.queue</a:t>
            </a:r>
            <a:r>
              <a:rPr lang="en-US" altLang="ko-KR" dirty="0"/>
              <a:t> = </a:t>
            </a:r>
            <a:r>
              <a:rPr lang="en-US" altLang="ko-KR" dirty="0" err="1"/>
              <a:t>Dlist.DList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self.count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리스트 가장 뒤에 추가</a:t>
            </a:r>
          </a:p>
          <a:p>
            <a:r>
              <a:rPr lang="en-US" altLang="ko-KR" dirty="0"/>
              <a:t>def </a:t>
            </a:r>
            <a:r>
              <a:rPr lang="en-US" altLang="ko-KR" dirty="0">
                <a:solidFill>
                  <a:srgbClr val="F66C6F"/>
                </a:solidFill>
              </a:rPr>
              <a:t>enqueue</a:t>
            </a:r>
            <a:r>
              <a:rPr lang="en-US" altLang="ko-KR" dirty="0"/>
              <a:t>(self, item):</a:t>
            </a:r>
          </a:p>
          <a:p>
            <a:r>
              <a:rPr lang="en-US" altLang="ko-KR" dirty="0">
                <a:solidFill>
                  <a:srgbClr val="F66C6F"/>
                </a:solidFill>
              </a:rPr>
              <a:t>        </a:t>
            </a:r>
            <a:r>
              <a:rPr lang="en-US" altLang="ko-KR" dirty="0" err="1">
                <a:solidFill>
                  <a:srgbClr val="F66C6F"/>
                </a:solidFill>
              </a:rPr>
              <a:t>self.queue.insert_back</a:t>
            </a:r>
            <a:r>
              <a:rPr lang="en-US" altLang="ko-KR" dirty="0">
                <a:solidFill>
                  <a:srgbClr val="F66C6F"/>
                </a:solidFill>
              </a:rPr>
              <a:t>(item)	#</a:t>
            </a:r>
            <a:r>
              <a:rPr lang="ko-KR" altLang="en-US" dirty="0" err="1">
                <a:solidFill>
                  <a:srgbClr val="F66C6F"/>
                </a:solidFill>
              </a:rPr>
              <a:t>링크드리스트</a:t>
            </a:r>
            <a:r>
              <a:rPr lang="ko-KR" altLang="en-US" dirty="0">
                <a:solidFill>
                  <a:srgbClr val="F66C6F"/>
                </a:solidFill>
              </a:rPr>
              <a:t> 뒤쪽에 삽입</a:t>
            </a:r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self.count</a:t>
            </a:r>
            <a:r>
              <a:rPr lang="en-US" altLang="ko-KR" dirty="0"/>
              <a:t> += 1</a:t>
            </a:r>
          </a:p>
          <a:p>
            <a:r>
              <a:rPr lang="en-US" altLang="ko-KR" dirty="0"/>
              <a:t>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706025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4153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 Queue: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09919" y="-4355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자료구조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367373"/>
            <a:ext cx="71513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리스트 가장 앞에서 제거</a:t>
            </a:r>
          </a:p>
          <a:p>
            <a:r>
              <a:rPr lang="en-US" altLang="ko-KR" dirty="0"/>
              <a:t>def </a:t>
            </a:r>
            <a:r>
              <a:rPr lang="en-US" altLang="ko-KR" dirty="0">
                <a:solidFill>
                  <a:srgbClr val="F66C6F"/>
                </a:solidFill>
              </a:rPr>
              <a:t>dequeue</a:t>
            </a:r>
            <a:r>
              <a:rPr lang="en-US" altLang="ko-KR" dirty="0"/>
              <a:t>(self):</a:t>
            </a:r>
          </a:p>
          <a:p>
            <a:r>
              <a:rPr lang="en-US" altLang="ko-KR" dirty="0"/>
              <a:t>     if </a:t>
            </a:r>
            <a:r>
              <a:rPr lang="en-US" altLang="ko-KR" dirty="0" err="1"/>
              <a:t>self.count</a:t>
            </a:r>
            <a:r>
              <a:rPr lang="en-US" altLang="ko-KR" dirty="0"/>
              <a:t> &gt; 0:</a:t>
            </a:r>
          </a:p>
          <a:p>
            <a:r>
              <a:rPr lang="en-US" altLang="ko-KR" dirty="0"/>
              <a:t>          </a:t>
            </a:r>
            <a:r>
              <a:rPr lang="en-US" altLang="ko-KR" dirty="0" err="1"/>
              <a:t>self.count</a:t>
            </a:r>
            <a:r>
              <a:rPr lang="en-US" altLang="ko-KR" dirty="0"/>
              <a:t> -= 1</a:t>
            </a:r>
          </a:p>
          <a:p>
            <a:r>
              <a:rPr lang="en-US" altLang="ko-KR" dirty="0">
                <a:solidFill>
                  <a:srgbClr val="F66C6F"/>
                </a:solidFill>
              </a:rPr>
              <a:t>          </a:t>
            </a:r>
            <a:r>
              <a:rPr lang="en-US" altLang="ko-KR" dirty="0" err="1">
                <a:solidFill>
                  <a:srgbClr val="F66C6F"/>
                </a:solidFill>
              </a:rPr>
              <a:t>dnode</a:t>
            </a:r>
            <a:r>
              <a:rPr lang="en-US" altLang="ko-KR" dirty="0">
                <a:solidFill>
                  <a:srgbClr val="F66C6F"/>
                </a:solidFill>
              </a:rPr>
              <a:t> = </a:t>
            </a:r>
            <a:r>
              <a:rPr lang="en-US" altLang="ko-KR" dirty="0" err="1">
                <a:solidFill>
                  <a:srgbClr val="F66C6F"/>
                </a:solidFill>
              </a:rPr>
              <a:t>self.queue.delete_front</a:t>
            </a:r>
            <a:r>
              <a:rPr lang="en-US" altLang="ko-KR" dirty="0">
                <a:solidFill>
                  <a:srgbClr val="F66C6F"/>
                </a:solidFill>
              </a:rPr>
              <a:t>() 	#</a:t>
            </a:r>
            <a:r>
              <a:rPr lang="ko-KR" altLang="en-US" dirty="0" err="1">
                <a:solidFill>
                  <a:srgbClr val="F66C6F"/>
                </a:solidFill>
              </a:rPr>
              <a:t>링크드리스트</a:t>
            </a:r>
            <a:r>
              <a:rPr lang="ko-KR" altLang="en-US" dirty="0">
                <a:solidFill>
                  <a:srgbClr val="F66C6F"/>
                </a:solidFill>
              </a:rPr>
              <a:t> 앞쪽 삭제</a:t>
            </a:r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/>
              <a:t>          return </a:t>
            </a:r>
            <a:r>
              <a:rPr lang="en-US" altLang="ko-KR" dirty="0" err="1"/>
              <a:t>dnode.item</a:t>
            </a:r>
            <a:endParaRPr lang="en-US" altLang="ko-KR" dirty="0"/>
          </a:p>
          <a:p>
            <a:r>
              <a:rPr lang="en-US" altLang="ko-KR" dirty="0"/>
              <a:t>     return None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46516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4153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boardCover</a:t>
            </a:r>
            <a:r>
              <a:rPr lang="en-US" altLang="ko-KR" sz="2800" dirty="0"/>
              <a:t>(screen):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4009919" y="-4355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자료구조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367373"/>
            <a:ext cx="6058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 = Queue() 	# Q: </a:t>
            </a:r>
            <a:r>
              <a:rPr lang="ko-KR" altLang="en-US" dirty="0"/>
              <a:t>큐 형태의 자료구조</a:t>
            </a:r>
            <a:endParaRPr lang="en-US" altLang="ko-KR" dirty="0"/>
          </a:p>
          <a:p>
            <a:r>
              <a:rPr lang="en-US" altLang="ko-KR" dirty="0"/>
              <a:t>L = 0		# L: </a:t>
            </a:r>
            <a:r>
              <a:rPr lang="en-US" altLang="ko-KR" dirty="0" err="1"/>
              <a:t>bfs</a:t>
            </a:r>
            <a:r>
              <a:rPr lang="ko-KR" altLang="en-US" dirty="0"/>
              <a:t>의 레벨을 나타냄</a:t>
            </a:r>
            <a:endParaRPr lang="en-US" altLang="ko-KR" dirty="0"/>
          </a:p>
          <a:p>
            <a:r>
              <a:rPr lang="en-US" altLang="ko-KR" dirty="0" err="1"/>
              <a:t>Q.enqueue</a:t>
            </a:r>
            <a:r>
              <a:rPr lang="en-US" altLang="ko-KR" dirty="0"/>
              <a:t>((board, L)) 	# Q</a:t>
            </a:r>
            <a:r>
              <a:rPr lang="ko-KR" altLang="en-US" dirty="0"/>
              <a:t>에 게임 보드와 레벨을 추가함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37DEB88-1A0C-BC66-7143-433B47452C27}"/>
              </a:ext>
            </a:extLst>
          </p:cNvPr>
          <p:cNvGraphicFramePr>
            <a:graphicFrameLocks noGrp="1"/>
          </p:cNvGraphicFramePr>
          <p:nvPr/>
        </p:nvGraphicFramePr>
        <p:xfrm>
          <a:off x="630797" y="2567702"/>
          <a:ext cx="322112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123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094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43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[[1,0,0,0,1,1,1],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43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[1,0,0,0,0,0,0],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43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[1,1,0,0,1,1,1]]           ,      0</a:t>
                      </a:r>
                    </a:p>
                    <a:p>
                      <a:pPr latinLnBrk="1"/>
                      <a:r>
                        <a:rPr lang="en-US" altLang="ko-KR" dirty="0"/>
                        <a:t>      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CBB017-9146-7B23-F759-A43417807D15}"/>
              </a:ext>
            </a:extLst>
          </p:cNvPr>
          <p:cNvSpPr txBox="1"/>
          <p:nvPr/>
        </p:nvSpPr>
        <p:spPr>
          <a:xfrm>
            <a:off x="2063750" y="38678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84E83B2D-33A0-8480-1FCF-8E8BF6118628}"/>
              </a:ext>
            </a:extLst>
          </p:cNvPr>
          <p:cNvGraphicFramePr>
            <a:graphicFrameLocks noGrp="1"/>
          </p:cNvGraphicFramePr>
          <p:nvPr/>
        </p:nvGraphicFramePr>
        <p:xfrm>
          <a:off x="4879268" y="2575798"/>
          <a:ext cx="3797188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188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  </a:t>
                      </a:r>
                    </a:p>
                    <a:p>
                      <a:pPr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BB57AD5-F7A5-5599-6C1D-5704080CE32B}"/>
              </a:ext>
            </a:extLst>
          </p:cNvPr>
          <p:cNvSpPr txBox="1"/>
          <p:nvPr/>
        </p:nvSpPr>
        <p:spPr>
          <a:xfrm>
            <a:off x="6249777" y="3867894"/>
            <a:ext cx="1976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Processing</a:t>
            </a:r>
          </a:p>
          <a:p>
            <a:endParaRPr lang="ko-KR" altLang="en-US" dirty="0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E1D4C355-9EBA-910D-3C03-5E61EE8A9F93}"/>
              </a:ext>
            </a:extLst>
          </p:cNvPr>
          <p:cNvGraphicFramePr>
            <a:graphicFrameLocks noGrp="1"/>
          </p:cNvGraphicFramePr>
          <p:nvPr/>
        </p:nvGraphicFramePr>
        <p:xfrm>
          <a:off x="702805" y="2613422"/>
          <a:ext cx="216024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2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885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boardCover</a:t>
            </a:r>
            <a:r>
              <a:rPr lang="en-US" altLang="ko-KR" sz="2800" dirty="0"/>
              <a:t>(screen):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68016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 Q:    #BFS</a:t>
            </a:r>
            <a:r>
              <a:rPr lang="ko-KR" altLang="en-US" dirty="0"/>
              <a:t>방법 이용하기</a:t>
            </a:r>
          </a:p>
          <a:p>
            <a:r>
              <a:rPr lang="ko-KR" altLang="en-US" dirty="0">
                <a:solidFill>
                  <a:srgbClr val="F66C6F"/>
                </a:solidFill>
              </a:rPr>
              <a:t>        </a:t>
            </a:r>
            <a:r>
              <a:rPr lang="en-US" altLang="ko-KR" dirty="0" err="1">
                <a:solidFill>
                  <a:srgbClr val="F66C6F"/>
                </a:solidFill>
              </a:rPr>
              <a:t>cur_board</a:t>
            </a:r>
            <a:r>
              <a:rPr lang="en-US" altLang="ko-KR" dirty="0">
                <a:solidFill>
                  <a:srgbClr val="F66C6F"/>
                </a:solidFill>
              </a:rPr>
              <a:t>, level = </a:t>
            </a:r>
            <a:r>
              <a:rPr lang="en-US" altLang="ko-KR" dirty="0" err="1">
                <a:solidFill>
                  <a:srgbClr val="F66C6F"/>
                </a:solidFill>
              </a:rPr>
              <a:t>Q.dequeue</a:t>
            </a:r>
            <a:r>
              <a:rPr lang="en-US" altLang="ko-KR" dirty="0">
                <a:solidFill>
                  <a:srgbClr val="F66C6F"/>
                </a:solidFill>
              </a:rPr>
              <a:t>()  #</a:t>
            </a:r>
            <a:r>
              <a:rPr lang="ko-KR" altLang="en-US" dirty="0">
                <a:solidFill>
                  <a:srgbClr val="F66C6F"/>
                </a:solidFill>
              </a:rPr>
              <a:t>큐에서 가장 </a:t>
            </a:r>
            <a:r>
              <a:rPr lang="ko-KR" altLang="en-US" dirty="0" err="1">
                <a:solidFill>
                  <a:srgbClr val="F66C6F"/>
                </a:solidFill>
              </a:rPr>
              <a:t>왼쪽꺼</a:t>
            </a:r>
            <a:r>
              <a:rPr lang="ko-KR" altLang="en-US" dirty="0">
                <a:solidFill>
                  <a:srgbClr val="F66C6F"/>
                </a:solidFill>
              </a:rPr>
              <a:t> 빼내고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x, y = -1, -1</a:t>
            </a:r>
          </a:p>
          <a:p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range(H):</a:t>
            </a:r>
          </a:p>
          <a:p>
            <a:r>
              <a:rPr lang="en-US" altLang="ko-KR" dirty="0"/>
              <a:t>            for j in range(W):</a:t>
            </a:r>
          </a:p>
          <a:p>
            <a:r>
              <a:rPr lang="en-US" altLang="ko-KR" dirty="0">
                <a:solidFill>
                  <a:srgbClr val="F66C6F"/>
                </a:solidFill>
              </a:rPr>
              <a:t>                if </a:t>
            </a:r>
            <a:r>
              <a:rPr lang="en-US" altLang="ko-KR" dirty="0" err="1">
                <a:solidFill>
                  <a:srgbClr val="F66C6F"/>
                </a:solidFill>
              </a:rPr>
              <a:t>cur_board</a:t>
            </a:r>
            <a:r>
              <a:rPr lang="en-US" altLang="ko-KR" dirty="0">
                <a:solidFill>
                  <a:srgbClr val="F66C6F"/>
                </a:solidFill>
              </a:rPr>
              <a:t>[</a:t>
            </a:r>
            <a:r>
              <a:rPr lang="en-US" altLang="ko-KR" dirty="0" err="1">
                <a:solidFill>
                  <a:srgbClr val="F66C6F"/>
                </a:solidFill>
              </a:rPr>
              <a:t>i</a:t>
            </a:r>
            <a:r>
              <a:rPr lang="en-US" altLang="ko-KR" dirty="0">
                <a:solidFill>
                  <a:srgbClr val="F66C6F"/>
                </a:solidFill>
              </a:rPr>
              <a:t>][j] == 0:    #board</a:t>
            </a:r>
            <a:r>
              <a:rPr lang="ko-KR" altLang="en-US" dirty="0">
                <a:solidFill>
                  <a:srgbClr val="F66C6F"/>
                </a:solidFill>
              </a:rPr>
              <a:t>에서 </a:t>
            </a:r>
            <a:r>
              <a:rPr lang="ko-KR" altLang="en-US" dirty="0" err="1">
                <a:solidFill>
                  <a:srgbClr val="F66C6F"/>
                </a:solidFill>
              </a:rPr>
              <a:t>비어있는</a:t>
            </a:r>
            <a:r>
              <a:rPr lang="ko-KR" altLang="en-US" dirty="0">
                <a:solidFill>
                  <a:srgbClr val="F66C6F"/>
                </a:solidFill>
              </a:rPr>
              <a:t> 구역이라면</a:t>
            </a:r>
          </a:p>
          <a:p>
            <a:r>
              <a:rPr lang="ko-KR" altLang="en-US" dirty="0"/>
              <a:t>                    </a:t>
            </a:r>
            <a:r>
              <a:rPr lang="en-US" altLang="ko-KR" dirty="0">
                <a:solidFill>
                  <a:srgbClr val="F66C6F"/>
                </a:solidFill>
              </a:rPr>
              <a:t>x = j 	#</a:t>
            </a:r>
            <a:r>
              <a:rPr lang="ko-KR" altLang="en-US" dirty="0" err="1">
                <a:solidFill>
                  <a:srgbClr val="F66C6F"/>
                </a:solidFill>
              </a:rPr>
              <a:t>비어있는</a:t>
            </a:r>
            <a:r>
              <a:rPr lang="ko-KR" altLang="en-US" dirty="0">
                <a:solidFill>
                  <a:srgbClr val="F66C6F"/>
                </a:solidFill>
              </a:rPr>
              <a:t> </a:t>
            </a:r>
            <a:r>
              <a:rPr lang="en-US" altLang="ko-KR" dirty="0" err="1">
                <a:solidFill>
                  <a:srgbClr val="F66C6F"/>
                </a:solidFill>
              </a:rPr>
              <a:t>i</a:t>
            </a:r>
            <a:r>
              <a:rPr lang="en-US" altLang="ko-KR" dirty="0">
                <a:solidFill>
                  <a:srgbClr val="F66C6F"/>
                </a:solidFill>
              </a:rPr>
              <a:t>, j</a:t>
            </a:r>
            <a:r>
              <a:rPr lang="ko-KR" altLang="en-US" dirty="0">
                <a:solidFill>
                  <a:srgbClr val="F66C6F"/>
                </a:solidFill>
              </a:rPr>
              <a:t>값을 </a:t>
            </a:r>
            <a:r>
              <a:rPr lang="en-US" altLang="ko-KR" dirty="0">
                <a:solidFill>
                  <a:srgbClr val="F66C6F"/>
                </a:solidFill>
              </a:rPr>
              <a:t>x, y</a:t>
            </a:r>
            <a:r>
              <a:rPr lang="ko-KR" altLang="en-US" dirty="0">
                <a:solidFill>
                  <a:srgbClr val="F66C6F"/>
                </a:solidFill>
              </a:rPr>
              <a:t>로 저장하기</a:t>
            </a:r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>
                <a:solidFill>
                  <a:srgbClr val="F66C6F"/>
                </a:solidFill>
              </a:rPr>
              <a:t>                    y = </a:t>
            </a:r>
            <a:r>
              <a:rPr lang="en-US" altLang="ko-KR" dirty="0" err="1">
                <a:solidFill>
                  <a:srgbClr val="F66C6F"/>
                </a:solidFill>
              </a:rPr>
              <a:t>i</a:t>
            </a:r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/>
              <a:t>                    break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39952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3558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프로젝트 소개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84681" y="-4355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소개</a:t>
            </a:r>
          </a:p>
        </p:txBody>
      </p:sp>
      <p:pic>
        <p:nvPicPr>
          <p:cNvPr id="1026" name="Picture 2" descr="컬러칠교(14x14)/칠교놀이/원목칠교/...">
            <a:extLst>
              <a:ext uri="{FF2B5EF4-FFF2-40B4-BE49-F238E27FC236}">
                <a16:creationId xmlns:a16="http://schemas.microsoft.com/office/drawing/2014/main" id="{E4FC64F4-0785-7305-9F29-F1F96DB73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52" y="1225422"/>
            <a:ext cx="3435846" cy="343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 우드블럭퍼즐 26pcs 1개 /나무 테트리스 칠교놀이">
            <a:extLst>
              <a:ext uri="{FF2B5EF4-FFF2-40B4-BE49-F238E27FC236}">
                <a16:creationId xmlns:a16="http://schemas.microsoft.com/office/drawing/2014/main" id="{28FB5CBA-3E66-28B3-5CAA-FBAECB45F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414" y="1328894"/>
            <a:ext cx="3228902" cy="322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300941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while Q: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5221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6C6F"/>
                </a:solidFill>
              </a:rPr>
              <a:t>#</a:t>
            </a:r>
            <a:r>
              <a:rPr lang="ko-KR" altLang="en-US" dirty="0">
                <a:solidFill>
                  <a:srgbClr val="F66C6F"/>
                </a:solidFill>
              </a:rPr>
              <a:t>큐에서 가장 </a:t>
            </a:r>
            <a:r>
              <a:rPr lang="ko-KR" altLang="en-US" dirty="0" err="1">
                <a:solidFill>
                  <a:srgbClr val="F66C6F"/>
                </a:solidFill>
              </a:rPr>
              <a:t>왼쪽꺼</a:t>
            </a:r>
            <a:r>
              <a:rPr lang="ko-KR" altLang="en-US" dirty="0">
                <a:solidFill>
                  <a:srgbClr val="F66C6F"/>
                </a:solidFill>
              </a:rPr>
              <a:t> 빼내고</a:t>
            </a:r>
          </a:p>
          <a:p>
            <a:r>
              <a:rPr lang="en-US" altLang="ko-KR" dirty="0">
                <a:solidFill>
                  <a:srgbClr val="F66C6F"/>
                </a:solidFill>
              </a:rPr>
              <a:t>#board</a:t>
            </a:r>
            <a:r>
              <a:rPr lang="ko-KR" altLang="en-US" dirty="0">
                <a:solidFill>
                  <a:srgbClr val="F66C6F"/>
                </a:solidFill>
              </a:rPr>
              <a:t>에서 </a:t>
            </a:r>
            <a:r>
              <a:rPr lang="ko-KR" altLang="en-US" dirty="0" err="1">
                <a:solidFill>
                  <a:srgbClr val="F66C6F"/>
                </a:solidFill>
              </a:rPr>
              <a:t>비어있는</a:t>
            </a:r>
            <a:r>
              <a:rPr lang="en-US" altLang="ko-KR" dirty="0">
                <a:solidFill>
                  <a:srgbClr val="F66C6F"/>
                </a:solidFill>
              </a:rPr>
              <a:t>(0)</a:t>
            </a:r>
            <a:r>
              <a:rPr lang="ko-KR" altLang="en-US" dirty="0">
                <a:solidFill>
                  <a:srgbClr val="F66C6F"/>
                </a:solidFill>
              </a:rPr>
              <a:t> 구역이라면</a:t>
            </a:r>
          </a:p>
          <a:p>
            <a:r>
              <a:rPr lang="ko-KR" altLang="en-US" dirty="0"/>
              <a:t>                    </a:t>
            </a:r>
            <a:r>
              <a:rPr lang="en-US" altLang="ko-KR" dirty="0">
                <a:solidFill>
                  <a:srgbClr val="F66C6F"/>
                </a:solidFill>
              </a:rPr>
              <a:t>x = j 	#</a:t>
            </a:r>
            <a:r>
              <a:rPr lang="ko-KR" altLang="en-US" dirty="0" err="1">
                <a:solidFill>
                  <a:srgbClr val="F66C6F"/>
                </a:solidFill>
              </a:rPr>
              <a:t>비어있는</a:t>
            </a:r>
            <a:r>
              <a:rPr lang="ko-KR" altLang="en-US" dirty="0">
                <a:solidFill>
                  <a:srgbClr val="F66C6F"/>
                </a:solidFill>
              </a:rPr>
              <a:t> </a:t>
            </a:r>
            <a:r>
              <a:rPr lang="en-US" altLang="ko-KR" dirty="0" err="1">
                <a:solidFill>
                  <a:srgbClr val="F66C6F"/>
                </a:solidFill>
              </a:rPr>
              <a:t>i</a:t>
            </a:r>
            <a:r>
              <a:rPr lang="en-US" altLang="ko-KR" dirty="0">
                <a:solidFill>
                  <a:srgbClr val="F66C6F"/>
                </a:solidFill>
              </a:rPr>
              <a:t>, j</a:t>
            </a:r>
            <a:r>
              <a:rPr lang="ko-KR" altLang="en-US" dirty="0">
                <a:solidFill>
                  <a:srgbClr val="F66C6F"/>
                </a:solidFill>
              </a:rPr>
              <a:t>값을 </a:t>
            </a:r>
            <a:r>
              <a:rPr lang="en-US" altLang="ko-KR" dirty="0">
                <a:solidFill>
                  <a:srgbClr val="F66C6F"/>
                </a:solidFill>
              </a:rPr>
              <a:t>x, y</a:t>
            </a:r>
            <a:r>
              <a:rPr lang="ko-KR" altLang="en-US" dirty="0">
                <a:solidFill>
                  <a:srgbClr val="F66C6F"/>
                </a:solidFill>
              </a:rPr>
              <a:t>로 저장하기</a:t>
            </a:r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>
                <a:solidFill>
                  <a:srgbClr val="F66C6F"/>
                </a:solidFill>
              </a:rPr>
              <a:t>                    y = I</a:t>
            </a:r>
          </a:p>
          <a:p>
            <a:r>
              <a:rPr lang="en-US" altLang="ko-KR" dirty="0">
                <a:solidFill>
                  <a:srgbClr val="F66C6F"/>
                </a:solidFill>
              </a:rPr>
              <a:t>                    </a:t>
            </a:r>
            <a:r>
              <a:rPr lang="en-US" altLang="ko-KR" dirty="0">
                <a:solidFill>
                  <a:srgbClr val="33343A"/>
                </a:solidFill>
              </a:rPr>
              <a:t>break</a:t>
            </a:r>
            <a:endParaRPr lang="ko-KR" altLang="en-US" dirty="0">
              <a:solidFill>
                <a:srgbClr val="33343A"/>
              </a:solidFill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E056E603-907D-F7DE-B943-66FD5E896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13465"/>
              </p:ext>
            </p:extLst>
          </p:nvPr>
        </p:nvGraphicFramePr>
        <p:xfrm>
          <a:off x="630797" y="3198662"/>
          <a:ext cx="3888432" cy="109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094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                                        </a:t>
                      </a:r>
                      <a:r>
                        <a:rPr lang="en-US" altLang="ko-KR" dirty="0">
                          <a:solidFill>
                            <a:srgbClr val="33343A"/>
                          </a:solidFill>
                        </a:rPr>
                        <a:t>, 0</a:t>
                      </a:r>
                      <a:endParaRPr lang="en-US" altLang="ko-K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A534B1-39D9-9A51-4A52-9A95B5F5460B}"/>
              </a:ext>
            </a:extLst>
          </p:cNvPr>
          <p:cNvSpPr txBox="1"/>
          <p:nvPr/>
        </p:nvSpPr>
        <p:spPr>
          <a:xfrm>
            <a:off x="2286981" y="44988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D410444-FC89-85DB-78BB-1CDA31726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82627"/>
              </p:ext>
            </p:extLst>
          </p:nvPr>
        </p:nvGraphicFramePr>
        <p:xfrm>
          <a:off x="4879268" y="3206758"/>
          <a:ext cx="3797188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188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                    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                      ,   0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EBA34A-9D34-4A9F-9352-58DAB693920D}"/>
              </a:ext>
            </a:extLst>
          </p:cNvPr>
          <p:cNvSpPr txBox="1"/>
          <p:nvPr/>
        </p:nvSpPr>
        <p:spPr>
          <a:xfrm>
            <a:off x="6249777" y="4498855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Processing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8D760-B633-A4DD-C274-9C30A416CCC9}"/>
              </a:ext>
            </a:extLst>
          </p:cNvPr>
          <p:cNvSpPr txBox="1"/>
          <p:nvPr/>
        </p:nvSpPr>
        <p:spPr>
          <a:xfrm>
            <a:off x="5292950" y="2698654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A6051-8A10-53C7-CD7B-A236EE933220}"/>
              </a:ext>
            </a:extLst>
          </p:cNvPr>
          <p:cNvSpPr txBox="1"/>
          <p:nvPr/>
        </p:nvSpPr>
        <p:spPr>
          <a:xfrm>
            <a:off x="7195328" y="2698654"/>
            <a:ext cx="76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</a:t>
            </a:r>
            <a:endParaRPr lang="ko-KR" altLang="en-US" dirty="0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4F97F613-9154-41A4-D2D8-466E32D41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06237"/>
              </p:ext>
            </p:extLst>
          </p:nvPr>
        </p:nvGraphicFramePr>
        <p:xfrm>
          <a:off x="4922112" y="3258282"/>
          <a:ext cx="216024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0FE9589F-50F1-1991-C59A-0DA75FDC7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88550"/>
              </p:ext>
            </p:extLst>
          </p:nvPr>
        </p:nvGraphicFramePr>
        <p:xfrm>
          <a:off x="7958254" y="1143174"/>
          <a:ext cx="86221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109">
                  <a:extLst>
                    <a:ext uri="{9D8B030D-6E8A-4147-A177-3AD203B41FA5}">
                      <a16:colId xmlns:a16="http://schemas.microsoft.com/office/drawing/2014/main" val="3775990592"/>
                    </a:ext>
                  </a:extLst>
                </a:gridCol>
                <a:gridCol w="431109">
                  <a:extLst>
                    <a:ext uri="{9D8B030D-6E8A-4147-A177-3AD203B41FA5}">
                      <a16:colId xmlns:a16="http://schemas.microsoft.com/office/drawing/2014/main" val="3857194942"/>
                    </a:ext>
                  </a:extLst>
                </a:gridCol>
              </a:tblGrid>
              <a:tr h="310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884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46E51DA-CA77-3EDC-2A08-AD128819C429}"/>
              </a:ext>
            </a:extLst>
          </p:cNvPr>
          <p:cNvSpPr txBox="1"/>
          <p:nvPr/>
        </p:nvSpPr>
        <p:spPr>
          <a:xfrm>
            <a:off x="7957633" y="750623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x     y</a:t>
            </a:r>
          </a:p>
          <a:p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63B525-B5BA-A964-D5A2-BD88724278D0}"/>
              </a:ext>
            </a:extLst>
          </p:cNvPr>
          <p:cNvCxnSpPr/>
          <p:nvPr/>
        </p:nvCxnSpPr>
        <p:spPr>
          <a:xfrm flipV="1">
            <a:off x="5396836" y="1396954"/>
            <a:ext cx="2415524" cy="1948031"/>
          </a:xfrm>
          <a:prstGeom prst="straightConnector1">
            <a:avLst/>
          </a:prstGeom>
          <a:ln w="76200">
            <a:solidFill>
              <a:srgbClr val="F66C6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EB6D6555-7F02-B8C6-666F-9D9A8AF12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00026"/>
              </p:ext>
            </p:extLst>
          </p:nvPr>
        </p:nvGraphicFramePr>
        <p:xfrm>
          <a:off x="879959" y="3345704"/>
          <a:ext cx="1983086" cy="873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98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283298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283298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283298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283298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283298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283298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291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291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597BF06-D456-0323-4304-A4FC71768512}"/>
              </a:ext>
            </a:extLst>
          </p:cNvPr>
          <p:cNvCxnSpPr>
            <a:cxnSpLocks/>
          </p:cNvCxnSpPr>
          <p:nvPr/>
        </p:nvCxnSpPr>
        <p:spPr>
          <a:xfrm flipV="1">
            <a:off x="1729228" y="4114558"/>
            <a:ext cx="0" cy="730748"/>
          </a:xfrm>
          <a:prstGeom prst="line">
            <a:avLst/>
          </a:prstGeom>
          <a:ln w="38100">
            <a:solidFill>
              <a:srgbClr val="F66C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45CECE9-7E04-1C62-E901-E8C3F00282D2}"/>
              </a:ext>
            </a:extLst>
          </p:cNvPr>
          <p:cNvCxnSpPr>
            <a:cxnSpLocks/>
          </p:cNvCxnSpPr>
          <p:nvPr/>
        </p:nvCxnSpPr>
        <p:spPr>
          <a:xfrm flipH="1">
            <a:off x="1729228" y="4825319"/>
            <a:ext cx="4608512" cy="9996"/>
          </a:xfrm>
          <a:prstGeom prst="line">
            <a:avLst/>
          </a:prstGeom>
          <a:ln w="38100">
            <a:solidFill>
              <a:srgbClr val="F66C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1D6FAF-56EF-DEA5-273B-A791AEEE7DE0}"/>
              </a:ext>
            </a:extLst>
          </p:cNvPr>
          <p:cNvCxnSpPr>
            <a:cxnSpLocks/>
          </p:cNvCxnSpPr>
          <p:nvPr/>
        </p:nvCxnSpPr>
        <p:spPr>
          <a:xfrm flipV="1">
            <a:off x="6337740" y="4355562"/>
            <a:ext cx="0" cy="479753"/>
          </a:xfrm>
          <a:prstGeom prst="straightConnector1">
            <a:avLst/>
          </a:prstGeom>
          <a:ln w="38100">
            <a:solidFill>
              <a:srgbClr val="F66C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770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while Q: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72206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6C6F"/>
                </a:solidFill>
              </a:rPr>
              <a:t>…</a:t>
            </a:r>
          </a:p>
          <a:p>
            <a:r>
              <a:rPr lang="en-US" altLang="ko-KR" dirty="0">
                <a:solidFill>
                  <a:srgbClr val="F66C6F"/>
                </a:solidFill>
              </a:rPr>
              <a:t>if x == -1 and y == -1:     #</a:t>
            </a:r>
            <a:r>
              <a:rPr lang="ko-KR" altLang="en-US" dirty="0">
                <a:solidFill>
                  <a:srgbClr val="F66C6F"/>
                </a:solidFill>
              </a:rPr>
              <a:t>모두 다 </a:t>
            </a:r>
            <a:r>
              <a:rPr lang="ko-KR" altLang="en-US" dirty="0" err="1">
                <a:solidFill>
                  <a:srgbClr val="F66C6F"/>
                </a:solidFill>
              </a:rPr>
              <a:t>차있다면</a:t>
            </a:r>
            <a:endParaRPr lang="ko-KR" altLang="en-US" dirty="0">
              <a:solidFill>
                <a:srgbClr val="F66C6F"/>
              </a:solidFill>
            </a:endParaRPr>
          </a:p>
          <a:p>
            <a:r>
              <a:rPr lang="ko-KR" altLang="en-US" dirty="0"/>
              <a:t>            </a:t>
            </a:r>
            <a:r>
              <a:rPr lang="en-US" altLang="ko-KR" dirty="0"/>
              <a:t>count += 1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draw_board</a:t>
            </a:r>
            <a:r>
              <a:rPr lang="en-US" altLang="ko-KR" dirty="0"/>
              <a:t>(screen, </a:t>
            </a:r>
            <a:r>
              <a:rPr lang="en-US" altLang="ko-KR" dirty="0" err="1"/>
              <a:t>cur_board</a:t>
            </a:r>
            <a:r>
              <a:rPr lang="en-US" altLang="ko-KR" dirty="0"/>
              <a:t>) #</a:t>
            </a:r>
            <a:r>
              <a:rPr lang="ko-KR" altLang="en-US" dirty="0"/>
              <a:t>화면에 어떻게 맞췄는지 보여줌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B83FD44A-2F0E-F9EB-A42B-BFAD61277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24514"/>
              </p:ext>
            </p:extLst>
          </p:nvPr>
        </p:nvGraphicFramePr>
        <p:xfrm>
          <a:off x="630797" y="3198662"/>
          <a:ext cx="3888432" cy="109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094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5F609C-D23A-5363-13BE-C8295CEEA6A5}"/>
              </a:ext>
            </a:extLst>
          </p:cNvPr>
          <p:cNvSpPr txBox="1"/>
          <p:nvPr/>
        </p:nvSpPr>
        <p:spPr>
          <a:xfrm>
            <a:off x="2286981" y="44988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201D2227-5809-5A25-5026-A7E37A7F1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97361"/>
              </p:ext>
            </p:extLst>
          </p:nvPr>
        </p:nvGraphicFramePr>
        <p:xfrm>
          <a:off x="4879268" y="3206758"/>
          <a:ext cx="3797188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188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                    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                      ,   0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3561687-45D0-DD57-FC93-762F03E789A1}"/>
              </a:ext>
            </a:extLst>
          </p:cNvPr>
          <p:cNvSpPr txBox="1"/>
          <p:nvPr/>
        </p:nvSpPr>
        <p:spPr>
          <a:xfrm>
            <a:off x="6249777" y="4498855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Processing</a:t>
            </a:r>
          </a:p>
          <a:p>
            <a:endParaRPr lang="ko-KR" altLang="en-US" dirty="0"/>
          </a:p>
        </p:txBody>
      </p:sp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id="{749F16E4-8E00-C8A7-A6F6-445FD3651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78534"/>
              </p:ext>
            </p:extLst>
          </p:nvPr>
        </p:nvGraphicFramePr>
        <p:xfrm>
          <a:off x="4963480" y="3244382"/>
          <a:ext cx="216024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0F37808-A33D-A1F0-46A0-65A62DB841C0}"/>
              </a:ext>
            </a:extLst>
          </p:cNvPr>
          <p:cNvSpPr txBox="1"/>
          <p:nvPr/>
        </p:nvSpPr>
        <p:spPr>
          <a:xfrm>
            <a:off x="5292950" y="2698654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F9697-B847-DB90-4A00-2174BDC6166D}"/>
              </a:ext>
            </a:extLst>
          </p:cNvPr>
          <p:cNvSpPr txBox="1"/>
          <p:nvPr/>
        </p:nvSpPr>
        <p:spPr>
          <a:xfrm>
            <a:off x="7195328" y="2698654"/>
            <a:ext cx="76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3771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4153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boardCover</a:t>
            </a:r>
            <a:r>
              <a:rPr lang="en-US" altLang="ko-KR" sz="2800" dirty="0"/>
              <a:t>(screen):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367373"/>
            <a:ext cx="3541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block = [[(0,0), (1,0), (1,1)], </a:t>
            </a:r>
          </a:p>
          <a:p>
            <a:r>
              <a:rPr lang="en-US" altLang="ko-KR" dirty="0"/>
              <a:t>               [(0,0), (0,1), (0,2)],</a:t>
            </a:r>
          </a:p>
          <a:p>
            <a:r>
              <a:rPr lang="en-US" altLang="ko-KR" dirty="0"/>
              <a:t>               [(0,0), (0,1), (0,2), (1,0)]]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367D930-A754-CC56-3166-D43702277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98806"/>
              </p:ext>
            </p:extLst>
          </p:nvPr>
        </p:nvGraphicFramePr>
        <p:xfrm>
          <a:off x="5580112" y="844153"/>
          <a:ext cx="86409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71243997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2922227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99118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110786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CEA0D08-67D9-EA9F-E98A-D88CACE7D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62055"/>
              </p:ext>
            </p:extLst>
          </p:nvPr>
        </p:nvGraphicFramePr>
        <p:xfrm>
          <a:off x="5580111" y="1641961"/>
          <a:ext cx="1313892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964">
                  <a:extLst>
                    <a:ext uri="{9D8B030D-6E8A-4147-A177-3AD203B41FA5}">
                      <a16:colId xmlns:a16="http://schemas.microsoft.com/office/drawing/2014/main" val="2508628165"/>
                    </a:ext>
                  </a:extLst>
                </a:gridCol>
                <a:gridCol w="437964">
                  <a:extLst>
                    <a:ext uri="{9D8B030D-6E8A-4147-A177-3AD203B41FA5}">
                      <a16:colId xmlns:a16="http://schemas.microsoft.com/office/drawing/2014/main" val="1257473469"/>
                    </a:ext>
                  </a:extLst>
                </a:gridCol>
                <a:gridCol w="437964">
                  <a:extLst>
                    <a:ext uri="{9D8B030D-6E8A-4147-A177-3AD203B41FA5}">
                      <a16:colId xmlns:a16="http://schemas.microsoft.com/office/drawing/2014/main" val="4058616656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57676"/>
                  </a:ext>
                </a:extLst>
              </a:tr>
            </a:tbl>
          </a:graphicData>
        </a:graphic>
      </p:graphicFrame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0A1CB0CB-EFAB-5F50-4935-88B17519F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23512"/>
              </p:ext>
            </p:extLst>
          </p:nvPr>
        </p:nvGraphicFramePr>
        <p:xfrm>
          <a:off x="5580111" y="2074009"/>
          <a:ext cx="1761540" cy="735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85">
                  <a:extLst>
                    <a:ext uri="{9D8B030D-6E8A-4147-A177-3AD203B41FA5}">
                      <a16:colId xmlns:a16="http://schemas.microsoft.com/office/drawing/2014/main" val="1786529684"/>
                    </a:ext>
                  </a:extLst>
                </a:gridCol>
                <a:gridCol w="440385">
                  <a:extLst>
                    <a:ext uri="{9D8B030D-6E8A-4147-A177-3AD203B41FA5}">
                      <a16:colId xmlns:a16="http://schemas.microsoft.com/office/drawing/2014/main" val="2591378189"/>
                    </a:ext>
                  </a:extLst>
                </a:gridCol>
                <a:gridCol w="440385">
                  <a:extLst>
                    <a:ext uri="{9D8B030D-6E8A-4147-A177-3AD203B41FA5}">
                      <a16:colId xmlns:a16="http://schemas.microsoft.com/office/drawing/2014/main" val="2231606004"/>
                    </a:ext>
                  </a:extLst>
                </a:gridCol>
                <a:gridCol w="440385">
                  <a:extLst>
                    <a:ext uri="{9D8B030D-6E8A-4147-A177-3AD203B41FA5}">
                      <a16:colId xmlns:a16="http://schemas.microsoft.com/office/drawing/2014/main" val="3766369732"/>
                    </a:ext>
                  </a:extLst>
                </a:gridCol>
              </a:tblGrid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824266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37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002903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while Q: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78032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43A"/>
                </a:solidFill>
              </a:rPr>
              <a:t>…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for cover in block: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flag = True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for dx,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r>
              <a:rPr lang="en-US" altLang="ko-KR" dirty="0">
                <a:solidFill>
                  <a:srgbClr val="33343A"/>
                </a:solidFill>
              </a:rPr>
              <a:t> in cover: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,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= x + dx, y +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endParaRPr lang="en-US" altLang="ko-KR" dirty="0">
              <a:solidFill>
                <a:srgbClr val="33343A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                if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 &lt; 0 or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 &gt;= W or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&lt; 0 or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&gt;= H:   </a:t>
            </a:r>
            <a:r>
              <a:rPr lang="en-US" altLang="ko-KR" dirty="0">
                <a:solidFill>
                  <a:srgbClr val="F66C6F"/>
                </a:solidFill>
              </a:rPr>
              <a:t>#</a:t>
            </a:r>
            <a:r>
              <a:rPr lang="ko-KR" altLang="en-US" dirty="0">
                <a:solidFill>
                  <a:srgbClr val="F66C6F"/>
                </a:solidFill>
              </a:rPr>
              <a:t>범위 밖이라면</a:t>
            </a:r>
          </a:p>
          <a:p>
            <a:r>
              <a:rPr lang="ko-KR" altLang="en-US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>
                <a:solidFill>
                  <a:srgbClr val="33343A"/>
                </a:solidFill>
              </a:rPr>
              <a:t>flag = False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break		#for cover in block</a:t>
            </a:r>
            <a:r>
              <a:rPr lang="ko-KR" altLang="en-US" dirty="0">
                <a:solidFill>
                  <a:srgbClr val="33343A"/>
                </a:solidFill>
              </a:rPr>
              <a:t>로 </a:t>
            </a:r>
            <a:r>
              <a:rPr lang="ko-KR" altLang="en-US" dirty="0" err="1">
                <a:solidFill>
                  <a:srgbClr val="33343A"/>
                </a:solidFill>
              </a:rPr>
              <a:t>돌아감</a:t>
            </a:r>
            <a:r>
              <a:rPr lang="en-US" altLang="ko-KR" dirty="0">
                <a:solidFill>
                  <a:srgbClr val="F66C6F"/>
                </a:solidFill>
              </a:rPr>
              <a:t>(</a:t>
            </a:r>
            <a:r>
              <a:rPr lang="ko-KR" altLang="en-US" dirty="0" err="1">
                <a:solidFill>
                  <a:srgbClr val="F66C6F"/>
                </a:solidFill>
              </a:rPr>
              <a:t>다음블럭으로</a:t>
            </a:r>
            <a:r>
              <a:rPr lang="ko-KR" altLang="en-US" dirty="0">
                <a:solidFill>
                  <a:srgbClr val="F66C6F"/>
                </a:solidFill>
              </a:rPr>
              <a:t> </a:t>
            </a:r>
            <a:r>
              <a:rPr lang="ko-KR" altLang="en-US" dirty="0" err="1">
                <a:solidFill>
                  <a:srgbClr val="F66C6F"/>
                </a:solidFill>
              </a:rPr>
              <a:t>넘어감</a:t>
            </a:r>
            <a:r>
              <a:rPr lang="en-US" altLang="ko-KR" dirty="0">
                <a:solidFill>
                  <a:srgbClr val="F66C6F"/>
                </a:solidFill>
              </a:rPr>
              <a:t>)</a:t>
            </a:r>
            <a:endParaRPr lang="ko-KR" altLang="en-US" dirty="0">
              <a:solidFill>
                <a:srgbClr val="F66C6F"/>
              </a:solidFill>
            </a:endParaRPr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AF031310-395E-2FBB-2871-9D0F52A56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17702"/>
              </p:ext>
            </p:extLst>
          </p:nvPr>
        </p:nvGraphicFramePr>
        <p:xfrm>
          <a:off x="3845425" y="3962995"/>
          <a:ext cx="86221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109">
                  <a:extLst>
                    <a:ext uri="{9D8B030D-6E8A-4147-A177-3AD203B41FA5}">
                      <a16:colId xmlns:a16="http://schemas.microsoft.com/office/drawing/2014/main" val="3775990592"/>
                    </a:ext>
                  </a:extLst>
                </a:gridCol>
                <a:gridCol w="431109">
                  <a:extLst>
                    <a:ext uri="{9D8B030D-6E8A-4147-A177-3AD203B41FA5}">
                      <a16:colId xmlns:a16="http://schemas.microsoft.com/office/drawing/2014/main" val="3857194942"/>
                    </a:ext>
                  </a:extLst>
                </a:gridCol>
              </a:tblGrid>
              <a:tr h="310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884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996CC9-D8AB-DFFC-5A8F-0BC00DE72FA8}"/>
              </a:ext>
            </a:extLst>
          </p:cNvPr>
          <p:cNvSpPr txBox="1"/>
          <p:nvPr/>
        </p:nvSpPr>
        <p:spPr>
          <a:xfrm>
            <a:off x="3844805" y="3570444"/>
            <a:ext cx="86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x     y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DDE58-2053-D262-87E2-A5CFFC8370FE}"/>
              </a:ext>
            </a:extLst>
          </p:cNvPr>
          <p:cNvSpPr txBox="1"/>
          <p:nvPr/>
        </p:nvSpPr>
        <p:spPr>
          <a:xfrm>
            <a:off x="684187" y="4507119"/>
            <a:ext cx="31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cover = [(0,0), (1,0), (1,1)] </a:t>
            </a:r>
            <a:endParaRPr lang="ko-KR" altLang="en-US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2C2E242F-5B41-2ADC-551A-804D85CA3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98017"/>
              </p:ext>
            </p:extLst>
          </p:nvPr>
        </p:nvGraphicFramePr>
        <p:xfrm>
          <a:off x="1660965" y="3687782"/>
          <a:ext cx="86409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71243997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2922227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99118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1107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DAC3A8-4DAA-52F8-96E4-EC33C6CF3538}"/>
              </a:ext>
            </a:extLst>
          </p:cNvPr>
          <p:cNvSpPr txBox="1"/>
          <p:nvPr/>
        </p:nvSpPr>
        <p:spPr>
          <a:xfrm>
            <a:off x="5396836" y="3893609"/>
            <a:ext cx="31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nx</a:t>
            </a:r>
            <a:r>
              <a:rPr lang="en-US" altLang="ko-KR" dirty="0"/>
              <a:t>, </a:t>
            </a:r>
            <a:r>
              <a:rPr lang="en-US" altLang="ko-KR" dirty="0" err="1"/>
              <a:t>ny</a:t>
            </a:r>
            <a:r>
              <a:rPr lang="en-US" altLang="ko-KR" dirty="0"/>
              <a:t>) = (1, 0), (2, 0), (2, 1)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915FC3-975B-30C5-C09D-DD5485C62D94}"/>
              </a:ext>
            </a:extLst>
          </p:cNvPr>
          <p:cNvCxnSpPr>
            <a:cxnSpLocks/>
          </p:cNvCxnSpPr>
          <p:nvPr/>
        </p:nvCxnSpPr>
        <p:spPr>
          <a:xfrm>
            <a:off x="4860032" y="4083918"/>
            <a:ext cx="471308" cy="0"/>
          </a:xfrm>
          <a:prstGeom prst="straightConnector1">
            <a:avLst/>
          </a:prstGeom>
          <a:ln w="76200">
            <a:solidFill>
              <a:srgbClr val="F66C6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C259CD29-D754-D10E-559B-07376CF73F2A}"/>
              </a:ext>
            </a:extLst>
          </p:cNvPr>
          <p:cNvSpPr/>
          <p:nvPr/>
        </p:nvSpPr>
        <p:spPr>
          <a:xfrm>
            <a:off x="3210360" y="4033895"/>
            <a:ext cx="360040" cy="365760"/>
          </a:xfrm>
          <a:prstGeom prst="mathPlus">
            <a:avLst/>
          </a:prstGeom>
          <a:solidFill>
            <a:srgbClr val="F66C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669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boardCover</a:t>
            </a:r>
            <a:r>
              <a:rPr lang="en-US" altLang="ko-KR" sz="2800" dirty="0"/>
              <a:t>(screen):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7933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43A"/>
                </a:solidFill>
              </a:rPr>
              <a:t>for cover in block: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flag = True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</a:t>
            </a:r>
            <a:r>
              <a:rPr lang="en-US" altLang="ko-KR" dirty="0" err="1">
                <a:solidFill>
                  <a:srgbClr val="33343A"/>
                </a:solidFill>
              </a:rPr>
              <a:t>elif</a:t>
            </a:r>
            <a:r>
              <a:rPr lang="en-US" altLang="ko-KR" dirty="0">
                <a:solidFill>
                  <a:srgbClr val="33343A"/>
                </a:solidFill>
              </a:rPr>
              <a:t> </a:t>
            </a:r>
            <a:r>
              <a:rPr lang="en-US" altLang="ko-KR" dirty="0" err="1">
                <a:solidFill>
                  <a:srgbClr val="33343A"/>
                </a:solidFill>
              </a:rPr>
              <a:t>cur_board</a:t>
            </a:r>
            <a:r>
              <a:rPr lang="en-US" altLang="ko-KR" dirty="0">
                <a:solidFill>
                  <a:srgbClr val="33343A"/>
                </a:solidFill>
              </a:rPr>
              <a:t>[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][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] != 0:    </a:t>
            </a:r>
            <a:r>
              <a:rPr lang="en-US" altLang="ko-KR" dirty="0">
                <a:solidFill>
                  <a:srgbClr val="F66C6F"/>
                </a:solidFill>
              </a:rPr>
              <a:t>#</a:t>
            </a:r>
            <a:r>
              <a:rPr lang="ko-KR" altLang="en-US" dirty="0">
                <a:solidFill>
                  <a:srgbClr val="F66C6F"/>
                </a:solidFill>
              </a:rPr>
              <a:t>이미 그 자리에 </a:t>
            </a:r>
            <a:r>
              <a:rPr lang="ko-KR" altLang="en-US" dirty="0" err="1">
                <a:solidFill>
                  <a:srgbClr val="F66C6F"/>
                </a:solidFill>
              </a:rPr>
              <a:t>차있다면</a:t>
            </a:r>
            <a:endParaRPr lang="ko-KR" altLang="en-US" dirty="0">
              <a:solidFill>
                <a:srgbClr val="F66C6F"/>
              </a:solidFill>
            </a:endParaRPr>
          </a:p>
          <a:p>
            <a:r>
              <a:rPr lang="ko-KR" altLang="en-US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>
                <a:solidFill>
                  <a:srgbClr val="33343A"/>
                </a:solidFill>
              </a:rPr>
              <a:t>flag = False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break		 #for cover in block</a:t>
            </a:r>
            <a:r>
              <a:rPr lang="ko-KR" altLang="en-US" dirty="0">
                <a:solidFill>
                  <a:srgbClr val="33343A"/>
                </a:solidFill>
              </a:rPr>
              <a:t>로 </a:t>
            </a:r>
            <a:r>
              <a:rPr lang="ko-KR" altLang="en-US" dirty="0" err="1">
                <a:solidFill>
                  <a:srgbClr val="33343A"/>
                </a:solidFill>
              </a:rPr>
              <a:t>돌아감</a:t>
            </a:r>
            <a:r>
              <a:rPr lang="en-US" altLang="ko-KR" dirty="0">
                <a:solidFill>
                  <a:srgbClr val="F66C6F"/>
                </a:solidFill>
              </a:rPr>
              <a:t>(</a:t>
            </a:r>
            <a:r>
              <a:rPr lang="ko-KR" altLang="en-US" dirty="0" err="1">
                <a:solidFill>
                  <a:srgbClr val="F66C6F"/>
                </a:solidFill>
              </a:rPr>
              <a:t>다음블럭으로</a:t>
            </a:r>
            <a:r>
              <a:rPr lang="ko-KR" altLang="en-US" dirty="0">
                <a:solidFill>
                  <a:srgbClr val="F66C6F"/>
                </a:solidFill>
              </a:rPr>
              <a:t> </a:t>
            </a:r>
            <a:r>
              <a:rPr lang="ko-KR" altLang="en-US" dirty="0" err="1">
                <a:solidFill>
                  <a:srgbClr val="F66C6F"/>
                </a:solidFill>
              </a:rPr>
              <a:t>넘어감</a:t>
            </a:r>
            <a:r>
              <a:rPr lang="en-US" altLang="ko-KR" dirty="0">
                <a:solidFill>
                  <a:srgbClr val="F66C6F"/>
                </a:solidFill>
              </a:rPr>
              <a:t>)</a:t>
            </a:r>
            <a:endParaRPr lang="ko-KR" altLang="en-US" dirty="0">
              <a:solidFill>
                <a:srgbClr val="33343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37808-A33D-A1F0-46A0-65A62DB841C0}"/>
              </a:ext>
            </a:extLst>
          </p:cNvPr>
          <p:cNvSpPr txBox="1"/>
          <p:nvPr/>
        </p:nvSpPr>
        <p:spPr>
          <a:xfrm>
            <a:off x="3779912" y="2931790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F3C6A-D72B-1A7B-ACF1-01AC76C64193}"/>
              </a:ext>
            </a:extLst>
          </p:cNvPr>
          <p:cNvSpPr txBox="1"/>
          <p:nvPr/>
        </p:nvSpPr>
        <p:spPr>
          <a:xfrm>
            <a:off x="2990018" y="4549428"/>
            <a:ext cx="31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ny</a:t>
            </a:r>
            <a:r>
              <a:rPr lang="en-US" altLang="ko-KR" dirty="0"/>
              <a:t>, </a:t>
            </a:r>
            <a:r>
              <a:rPr lang="en-US" altLang="ko-KR" dirty="0" err="1"/>
              <a:t>nx</a:t>
            </a:r>
            <a:r>
              <a:rPr lang="en-US" altLang="ko-KR" dirty="0"/>
              <a:t>) = (0, 1), (0, 2), (1, 2)</a:t>
            </a:r>
            <a:endParaRPr lang="ko-KR" altLang="en-US" dirty="0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432E82C8-E7CF-7F48-3F8E-F86F13068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58568"/>
              </p:ext>
            </p:extLst>
          </p:nvPr>
        </p:nvGraphicFramePr>
        <p:xfrm>
          <a:off x="3409074" y="3373626"/>
          <a:ext cx="216024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364649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boardCover</a:t>
            </a:r>
            <a:r>
              <a:rPr lang="en-US" altLang="ko-KR" sz="2800" dirty="0"/>
              <a:t>(screen):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86402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43A"/>
                </a:solidFill>
              </a:rPr>
              <a:t>if flag:    #</a:t>
            </a:r>
            <a:r>
              <a:rPr lang="ko-KR" altLang="en-US" dirty="0">
                <a:solidFill>
                  <a:srgbClr val="33343A"/>
                </a:solidFill>
              </a:rPr>
              <a:t>넣을 수 있다면</a:t>
            </a:r>
          </a:p>
          <a:p>
            <a:r>
              <a:rPr lang="ko-KR" altLang="en-US" dirty="0">
                <a:solidFill>
                  <a:srgbClr val="33343A"/>
                </a:solidFill>
              </a:rPr>
              <a:t>                </a:t>
            </a:r>
            <a:r>
              <a:rPr lang="en-US" altLang="ko-KR" dirty="0" err="1">
                <a:solidFill>
                  <a:srgbClr val="33343A"/>
                </a:solidFill>
              </a:rPr>
              <a:t>new_board</a:t>
            </a:r>
            <a:r>
              <a:rPr lang="en-US" altLang="ko-KR" dirty="0">
                <a:solidFill>
                  <a:srgbClr val="33343A"/>
                </a:solidFill>
              </a:rPr>
              <a:t> = [row[:] for row in </a:t>
            </a:r>
            <a:r>
              <a:rPr lang="en-US" altLang="ko-KR" dirty="0" err="1">
                <a:solidFill>
                  <a:srgbClr val="33343A"/>
                </a:solidFill>
              </a:rPr>
              <a:t>cur_board</a:t>
            </a:r>
            <a:r>
              <a:rPr lang="en-US" altLang="ko-KR" dirty="0">
                <a:solidFill>
                  <a:srgbClr val="33343A"/>
                </a:solidFill>
              </a:rPr>
              <a:t>]   </a:t>
            </a:r>
            <a:r>
              <a:rPr lang="en-US" altLang="ko-KR" dirty="0">
                <a:solidFill>
                  <a:srgbClr val="F66C6F"/>
                </a:solidFill>
              </a:rPr>
              <a:t>#</a:t>
            </a:r>
            <a:r>
              <a:rPr lang="ko-KR" altLang="en-US" dirty="0">
                <a:solidFill>
                  <a:srgbClr val="F66C6F"/>
                </a:solidFill>
              </a:rPr>
              <a:t>원본 </a:t>
            </a:r>
            <a:r>
              <a:rPr lang="en-US" altLang="ko-KR" dirty="0" err="1">
                <a:solidFill>
                  <a:srgbClr val="F66C6F"/>
                </a:solidFill>
              </a:rPr>
              <a:t>cur_board</a:t>
            </a:r>
            <a:r>
              <a:rPr lang="ko-KR" altLang="en-US" dirty="0">
                <a:solidFill>
                  <a:srgbClr val="F66C6F"/>
                </a:solidFill>
              </a:rPr>
              <a:t>를 복사</a:t>
            </a:r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                for dx,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r>
              <a:rPr lang="en-US" altLang="ko-KR" dirty="0">
                <a:solidFill>
                  <a:srgbClr val="33343A"/>
                </a:solidFill>
              </a:rPr>
              <a:t> in cover: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,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= x + dx, y +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endParaRPr lang="en-US" altLang="ko-KR" dirty="0">
              <a:solidFill>
                <a:srgbClr val="33343A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 err="1">
                <a:solidFill>
                  <a:srgbClr val="33343A"/>
                </a:solidFill>
              </a:rPr>
              <a:t>new_board</a:t>
            </a:r>
            <a:r>
              <a:rPr lang="en-US" altLang="ko-KR" dirty="0">
                <a:solidFill>
                  <a:srgbClr val="33343A"/>
                </a:solidFill>
              </a:rPr>
              <a:t>[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][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] = level+2</a:t>
            </a:r>
          </a:p>
          <a:p>
            <a:r>
              <a:rPr lang="en-US" altLang="ko-KR" dirty="0">
                <a:solidFill>
                  <a:srgbClr val="F66C6F"/>
                </a:solidFill>
              </a:rPr>
              <a:t>                </a:t>
            </a:r>
            <a:r>
              <a:rPr lang="en-US" altLang="ko-KR" dirty="0" err="1">
                <a:solidFill>
                  <a:srgbClr val="F66C6F"/>
                </a:solidFill>
              </a:rPr>
              <a:t>Q.enqueue</a:t>
            </a:r>
            <a:r>
              <a:rPr lang="en-US" altLang="ko-KR" dirty="0">
                <a:solidFill>
                  <a:srgbClr val="F66C6F"/>
                </a:solidFill>
              </a:rPr>
              <a:t>((</a:t>
            </a:r>
            <a:r>
              <a:rPr lang="en-US" altLang="ko-KR" dirty="0" err="1">
                <a:solidFill>
                  <a:srgbClr val="F66C6F"/>
                </a:solidFill>
              </a:rPr>
              <a:t>new_board</a:t>
            </a:r>
            <a:r>
              <a:rPr lang="en-US" altLang="ko-KR" dirty="0">
                <a:solidFill>
                  <a:srgbClr val="F66C6F"/>
                </a:solidFill>
              </a:rPr>
              <a:t>, level+1))  #</a:t>
            </a:r>
            <a:r>
              <a:rPr lang="ko-KR" altLang="en-US" dirty="0">
                <a:solidFill>
                  <a:srgbClr val="F66C6F"/>
                </a:solidFill>
              </a:rPr>
              <a:t>새로운 상태의 보드를 생성하여 큐에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37808-A33D-A1F0-46A0-65A62DB841C0}"/>
              </a:ext>
            </a:extLst>
          </p:cNvPr>
          <p:cNvSpPr txBox="1"/>
          <p:nvPr/>
        </p:nvSpPr>
        <p:spPr>
          <a:xfrm>
            <a:off x="2483768" y="2931790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432E82C8-E7CF-7F48-3F8E-F86F13068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15058"/>
              </p:ext>
            </p:extLst>
          </p:nvPr>
        </p:nvGraphicFramePr>
        <p:xfrm>
          <a:off x="2112930" y="3373626"/>
          <a:ext cx="216024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95EF2A-E154-E0B6-07F0-EF37784825B1}"/>
              </a:ext>
            </a:extLst>
          </p:cNvPr>
          <p:cNvSpPr txBox="1"/>
          <p:nvPr/>
        </p:nvSpPr>
        <p:spPr>
          <a:xfrm>
            <a:off x="5777639" y="2889159"/>
            <a:ext cx="141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New_board</a:t>
            </a:r>
            <a:endParaRPr lang="ko-KR" altLang="en-US" dirty="0"/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5319F005-0508-9153-1679-69B39A123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77976"/>
              </p:ext>
            </p:extLst>
          </p:nvPr>
        </p:nvGraphicFramePr>
        <p:xfrm>
          <a:off x="5406801" y="3330995"/>
          <a:ext cx="216024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2325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id="{7D825BF0-9409-9EB1-62C2-BF7DD6F9D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85729"/>
              </p:ext>
            </p:extLst>
          </p:nvPr>
        </p:nvGraphicFramePr>
        <p:xfrm>
          <a:off x="683569" y="3079148"/>
          <a:ext cx="3384376" cy="134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34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3343A"/>
                          </a:solidFill>
                        </a:rPr>
                        <a:t>                                  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rgbClr val="33343A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rgbClr val="33343A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3343A"/>
                          </a:solidFill>
                        </a:rPr>
                        <a:t>                                         , 2      </a:t>
                      </a:r>
                      <a:endParaRPr lang="ko-KR" altLang="en-US" dirty="0">
                        <a:solidFill>
                          <a:srgbClr val="33343A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3913" y="619954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boardCover</a:t>
            </a:r>
            <a:r>
              <a:rPr lang="en-US" altLang="ko-KR" sz="2800" dirty="0"/>
              <a:t>(screen):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86402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43A"/>
                </a:solidFill>
              </a:rPr>
              <a:t>if flag:    #</a:t>
            </a:r>
            <a:r>
              <a:rPr lang="ko-KR" altLang="en-US" dirty="0">
                <a:solidFill>
                  <a:srgbClr val="33343A"/>
                </a:solidFill>
              </a:rPr>
              <a:t>넣을 수 있다면</a:t>
            </a:r>
            <a:r>
              <a:rPr lang="en-US" altLang="ko-KR" dirty="0">
                <a:solidFill>
                  <a:srgbClr val="33343A"/>
                </a:solidFill>
              </a:rPr>
              <a:t>                for dx,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r>
              <a:rPr lang="en-US" altLang="ko-KR" dirty="0">
                <a:solidFill>
                  <a:srgbClr val="33343A"/>
                </a:solidFill>
              </a:rPr>
              <a:t> in cover: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,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= x + dx, y +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endParaRPr lang="en-US" altLang="ko-KR" dirty="0">
              <a:solidFill>
                <a:srgbClr val="33343A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 err="1">
                <a:solidFill>
                  <a:srgbClr val="33343A"/>
                </a:solidFill>
              </a:rPr>
              <a:t>new_board</a:t>
            </a:r>
            <a:r>
              <a:rPr lang="en-US" altLang="ko-KR" dirty="0">
                <a:solidFill>
                  <a:srgbClr val="33343A"/>
                </a:solidFill>
              </a:rPr>
              <a:t>[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][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] = level+2</a:t>
            </a:r>
          </a:p>
          <a:p>
            <a:r>
              <a:rPr lang="en-US" altLang="ko-KR" dirty="0">
                <a:solidFill>
                  <a:srgbClr val="F66C6F"/>
                </a:solidFill>
              </a:rPr>
              <a:t>                </a:t>
            </a:r>
            <a:r>
              <a:rPr lang="en-US" altLang="ko-KR" dirty="0" err="1">
                <a:solidFill>
                  <a:srgbClr val="F66C6F"/>
                </a:solidFill>
              </a:rPr>
              <a:t>Q.enqueue</a:t>
            </a:r>
            <a:r>
              <a:rPr lang="en-US" altLang="ko-KR" dirty="0">
                <a:solidFill>
                  <a:srgbClr val="F66C6F"/>
                </a:solidFill>
              </a:rPr>
              <a:t>((</a:t>
            </a:r>
            <a:r>
              <a:rPr lang="en-US" altLang="ko-KR" dirty="0" err="1">
                <a:solidFill>
                  <a:srgbClr val="F66C6F"/>
                </a:solidFill>
              </a:rPr>
              <a:t>new_board</a:t>
            </a:r>
            <a:r>
              <a:rPr lang="en-US" altLang="ko-KR" dirty="0">
                <a:solidFill>
                  <a:srgbClr val="F66C6F"/>
                </a:solidFill>
              </a:rPr>
              <a:t>, level+1))  #</a:t>
            </a:r>
            <a:r>
              <a:rPr lang="ko-KR" altLang="en-US" dirty="0">
                <a:solidFill>
                  <a:srgbClr val="F66C6F"/>
                </a:solidFill>
              </a:rPr>
              <a:t>새로운 상태의 보드를 생성하여 큐에 추가</a:t>
            </a:r>
            <a:endParaRPr lang="en-US" altLang="ko-KR" dirty="0">
              <a:solidFill>
                <a:srgbClr val="33343A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# </a:t>
            </a:r>
            <a:r>
              <a:rPr lang="ko-KR" altLang="en-US" dirty="0">
                <a:solidFill>
                  <a:srgbClr val="33343A"/>
                </a:solidFill>
              </a:rPr>
              <a:t>다시 </a:t>
            </a:r>
            <a:r>
              <a:rPr lang="en-US" altLang="ko-KR" dirty="0">
                <a:solidFill>
                  <a:srgbClr val="33343A"/>
                </a:solidFill>
              </a:rPr>
              <a:t>for cover in block: </a:t>
            </a:r>
            <a:r>
              <a:rPr lang="ko-KR" altLang="en-US" dirty="0">
                <a:solidFill>
                  <a:srgbClr val="33343A"/>
                </a:solidFill>
              </a:rPr>
              <a:t>로 올라감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5EF2A-E154-E0B6-07F0-EF37784825B1}"/>
              </a:ext>
            </a:extLst>
          </p:cNvPr>
          <p:cNvSpPr txBox="1"/>
          <p:nvPr/>
        </p:nvSpPr>
        <p:spPr>
          <a:xfrm>
            <a:off x="1054405" y="2779397"/>
            <a:ext cx="141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New_board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6C6CE-6ADF-1F36-441E-8A99171C5061}"/>
              </a:ext>
            </a:extLst>
          </p:cNvPr>
          <p:cNvSpPr txBox="1"/>
          <p:nvPr/>
        </p:nvSpPr>
        <p:spPr>
          <a:xfrm>
            <a:off x="2286981" y="44988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747B7F13-4A61-DA14-D80D-2CC56F0B3D12}"/>
              </a:ext>
            </a:extLst>
          </p:cNvPr>
          <p:cNvGraphicFramePr>
            <a:graphicFrameLocks noGrp="1"/>
          </p:cNvGraphicFramePr>
          <p:nvPr/>
        </p:nvGraphicFramePr>
        <p:xfrm>
          <a:off x="4879268" y="3206758"/>
          <a:ext cx="3797188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188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                    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                      ,   0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5489C6F-CDB2-C9ED-904E-B9C1CCD94728}"/>
              </a:ext>
            </a:extLst>
          </p:cNvPr>
          <p:cNvSpPr txBox="1"/>
          <p:nvPr/>
        </p:nvSpPr>
        <p:spPr>
          <a:xfrm>
            <a:off x="5292950" y="2698654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1FA47-B345-B9B1-A778-4F1FCDB308E8}"/>
              </a:ext>
            </a:extLst>
          </p:cNvPr>
          <p:cNvSpPr txBox="1"/>
          <p:nvPr/>
        </p:nvSpPr>
        <p:spPr>
          <a:xfrm>
            <a:off x="7195328" y="2698654"/>
            <a:ext cx="76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</a:t>
            </a:r>
            <a:endParaRPr lang="ko-KR" altLang="en-US" dirty="0"/>
          </a:p>
        </p:txBody>
      </p:sp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id="{F764608D-5C8E-FF1E-5001-CBCD0D030331}"/>
              </a:ext>
            </a:extLst>
          </p:cNvPr>
          <p:cNvGraphicFramePr>
            <a:graphicFrameLocks noGrp="1"/>
          </p:cNvGraphicFramePr>
          <p:nvPr/>
        </p:nvGraphicFramePr>
        <p:xfrm>
          <a:off x="4922112" y="3258282"/>
          <a:ext cx="216024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0731ED7-8E3A-9762-3795-85E7C5DD3BA0}"/>
              </a:ext>
            </a:extLst>
          </p:cNvPr>
          <p:cNvSpPr txBox="1"/>
          <p:nvPr/>
        </p:nvSpPr>
        <p:spPr>
          <a:xfrm>
            <a:off x="2986845" y="2779397"/>
            <a:ext cx="76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A8894A-472F-E13E-9E87-9EB3ED991619}"/>
              </a:ext>
            </a:extLst>
          </p:cNvPr>
          <p:cNvSpPr txBox="1"/>
          <p:nvPr/>
        </p:nvSpPr>
        <p:spPr>
          <a:xfrm>
            <a:off x="6249777" y="4498855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Processing</a:t>
            </a:r>
          </a:p>
          <a:p>
            <a:endParaRPr lang="ko-KR" altLang="en-US" dirty="0"/>
          </a:p>
        </p:txBody>
      </p:sp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87914039-BB00-BEC0-13DF-92C979F20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49508"/>
              </p:ext>
            </p:extLst>
          </p:nvPr>
        </p:nvGraphicFramePr>
        <p:xfrm>
          <a:off x="773832" y="3221329"/>
          <a:ext cx="216024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798064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while Q: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78032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43A"/>
                </a:solidFill>
              </a:rPr>
              <a:t>…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for cover in block: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flag = True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for dx,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r>
              <a:rPr lang="en-US" altLang="ko-KR" dirty="0">
                <a:solidFill>
                  <a:srgbClr val="33343A"/>
                </a:solidFill>
              </a:rPr>
              <a:t> in cover: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,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= x + dx, y +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endParaRPr lang="en-US" altLang="ko-KR" dirty="0">
              <a:solidFill>
                <a:srgbClr val="33343A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                if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 &lt; 0 or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 &gt;= W or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&lt; 0 or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&gt;= H:   </a:t>
            </a:r>
            <a:r>
              <a:rPr lang="en-US" altLang="ko-KR" dirty="0">
                <a:solidFill>
                  <a:srgbClr val="F66C6F"/>
                </a:solidFill>
              </a:rPr>
              <a:t>#</a:t>
            </a:r>
            <a:r>
              <a:rPr lang="ko-KR" altLang="en-US" dirty="0">
                <a:solidFill>
                  <a:srgbClr val="F66C6F"/>
                </a:solidFill>
              </a:rPr>
              <a:t>범위 밖이라면</a:t>
            </a:r>
          </a:p>
          <a:p>
            <a:r>
              <a:rPr lang="ko-KR" altLang="en-US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>
                <a:solidFill>
                  <a:srgbClr val="33343A"/>
                </a:solidFill>
              </a:rPr>
              <a:t>flag = False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break		#for cover in block</a:t>
            </a:r>
            <a:r>
              <a:rPr lang="ko-KR" altLang="en-US" dirty="0">
                <a:solidFill>
                  <a:srgbClr val="33343A"/>
                </a:solidFill>
              </a:rPr>
              <a:t>로 </a:t>
            </a:r>
            <a:r>
              <a:rPr lang="ko-KR" altLang="en-US" dirty="0" err="1">
                <a:solidFill>
                  <a:srgbClr val="33343A"/>
                </a:solidFill>
              </a:rPr>
              <a:t>돌아감</a:t>
            </a:r>
            <a:r>
              <a:rPr lang="en-US" altLang="ko-KR" dirty="0">
                <a:solidFill>
                  <a:srgbClr val="F66C6F"/>
                </a:solidFill>
              </a:rPr>
              <a:t>(</a:t>
            </a:r>
            <a:r>
              <a:rPr lang="ko-KR" altLang="en-US" dirty="0" err="1">
                <a:solidFill>
                  <a:srgbClr val="F66C6F"/>
                </a:solidFill>
              </a:rPr>
              <a:t>다음블럭으로</a:t>
            </a:r>
            <a:r>
              <a:rPr lang="ko-KR" altLang="en-US" dirty="0">
                <a:solidFill>
                  <a:srgbClr val="F66C6F"/>
                </a:solidFill>
              </a:rPr>
              <a:t> </a:t>
            </a:r>
            <a:r>
              <a:rPr lang="ko-KR" altLang="en-US" dirty="0" err="1">
                <a:solidFill>
                  <a:srgbClr val="F66C6F"/>
                </a:solidFill>
              </a:rPr>
              <a:t>넘어감</a:t>
            </a:r>
            <a:r>
              <a:rPr lang="en-US" altLang="ko-KR" dirty="0">
                <a:solidFill>
                  <a:srgbClr val="F66C6F"/>
                </a:solidFill>
              </a:rPr>
              <a:t>)</a:t>
            </a:r>
            <a:endParaRPr lang="ko-KR" altLang="en-US" dirty="0">
              <a:solidFill>
                <a:srgbClr val="F66C6F"/>
              </a:solidFill>
            </a:endParaRPr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AF031310-395E-2FBB-2871-9D0F52A56D01}"/>
              </a:ext>
            </a:extLst>
          </p:cNvPr>
          <p:cNvGraphicFramePr>
            <a:graphicFrameLocks noGrp="1"/>
          </p:cNvGraphicFramePr>
          <p:nvPr/>
        </p:nvGraphicFramePr>
        <p:xfrm>
          <a:off x="3845425" y="3962995"/>
          <a:ext cx="86221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109">
                  <a:extLst>
                    <a:ext uri="{9D8B030D-6E8A-4147-A177-3AD203B41FA5}">
                      <a16:colId xmlns:a16="http://schemas.microsoft.com/office/drawing/2014/main" val="3775990592"/>
                    </a:ext>
                  </a:extLst>
                </a:gridCol>
                <a:gridCol w="431109">
                  <a:extLst>
                    <a:ext uri="{9D8B030D-6E8A-4147-A177-3AD203B41FA5}">
                      <a16:colId xmlns:a16="http://schemas.microsoft.com/office/drawing/2014/main" val="3857194942"/>
                    </a:ext>
                  </a:extLst>
                </a:gridCol>
              </a:tblGrid>
              <a:tr h="310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884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996CC9-D8AB-DFFC-5A8F-0BC00DE72FA8}"/>
              </a:ext>
            </a:extLst>
          </p:cNvPr>
          <p:cNvSpPr txBox="1"/>
          <p:nvPr/>
        </p:nvSpPr>
        <p:spPr>
          <a:xfrm>
            <a:off x="3844805" y="3570444"/>
            <a:ext cx="86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x     y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DDE58-2053-D262-87E2-A5CFFC8370FE}"/>
              </a:ext>
            </a:extLst>
          </p:cNvPr>
          <p:cNvSpPr txBox="1"/>
          <p:nvPr/>
        </p:nvSpPr>
        <p:spPr>
          <a:xfrm>
            <a:off x="763310" y="4507119"/>
            <a:ext cx="31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cover = [(0,0), (0,1), (1,1)]</a:t>
            </a:r>
            <a:endParaRPr lang="ko-KR" altLang="en-US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2C2E242F-5B41-2ADC-551A-804D85CA3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7977"/>
              </p:ext>
            </p:extLst>
          </p:nvPr>
        </p:nvGraphicFramePr>
        <p:xfrm>
          <a:off x="1660965" y="3687782"/>
          <a:ext cx="86409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71243997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2922227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99118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1107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DAC3A8-4DAA-52F8-96E4-EC33C6CF3538}"/>
              </a:ext>
            </a:extLst>
          </p:cNvPr>
          <p:cNvSpPr txBox="1"/>
          <p:nvPr/>
        </p:nvSpPr>
        <p:spPr>
          <a:xfrm>
            <a:off x="5396836" y="3893609"/>
            <a:ext cx="31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nx</a:t>
            </a:r>
            <a:r>
              <a:rPr lang="en-US" altLang="ko-KR" dirty="0"/>
              <a:t>, </a:t>
            </a:r>
            <a:r>
              <a:rPr lang="en-US" altLang="ko-KR" dirty="0" err="1"/>
              <a:t>ny</a:t>
            </a:r>
            <a:r>
              <a:rPr lang="en-US" altLang="ko-KR" dirty="0"/>
              <a:t>) = (1, 0), (1, 1), (2, 1)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915FC3-975B-30C5-C09D-DD5485C62D94}"/>
              </a:ext>
            </a:extLst>
          </p:cNvPr>
          <p:cNvCxnSpPr>
            <a:cxnSpLocks/>
          </p:cNvCxnSpPr>
          <p:nvPr/>
        </p:nvCxnSpPr>
        <p:spPr>
          <a:xfrm>
            <a:off x="4860032" y="4083918"/>
            <a:ext cx="471308" cy="0"/>
          </a:xfrm>
          <a:prstGeom prst="straightConnector1">
            <a:avLst/>
          </a:prstGeom>
          <a:ln w="76200">
            <a:solidFill>
              <a:srgbClr val="F66C6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C259CD29-D754-D10E-559B-07376CF73F2A}"/>
              </a:ext>
            </a:extLst>
          </p:cNvPr>
          <p:cNvSpPr/>
          <p:nvPr/>
        </p:nvSpPr>
        <p:spPr>
          <a:xfrm>
            <a:off x="3210360" y="4033895"/>
            <a:ext cx="360040" cy="365760"/>
          </a:xfrm>
          <a:prstGeom prst="mathPlus">
            <a:avLst/>
          </a:prstGeom>
          <a:solidFill>
            <a:srgbClr val="F66C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37270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boardCover</a:t>
            </a:r>
            <a:r>
              <a:rPr lang="en-US" altLang="ko-KR" sz="2800" dirty="0"/>
              <a:t>(screen):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7933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43A"/>
                </a:solidFill>
              </a:rPr>
              <a:t>for cover in block: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flag = True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</a:t>
            </a:r>
            <a:r>
              <a:rPr lang="en-US" altLang="ko-KR" dirty="0" err="1">
                <a:solidFill>
                  <a:srgbClr val="33343A"/>
                </a:solidFill>
              </a:rPr>
              <a:t>elif</a:t>
            </a:r>
            <a:r>
              <a:rPr lang="en-US" altLang="ko-KR" dirty="0">
                <a:solidFill>
                  <a:srgbClr val="33343A"/>
                </a:solidFill>
              </a:rPr>
              <a:t> </a:t>
            </a:r>
            <a:r>
              <a:rPr lang="en-US" altLang="ko-KR" dirty="0" err="1">
                <a:solidFill>
                  <a:srgbClr val="33343A"/>
                </a:solidFill>
              </a:rPr>
              <a:t>cur_board</a:t>
            </a:r>
            <a:r>
              <a:rPr lang="en-US" altLang="ko-KR" dirty="0">
                <a:solidFill>
                  <a:srgbClr val="33343A"/>
                </a:solidFill>
              </a:rPr>
              <a:t>[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][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] != 0:    </a:t>
            </a:r>
            <a:r>
              <a:rPr lang="en-US" altLang="ko-KR" dirty="0">
                <a:solidFill>
                  <a:srgbClr val="F66C6F"/>
                </a:solidFill>
              </a:rPr>
              <a:t>#</a:t>
            </a:r>
            <a:r>
              <a:rPr lang="ko-KR" altLang="en-US" dirty="0">
                <a:solidFill>
                  <a:srgbClr val="F66C6F"/>
                </a:solidFill>
              </a:rPr>
              <a:t>이미 그 자리에 </a:t>
            </a:r>
            <a:r>
              <a:rPr lang="ko-KR" altLang="en-US" dirty="0" err="1">
                <a:solidFill>
                  <a:srgbClr val="F66C6F"/>
                </a:solidFill>
              </a:rPr>
              <a:t>차있다면</a:t>
            </a:r>
            <a:endParaRPr lang="ko-KR" altLang="en-US" dirty="0">
              <a:solidFill>
                <a:srgbClr val="F66C6F"/>
              </a:solidFill>
            </a:endParaRPr>
          </a:p>
          <a:p>
            <a:r>
              <a:rPr lang="ko-KR" altLang="en-US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>
                <a:solidFill>
                  <a:srgbClr val="33343A"/>
                </a:solidFill>
              </a:rPr>
              <a:t>flag = False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break		 #for cover in block</a:t>
            </a:r>
            <a:r>
              <a:rPr lang="ko-KR" altLang="en-US" dirty="0">
                <a:solidFill>
                  <a:srgbClr val="33343A"/>
                </a:solidFill>
              </a:rPr>
              <a:t>로 </a:t>
            </a:r>
            <a:r>
              <a:rPr lang="ko-KR" altLang="en-US" dirty="0" err="1">
                <a:solidFill>
                  <a:srgbClr val="33343A"/>
                </a:solidFill>
              </a:rPr>
              <a:t>돌아감</a:t>
            </a:r>
            <a:r>
              <a:rPr lang="en-US" altLang="ko-KR" dirty="0">
                <a:solidFill>
                  <a:srgbClr val="F66C6F"/>
                </a:solidFill>
              </a:rPr>
              <a:t>(</a:t>
            </a:r>
            <a:r>
              <a:rPr lang="ko-KR" altLang="en-US" dirty="0" err="1">
                <a:solidFill>
                  <a:srgbClr val="F66C6F"/>
                </a:solidFill>
              </a:rPr>
              <a:t>다음블럭으로</a:t>
            </a:r>
            <a:r>
              <a:rPr lang="ko-KR" altLang="en-US" dirty="0">
                <a:solidFill>
                  <a:srgbClr val="F66C6F"/>
                </a:solidFill>
              </a:rPr>
              <a:t> </a:t>
            </a:r>
            <a:r>
              <a:rPr lang="ko-KR" altLang="en-US" dirty="0" err="1">
                <a:solidFill>
                  <a:srgbClr val="F66C6F"/>
                </a:solidFill>
              </a:rPr>
              <a:t>넘어감</a:t>
            </a:r>
            <a:r>
              <a:rPr lang="en-US" altLang="ko-KR" dirty="0">
                <a:solidFill>
                  <a:srgbClr val="F66C6F"/>
                </a:solidFill>
              </a:rPr>
              <a:t>)</a:t>
            </a:r>
            <a:endParaRPr lang="ko-KR" altLang="en-US" dirty="0">
              <a:solidFill>
                <a:srgbClr val="33343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37808-A33D-A1F0-46A0-65A62DB841C0}"/>
              </a:ext>
            </a:extLst>
          </p:cNvPr>
          <p:cNvSpPr txBox="1"/>
          <p:nvPr/>
        </p:nvSpPr>
        <p:spPr>
          <a:xfrm>
            <a:off x="3779912" y="2931790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F3C6A-D72B-1A7B-ACF1-01AC76C64193}"/>
              </a:ext>
            </a:extLst>
          </p:cNvPr>
          <p:cNvSpPr txBox="1"/>
          <p:nvPr/>
        </p:nvSpPr>
        <p:spPr>
          <a:xfrm>
            <a:off x="2990018" y="4549428"/>
            <a:ext cx="31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ny</a:t>
            </a:r>
            <a:r>
              <a:rPr lang="en-US" altLang="ko-KR" dirty="0"/>
              <a:t>, </a:t>
            </a:r>
            <a:r>
              <a:rPr lang="en-US" altLang="ko-KR" dirty="0" err="1"/>
              <a:t>nx</a:t>
            </a:r>
            <a:r>
              <a:rPr lang="en-US" altLang="ko-KR" dirty="0"/>
              <a:t>) = (0, 1), (1, 1), (1, 2)</a:t>
            </a:r>
            <a:endParaRPr lang="ko-KR" altLang="en-US" dirty="0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432E82C8-E7CF-7F48-3F8E-F86F13068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59367"/>
              </p:ext>
            </p:extLst>
          </p:nvPr>
        </p:nvGraphicFramePr>
        <p:xfrm>
          <a:off x="3409074" y="3373626"/>
          <a:ext cx="216024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347409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boardCover</a:t>
            </a:r>
            <a:r>
              <a:rPr lang="en-US" altLang="ko-KR" sz="2800" dirty="0"/>
              <a:t>(screen):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86402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43A"/>
                </a:solidFill>
              </a:rPr>
              <a:t>if flag:    #</a:t>
            </a:r>
            <a:r>
              <a:rPr lang="ko-KR" altLang="en-US" dirty="0">
                <a:solidFill>
                  <a:srgbClr val="33343A"/>
                </a:solidFill>
              </a:rPr>
              <a:t>넣을 수 있다면</a:t>
            </a:r>
          </a:p>
          <a:p>
            <a:r>
              <a:rPr lang="ko-KR" altLang="en-US" dirty="0">
                <a:solidFill>
                  <a:srgbClr val="33343A"/>
                </a:solidFill>
              </a:rPr>
              <a:t>                </a:t>
            </a:r>
            <a:r>
              <a:rPr lang="en-US" altLang="ko-KR" dirty="0" err="1">
                <a:solidFill>
                  <a:srgbClr val="33343A"/>
                </a:solidFill>
              </a:rPr>
              <a:t>new_board</a:t>
            </a:r>
            <a:r>
              <a:rPr lang="en-US" altLang="ko-KR" dirty="0">
                <a:solidFill>
                  <a:srgbClr val="33343A"/>
                </a:solidFill>
              </a:rPr>
              <a:t> = [row[:] for row in </a:t>
            </a:r>
            <a:r>
              <a:rPr lang="en-US" altLang="ko-KR" dirty="0" err="1">
                <a:solidFill>
                  <a:srgbClr val="33343A"/>
                </a:solidFill>
              </a:rPr>
              <a:t>cur_board</a:t>
            </a:r>
            <a:r>
              <a:rPr lang="en-US" altLang="ko-KR" dirty="0">
                <a:solidFill>
                  <a:srgbClr val="33343A"/>
                </a:solidFill>
              </a:rPr>
              <a:t>]   </a:t>
            </a:r>
            <a:r>
              <a:rPr lang="en-US" altLang="ko-KR" dirty="0">
                <a:solidFill>
                  <a:srgbClr val="F66C6F"/>
                </a:solidFill>
              </a:rPr>
              <a:t>#</a:t>
            </a:r>
            <a:r>
              <a:rPr lang="ko-KR" altLang="en-US" dirty="0">
                <a:solidFill>
                  <a:srgbClr val="F66C6F"/>
                </a:solidFill>
              </a:rPr>
              <a:t>원본 </a:t>
            </a:r>
            <a:r>
              <a:rPr lang="en-US" altLang="ko-KR" dirty="0" err="1">
                <a:solidFill>
                  <a:srgbClr val="F66C6F"/>
                </a:solidFill>
              </a:rPr>
              <a:t>cur_board</a:t>
            </a:r>
            <a:r>
              <a:rPr lang="ko-KR" altLang="en-US" dirty="0">
                <a:solidFill>
                  <a:srgbClr val="F66C6F"/>
                </a:solidFill>
              </a:rPr>
              <a:t>를 복사</a:t>
            </a:r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                for dx,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r>
              <a:rPr lang="en-US" altLang="ko-KR" dirty="0">
                <a:solidFill>
                  <a:srgbClr val="33343A"/>
                </a:solidFill>
              </a:rPr>
              <a:t> in cover: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,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= x + dx, y +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endParaRPr lang="en-US" altLang="ko-KR" dirty="0">
              <a:solidFill>
                <a:srgbClr val="33343A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 err="1">
                <a:solidFill>
                  <a:srgbClr val="33343A"/>
                </a:solidFill>
              </a:rPr>
              <a:t>new_board</a:t>
            </a:r>
            <a:r>
              <a:rPr lang="en-US" altLang="ko-KR" dirty="0">
                <a:solidFill>
                  <a:srgbClr val="33343A"/>
                </a:solidFill>
              </a:rPr>
              <a:t>[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][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] = level+2</a:t>
            </a:r>
          </a:p>
          <a:p>
            <a:r>
              <a:rPr lang="en-US" altLang="ko-KR" dirty="0">
                <a:solidFill>
                  <a:srgbClr val="F66C6F"/>
                </a:solidFill>
              </a:rPr>
              <a:t>                </a:t>
            </a:r>
            <a:r>
              <a:rPr lang="en-US" altLang="ko-KR" dirty="0" err="1">
                <a:solidFill>
                  <a:srgbClr val="F66C6F"/>
                </a:solidFill>
              </a:rPr>
              <a:t>Q.enqueue</a:t>
            </a:r>
            <a:r>
              <a:rPr lang="en-US" altLang="ko-KR" dirty="0">
                <a:solidFill>
                  <a:srgbClr val="F66C6F"/>
                </a:solidFill>
              </a:rPr>
              <a:t>((</a:t>
            </a:r>
            <a:r>
              <a:rPr lang="en-US" altLang="ko-KR" dirty="0" err="1">
                <a:solidFill>
                  <a:srgbClr val="F66C6F"/>
                </a:solidFill>
              </a:rPr>
              <a:t>new_board</a:t>
            </a:r>
            <a:r>
              <a:rPr lang="en-US" altLang="ko-KR" dirty="0">
                <a:solidFill>
                  <a:srgbClr val="F66C6F"/>
                </a:solidFill>
              </a:rPr>
              <a:t>, level+1))  #</a:t>
            </a:r>
            <a:r>
              <a:rPr lang="ko-KR" altLang="en-US" dirty="0">
                <a:solidFill>
                  <a:srgbClr val="F66C6F"/>
                </a:solidFill>
              </a:rPr>
              <a:t>새로운 상태의 보드를 생성하여 큐에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37808-A33D-A1F0-46A0-65A62DB841C0}"/>
              </a:ext>
            </a:extLst>
          </p:cNvPr>
          <p:cNvSpPr txBox="1"/>
          <p:nvPr/>
        </p:nvSpPr>
        <p:spPr>
          <a:xfrm>
            <a:off x="2483768" y="2931790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5EF2A-E154-E0B6-07F0-EF37784825B1}"/>
              </a:ext>
            </a:extLst>
          </p:cNvPr>
          <p:cNvSpPr txBox="1"/>
          <p:nvPr/>
        </p:nvSpPr>
        <p:spPr>
          <a:xfrm>
            <a:off x="5777639" y="2889159"/>
            <a:ext cx="141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New_board</a:t>
            </a:r>
            <a:endParaRPr lang="ko-KR" altLang="en-US" dirty="0"/>
          </a:p>
        </p:txBody>
      </p:sp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0CD3F672-F8CC-B3E6-AB41-EB46D243B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48975"/>
              </p:ext>
            </p:extLst>
          </p:nvPr>
        </p:nvGraphicFramePr>
        <p:xfrm>
          <a:off x="2112930" y="3330995"/>
          <a:ext cx="216024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A0ED6930-2A40-C6A7-F28B-B99A8A65C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78844"/>
              </p:ext>
            </p:extLst>
          </p:nvPr>
        </p:nvGraphicFramePr>
        <p:xfrm>
          <a:off x="5396836" y="3330995"/>
          <a:ext cx="216024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8879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3558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프로젝트 소개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84680" y="-4355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B24-3916-AEFE-4D38-E53276355A79}"/>
              </a:ext>
            </a:extLst>
          </p:cNvPr>
          <p:cNvSpPr txBox="1"/>
          <p:nvPr/>
        </p:nvSpPr>
        <p:spPr>
          <a:xfrm>
            <a:off x="567849" y="1563638"/>
            <a:ext cx="55948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의도</a:t>
            </a:r>
            <a:r>
              <a:rPr lang="en-US" altLang="ko-KR" dirty="0"/>
              <a:t>: </a:t>
            </a:r>
            <a:r>
              <a:rPr lang="ko-KR" altLang="en-US" dirty="0"/>
              <a:t>유저가 퍼즐을 놓아서 모양을 맞춤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블록은 회전이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        유저가 무슨 블록을 놓아야 할 지 모를 때</a:t>
            </a:r>
            <a:endParaRPr lang="en-US" altLang="ko-KR" dirty="0"/>
          </a:p>
          <a:p>
            <a:r>
              <a:rPr lang="en-US" altLang="ko-KR" dirty="0"/>
              <a:t>         HINT </a:t>
            </a:r>
            <a:r>
              <a:rPr lang="ko-KR" altLang="en-US" dirty="0"/>
              <a:t>버튼을 누르면 </a:t>
            </a:r>
            <a:r>
              <a:rPr lang="ko-KR" altLang="en-US" dirty="0">
                <a:solidFill>
                  <a:srgbClr val="F66C6F"/>
                </a:solidFill>
              </a:rPr>
              <a:t>컴퓨터가 알아서 블록을 </a:t>
            </a:r>
            <a:r>
              <a:rPr lang="ko-KR" altLang="en-US" dirty="0" err="1">
                <a:solidFill>
                  <a:srgbClr val="F66C6F"/>
                </a:solidFill>
              </a:rPr>
              <a:t>맞춰줌</a:t>
            </a:r>
            <a:r>
              <a:rPr lang="en-US" altLang="ko-KR" dirty="0">
                <a:solidFill>
                  <a:srgbClr val="F66C6F"/>
                </a:solidFill>
              </a:rPr>
              <a:t>.</a:t>
            </a:r>
            <a:endParaRPr lang="ko-KR" altLang="en-US" dirty="0">
              <a:solidFill>
                <a:srgbClr val="F66C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98009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id="{7D825BF0-9409-9EB1-62C2-BF7DD6F9D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728873"/>
              </p:ext>
            </p:extLst>
          </p:nvPr>
        </p:nvGraphicFramePr>
        <p:xfrm>
          <a:off x="683569" y="3079148"/>
          <a:ext cx="3384376" cy="134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34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rgbClr val="33343A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3913" y="619954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boardCover</a:t>
            </a:r>
            <a:r>
              <a:rPr lang="en-US" altLang="ko-KR" sz="2800" dirty="0"/>
              <a:t>(screen):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86402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43A"/>
                </a:solidFill>
              </a:rPr>
              <a:t>if flag:    #</a:t>
            </a:r>
            <a:r>
              <a:rPr lang="ko-KR" altLang="en-US" dirty="0">
                <a:solidFill>
                  <a:srgbClr val="33343A"/>
                </a:solidFill>
              </a:rPr>
              <a:t>넣을 수 있다면</a:t>
            </a:r>
            <a:r>
              <a:rPr lang="en-US" altLang="ko-KR" dirty="0">
                <a:solidFill>
                  <a:srgbClr val="33343A"/>
                </a:solidFill>
              </a:rPr>
              <a:t>                for dx,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r>
              <a:rPr lang="en-US" altLang="ko-KR" dirty="0">
                <a:solidFill>
                  <a:srgbClr val="33343A"/>
                </a:solidFill>
              </a:rPr>
              <a:t> in cover: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,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= x + dx, y +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endParaRPr lang="en-US" altLang="ko-KR" dirty="0">
              <a:solidFill>
                <a:srgbClr val="33343A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 err="1">
                <a:solidFill>
                  <a:srgbClr val="33343A"/>
                </a:solidFill>
              </a:rPr>
              <a:t>new_board</a:t>
            </a:r>
            <a:r>
              <a:rPr lang="en-US" altLang="ko-KR" dirty="0">
                <a:solidFill>
                  <a:srgbClr val="33343A"/>
                </a:solidFill>
              </a:rPr>
              <a:t>[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][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] = level+2</a:t>
            </a:r>
          </a:p>
          <a:p>
            <a:r>
              <a:rPr lang="en-US" altLang="ko-KR" dirty="0">
                <a:solidFill>
                  <a:srgbClr val="F66C6F"/>
                </a:solidFill>
              </a:rPr>
              <a:t>                </a:t>
            </a:r>
            <a:r>
              <a:rPr lang="en-US" altLang="ko-KR" dirty="0" err="1">
                <a:solidFill>
                  <a:srgbClr val="F66C6F"/>
                </a:solidFill>
              </a:rPr>
              <a:t>Q.enqueue</a:t>
            </a:r>
            <a:r>
              <a:rPr lang="en-US" altLang="ko-KR" dirty="0">
                <a:solidFill>
                  <a:srgbClr val="F66C6F"/>
                </a:solidFill>
              </a:rPr>
              <a:t>((</a:t>
            </a:r>
            <a:r>
              <a:rPr lang="en-US" altLang="ko-KR" dirty="0" err="1">
                <a:solidFill>
                  <a:srgbClr val="F66C6F"/>
                </a:solidFill>
              </a:rPr>
              <a:t>new_board</a:t>
            </a:r>
            <a:r>
              <a:rPr lang="en-US" altLang="ko-KR" dirty="0">
                <a:solidFill>
                  <a:srgbClr val="F66C6F"/>
                </a:solidFill>
              </a:rPr>
              <a:t>, level+1))  #</a:t>
            </a:r>
            <a:r>
              <a:rPr lang="ko-KR" altLang="en-US" dirty="0">
                <a:solidFill>
                  <a:srgbClr val="F66C6F"/>
                </a:solidFill>
              </a:rPr>
              <a:t>새로운 상태의 보드를 생성하여 큐에 추가</a:t>
            </a:r>
            <a:endParaRPr lang="en-US" altLang="ko-KR" dirty="0">
              <a:solidFill>
                <a:srgbClr val="33343A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# </a:t>
            </a:r>
            <a:r>
              <a:rPr lang="ko-KR" altLang="en-US" dirty="0">
                <a:solidFill>
                  <a:srgbClr val="33343A"/>
                </a:solidFill>
              </a:rPr>
              <a:t>다시 </a:t>
            </a:r>
            <a:r>
              <a:rPr lang="en-US" altLang="ko-KR" dirty="0">
                <a:solidFill>
                  <a:srgbClr val="33343A"/>
                </a:solidFill>
              </a:rPr>
              <a:t>for cover in block: </a:t>
            </a:r>
            <a:r>
              <a:rPr lang="ko-KR" altLang="en-US" dirty="0">
                <a:solidFill>
                  <a:srgbClr val="33343A"/>
                </a:solidFill>
              </a:rPr>
              <a:t>로 올라감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6C6CE-6ADF-1F36-441E-8A99171C5061}"/>
              </a:ext>
            </a:extLst>
          </p:cNvPr>
          <p:cNvSpPr txBox="1"/>
          <p:nvPr/>
        </p:nvSpPr>
        <p:spPr>
          <a:xfrm>
            <a:off x="2286981" y="44988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747B7F13-4A61-DA14-D80D-2CC56F0B3D12}"/>
              </a:ext>
            </a:extLst>
          </p:cNvPr>
          <p:cNvGraphicFramePr>
            <a:graphicFrameLocks noGrp="1"/>
          </p:cNvGraphicFramePr>
          <p:nvPr/>
        </p:nvGraphicFramePr>
        <p:xfrm>
          <a:off x="4879268" y="3206758"/>
          <a:ext cx="3797188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188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                    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                      ,   0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5489C6F-CDB2-C9ED-904E-B9C1CCD94728}"/>
              </a:ext>
            </a:extLst>
          </p:cNvPr>
          <p:cNvSpPr txBox="1"/>
          <p:nvPr/>
        </p:nvSpPr>
        <p:spPr>
          <a:xfrm>
            <a:off x="5292950" y="2698654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1FA47-B345-B9B1-A778-4F1FCDB308E8}"/>
              </a:ext>
            </a:extLst>
          </p:cNvPr>
          <p:cNvSpPr txBox="1"/>
          <p:nvPr/>
        </p:nvSpPr>
        <p:spPr>
          <a:xfrm>
            <a:off x="7195328" y="2698654"/>
            <a:ext cx="76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</a:t>
            </a:r>
            <a:endParaRPr lang="ko-KR" altLang="en-US" dirty="0"/>
          </a:p>
        </p:txBody>
      </p:sp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id="{F764608D-5C8E-FF1E-5001-CBCD0D030331}"/>
              </a:ext>
            </a:extLst>
          </p:cNvPr>
          <p:cNvGraphicFramePr>
            <a:graphicFrameLocks noGrp="1"/>
          </p:cNvGraphicFramePr>
          <p:nvPr/>
        </p:nvGraphicFramePr>
        <p:xfrm>
          <a:off x="4922112" y="3258282"/>
          <a:ext cx="216024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FA8894A-472F-E13E-9E87-9EB3ED991619}"/>
              </a:ext>
            </a:extLst>
          </p:cNvPr>
          <p:cNvSpPr txBox="1"/>
          <p:nvPr/>
        </p:nvSpPr>
        <p:spPr>
          <a:xfrm>
            <a:off x="6249777" y="4498855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Processing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A9FE1A-CCA9-4D38-D870-8DAA0E5EC9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49"/>
          <a:stretch/>
        </p:blipFill>
        <p:spPr>
          <a:xfrm>
            <a:off x="775824" y="3198943"/>
            <a:ext cx="3199866" cy="10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90913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while Q: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78032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43A"/>
                </a:solidFill>
              </a:rPr>
              <a:t>…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for cover in block: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flag = True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for dx,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r>
              <a:rPr lang="en-US" altLang="ko-KR" dirty="0">
                <a:solidFill>
                  <a:srgbClr val="33343A"/>
                </a:solidFill>
              </a:rPr>
              <a:t> in cover: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,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= x + dx, y +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endParaRPr lang="en-US" altLang="ko-KR" dirty="0">
              <a:solidFill>
                <a:srgbClr val="33343A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                if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 &lt; 0 or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 &gt;= W or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&lt; 0 or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&gt;= H:   </a:t>
            </a:r>
            <a:r>
              <a:rPr lang="en-US" altLang="ko-KR" dirty="0">
                <a:solidFill>
                  <a:srgbClr val="F66C6F"/>
                </a:solidFill>
              </a:rPr>
              <a:t>#</a:t>
            </a:r>
            <a:r>
              <a:rPr lang="ko-KR" altLang="en-US" dirty="0">
                <a:solidFill>
                  <a:srgbClr val="F66C6F"/>
                </a:solidFill>
              </a:rPr>
              <a:t>범위 밖이라면</a:t>
            </a:r>
          </a:p>
          <a:p>
            <a:r>
              <a:rPr lang="ko-KR" altLang="en-US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>
                <a:solidFill>
                  <a:srgbClr val="33343A"/>
                </a:solidFill>
              </a:rPr>
              <a:t>flag = False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break		#for cover in block</a:t>
            </a:r>
            <a:r>
              <a:rPr lang="ko-KR" altLang="en-US" dirty="0">
                <a:solidFill>
                  <a:srgbClr val="33343A"/>
                </a:solidFill>
              </a:rPr>
              <a:t>로 </a:t>
            </a:r>
            <a:r>
              <a:rPr lang="ko-KR" altLang="en-US" dirty="0" err="1">
                <a:solidFill>
                  <a:srgbClr val="33343A"/>
                </a:solidFill>
              </a:rPr>
              <a:t>돌아감</a:t>
            </a:r>
            <a:r>
              <a:rPr lang="en-US" altLang="ko-KR" dirty="0">
                <a:solidFill>
                  <a:srgbClr val="F66C6F"/>
                </a:solidFill>
              </a:rPr>
              <a:t>(</a:t>
            </a:r>
            <a:r>
              <a:rPr lang="ko-KR" altLang="en-US" dirty="0" err="1">
                <a:solidFill>
                  <a:srgbClr val="F66C6F"/>
                </a:solidFill>
              </a:rPr>
              <a:t>다음블럭으로</a:t>
            </a:r>
            <a:r>
              <a:rPr lang="ko-KR" altLang="en-US" dirty="0">
                <a:solidFill>
                  <a:srgbClr val="F66C6F"/>
                </a:solidFill>
              </a:rPr>
              <a:t> </a:t>
            </a:r>
            <a:r>
              <a:rPr lang="ko-KR" altLang="en-US" dirty="0" err="1">
                <a:solidFill>
                  <a:srgbClr val="F66C6F"/>
                </a:solidFill>
              </a:rPr>
              <a:t>넘어감</a:t>
            </a:r>
            <a:r>
              <a:rPr lang="en-US" altLang="ko-KR" dirty="0">
                <a:solidFill>
                  <a:srgbClr val="F66C6F"/>
                </a:solidFill>
              </a:rPr>
              <a:t>)</a:t>
            </a:r>
            <a:endParaRPr lang="ko-KR" altLang="en-US" dirty="0">
              <a:solidFill>
                <a:srgbClr val="F66C6F"/>
              </a:solidFill>
            </a:endParaRPr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AF031310-395E-2FBB-2871-9D0F52A56D01}"/>
              </a:ext>
            </a:extLst>
          </p:cNvPr>
          <p:cNvGraphicFramePr>
            <a:graphicFrameLocks noGrp="1"/>
          </p:cNvGraphicFramePr>
          <p:nvPr/>
        </p:nvGraphicFramePr>
        <p:xfrm>
          <a:off x="3845425" y="3962995"/>
          <a:ext cx="86221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109">
                  <a:extLst>
                    <a:ext uri="{9D8B030D-6E8A-4147-A177-3AD203B41FA5}">
                      <a16:colId xmlns:a16="http://schemas.microsoft.com/office/drawing/2014/main" val="3775990592"/>
                    </a:ext>
                  </a:extLst>
                </a:gridCol>
                <a:gridCol w="431109">
                  <a:extLst>
                    <a:ext uri="{9D8B030D-6E8A-4147-A177-3AD203B41FA5}">
                      <a16:colId xmlns:a16="http://schemas.microsoft.com/office/drawing/2014/main" val="3857194942"/>
                    </a:ext>
                  </a:extLst>
                </a:gridCol>
              </a:tblGrid>
              <a:tr h="310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884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996CC9-D8AB-DFFC-5A8F-0BC00DE72FA8}"/>
              </a:ext>
            </a:extLst>
          </p:cNvPr>
          <p:cNvSpPr txBox="1"/>
          <p:nvPr/>
        </p:nvSpPr>
        <p:spPr>
          <a:xfrm>
            <a:off x="3844805" y="3570444"/>
            <a:ext cx="86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x     y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DDE58-2053-D262-87E2-A5CFFC8370FE}"/>
              </a:ext>
            </a:extLst>
          </p:cNvPr>
          <p:cNvSpPr txBox="1"/>
          <p:nvPr/>
        </p:nvSpPr>
        <p:spPr>
          <a:xfrm>
            <a:off x="899592" y="4450684"/>
            <a:ext cx="31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[(0,0), (0,1), (0,2)]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AC3A8-4DAA-52F8-96E4-EC33C6CF3538}"/>
              </a:ext>
            </a:extLst>
          </p:cNvPr>
          <p:cNvSpPr txBox="1"/>
          <p:nvPr/>
        </p:nvSpPr>
        <p:spPr>
          <a:xfrm>
            <a:off x="5396836" y="3893609"/>
            <a:ext cx="31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nx</a:t>
            </a:r>
            <a:r>
              <a:rPr lang="en-US" altLang="ko-KR" dirty="0"/>
              <a:t>, </a:t>
            </a:r>
            <a:r>
              <a:rPr lang="en-US" altLang="ko-KR" dirty="0" err="1"/>
              <a:t>ny</a:t>
            </a:r>
            <a:r>
              <a:rPr lang="en-US" altLang="ko-KR" dirty="0"/>
              <a:t>) = (1, 0), (1, 1), (1, 2)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915FC3-975B-30C5-C09D-DD5485C62D94}"/>
              </a:ext>
            </a:extLst>
          </p:cNvPr>
          <p:cNvCxnSpPr>
            <a:cxnSpLocks/>
          </p:cNvCxnSpPr>
          <p:nvPr/>
        </p:nvCxnSpPr>
        <p:spPr>
          <a:xfrm>
            <a:off x="4860032" y="4083918"/>
            <a:ext cx="471308" cy="0"/>
          </a:xfrm>
          <a:prstGeom prst="straightConnector1">
            <a:avLst/>
          </a:prstGeom>
          <a:ln w="76200">
            <a:solidFill>
              <a:srgbClr val="F66C6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C259CD29-D754-D10E-559B-07376CF73F2A}"/>
              </a:ext>
            </a:extLst>
          </p:cNvPr>
          <p:cNvSpPr/>
          <p:nvPr/>
        </p:nvSpPr>
        <p:spPr>
          <a:xfrm>
            <a:off x="3210360" y="4033895"/>
            <a:ext cx="360040" cy="365760"/>
          </a:xfrm>
          <a:prstGeom prst="mathPlus">
            <a:avLst/>
          </a:prstGeom>
          <a:solidFill>
            <a:srgbClr val="F66C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2E479B5F-DF6A-8C5B-FCE4-7D6370FD3BE0}"/>
              </a:ext>
            </a:extLst>
          </p:cNvPr>
          <p:cNvGraphicFramePr>
            <a:graphicFrameLocks noGrp="1"/>
          </p:cNvGraphicFramePr>
          <p:nvPr/>
        </p:nvGraphicFramePr>
        <p:xfrm>
          <a:off x="1394893" y="3967815"/>
          <a:ext cx="99163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545">
                  <a:extLst>
                    <a:ext uri="{9D8B030D-6E8A-4147-A177-3AD203B41FA5}">
                      <a16:colId xmlns:a16="http://schemas.microsoft.com/office/drawing/2014/main" val="2508628165"/>
                    </a:ext>
                  </a:extLst>
                </a:gridCol>
                <a:gridCol w="330545">
                  <a:extLst>
                    <a:ext uri="{9D8B030D-6E8A-4147-A177-3AD203B41FA5}">
                      <a16:colId xmlns:a16="http://schemas.microsoft.com/office/drawing/2014/main" val="1257473469"/>
                    </a:ext>
                  </a:extLst>
                </a:gridCol>
                <a:gridCol w="330545">
                  <a:extLst>
                    <a:ext uri="{9D8B030D-6E8A-4147-A177-3AD203B41FA5}">
                      <a16:colId xmlns:a16="http://schemas.microsoft.com/office/drawing/2014/main" val="4058616656"/>
                    </a:ext>
                  </a:extLst>
                </a:gridCol>
              </a:tblGrid>
              <a:tr h="2727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5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568940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boardCover</a:t>
            </a:r>
            <a:r>
              <a:rPr lang="en-US" altLang="ko-KR" sz="2800" dirty="0"/>
              <a:t>(screen):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7933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43A"/>
                </a:solidFill>
              </a:rPr>
              <a:t>for cover in block: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flag = True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</a:t>
            </a:r>
            <a:r>
              <a:rPr lang="en-US" altLang="ko-KR" dirty="0" err="1">
                <a:solidFill>
                  <a:srgbClr val="33343A"/>
                </a:solidFill>
              </a:rPr>
              <a:t>elif</a:t>
            </a:r>
            <a:r>
              <a:rPr lang="en-US" altLang="ko-KR" dirty="0">
                <a:solidFill>
                  <a:srgbClr val="33343A"/>
                </a:solidFill>
              </a:rPr>
              <a:t> </a:t>
            </a:r>
            <a:r>
              <a:rPr lang="en-US" altLang="ko-KR" dirty="0" err="1">
                <a:solidFill>
                  <a:srgbClr val="33343A"/>
                </a:solidFill>
              </a:rPr>
              <a:t>cur_board</a:t>
            </a:r>
            <a:r>
              <a:rPr lang="en-US" altLang="ko-KR" dirty="0">
                <a:solidFill>
                  <a:srgbClr val="33343A"/>
                </a:solidFill>
              </a:rPr>
              <a:t>[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][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] != 0:    </a:t>
            </a:r>
            <a:r>
              <a:rPr lang="en-US" altLang="ko-KR" dirty="0">
                <a:solidFill>
                  <a:srgbClr val="F66C6F"/>
                </a:solidFill>
              </a:rPr>
              <a:t>#</a:t>
            </a:r>
            <a:r>
              <a:rPr lang="ko-KR" altLang="en-US" dirty="0">
                <a:solidFill>
                  <a:srgbClr val="F66C6F"/>
                </a:solidFill>
              </a:rPr>
              <a:t>이미 그 자리에 </a:t>
            </a:r>
            <a:r>
              <a:rPr lang="ko-KR" altLang="en-US" dirty="0" err="1">
                <a:solidFill>
                  <a:srgbClr val="F66C6F"/>
                </a:solidFill>
              </a:rPr>
              <a:t>차있다면</a:t>
            </a:r>
            <a:endParaRPr lang="ko-KR" altLang="en-US" dirty="0">
              <a:solidFill>
                <a:srgbClr val="F66C6F"/>
              </a:solidFill>
            </a:endParaRPr>
          </a:p>
          <a:p>
            <a:r>
              <a:rPr lang="ko-KR" altLang="en-US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>
                <a:solidFill>
                  <a:srgbClr val="33343A"/>
                </a:solidFill>
              </a:rPr>
              <a:t>flag = False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break		 #for cover in block</a:t>
            </a:r>
            <a:r>
              <a:rPr lang="ko-KR" altLang="en-US" dirty="0">
                <a:solidFill>
                  <a:srgbClr val="33343A"/>
                </a:solidFill>
              </a:rPr>
              <a:t>로 </a:t>
            </a:r>
            <a:r>
              <a:rPr lang="ko-KR" altLang="en-US" dirty="0" err="1">
                <a:solidFill>
                  <a:srgbClr val="33343A"/>
                </a:solidFill>
              </a:rPr>
              <a:t>돌아감</a:t>
            </a:r>
            <a:r>
              <a:rPr lang="en-US" altLang="ko-KR" dirty="0">
                <a:solidFill>
                  <a:srgbClr val="F66C6F"/>
                </a:solidFill>
              </a:rPr>
              <a:t>(</a:t>
            </a:r>
            <a:r>
              <a:rPr lang="ko-KR" altLang="en-US" dirty="0" err="1">
                <a:solidFill>
                  <a:srgbClr val="F66C6F"/>
                </a:solidFill>
              </a:rPr>
              <a:t>다음블럭으로</a:t>
            </a:r>
            <a:r>
              <a:rPr lang="ko-KR" altLang="en-US" dirty="0">
                <a:solidFill>
                  <a:srgbClr val="F66C6F"/>
                </a:solidFill>
              </a:rPr>
              <a:t> </a:t>
            </a:r>
            <a:r>
              <a:rPr lang="ko-KR" altLang="en-US" dirty="0" err="1">
                <a:solidFill>
                  <a:srgbClr val="F66C6F"/>
                </a:solidFill>
              </a:rPr>
              <a:t>넘어감</a:t>
            </a:r>
            <a:r>
              <a:rPr lang="en-US" altLang="ko-KR" dirty="0">
                <a:solidFill>
                  <a:srgbClr val="F66C6F"/>
                </a:solidFill>
              </a:rPr>
              <a:t>)</a:t>
            </a:r>
            <a:endParaRPr lang="ko-KR" altLang="en-US" dirty="0">
              <a:solidFill>
                <a:srgbClr val="33343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37808-A33D-A1F0-46A0-65A62DB841C0}"/>
              </a:ext>
            </a:extLst>
          </p:cNvPr>
          <p:cNvSpPr txBox="1"/>
          <p:nvPr/>
        </p:nvSpPr>
        <p:spPr>
          <a:xfrm>
            <a:off x="3779912" y="2931790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F3C6A-D72B-1A7B-ACF1-01AC76C64193}"/>
              </a:ext>
            </a:extLst>
          </p:cNvPr>
          <p:cNvSpPr txBox="1"/>
          <p:nvPr/>
        </p:nvSpPr>
        <p:spPr>
          <a:xfrm>
            <a:off x="2990018" y="4549428"/>
            <a:ext cx="31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ny</a:t>
            </a:r>
            <a:r>
              <a:rPr lang="en-US" altLang="ko-KR" dirty="0"/>
              <a:t>, </a:t>
            </a:r>
            <a:r>
              <a:rPr lang="en-US" altLang="ko-KR" dirty="0" err="1"/>
              <a:t>nx</a:t>
            </a:r>
            <a:r>
              <a:rPr lang="en-US" altLang="ko-KR" dirty="0"/>
              <a:t>) = (0, 0), (1, 1), (2, 1)</a:t>
            </a:r>
            <a:endParaRPr lang="ko-KR" altLang="en-US" dirty="0"/>
          </a:p>
        </p:txBody>
      </p:sp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5DF829BE-F857-49BE-CF0E-85BC3FDCD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99330"/>
              </p:ext>
            </p:extLst>
          </p:nvPr>
        </p:nvGraphicFramePr>
        <p:xfrm>
          <a:off x="3490206" y="3367921"/>
          <a:ext cx="216024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356626"/>
      </p:ext>
    </p:extLst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while Q: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78032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43A"/>
                </a:solidFill>
              </a:rPr>
              <a:t>…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for cover in block: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flag = True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for dx,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r>
              <a:rPr lang="en-US" altLang="ko-KR" dirty="0">
                <a:solidFill>
                  <a:srgbClr val="33343A"/>
                </a:solidFill>
              </a:rPr>
              <a:t> in cover: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,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= x + dx, y +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endParaRPr lang="en-US" altLang="ko-KR" dirty="0">
              <a:solidFill>
                <a:srgbClr val="33343A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                if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 &lt; 0 or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 &gt;= W or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&lt; 0 or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&gt;= H:   </a:t>
            </a:r>
            <a:r>
              <a:rPr lang="en-US" altLang="ko-KR" dirty="0">
                <a:solidFill>
                  <a:srgbClr val="F66C6F"/>
                </a:solidFill>
              </a:rPr>
              <a:t>#</a:t>
            </a:r>
            <a:r>
              <a:rPr lang="ko-KR" altLang="en-US" dirty="0">
                <a:solidFill>
                  <a:srgbClr val="F66C6F"/>
                </a:solidFill>
              </a:rPr>
              <a:t>범위 밖이라면</a:t>
            </a:r>
          </a:p>
          <a:p>
            <a:r>
              <a:rPr lang="ko-KR" altLang="en-US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>
                <a:solidFill>
                  <a:srgbClr val="33343A"/>
                </a:solidFill>
              </a:rPr>
              <a:t>flag = False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break		#for cover in block</a:t>
            </a:r>
            <a:r>
              <a:rPr lang="ko-KR" altLang="en-US" dirty="0">
                <a:solidFill>
                  <a:srgbClr val="33343A"/>
                </a:solidFill>
              </a:rPr>
              <a:t>로 </a:t>
            </a:r>
            <a:r>
              <a:rPr lang="ko-KR" altLang="en-US" dirty="0" err="1">
                <a:solidFill>
                  <a:srgbClr val="33343A"/>
                </a:solidFill>
              </a:rPr>
              <a:t>돌아감</a:t>
            </a:r>
            <a:r>
              <a:rPr lang="en-US" altLang="ko-KR" dirty="0">
                <a:solidFill>
                  <a:srgbClr val="F66C6F"/>
                </a:solidFill>
              </a:rPr>
              <a:t>(</a:t>
            </a:r>
            <a:r>
              <a:rPr lang="ko-KR" altLang="en-US" dirty="0" err="1">
                <a:solidFill>
                  <a:srgbClr val="F66C6F"/>
                </a:solidFill>
              </a:rPr>
              <a:t>다음블럭으로</a:t>
            </a:r>
            <a:r>
              <a:rPr lang="ko-KR" altLang="en-US" dirty="0">
                <a:solidFill>
                  <a:srgbClr val="F66C6F"/>
                </a:solidFill>
              </a:rPr>
              <a:t> </a:t>
            </a:r>
            <a:r>
              <a:rPr lang="ko-KR" altLang="en-US" dirty="0" err="1">
                <a:solidFill>
                  <a:srgbClr val="F66C6F"/>
                </a:solidFill>
              </a:rPr>
              <a:t>넘어감</a:t>
            </a:r>
            <a:r>
              <a:rPr lang="en-US" altLang="ko-KR" dirty="0">
                <a:solidFill>
                  <a:srgbClr val="F66C6F"/>
                </a:solidFill>
              </a:rPr>
              <a:t>)</a:t>
            </a:r>
            <a:endParaRPr lang="ko-KR" altLang="en-US" dirty="0">
              <a:solidFill>
                <a:srgbClr val="F66C6F"/>
              </a:solidFill>
            </a:endParaRPr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AF031310-395E-2FBB-2871-9D0F52A56D01}"/>
              </a:ext>
            </a:extLst>
          </p:cNvPr>
          <p:cNvGraphicFramePr>
            <a:graphicFrameLocks noGrp="1"/>
          </p:cNvGraphicFramePr>
          <p:nvPr/>
        </p:nvGraphicFramePr>
        <p:xfrm>
          <a:off x="3845425" y="3962995"/>
          <a:ext cx="86221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109">
                  <a:extLst>
                    <a:ext uri="{9D8B030D-6E8A-4147-A177-3AD203B41FA5}">
                      <a16:colId xmlns:a16="http://schemas.microsoft.com/office/drawing/2014/main" val="3775990592"/>
                    </a:ext>
                  </a:extLst>
                </a:gridCol>
                <a:gridCol w="431109">
                  <a:extLst>
                    <a:ext uri="{9D8B030D-6E8A-4147-A177-3AD203B41FA5}">
                      <a16:colId xmlns:a16="http://schemas.microsoft.com/office/drawing/2014/main" val="3857194942"/>
                    </a:ext>
                  </a:extLst>
                </a:gridCol>
              </a:tblGrid>
              <a:tr h="310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884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996CC9-D8AB-DFFC-5A8F-0BC00DE72FA8}"/>
              </a:ext>
            </a:extLst>
          </p:cNvPr>
          <p:cNvSpPr txBox="1"/>
          <p:nvPr/>
        </p:nvSpPr>
        <p:spPr>
          <a:xfrm>
            <a:off x="3844805" y="3570444"/>
            <a:ext cx="86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x     y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DDE58-2053-D262-87E2-A5CFFC8370FE}"/>
              </a:ext>
            </a:extLst>
          </p:cNvPr>
          <p:cNvSpPr txBox="1"/>
          <p:nvPr/>
        </p:nvSpPr>
        <p:spPr>
          <a:xfrm>
            <a:off x="899592" y="4450684"/>
            <a:ext cx="31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[(0,0), (0,1), (0,2), (1,0)]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AC3A8-4DAA-52F8-96E4-EC33C6CF3538}"/>
              </a:ext>
            </a:extLst>
          </p:cNvPr>
          <p:cNvSpPr txBox="1"/>
          <p:nvPr/>
        </p:nvSpPr>
        <p:spPr>
          <a:xfrm>
            <a:off x="5396836" y="3893609"/>
            <a:ext cx="37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nx</a:t>
            </a:r>
            <a:r>
              <a:rPr lang="en-US" altLang="ko-KR" dirty="0"/>
              <a:t>, </a:t>
            </a:r>
            <a:r>
              <a:rPr lang="en-US" altLang="ko-KR" dirty="0" err="1"/>
              <a:t>ny</a:t>
            </a:r>
            <a:r>
              <a:rPr lang="en-US" altLang="ko-KR" dirty="0"/>
              <a:t>) = (1, 0), (1, 1), (1, 2), (2, 0)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915FC3-975B-30C5-C09D-DD5485C62D94}"/>
              </a:ext>
            </a:extLst>
          </p:cNvPr>
          <p:cNvCxnSpPr>
            <a:cxnSpLocks/>
          </p:cNvCxnSpPr>
          <p:nvPr/>
        </p:nvCxnSpPr>
        <p:spPr>
          <a:xfrm>
            <a:off x="4860032" y="4083918"/>
            <a:ext cx="471308" cy="0"/>
          </a:xfrm>
          <a:prstGeom prst="straightConnector1">
            <a:avLst/>
          </a:prstGeom>
          <a:ln w="76200">
            <a:solidFill>
              <a:srgbClr val="F66C6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C259CD29-D754-D10E-559B-07376CF73F2A}"/>
              </a:ext>
            </a:extLst>
          </p:cNvPr>
          <p:cNvSpPr/>
          <p:nvPr/>
        </p:nvSpPr>
        <p:spPr>
          <a:xfrm>
            <a:off x="3210360" y="4033895"/>
            <a:ext cx="360040" cy="365760"/>
          </a:xfrm>
          <a:prstGeom prst="mathPlus">
            <a:avLst/>
          </a:prstGeom>
          <a:solidFill>
            <a:srgbClr val="F66C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1107E629-4D16-B3E4-37F6-D17EF0B8A58A}"/>
              </a:ext>
            </a:extLst>
          </p:cNvPr>
          <p:cNvGraphicFramePr>
            <a:graphicFrameLocks noGrp="1"/>
          </p:cNvGraphicFramePr>
          <p:nvPr/>
        </p:nvGraphicFramePr>
        <p:xfrm>
          <a:off x="1331640" y="3646969"/>
          <a:ext cx="132948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372">
                  <a:extLst>
                    <a:ext uri="{9D8B030D-6E8A-4147-A177-3AD203B41FA5}">
                      <a16:colId xmlns:a16="http://schemas.microsoft.com/office/drawing/2014/main" val="1786529684"/>
                    </a:ext>
                  </a:extLst>
                </a:gridCol>
                <a:gridCol w="332372">
                  <a:extLst>
                    <a:ext uri="{9D8B030D-6E8A-4147-A177-3AD203B41FA5}">
                      <a16:colId xmlns:a16="http://schemas.microsoft.com/office/drawing/2014/main" val="2591378189"/>
                    </a:ext>
                  </a:extLst>
                </a:gridCol>
                <a:gridCol w="332372">
                  <a:extLst>
                    <a:ext uri="{9D8B030D-6E8A-4147-A177-3AD203B41FA5}">
                      <a16:colId xmlns:a16="http://schemas.microsoft.com/office/drawing/2014/main" val="2231606004"/>
                    </a:ext>
                  </a:extLst>
                </a:gridCol>
                <a:gridCol w="332372">
                  <a:extLst>
                    <a:ext uri="{9D8B030D-6E8A-4147-A177-3AD203B41FA5}">
                      <a16:colId xmlns:a16="http://schemas.microsoft.com/office/drawing/2014/main" val="3766369732"/>
                    </a:ext>
                  </a:extLst>
                </a:gridCol>
              </a:tblGrid>
              <a:tr h="2744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824266"/>
                  </a:ext>
                </a:extLst>
              </a:tr>
              <a:tr h="2744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37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319199"/>
      </p:ext>
    </p:extLst>
  </p:cSld>
  <p:clrMapOvr>
    <a:masterClrMapping/>
  </p:clrMapOvr>
  <p:transition spd="slow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boardCover</a:t>
            </a:r>
            <a:r>
              <a:rPr lang="en-US" altLang="ko-KR" sz="2800" dirty="0"/>
              <a:t>(screen):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7933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43A"/>
                </a:solidFill>
              </a:rPr>
              <a:t>for cover in block: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flag = True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</a:t>
            </a:r>
            <a:r>
              <a:rPr lang="en-US" altLang="ko-KR" dirty="0" err="1">
                <a:solidFill>
                  <a:srgbClr val="33343A"/>
                </a:solidFill>
              </a:rPr>
              <a:t>elif</a:t>
            </a:r>
            <a:r>
              <a:rPr lang="en-US" altLang="ko-KR" dirty="0">
                <a:solidFill>
                  <a:srgbClr val="33343A"/>
                </a:solidFill>
              </a:rPr>
              <a:t> </a:t>
            </a:r>
            <a:r>
              <a:rPr lang="en-US" altLang="ko-KR" dirty="0" err="1">
                <a:solidFill>
                  <a:srgbClr val="33343A"/>
                </a:solidFill>
              </a:rPr>
              <a:t>cur_board</a:t>
            </a:r>
            <a:r>
              <a:rPr lang="en-US" altLang="ko-KR" dirty="0">
                <a:solidFill>
                  <a:srgbClr val="33343A"/>
                </a:solidFill>
              </a:rPr>
              <a:t>[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][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] != 0:    </a:t>
            </a:r>
            <a:r>
              <a:rPr lang="en-US" altLang="ko-KR" dirty="0">
                <a:solidFill>
                  <a:srgbClr val="F66C6F"/>
                </a:solidFill>
              </a:rPr>
              <a:t>#</a:t>
            </a:r>
            <a:r>
              <a:rPr lang="ko-KR" altLang="en-US" dirty="0">
                <a:solidFill>
                  <a:srgbClr val="F66C6F"/>
                </a:solidFill>
              </a:rPr>
              <a:t>이미 그 자리에 </a:t>
            </a:r>
            <a:r>
              <a:rPr lang="ko-KR" altLang="en-US" dirty="0" err="1">
                <a:solidFill>
                  <a:srgbClr val="F66C6F"/>
                </a:solidFill>
              </a:rPr>
              <a:t>차있다면</a:t>
            </a:r>
            <a:endParaRPr lang="ko-KR" altLang="en-US" dirty="0">
              <a:solidFill>
                <a:srgbClr val="F66C6F"/>
              </a:solidFill>
            </a:endParaRPr>
          </a:p>
          <a:p>
            <a:r>
              <a:rPr lang="ko-KR" altLang="en-US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>
                <a:solidFill>
                  <a:srgbClr val="33343A"/>
                </a:solidFill>
              </a:rPr>
              <a:t>flag = False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break		 #for cover in block</a:t>
            </a:r>
            <a:r>
              <a:rPr lang="ko-KR" altLang="en-US" dirty="0">
                <a:solidFill>
                  <a:srgbClr val="33343A"/>
                </a:solidFill>
              </a:rPr>
              <a:t>로 </a:t>
            </a:r>
            <a:r>
              <a:rPr lang="ko-KR" altLang="en-US" dirty="0" err="1">
                <a:solidFill>
                  <a:srgbClr val="33343A"/>
                </a:solidFill>
              </a:rPr>
              <a:t>돌아감</a:t>
            </a:r>
            <a:r>
              <a:rPr lang="en-US" altLang="ko-KR" dirty="0">
                <a:solidFill>
                  <a:srgbClr val="F66C6F"/>
                </a:solidFill>
              </a:rPr>
              <a:t>(</a:t>
            </a:r>
            <a:r>
              <a:rPr lang="ko-KR" altLang="en-US" dirty="0" err="1">
                <a:solidFill>
                  <a:srgbClr val="F66C6F"/>
                </a:solidFill>
              </a:rPr>
              <a:t>다음블럭으로</a:t>
            </a:r>
            <a:r>
              <a:rPr lang="ko-KR" altLang="en-US" dirty="0">
                <a:solidFill>
                  <a:srgbClr val="F66C6F"/>
                </a:solidFill>
              </a:rPr>
              <a:t> </a:t>
            </a:r>
            <a:r>
              <a:rPr lang="ko-KR" altLang="en-US" dirty="0" err="1">
                <a:solidFill>
                  <a:srgbClr val="F66C6F"/>
                </a:solidFill>
              </a:rPr>
              <a:t>넘어감</a:t>
            </a:r>
            <a:r>
              <a:rPr lang="en-US" altLang="ko-KR" dirty="0">
                <a:solidFill>
                  <a:srgbClr val="F66C6F"/>
                </a:solidFill>
              </a:rPr>
              <a:t>)</a:t>
            </a:r>
            <a:endParaRPr lang="ko-KR" altLang="en-US" dirty="0">
              <a:solidFill>
                <a:srgbClr val="33343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37808-A33D-A1F0-46A0-65A62DB841C0}"/>
              </a:ext>
            </a:extLst>
          </p:cNvPr>
          <p:cNvSpPr txBox="1"/>
          <p:nvPr/>
        </p:nvSpPr>
        <p:spPr>
          <a:xfrm>
            <a:off x="3779912" y="2931790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F3C6A-D72B-1A7B-ACF1-01AC76C64193}"/>
              </a:ext>
            </a:extLst>
          </p:cNvPr>
          <p:cNvSpPr txBox="1"/>
          <p:nvPr/>
        </p:nvSpPr>
        <p:spPr>
          <a:xfrm>
            <a:off x="2990018" y="4549428"/>
            <a:ext cx="31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ny</a:t>
            </a:r>
            <a:r>
              <a:rPr lang="en-US" altLang="ko-KR" dirty="0"/>
              <a:t>, </a:t>
            </a:r>
            <a:r>
              <a:rPr lang="en-US" altLang="ko-KR" dirty="0" err="1"/>
              <a:t>nx</a:t>
            </a:r>
            <a:r>
              <a:rPr lang="en-US" altLang="ko-KR" dirty="0"/>
              <a:t>) = (0, 0), (1, 1), (2, 1)</a:t>
            </a:r>
            <a:endParaRPr lang="ko-KR" altLang="en-US" dirty="0"/>
          </a:p>
        </p:txBody>
      </p:sp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5DF829BE-F857-49BE-CF0E-85BC3FDCD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42105"/>
              </p:ext>
            </p:extLst>
          </p:nvPr>
        </p:nvGraphicFramePr>
        <p:xfrm>
          <a:off x="3490206" y="3367921"/>
          <a:ext cx="216024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094885"/>
      </p:ext>
    </p:extLst>
  </p:cSld>
  <p:clrMapOvr>
    <a:masterClrMapping/>
  </p:clrMapOvr>
  <p:transition spd="slow">
    <p:cov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id="{7D825BF0-9409-9EB1-62C2-BF7DD6F9D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79661"/>
              </p:ext>
            </p:extLst>
          </p:nvPr>
        </p:nvGraphicFramePr>
        <p:xfrm>
          <a:off x="35496" y="3235900"/>
          <a:ext cx="4320477" cy="134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77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34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3343A"/>
                          </a:solidFill>
                        </a:rPr>
                        <a:t>                                  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rgbClr val="33343A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rgbClr val="33343A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3343A"/>
                          </a:solidFill>
                        </a:rPr>
                        <a:t>                                                          </a:t>
                      </a:r>
                      <a:endParaRPr lang="ko-KR" altLang="en-US" dirty="0">
                        <a:solidFill>
                          <a:srgbClr val="33343A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3913" y="619954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boardCover</a:t>
            </a:r>
            <a:r>
              <a:rPr lang="en-US" altLang="ko-KR" sz="2800" dirty="0"/>
              <a:t>(screen):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3343A"/>
                </a:solidFill>
              </a:rPr>
              <a:t>이런 과정을 계속 반복</a:t>
            </a:r>
            <a:r>
              <a:rPr lang="en-US" altLang="ko-KR" dirty="0">
                <a:solidFill>
                  <a:srgbClr val="33343A"/>
                </a:solidFill>
              </a:rPr>
              <a:t>..</a:t>
            </a:r>
            <a:endParaRPr lang="ko-KR" altLang="en-US" dirty="0">
              <a:solidFill>
                <a:srgbClr val="33343A"/>
              </a:solidFill>
            </a:endParaRPr>
          </a:p>
        </p:txBody>
      </p:sp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6A93D666-A01A-41E1-F2D4-51E704FB8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225851"/>
              </p:ext>
            </p:extLst>
          </p:nvPr>
        </p:nvGraphicFramePr>
        <p:xfrm>
          <a:off x="115878" y="3464376"/>
          <a:ext cx="1996986" cy="885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986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885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33343A"/>
                          </a:solidFill>
                        </a:rPr>
                        <a:t>                                  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33343A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33343A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33343A"/>
                          </a:solidFill>
                        </a:rPr>
                        <a:t>                                                                                                                                                                               ,  2</a:t>
                      </a:r>
                      <a:endParaRPr lang="ko-KR" altLang="en-US" sz="1000" dirty="0">
                        <a:solidFill>
                          <a:srgbClr val="33343A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6A6C6CE-6ADF-1F36-441E-8A99171C5061}"/>
              </a:ext>
            </a:extLst>
          </p:cNvPr>
          <p:cNvSpPr txBox="1"/>
          <p:nvPr/>
        </p:nvSpPr>
        <p:spPr>
          <a:xfrm>
            <a:off x="4217190" y="46333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747B7F13-4A61-DA14-D80D-2CC56F0B3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46229"/>
              </p:ext>
            </p:extLst>
          </p:nvPr>
        </p:nvGraphicFramePr>
        <p:xfrm>
          <a:off x="4971996" y="1207646"/>
          <a:ext cx="3797188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188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                    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                      ,   0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5489C6F-CDB2-C9ED-904E-B9C1CCD94728}"/>
              </a:ext>
            </a:extLst>
          </p:cNvPr>
          <p:cNvSpPr txBox="1"/>
          <p:nvPr/>
        </p:nvSpPr>
        <p:spPr>
          <a:xfrm>
            <a:off x="5385678" y="699542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1FA47-B345-B9B1-A778-4F1FCDB308E8}"/>
              </a:ext>
            </a:extLst>
          </p:cNvPr>
          <p:cNvSpPr txBox="1"/>
          <p:nvPr/>
        </p:nvSpPr>
        <p:spPr>
          <a:xfrm>
            <a:off x="7288056" y="699542"/>
            <a:ext cx="76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</a:t>
            </a:r>
            <a:endParaRPr lang="ko-KR" altLang="en-US" dirty="0"/>
          </a:p>
        </p:txBody>
      </p:sp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id="{F764608D-5C8E-FF1E-5001-CBCD0D030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04928"/>
              </p:ext>
            </p:extLst>
          </p:nvPr>
        </p:nvGraphicFramePr>
        <p:xfrm>
          <a:off x="5014840" y="1259170"/>
          <a:ext cx="216024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5319F005-0508-9153-1679-69B39A123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47452"/>
              </p:ext>
            </p:extLst>
          </p:nvPr>
        </p:nvGraphicFramePr>
        <p:xfrm>
          <a:off x="183579" y="3519577"/>
          <a:ext cx="145796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216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216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216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FA8894A-472F-E13E-9E87-9EB3ED991619}"/>
              </a:ext>
            </a:extLst>
          </p:cNvPr>
          <p:cNvSpPr txBox="1"/>
          <p:nvPr/>
        </p:nvSpPr>
        <p:spPr>
          <a:xfrm>
            <a:off x="6342505" y="2499743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Processing</a:t>
            </a:r>
          </a:p>
          <a:p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89DE51A-5648-75A3-5CB6-49AEB6079346}"/>
              </a:ext>
            </a:extLst>
          </p:cNvPr>
          <p:cNvCxnSpPr/>
          <p:nvPr/>
        </p:nvCxnSpPr>
        <p:spPr>
          <a:xfrm>
            <a:off x="2195734" y="3239007"/>
            <a:ext cx="0" cy="1339101"/>
          </a:xfrm>
          <a:prstGeom prst="line">
            <a:avLst/>
          </a:prstGeom>
          <a:ln w="381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6">
            <a:extLst>
              <a:ext uri="{FF2B5EF4-FFF2-40B4-BE49-F238E27FC236}">
                <a16:creationId xmlns:a16="http://schemas.microsoft.com/office/drawing/2014/main" id="{273340B2-1A9D-9FBB-A44D-317ED567C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7768"/>
              </p:ext>
            </p:extLst>
          </p:nvPr>
        </p:nvGraphicFramePr>
        <p:xfrm>
          <a:off x="2267742" y="3464376"/>
          <a:ext cx="1996986" cy="885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986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885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33343A"/>
                          </a:solidFill>
                        </a:rPr>
                        <a:t>                                  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33343A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33343A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33343A"/>
                          </a:solidFill>
                        </a:rPr>
                        <a:t>                                                                                                                                                                               ,  2</a:t>
                      </a:r>
                      <a:endParaRPr lang="ko-KR" altLang="en-US" sz="1000" dirty="0">
                        <a:solidFill>
                          <a:srgbClr val="33343A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graphicFrame>
        <p:nvGraphicFramePr>
          <p:cNvPr id="39" name="표 9">
            <a:extLst>
              <a:ext uri="{FF2B5EF4-FFF2-40B4-BE49-F238E27FC236}">
                <a16:creationId xmlns:a16="http://schemas.microsoft.com/office/drawing/2014/main" id="{EF4A9C9F-9023-C27B-113C-0CFF2ED9E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77349"/>
              </p:ext>
            </p:extLst>
          </p:nvPr>
        </p:nvGraphicFramePr>
        <p:xfrm>
          <a:off x="2339747" y="3519578"/>
          <a:ext cx="145796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1CA675E-AC0D-2C41-D331-2D4F52FDC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50801"/>
              </p:ext>
            </p:extLst>
          </p:nvPr>
        </p:nvGraphicFramePr>
        <p:xfrm>
          <a:off x="4357139" y="3237915"/>
          <a:ext cx="4674208" cy="134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4208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342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3343A"/>
                          </a:solidFill>
                        </a:rPr>
                        <a:t>                                  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rgbClr val="33343A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3343A"/>
                          </a:solidFill>
                        </a:rPr>
                        <a:t>                                      …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3343A"/>
                          </a:solidFill>
                        </a:rPr>
                        <a:t>                                                          </a:t>
                      </a:r>
                      <a:endParaRPr lang="ko-KR" altLang="en-US" dirty="0">
                        <a:solidFill>
                          <a:srgbClr val="33343A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7ED083-8B70-68DE-033F-02B798DB9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32950"/>
              </p:ext>
            </p:extLst>
          </p:nvPr>
        </p:nvGraphicFramePr>
        <p:xfrm>
          <a:off x="4437521" y="3466391"/>
          <a:ext cx="1996986" cy="885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986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885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33343A"/>
                          </a:solidFill>
                        </a:rPr>
                        <a:t>                                  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33343A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33343A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33343A"/>
                          </a:solidFill>
                        </a:rPr>
                        <a:t>                                                                                                                                                                               ,  2</a:t>
                      </a:r>
                      <a:endParaRPr lang="ko-KR" altLang="en-US" sz="1000" dirty="0">
                        <a:solidFill>
                          <a:srgbClr val="33343A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975EFCBF-DF1C-9229-C69B-336046383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318141"/>
              </p:ext>
            </p:extLst>
          </p:nvPr>
        </p:nvGraphicFramePr>
        <p:xfrm>
          <a:off x="4505222" y="3521592"/>
          <a:ext cx="145796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216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216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216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9BDC06B-0346-7EB4-60B1-859EDEAFC78E}"/>
              </a:ext>
            </a:extLst>
          </p:cNvPr>
          <p:cNvCxnSpPr/>
          <p:nvPr/>
        </p:nvCxnSpPr>
        <p:spPr>
          <a:xfrm>
            <a:off x="6516211" y="3213789"/>
            <a:ext cx="0" cy="1339101"/>
          </a:xfrm>
          <a:prstGeom prst="line">
            <a:avLst/>
          </a:prstGeom>
          <a:ln w="381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6AF194FD-0123-CD3B-B829-BA62A9022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41433"/>
              </p:ext>
            </p:extLst>
          </p:nvPr>
        </p:nvGraphicFramePr>
        <p:xfrm>
          <a:off x="3211777" y="1053609"/>
          <a:ext cx="63707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539">
                  <a:extLst>
                    <a:ext uri="{9D8B030D-6E8A-4147-A177-3AD203B41FA5}">
                      <a16:colId xmlns:a16="http://schemas.microsoft.com/office/drawing/2014/main" val="1712439972"/>
                    </a:ext>
                  </a:extLst>
                </a:gridCol>
                <a:gridCol w="318539">
                  <a:extLst>
                    <a:ext uri="{9D8B030D-6E8A-4147-A177-3AD203B41FA5}">
                      <a16:colId xmlns:a16="http://schemas.microsoft.com/office/drawing/2014/main" val="2029222275"/>
                    </a:ext>
                  </a:extLst>
                </a:gridCol>
              </a:tblGrid>
              <a:tr h="3312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991185"/>
                  </a:ext>
                </a:extLst>
              </a:tr>
              <a:tr h="3312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110786"/>
                  </a:ext>
                </a:extLst>
              </a:tr>
            </a:tbl>
          </a:graphicData>
        </a:graphic>
      </p:graphicFrame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365AB762-91DA-1DAA-3684-3CAE389D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07954"/>
              </p:ext>
            </p:extLst>
          </p:nvPr>
        </p:nvGraphicFramePr>
        <p:xfrm>
          <a:off x="3211776" y="1851417"/>
          <a:ext cx="9687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900">
                  <a:extLst>
                    <a:ext uri="{9D8B030D-6E8A-4147-A177-3AD203B41FA5}">
                      <a16:colId xmlns:a16="http://schemas.microsoft.com/office/drawing/2014/main" val="2508628165"/>
                    </a:ext>
                  </a:extLst>
                </a:gridCol>
                <a:gridCol w="322900">
                  <a:extLst>
                    <a:ext uri="{9D8B030D-6E8A-4147-A177-3AD203B41FA5}">
                      <a16:colId xmlns:a16="http://schemas.microsoft.com/office/drawing/2014/main" val="1257473469"/>
                    </a:ext>
                  </a:extLst>
                </a:gridCol>
                <a:gridCol w="322900">
                  <a:extLst>
                    <a:ext uri="{9D8B030D-6E8A-4147-A177-3AD203B41FA5}">
                      <a16:colId xmlns:a16="http://schemas.microsoft.com/office/drawing/2014/main" val="4058616656"/>
                    </a:ext>
                  </a:extLst>
                </a:gridCol>
              </a:tblGrid>
              <a:tr h="3312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57676"/>
                  </a:ext>
                </a:extLst>
              </a:tr>
            </a:tbl>
          </a:graphicData>
        </a:graphic>
      </p:graphicFrame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C988322E-F9AC-9EEE-E9A5-BB4EB545A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90186"/>
              </p:ext>
            </p:extLst>
          </p:nvPr>
        </p:nvGraphicFramePr>
        <p:xfrm>
          <a:off x="3211776" y="2283465"/>
          <a:ext cx="129874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686">
                  <a:extLst>
                    <a:ext uri="{9D8B030D-6E8A-4147-A177-3AD203B41FA5}">
                      <a16:colId xmlns:a16="http://schemas.microsoft.com/office/drawing/2014/main" val="1786529684"/>
                    </a:ext>
                  </a:extLst>
                </a:gridCol>
                <a:gridCol w="324686">
                  <a:extLst>
                    <a:ext uri="{9D8B030D-6E8A-4147-A177-3AD203B41FA5}">
                      <a16:colId xmlns:a16="http://schemas.microsoft.com/office/drawing/2014/main" val="2591378189"/>
                    </a:ext>
                  </a:extLst>
                </a:gridCol>
                <a:gridCol w="324686">
                  <a:extLst>
                    <a:ext uri="{9D8B030D-6E8A-4147-A177-3AD203B41FA5}">
                      <a16:colId xmlns:a16="http://schemas.microsoft.com/office/drawing/2014/main" val="2231606004"/>
                    </a:ext>
                  </a:extLst>
                </a:gridCol>
                <a:gridCol w="324686">
                  <a:extLst>
                    <a:ext uri="{9D8B030D-6E8A-4147-A177-3AD203B41FA5}">
                      <a16:colId xmlns:a16="http://schemas.microsoft.com/office/drawing/2014/main" val="3766369732"/>
                    </a:ext>
                  </a:extLst>
                </a:gridCol>
              </a:tblGrid>
              <a:tr h="3312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824266"/>
                  </a:ext>
                </a:extLst>
              </a:tr>
              <a:tr h="3312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375785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1D252D8-0F8A-3826-2676-79114D931A52}"/>
              </a:ext>
            </a:extLst>
          </p:cNvPr>
          <p:cNvCxnSpPr/>
          <p:nvPr/>
        </p:nvCxnSpPr>
        <p:spPr>
          <a:xfrm>
            <a:off x="6899968" y="3239007"/>
            <a:ext cx="0" cy="1339101"/>
          </a:xfrm>
          <a:prstGeom prst="line">
            <a:avLst/>
          </a:prstGeom>
          <a:ln w="381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930E8E2-7AE0-608C-FA12-CA096ED85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7052"/>
              </p:ext>
            </p:extLst>
          </p:nvPr>
        </p:nvGraphicFramePr>
        <p:xfrm>
          <a:off x="6967165" y="3519577"/>
          <a:ext cx="1996986" cy="885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986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885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33343A"/>
                          </a:solidFill>
                        </a:rPr>
                        <a:t>                                  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33343A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33343A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33343A"/>
                          </a:solidFill>
                        </a:rPr>
                        <a:t>                                                                                                                                                                               ,  2</a:t>
                      </a:r>
                      <a:endParaRPr lang="ko-KR" altLang="en-US" sz="1000" dirty="0">
                        <a:solidFill>
                          <a:srgbClr val="33343A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graphicFrame>
        <p:nvGraphicFramePr>
          <p:cNvPr id="24" name="표 9">
            <a:extLst>
              <a:ext uri="{FF2B5EF4-FFF2-40B4-BE49-F238E27FC236}">
                <a16:creationId xmlns:a16="http://schemas.microsoft.com/office/drawing/2014/main" id="{889BBEE3-1E51-FD01-661A-B46C48C9F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47714"/>
              </p:ext>
            </p:extLst>
          </p:nvPr>
        </p:nvGraphicFramePr>
        <p:xfrm>
          <a:off x="7034866" y="3579862"/>
          <a:ext cx="145796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216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216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216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300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boardCover</a:t>
            </a:r>
            <a:r>
              <a:rPr lang="en-US" altLang="ko-KR" sz="2800" dirty="0"/>
              <a:t>(screen):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6535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 Q:    #BFS</a:t>
            </a:r>
            <a:r>
              <a:rPr lang="ko-KR" altLang="en-US" dirty="0"/>
              <a:t>방법 이용하기</a:t>
            </a:r>
          </a:p>
          <a:p>
            <a:r>
              <a:rPr lang="ko-KR" altLang="en-US" dirty="0">
                <a:solidFill>
                  <a:srgbClr val="F66C6F"/>
                </a:solidFill>
              </a:rPr>
              <a:t>        </a:t>
            </a:r>
            <a:r>
              <a:rPr lang="en-US" altLang="ko-KR" dirty="0" err="1">
                <a:solidFill>
                  <a:srgbClr val="F66C6F"/>
                </a:solidFill>
              </a:rPr>
              <a:t>cur_board</a:t>
            </a:r>
            <a:r>
              <a:rPr lang="en-US" altLang="ko-KR" dirty="0">
                <a:solidFill>
                  <a:srgbClr val="F66C6F"/>
                </a:solidFill>
              </a:rPr>
              <a:t>, level = </a:t>
            </a:r>
            <a:r>
              <a:rPr lang="en-US" altLang="ko-KR" dirty="0" err="1">
                <a:solidFill>
                  <a:srgbClr val="F66C6F"/>
                </a:solidFill>
              </a:rPr>
              <a:t>Q.dequeue</a:t>
            </a:r>
            <a:r>
              <a:rPr lang="en-US" altLang="ko-KR" dirty="0">
                <a:solidFill>
                  <a:srgbClr val="F66C6F"/>
                </a:solidFill>
              </a:rPr>
              <a:t>()  #</a:t>
            </a:r>
            <a:r>
              <a:rPr lang="ko-KR" altLang="en-US" dirty="0">
                <a:solidFill>
                  <a:srgbClr val="F66C6F"/>
                </a:solidFill>
              </a:rPr>
              <a:t>큐에서 가장 </a:t>
            </a:r>
            <a:r>
              <a:rPr lang="ko-KR" altLang="en-US" dirty="0" err="1">
                <a:solidFill>
                  <a:srgbClr val="F66C6F"/>
                </a:solidFill>
              </a:rPr>
              <a:t>왼쪽꺼</a:t>
            </a:r>
            <a:r>
              <a:rPr lang="ko-KR" altLang="en-US" dirty="0">
                <a:solidFill>
                  <a:srgbClr val="F66C6F"/>
                </a:solidFill>
              </a:rPr>
              <a:t> 빼내고</a:t>
            </a:r>
          </a:p>
          <a:p>
            <a:r>
              <a:rPr lang="ko-KR" altLang="en-US" dirty="0"/>
              <a:t>        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279B16A1-C4E1-2E89-0683-C6FC09780E00}"/>
              </a:ext>
            </a:extLst>
          </p:cNvPr>
          <p:cNvGraphicFramePr>
            <a:graphicFrameLocks noGrp="1"/>
          </p:cNvGraphicFramePr>
          <p:nvPr/>
        </p:nvGraphicFramePr>
        <p:xfrm>
          <a:off x="630797" y="3198662"/>
          <a:ext cx="3888432" cy="109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094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665EBA0-CB10-A70E-7AA5-F277B4344716}"/>
              </a:ext>
            </a:extLst>
          </p:cNvPr>
          <p:cNvSpPr txBox="1"/>
          <p:nvPr/>
        </p:nvSpPr>
        <p:spPr>
          <a:xfrm>
            <a:off x="2286981" y="44988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5D88581-9073-8E73-490A-CE1D97F94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91173"/>
              </p:ext>
            </p:extLst>
          </p:nvPr>
        </p:nvGraphicFramePr>
        <p:xfrm>
          <a:off x="4879268" y="3206758"/>
          <a:ext cx="3797188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188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                    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                      ,   2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57FD806-A75E-DF21-2AC3-386B00E72DD8}"/>
              </a:ext>
            </a:extLst>
          </p:cNvPr>
          <p:cNvSpPr txBox="1"/>
          <p:nvPr/>
        </p:nvSpPr>
        <p:spPr>
          <a:xfrm>
            <a:off x="6249777" y="4498855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Processing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036BA-CF22-46C2-DA29-DB09A6BC472F}"/>
              </a:ext>
            </a:extLst>
          </p:cNvPr>
          <p:cNvSpPr txBox="1"/>
          <p:nvPr/>
        </p:nvSpPr>
        <p:spPr>
          <a:xfrm>
            <a:off x="5292950" y="2698654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40A16-FFA9-7F07-427F-43363CCF2C13}"/>
              </a:ext>
            </a:extLst>
          </p:cNvPr>
          <p:cNvSpPr txBox="1"/>
          <p:nvPr/>
        </p:nvSpPr>
        <p:spPr>
          <a:xfrm>
            <a:off x="7195328" y="2698654"/>
            <a:ext cx="76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</a:t>
            </a:r>
            <a:endParaRPr lang="ko-KR" altLang="en-US" dirty="0"/>
          </a:p>
        </p:txBody>
      </p:sp>
      <p:pic>
        <p:nvPicPr>
          <p:cNvPr id="11" name="그림 10" descr="책, 스크린샷, 선반, 책장이(가) 표시된 사진&#10;&#10;자동 생성된 설명">
            <a:extLst>
              <a:ext uri="{FF2B5EF4-FFF2-40B4-BE49-F238E27FC236}">
                <a16:creationId xmlns:a16="http://schemas.microsoft.com/office/drawing/2014/main" id="{0F32A601-C642-AA11-036C-BACEA7BA0A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92" y="3450773"/>
            <a:ext cx="3808971" cy="590746"/>
          </a:xfrm>
          <a:prstGeom prst="rect">
            <a:avLst/>
          </a:prstGeom>
        </p:spPr>
      </p:pic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E547B433-3853-19AF-96D1-169B66EDD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95253"/>
              </p:ext>
            </p:extLst>
          </p:nvPr>
        </p:nvGraphicFramePr>
        <p:xfrm>
          <a:off x="5076056" y="3368194"/>
          <a:ext cx="1800197" cy="85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71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286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286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286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89D01FF-187B-6959-C262-95D51AE856F0}"/>
              </a:ext>
            </a:extLst>
          </p:cNvPr>
          <p:cNvCxnSpPr>
            <a:cxnSpLocks/>
          </p:cNvCxnSpPr>
          <p:nvPr/>
        </p:nvCxnSpPr>
        <p:spPr>
          <a:xfrm flipV="1">
            <a:off x="1095376" y="3857226"/>
            <a:ext cx="0" cy="730748"/>
          </a:xfrm>
          <a:prstGeom prst="line">
            <a:avLst/>
          </a:prstGeom>
          <a:ln w="38100">
            <a:solidFill>
              <a:srgbClr val="F66C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1949C3-4230-1657-105A-1D278FA7FA7E}"/>
              </a:ext>
            </a:extLst>
          </p:cNvPr>
          <p:cNvCxnSpPr>
            <a:cxnSpLocks/>
          </p:cNvCxnSpPr>
          <p:nvPr/>
        </p:nvCxnSpPr>
        <p:spPr>
          <a:xfrm flipH="1">
            <a:off x="1095376" y="4567987"/>
            <a:ext cx="4608512" cy="9996"/>
          </a:xfrm>
          <a:prstGeom prst="line">
            <a:avLst/>
          </a:prstGeom>
          <a:ln w="38100">
            <a:solidFill>
              <a:srgbClr val="F66C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4C2F5A-A6B3-85F7-D9AA-774EFFFD4C0A}"/>
              </a:ext>
            </a:extLst>
          </p:cNvPr>
          <p:cNvCxnSpPr/>
          <p:nvPr/>
        </p:nvCxnSpPr>
        <p:spPr>
          <a:xfrm flipV="1">
            <a:off x="5703888" y="4222600"/>
            <a:ext cx="0" cy="355383"/>
          </a:xfrm>
          <a:prstGeom prst="straightConnector1">
            <a:avLst/>
          </a:prstGeom>
          <a:ln w="38100">
            <a:solidFill>
              <a:srgbClr val="F66C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71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while Q: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65131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range(H):</a:t>
            </a:r>
          </a:p>
          <a:p>
            <a:r>
              <a:rPr lang="en-US" altLang="ko-KR" dirty="0"/>
              <a:t>     for j in range(W):</a:t>
            </a:r>
          </a:p>
          <a:p>
            <a:r>
              <a:rPr lang="en-US" altLang="ko-KR" dirty="0">
                <a:solidFill>
                  <a:srgbClr val="F66C6F"/>
                </a:solidFill>
              </a:rPr>
              <a:t>           if </a:t>
            </a:r>
            <a:r>
              <a:rPr lang="en-US" altLang="ko-KR" dirty="0" err="1">
                <a:solidFill>
                  <a:srgbClr val="F66C6F"/>
                </a:solidFill>
              </a:rPr>
              <a:t>cur_board</a:t>
            </a:r>
            <a:r>
              <a:rPr lang="en-US" altLang="ko-KR" dirty="0">
                <a:solidFill>
                  <a:srgbClr val="F66C6F"/>
                </a:solidFill>
              </a:rPr>
              <a:t>[</a:t>
            </a:r>
            <a:r>
              <a:rPr lang="en-US" altLang="ko-KR" dirty="0" err="1">
                <a:solidFill>
                  <a:srgbClr val="F66C6F"/>
                </a:solidFill>
              </a:rPr>
              <a:t>i</a:t>
            </a:r>
            <a:r>
              <a:rPr lang="en-US" altLang="ko-KR" dirty="0">
                <a:solidFill>
                  <a:srgbClr val="F66C6F"/>
                </a:solidFill>
              </a:rPr>
              <a:t>][j] == 0:    #board</a:t>
            </a:r>
            <a:r>
              <a:rPr lang="ko-KR" altLang="en-US" dirty="0">
                <a:solidFill>
                  <a:srgbClr val="F66C6F"/>
                </a:solidFill>
              </a:rPr>
              <a:t>에서 </a:t>
            </a:r>
            <a:r>
              <a:rPr lang="ko-KR" altLang="en-US" dirty="0" err="1">
                <a:solidFill>
                  <a:srgbClr val="F66C6F"/>
                </a:solidFill>
              </a:rPr>
              <a:t>비어있는</a:t>
            </a:r>
            <a:r>
              <a:rPr lang="ko-KR" altLang="en-US" dirty="0">
                <a:solidFill>
                  <a:srgbClr val="F66C6F"/>
                </a:solidFill>
              </a:rPr>
              <a:t> 구역이라면</a:t>
            </a:r>
          </a:p>
          <a:p>
            <a:r>
              <a:rPr lang="ko-KR" altLang="en-US" dirty="0"/>
              <a:t>                </a:t>
            </a:r>
            <a:r>
              <a:rPr lang="en-US" altLang="ko-KR" dirty="0">
                <a:solidFill>
                  <a:srgbClr val="F66C6F"/>
                </a:solidFill>
              </a:rPr>
              <a:t>x = j 	#</a:t>
            </a:r>
            <a:r>
              <a:rPr lang="ko-KR" altLang="en-US" dirty="0" err="1">
                <a:solidFill>
                  <a:srgbClr val="F66C6F"/>
                </a:solidFill>
              </a:rPr>
              <a:t>비어있는</a:t>
            </a:r>
            <a:r>
              <a:rPr lang="ko-KR" altLang="en-US" dirty="0">
                <a:solidFill>
                  <a:srgbClr val="F66C6F"/>
                </a:solidFill>
              </a:rPr>
              <a:t> </a:t>
            </a:r>
            <a:r>
              <a:rPr lang="en-US" altLang="ko-KR" dirty="0" err="1">
                <a:solidFill>
                  <a:srgbClr val="F66C6F"/>
                </a:solidFill>
              </a:rPr>
              <a:t>i</a:t>
            </a:r>
            <a:r>
              <a:rPr lang="en-US" altLang="ko-KR" dirty="0">
                <a:solidFill>
                  <a:srgbClr val="F66C6F"/>
                </a:solidFill>
              </a:rPr>
              <a:t>, j</a:t>
            </a:r>
            <a:r>
              <a:rPr lang="ko-KR" altLang="en-US" dirty="0">
                <a:solidFill>
                  <a:srgbClr val="F66C6F"/>
                </a:solidFill>
              </a:rPr>
              <a:t>값을 </a:t>
            </a:r>
            <a:r>
              <a:rPr lang="en-US" altLang="ko-KR" dirty="0">
                <a:solidFill>
                  <a:srgbClr val="F66C6F"/>
                </a:solidFill>
              </a:rPr>
              <a:t>x, y</a:t>
            </a:r>
            <a:r>
              <a:rPr lang="ko-KR" altLang="en-US" dirty="0">
                <a:solidFill>
                  <a:srgbClr val="F66C6F"/>
                </a:solidFill>
              </a:rPr>
              <a:t>로 저장하기</a:t>
            </a:r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>
                <a:solidFill>
                  <a:srgbClr val="F66C6F"/>
                </a:solidFill>
              </a:rPr>
              <a:t>                y = </a:t>
            </a:r>
            <a:r>
              <a:rPr lang="en-US" altLang="ko-KR" dirty="0" err="1">
                <a:solidFill>
                  <a:srgbClr val="F66C6F"/>
                </a:solidFill>
              </a:rPr>
              <a:t>i</a:t>
            </a:r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/>
              <a:t>                break</a:t>
            </a:r>
            <a:endParaRPr lang="ko-KR" altLang="en-US" dirty="0">
              <a:solidFill>
                <a:srgbClr val="33343A"/>
              </a:solidFill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E056E603-907D-F7DE-B943-66FD5E8963DD}"/>
              </a:ext>
            </a:extLst>
          </p:cNvPr>
          <p:cNvGraphicFramePr>
            <a:graphicFrameLocks noGrp="1"/>
          </p:cNvGraphicFramePr>
          <p:nvPr/>
        </p:nvGraphicFramePr>
        <p:xfrm>
          <a:off x="630797" y="3198662"/>
          <a:ext cx="3888432" cy="109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094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A534B1-39D9-9A51-4A52-9A95B5F5460B}"/>
              </a:ext>
            </a:extLst>
          </p:cNvPr>
          <p:cNvSpPr txBox="1"/>
          <p:nvPr/>
        </p:nvSpPr>
        <p:spPr>
          <a:xfrm>
            <a:off x="2286981" y="44988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D410444-FC89-85DB-78BB-1CDA31726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85828"/>
              </p:ext>
            </p:extLst>
          </p:nvPr>
        </p:nvGraphicFramePr>
        <p:xfrm>
          <a:off x="4879268" y="3206758"/>
          <a:ext cx="3797188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188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                    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                      ,   2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EBA34A-9D34-4A9F-9352-58DAB693920D}"/>
              </a:ext>
            </a:extLst>
          </p:cNvPr>
          <p:cNvSpPr txBox="1"/>
          <p:nvPr/>
        </p:nvSpPr>
        <p:spPr>
          <a:xfrm>
            <a:off x="6249777" y="4498855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Processing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8D760-B633-A4DD-C274-9C30A416CCC9}"/>
              </a:ext>
            </a:extLst>
          </p:cNvPr>
          <p:cNvSpPr txBox="1"/>
          <p:nvPr/>
        </p:nvSpPr>
        <p:spPr>
          <a:xfrm>
            <a:off x="5292950" y="2698654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A6051-8A10-53C7-CD7B-A236EE933220}"/>
              </a:ext>
            </a:extLst>
          </p:cNvPr>
          <p:cNvSpPr txBox="1"/>
          <p:nvPr/>
        </p:nvSpPr>
        <p:spPr>
          <a:xfrm>
            <a:off x="7195328" y="2698654"/>
            <a:ext cx="76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</a:t>
            </a:r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0FE9589F-50F1-1991-C59A-0DA75FDC7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65492"/>
              </p:ext>
            </p:extLst>
          </p:nvPr>
        </p:nvGraphicFramePr>
        <p:xfrm>
          <a:off x="7958254" y="1143174"/>
          <a:ext cx="762926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691">
                  <a:extLst>
                    <a:ext uri="{9D8B030D-6E8A-4147-A177-3AD203B41FA5}">
                      <a16:colId xmlns:a16="http://schemas.microsoft.com/office/drawing/2014/main" val="3775990592"/>
                    </a:ext>
                  </a:extLst>
                </a:gridCol>
                <a:gridCol w="361235">
                  <a:extLst>
                    <a:ext uri="{9D8B030D-6E8A-4147-A177-3AD203B41FA5}">
                      <a16:colId xmlns:a16="http://schemas.microsoft.com/office/drawing/2014/main" val="3857194942"/>
                    </a:ext>
                  </a:extLst>
                </a:gridCol>
              </a:tblGrid>
              <a:tr h="310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884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46E51DA-CA77-3EDC-2A08-AD128819C429}"/>
              </a:ext>
            </a:extLst>
          </p:cNvPr>
          <p:cNvSpPr txBox="1"/>
          <p:nvPr/>
        </p:nvSpPr>
        <p:spPr>
          <a:xfrm>
            <a:off x="7957633" y="750623"/>
            <a:ext cx="141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x     y</a:t>
            </a:r>
          </a:p>
        </p:txBody>
      </p: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636AA49A-B8E7-6755-C1F8-A618C9F20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33684"/>
              </p:ext>
            </p:extLst>
          </p:nvPr>
        </p:nvGraphicFramePr>
        <p:xfrm>
          <a:off x="5076056" y="3368194"/>
          <a:ext cx="1800197" cy="85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71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286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286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286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63B525-B5BA-A964-D5A2-BD88724278D0}"/>
              </a:ext>
            </a:extLst>
          </p:cNvPr>
          <p:cNvCxnSpPr>
            <a:cxnSpLocks/>
          </p:cNvCxnSpPr>
          <p:nvPr/>
        </p:nvCxnSpPr>
        <p:spPr>
          <a:xfrm flipV="1">
            <a:off x="5965402" y="1431511"/>
            <a:ext cx="1925172" cy="1900351"/>
          </a:xfrm>
          <a:prstGeom prst="straightConnector1">
            <a:avLst/>
          </a:prstGeom>
          <a:ln w="76200">
            <a:solidFill>
              <a:srgbClr val="F66C6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그림 38" descr="선반, 스크린샷, 책, 디자인이(가) 표시된 사진&#10;&#10;자동 생성된 설명">
            <a:extLst>
              <a:ext uri="{FF2B5EF4-FFF2-40B4-BE49-F238E27FC236}">
                <a16:creationId xmlns:a16="http://schemas.microsoft.com/office/drawing/2014/main" id="{AB173B05-2FE2-1DE0-F6E0-768DCE0473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1" y="3368194"/>
            <a:ext cx="3791864" cy="76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44505"/>
      </p:ext>
    </p:extLst>
  </p:cSld>
  <p:clrMapOvr>
    <a:masterClrMapping/>
  </p:clrMapOvr>
  <p:transition spd="slow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while Q: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72206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6C6F"/>
                </a:solidFill>
              </a:rPr>
              <a:t>…</a:t>
            </a:r>
          </a:p>
          <a:p>
            <a:r>
              <a:rPr lang="en-US" altLang="ko-KR" dirty="0">
                <a:solidFill>
                  <a:srgbClr val="F66C6F"/>
                </a:solidFill>
              </a:rPr>
              <a:t>if x == -1 and y == -1:     #</a:t>
            </a:r>
            <a:r>
              <a:rPr lang="ko-KR" altLang="en-US" dirty="0">
                <a:solidFill>
                  <a:srgbClr val="F66C6F"/>
                </a:solidFill>
              </a:rPr>
              <a:t>모두 다 </a:t>
            </a:r>
            <a:r>
              <a:rPr lang="ko-KR" altLang="en-US" dirty="0" err="1">
                <a:solidFill>
                  <a:srgbClr val="F66C6F"/>
                </a:solidFill>
              </a:rPr>
              <a:t>차있다면</a:t>
            </a:r>
            <a:endParaRPr lang="ko-KR" altLang="en-US" dirty="0">
              <a:solidFill>
                <a:srgbClr val="F66C6F"/>
              </a:solidFill>
            </a:endParaRPr>
          </a:p>
          <a:p>
            <a:r>
              <a:rPr lang="ko-KR" altLang="en-US" dirty="0"/>
              <a:t>            </a:t>
            </a:r>
            <a:r>
              <a:rPr lang="en-US" altLang="ko-KR" dirty="0"/>
              <a:t>count += 1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draw_board</a:t>
            </a:r>
            <a:r>
              <a:rPr lang="en-US" altLang="ko-KR" dirty="0"/>
              <a:t>(screen, </a:t>
            </a:r>
            <a:r>
              <a:rPr lang="en-US" altLang="ko-KR" dirty="0" err="1"/>
              <a:t>cur_board</a:t>
            </a:r>
            <a:r>
              <a:rPr lang="en-US" altLang="ko-KR" dirty="0"/>
              <a:t>) #</a:t>
            </a:r>
            <a:r>
              <a:rPr lang="ko-KR" altLang="en-US" dirty="0"/>
              <a:t>화면에 어떻게 맞췄는지 보여줌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B83FD44A-2F0E-F9EB-A42B-BFAD612773AC}"/>
              </a:ext>
            </a:extLst>
          </p:cNvPr>
          <p:cNvGraphicFramePr>
            <a:graphicFrameLocks noGrp="1"/>
          </p:cNvGraphicFramePr>
          <p:nvPr/>
        </p:nvGraphicFramePr>
        <p:xfrm>
          <a:off x="630797" y="3198662"/>
          <a:ext cx="3888432" cy="109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094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5F609C-D23A-5363-13BE-C8295CEEA6A5}"/>
              </a:ext>
            </a:extLst>
          </p:cNvPr>
          <p:cNvSpPr txBox="1"/>
          <p:nvPr/>
        </p:nvSpPr>
        <p:spPr>
          <a:xfrm>
            <a:off x="2286981" y="44988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201D2227-5809-5A25-5026-A7E37A7F1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15808"/>
              </p:ext>
            </p:extLst>
          </p:nvPr>
        </p:nvGraphicFramePr>
        <p:xfrm>
          <a:off x="4879268" y="3206758"/>
          <a:ext cx="3797188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188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                    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                      ,   2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3561687-45D0-DD57-FC93-762F03E789A1}"/>
              </a:ext>
            </a:extLst>
          </p:cNvPr>
          <p:cNvSpPr txBox="1"/>
          <p:nvPr/>
        </p:nvSpPr>
        <p:spPr>
          <a:xfrm>
            <a:off x="6249777" y="4498855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Processing</a:t>
            </a: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37808-A33D-A1F0-46A0-65A62DB841C0}"/>
              </a:ext>
            </a:extLst>
          </p:cNvPr>
          <p:cNvSpPr txBox="1"/>
          <p:nvPr/>
        </p:nvSpPr>
        <p:spPr>
          <a:xfrm>
            <a:off x="5292950" y="2698654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F9697-B847-DB90-4A00-2174BDC6166D}"/>
              </a:ext>
            </a:extLst>
          </p:cNvPr>
          <p:cNvSpPr txBox="1"/>
          <p:nvPr/>
        </p:nvSpPr>
        <p:spPr>
          <a:xfrm>
            <a:off x="7195328" y="2698654"/>
            <a:ext cx="76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</a:t>
            </a:r>
            <a:endParaRPr lang="ko-KR" altLang="en-US" dirty="0"/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63EF7D10-723F-9908-92BD-CBE34EE65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074225"/>
              </p:ext>
            </p:extLst>
          </p:nvPr>
        </p:nvGraphicFramePr>
        <p:xfrm>
          <a:off x="5076056" y="3368194"/>
          <a:ext cx="1800197" cy="85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71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286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286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286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  <p:pic>
        <p:nvPicPr>
          <p:cNvPr id="9" name="그림 8" descr="선반, 스크린샷, 책, 디자인이(가) 표시된 사진&#10;&#10;자동 생성된 설명">
            <a:extLst>
              <a:ext uri="{FF2B5EF4-FFF2-40B4-BE49-F238E27FC236}">
                <a16:creationId xmlns:a16="http://schemas.microsoft.com/office/drawing/2014/main" id="{7F0740B1-49FF-BCD9-AB36-5428E96192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1" y="3368194"/>
            <a:ext cx="3791864" cy="76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44362"/>
      </p:ext>
    </p:extLst>
  </p:cSld>
  <p:clrMapOvr>
    <a:masterClrMapping/>
  </p:clrMapOvr>
  <p:transition spd="slow">
    <p:cov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while Q: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78032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43A"/>
                </a:solidFill>
              </a:rPr>
              <a:t>…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for cover in block: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flag = True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for dx,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r>
              <a:rPr lang="en-US" altLang="ko-KR" dirty="0">
                <a:solidFill>
                  <a:srgbClr val="33343A"/>
                </a:solidFill>
              </a:rPr>
              <a:t> in cover: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,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= x + dx, y +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endParaRPr lang="en-US" altLang="ko-KR" dirty="0">
              <a:solidFill>
                <a:srgbClr val="33343A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                if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 &lt; 0 or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 &gt;= W or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&lt; 0 or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&gt;= H:   </a:t>
            </a:r>
            <a:r>
              <a:rPr lang="en-US" altLang="ko-KR" dirty="0">
                <a:solidFill>
                  <a:srgbClr val="F66C6F"/>
                </a:solidFill>
              </a:rPr>
              <a:t>#</a:t>
            </a:r>
            <a:r>
              <a:rPr lang="ko-KR" altLang="en-US" dirty="0">
                <a:solidFill>
                  <a:srgbClr val="F66C6F"/>
                </a:solidFill>
              </a:rPr>
              <a:t>범위 밖이라면</a:t>
            </a:r>
          </a:p>
          <a:p>
            <a:r>
              <a:rPr lang="ko-KR" altLang="en-US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>
                <a:solidFill>
                  <a:srgbClr val="33343A"/>
                </a:solidFill>
              </a:rPr>
              <a:t>flag = False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break		#for cover in block</a:t>
            </a:r>
            <a:r>
              <a:rPr lang="ko-KR" altLang="en-US" dirty="0">
                <a:solidFill>
                  <a:srgbClr val="33343A"/>
                </a:solidFill>
              </a:rPr>
              <a:t>로 </a:t>
            </a:r>
            <a:r>
              <a:rPr lang="ko-KR" altLang="en-US" dirty="0" err="1">
                <a:solidFill>
                  <a:srgbClr val="33343A"/>
                </a:solidFill>
              </a:rPr>
              <a:t>돌아감</a:t>
            </a:r>
            <a:r>
              <a:rPr lang="en-US" altLang="ko-KR" dirty="0">
                <a:solidFill>
                  <a:srgbClr val="F66C6F"/>
                </a:solidFill>
              </a:rPr>
              <a:t>(</a:t>
            </a:r>
            <a:r>
              <a:rPr lang="ko-KR" altLang="en-US" dirty="0" err="1">
                <a:solidFill>
                  <a:srgbClr val="F66C6F"/>
                </a:solidFill>
              </a:rPr>
              <a:t>다음블럭으로</a:t>
            </a:r>
            <a:r>
              <a:rPr lang="ko-KR" altLang="en-US" dirty="0">
                <a:solidFill>
                  <a:srgbClr val="F66C6F"/>
                </a:solidFill>
              </a:rPr>
              <a:t> </a:t>
            </a:r>
            <a:r>
              <a:rPr lang="ko-KR" altLang="en-US" dirty="0" err="1">
                <a:solidFill>
                  <a:srgbClr val="F66C6F"/>
                </a:solidFill>
              </a:rPr>
              <a:t>넘어감</a:t>
            </a:r>
            <a:r>
              <a:rPr lang="en-US" altLang="ko-KR" dirty="0">
                <a:solidFill>
                  <a:srgbClr val="F66C6F"/>
                </a:solidFill>
              </a:rPr>
              <a:t>)</a:t>
            </a:r>
            <a:endParaRPr lang="ko-KR" altLang="en-US" dirty="0">
              <a:solidFill>
                <a:srgbClr val="F66C6F"/>
              </a:solidFill>
            </a:endParaRPr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AF031310-395E-2FBB-2871-9D0F52A56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903012"/>
              </p:ext>
            </p:extLst>
          </p:nvPr>
        </p:nvGraphicFramePr>
        <p:xfrm>
          <a:off x="3845425" y="3962995"/>
          <a:ext cx="86221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109">
                  <a:extLst>
                    <a:ext uri="{9D8B030D-6E8A-4147-A177-3AD203B41FA5}">
                      <a16:colId xmlns:a16="http://schemas.microsoft.com/office/drawing/2014/main" val="3775990592"/>
                    </a:ext>
                  </a:extLst>
                </a:gridCol>
                <a:gridCol w="431109">
                  <a:extLst>
                    <a:ext uri="{9D8B030D-6E8A-4147-A177-3AD203B41FA5}">
                      <a16:colId xmlns:a16="http://schemas.microsoft.com/office/drawing/2014/main" val="3857194942"/>
                    </a:ext>
                  </a:extLst>
                </a:gridCol>
              </a:tblGrid>
              <a:tr h="310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884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996CC9-D8AB-DFFC-5A8F-0BC00DE72FA8}"/>
              </a:ext>
            </a:extLst>
          </p:cNvPr>
          <p:cNvSpPr txBox="1"/>
          <p:nvPr/>
        </p:nvSpPr>
        <p:spPr>
          <a:xfrm>
            <a:off x="3844805" y="3570444"/>
            <a:ext cx="86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x     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DDE58-2053-D262-87E2-A5CFFC8370FE}"/>
              </a:ext>
            </a:extLst>
          </p:cNvPr>
          <p:cNvSpPr txBox="1"/>
          <p:nvPr/>
        </p:nvSpPr>
        <p:spPr>
          <a:xfrm>
            <a:off x="899592" y="4450684"/>
            <a:ext cx="31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[(0,0), (0,1), (0,2)]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AC3A8-4DAA-52F8-96E4-EC33C6CF3538}"/>
              </a:ext>
            </a:extLst>
          </p:cNvPr>
          <p:cNvSpPr txBox="1"/>
          <p:nvPr/>
        </p:nvSpPr>
        <p:spPr>
          <a:xfrm>
            <a:off x="5396836" y="3893609"/>
            <a:ext cx="31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nx</a:t>
            </a:r>
            <a:r>
              <a:rPr lang="en-US" altLang="ko-KR" dirty="0"/>
              <a:t>, </a:t>
            </a:r>
            <a:r>
              <a:rPr lang="en-US" altLang="ko-KR" dirty="0" err="1"/>
              <a:t>ny</a:t>
            </a:r>
            <a:r>
              <a:rPr lang="en-US" altLang="ko-KR" dirty="0"/>
              <a:t>) = (3, 0), (3, 1), (3, 2)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915FC3-975B-30C5-C09D-DD5485C62D94}"/>
              </a:ext>
            </a:extLst>
          </p:cNvPr>
          <p:cNvCxnSpPr>
            <a:cxnSpLocks/>
          </p:cNvCxnSpPr>
          <p:nvPr/>
        </p:nvCxnSpPr>
        <p:spPr>
          <a:xfrm>
            <a:off x="4860032" y="4083918"/>
            <a:ext cx="471308" cy="0"/>
          </a:xfrm>
          <a:prstGeom prst="straightConnector1">
            <a:avLst/>
          </a:prstGeom>
          <a:ln w="76200">
            <a:solidFill>
              <a:srgbClr val="F66C6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C259CD29-D754-D10E-559B-07376CF73F2A}"/>
              </a:ext>
            </a:extLst>
          </p:cNvPr>
          <p:cNvSpPr/>
          <p:nvPr/>
        </p:nvSpPr>
        <p:spPr>
          <a:xfrm>
            <a:off x="3210360" y="4033895"/>
            <a:ext cx="360040" cy="365760"/>
          </a:xfrm>
          <a:prstGeom prst="mathPlus">
            <a:avLst/>
          </a:prstGeom>
          <a:solidFill>
            <a:srgbClr val="F66C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2E479B5F-DF6A-8C5B-FCE4-7D6370FD3BE0}"/>
              </a:ext>
            </a:extLst>
          </p:cNvPr>
          <p:cNvGraphicFramePr>
            <a:graphicFrameLocks noGrp="1"/>
          </p:cNvGraphicFramePr>
          <p:nvPr/>
        </p:nvGraphicFramePr>
        <p:xfrm>
          <a:off x="1394893" y="3967815"/>
          <a:ext cx="99163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545">
                  <a:extLst>
                    <a:ext uri="{9D8B030D-6E8A-4147-A177-3AD203B41FA5}">
                      <a16:colId xmlns:a16="http://schemas.microsoft.com/office/drawing/2014/main" val="2508628165"/>
                    </a:ext>
                  </a:extLst>
                </a:gridCol>
                <a:gridCol w="330545">
                  <a:extLst>
                    <a:ext uri="{9D8B030D-6E8A-4147-A177-3AD203B41FA5}">
                      <a16:colId xmlns:a16="http://schemas.microsoft.com/office/drawing/2014/main" val="1257473469"/>
                    </a:ext>
                  </a:extLst>
                </a:gridCol>
                <a:gridCol w="330545">
                  <a:extLst>
                    <a:ext uri="{9D8B030D-6E8A-4147-A177-3AD203B41FA5}">
                      <a16:colId xmlns:a16="http://schemas.microsoft.com/office/drawing/2014/main" val="4058616656"/>
                    </a:ext>
                  </a:extLst>
                </a:gridCol>
              </a:tblGrid>
              <a:tr h="2727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5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63503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3558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프로젝트 소개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84680" y="-4355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B24-3916-AEFE-4D38-E53276355A79}"/>
              </a:ext>
            </a:extLst>
          </p:cNvPr>
          <p:cNvSpPr txBox="1"/>
          <p:nvPr/>
        </p:nvSpPr>
        <p:spPr>
          <a:xfrm>
            <a:off x="567849" y="1563638"/>
            <a:ext cx="5085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구성요소</a:t>
            </a:r>
            <a:r>
              <a:rPr lang="en-US" altLang="ko-KR" dirty="0"/>
              <a:t>: </a:t>
            </a:r>
            <a:r>
              <a:rPr lang="ko-KR" altLang="en-US" dirty="0"/>
              <a:t>게임 보드</a:t>
            </a:r>
            <a:r>
              <a:rPr lang="en-US" altLang="ko-KR" dirty="0"/>
              <a:t>(board), </a:t>
            </a:r>
            <a:r>
              <a:rPr lang="ko-KR" altLang="en-US" dirty="0"/>
              <a:t>게임 블록</a:t>
            </a:r>
            <a:r>
              <a:rPr lang="en-US" altLang="ko-KR" dirty="0"/>
              <a:t>(</a:t>
            </a:r>
            <a:r>
              <a:rPr lang="en-US" altLang="ko-KR" dirty="0" err="1"/>
              <a:t>block_list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파일</a:t>
            </a:r>
            <a:r>
              <a:rPr lang="en-US" altLang="ko-KR" dirty="0"/>
              <a:t>: main.py, blockset_ai.py, Dlist.py, Queue.py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4A81A1-6378-5CB7-CD4E-EF8A3629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602" y="843558"/>
            <a:ext cx="2102862" cy="37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99172"/>
      </p:ext>
    </p:extLst>
  </p:cSld>
  <p:clrMapOvr>
    <a:masterClrMapping/>
  </p:clrMapOvr>
  <p:transition spd="slow">
    <p:cov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boardCover</a:t>
            </a:r>
            <a:r>
              <a:rPr lang="en-US" altLang="ko-KR" sz="2800" dirty="0"/>
              <a:t>(screen):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7933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43A"/>
                </a:solidFill>
              </a:rPr>
              <a:t>for cover in block: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flag = True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</a:t>
            </a:r>
            <a:r>
              <a:rPr lang="en-US" altLang="ko-KR" dirty="0" err="1">
                <a:solidFill>
                  <a:srgbClr val="33343A"/>
                </a:solidFill>
              </a:rPr>
              <a:t>elif</a:t>
            </a:r>
            <a:r>
              <a:rPr lang="en-US" altLang="ko-KR" dirty="0">
                <a:solidFill>
                  <a:srgbClr val="33343A"/>
                </a:solidFill>
              </a:rPr>
              <a:t> </a:t>
            </a:r>
            <a:r>
              <a:rPr lang="en-US" altLang="ko-KR" dirty="0" err="1">
                <a:solidFill>
                  <a:srgbClr val="33343A"/>
                </a:solidFill>
              </a:rPr>
              <a:t>cur_board</a:t>
            </a:r>
            <a:r>
              <a:rPr lang="en-US" altLang="ko-KR" dirty="0">
                <a:solidFill>
                  <a:srgbClr val="33343A"/>
                </a:solidFill>
              </a:rPr>
              <a:t>[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][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] != 0:    </a:t>
            </a:r>
            <a:r>
              <a:rPr lang="en-US" altLang="ko-KR" dirty="0">
                <a:solidFill>
                  <a:srgbClr val="F66C6F"/>
                </a:solidFill>
              </a:rPr>
              <a:t>#</a:t>
            </a:r>
            <a:r>
              <a:rPr lang="ko-KR" altLang="en-US" dirty="0">
                <a:solidFill>
                  <a:srgbClr val="F66C6F"/>
                </a:solidFill>
              </a:rPr>
              <a:t>이미 그 자리에 </a:t>
            </a:r>
            <a:r>
              <a:rPr lang="ko-KR" altLang="en-US" dirty="0" err="1">
                <a:solidFill>
                  <a:srgbClr val="F66C6F"/>
                </a:solidFill>
              </a:rPr>
              <a:t>차있다면</a:t>
            </a:r>
            <a:endParaRPr lang="ko-KR" altLang="en-US" dirty="0">
              <a:solidFill>
                <a:srgbClr val="F66C6F"/>
              </a:solidFill>
            </a:endParaRPr>
          </a:p>
          <a:p>
            <a:r>
              <a:rPr lang="ko-KR" altLang="en-US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>
                <a:solidFill>
                  <a:srgbClr val="33343A"/>
                </a:solidFill>
              </a:rPr>
              <a:t>flag = False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break		 #for cover in block</a:t>
            </a:r>
            <a:r>
              <a:rPr lang="ko-KR" altLang="en-US" dirty="0">
                <a:solidFill>
                  <a:srgbClr val="33343A"/>
                </a:solidFill>
              </a:rPr>
              <a:t>로 </a:t>
            </a:r>
            <a:r>
              <a:rPr lang="ko-KR" altLang="en-US" dirty="0" err="1">
                <a:solidFill>
                  <a:srgbClr val="33343A"/>
                </a:solidFill>
              </a:rPr>
              <a:t>돌아감</a:t>
            </a:r>
            <a:r>
              <a:rPr lang="en-US" altLang="ko-KR" dirty="0">
                <a:solidFill>
                  <a:srgbClr val="F66C6F"/>
                </a:solidFill>
              </a:rPr>
              <a:t>(</a:t>
            </a:r>
            <a:r>
              <a:rPr lang="ko-KR" altLang="en-US" dirty="0" err="1">
                <a:solidFill>
                  <a:srgbClr val="F66C6F"/>
                </a:solidFill>
              </a:rPr>
              <a:t>다음블럭으로</a:t>
            </a:r>
            <a:r>
              <a:rPr lang="ko-KR" altLang="en-US" dirty="0">
                <a:solidFill>
                  <a:srgbClr val="F66C6F"/>
                </a:solidFill>
              </a:rPr>
              <a:t> </a:t>
            </a:r>
            <a:r>
              <a:rPr lang="ko-KR" altLang="en-US" dirty="0" err="1">
                <a:solidFill>
                  <a:srgbClr val="F66C6F"/>
                </a:solidFill>
              </a:rPr>
              <a:t>넘어감</a:t>
            </a:r>
            <a:r>
              <a:rPr lang="en-US" altLang="ko-KR" dirty="0">
                <a:solidFill>
                  <a:srgbClr val="F66C6F"/>
                </a:solidFill>
              </a:rPr>
              <a:t>)</a:t>
            </a:r>
            <a:endParaRPr lang="ko-KR" altLang="en-US" dirty="0">
              <a:solidFill>
                <a:srgbClr val="33343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37808-A33D-A1F0-46A0-65A62DB841C0}"/>
              </a:ext>
            </a:extLst>
          </p:cNvPr>
          <p:cNvSpPr txBox="1"/>
          <p:nvPr/>
        </p:nvSpPr>
        <p:spPr>
          <a:xfrm>
            <a:off x="3779912" y="2931790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F3C6A-D72B-1A7B-ACF1-01AC76C64193}"/>
              </a:ext>
            </a:extLst>
          </p:cNvPr>
          <p:cNvSpPr txBox="1"/>
          <p:nvPr/>
        </p:nvSpPr>
        <p:spPr>
          <a:xfrm>
            <a:off x="2990018" y="4549428"/>
            <a:ext cx="316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ny</a:t>
            </a:r>
            <a:r>
              <a:rPr lang="en-US" altLang="ko-KR" dirty="0"/>
              <a:t>, </a:t>
            </a:r>
            <a:r>
              <a:rPr lang="en-US" altLang="ko-KR" dirty="0" err="1"/>
              <a:t>nx</a:t>
            </a:r>
            <a:r>
              <a:rPr lang="en-US" altLang="ko-KR" dirty="0"/>
              <a:t>) = (0, 3), (1, 3), (2, 3)</a:t>
            </a:r>
          </a:p>
          <a:p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E0666D7-C664-752A-FB15-40A065C65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601723"/>
              </p:ext>
            </p:extLst>
          </p:nvPr>
        </p:nvGraphicFramePr>
        <p:xfrm>
          <a:off x="3275856" y="3367920"/>
          <a:ext cx="2120979" cy="1155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97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302997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302997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302997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302997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302997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302997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85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85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85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271294"/>
      </p:ext>
    </p:extLst>
  </p:cSld>
  <p:clrMapOvr>
    <a:masterClrMapping/>
  </p:clrMapOvr>
  <p:transition spd="slow">
    <p:cov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boardCover</a:t>
            </a:r>
            <a:r>
              <a:rPr lang="en-US" altLang="ko-KR" sz="2800" dirty="0"/>
              <a:t>(screen):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86402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43A"/>
                </a:solidFill>
              </a:rPr>
              <a:t>if flag:    #</a:t>
            </a:r>
            <a:r>
              <a:rPr lang="ko-KR" altLang="en-US" dirty="0">
                <a:solidFill>
                  <a:srgbClr val="33343A"/>
                </a:solidFill>
              </a:rPr>
              <a:t>넣을 수 있다면</a:t>
            </a:r>
          </a:p>
          <a:p>
            <a:r>
              <a:rPr lang="ko-KR" altLang="en-US" dirty="0">
                <a:solidFill>
                  <a:srgbClr val="33343A"/>
                </a:solidFill>
              </a:rPr>
              <a:t>                </a:t>
            </a:r>
            <a:r>
              <a:rPr lang="en-US" altLang="ko-KR" dirty="0" err="1">
                <a:solidFill>
                  <a:srgbClr val="33343A"/>
                </a:solidFill>
              </a:rPr>
              <a:t>new_board</a:t>
            </a:r>
            <a:r>
              <a:rPr lang="en-US" altLang="ko-KR" dirty="0">
                <a:solidFill>
                  <a:srgbClr val="33343A"/>
                </a:solidFill>
              </a:rPr>
              <a:t> = [row[:] for row in </a:t>
            </a:r>
            <a:r>
              <a:rPr lang="en-US" altLang="ko-KR" dirty="0" err="1">
                <a:solidFill>
                  <a:srgbClr val="33343A"/>
                </a:solidFill>
              </a:rPr>
              <a:t>cur_board</a:t>
            </a:r>
            <a:r>
              <a:rPr lang="en-US" altLang="ko-KR" dirty="0">
                <a:solidFill>
                  <a:srgbClr val="33343A"/>
                </a:solidFill>
              </a:rPr>
              <a:t>]   </a:t>
            </a:r>
            <a:r>
              <a:rPr lang="en-US" altLang="ko-KR" dirty="0">
                <a:solidFill>
                  <a:srgbClr val="F66C6F"/>
                </a:solidFill>
              </a:rPr>
              <a:t>#</a:t>
            </a:r>
            <a:r>
              <a:rPr lang="ko-KR" altLang="en-US" dirty="0">
                <a:solidFill>
                  <a:srgbClr val="F66C6F"/>
                </a:solidFill>
              </a:rPr>
              <a:t>원본 </a:t>
            </a:r>
            <a:r>
              <a:rPr lang="en-US" altLang="ko-KR" dirty="0" err="1">
                <a:solidFill>
                  <a:srgbClr val="F66C6F"/>
                </a:solidFill>
              </a:rPr>
              <a:t>cur_board</a:t>
            </a:r>
            <a:r>
              <a:rPr lang="ko-KR" altLang="en-US" dirty="0">
                <a:solidFill>
                  <a:srgbClr val="F66C6F"/>
                </a:solidFill>
              </a:rPr>
              <a:t>를 복사</a:t>
            </a:r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                for dx,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r>
              <a:rPr lang="en-US" altLang="ko-KR" dirty="0">
                <a:solidFill>
                  <a:srgbClr val="33343A"/>
                </a:solidFill>
              </a:rPr>
              <a:t> in cover: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, 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 = x + dx, y + </a:t>
            </a:r>
            <a:r>
              <a:rPr lang="en-US" altLang="ko-KR" dirty="0" err="1">
                <a:solidFill>
                  <a:srgbClr val="33343A"/>
                </a:solidFill>
              </a:rPr>
              <a:t>dy</a:t>
            </a:r>
            <a:endParaRPr lang="en-US" altLang="ko-KR" dirty="0">
              <a:solidFill>
                <a:srgbClr val="33343A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 err="1">
                <a:solidFill>
                  <a:srgbClr val="33343A"/>
                </a:solidFill>
              </a:rPr>
              <a:t>new_board</a:t>
            </a:r>
            <a:r>
              <a:rPr lang="en-US" altLang="ko-KR" dirty="0">
                <a:solidFill>
                  <a:srgbClr val="33343A"/>
                </a:solidFill>
              </a:rPr>
              <a:t>[</a:t>
            </a:r>
            <a:r>
              <a:rPr lang="en-US" altLang="ko-KR" dirty="0" err="1">
                <a:solidFill>
                  <a:srgbClr val="33343A"/>
                </a:solidFill>
              </a:rPr>
              <a:t>ny</a:t>
            </a:r>
            <a:r>
              <a:rPr lang="en-US" altLang="ko-KR" dirty="0">
                <a:solidFill>
                  <a:srgbClr val="33343A"/>
                </a:solidFill>
              </a:rPr>
              <a:t>][</a:t>
            </a:r>
            <a:r>
              <a:rPr lang="en-US" altLang="ko-KR" dirty="0" err="1">
                <a:solidFill>
                  <a:srgbClr val="33343A"/>
                </a:solidFill>
              </a:rPr>
              <a:t>nx</a:t>
            </a:r>
            <a:r>
              <a:rPr lang="en-US" altLang="ko-KR" dirty="0">
                <a:solidFill>
                  <a:srgbClr val="33343A"/>
                </a:solidFill>
              </a:rPr>
              <a:t>] = level+2</a:t>
            </a:r>
          </a:p>
          <a:p>
            <a:r>
              <a:rPr lang="en-US" altLang="ko-KR" dirty="0">
                <a:solidFill>
                  <a:srgbClr val="F66C6F"/>
                </a:solidFill>
              </a:rPr>
              <a:t>                </a:t>
            </a:r>
            <a:r>
              <a:rPr lang="en-US" altLang="ko-KR" dirty="0" err="1">
                <a:solidFill>
                  <a:srgbClr val="F66C6F"/>
                </a:solidFill>
              </a:rPr>
              <a:t>Q.enqueue</a:t>
            </a:r>
            <a:r>
              <a:rPr lang="en-US" altLang="ko-KR" dirty="0">
                <a:solidFill>
                  <a:srgbClr val="F66C6F"/>
                </a:solidFill>
              </a:rPr>
              <a:t>((</a:t>
            </a:r>
            <a:r>
              <a:rPr lang="en-US" altLang="ko-KR" dirty="0" err="1">
                <a:solidFill>
                  <a:srgbClr val="F66C6F"/>
                </a:solidFill>
              </a:rPr>
              <a:t>new_board</a:t>
            </a:r>
            <a:r>
              <a:rPr lang="en-US" altLang="ko-KR" dirty="0">
                <a:solidFill>
                  <a:srgbClr val="F66C6F"/>
                </a:solidFill>
              </a:rPr>
              <a:t>, level+1))  #</a:t>
            </a:r>
            <a:r>
              <a:rPr lang="ko-KR" altLang="en-US" dirty="0">
                <a:solidFill>
                  <a:srgbClr val="F66C6F"/>
                </a:solidFill>
              </a:rPr>
              <a:t>새로운 상태의 보드를 생성하여 큐에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37808-A33D-A1F0-46A0-65A62DB841C0}"/>
              </a:ext>
            </a:extLst>
          </p:cNvPr>
          <p:cNvSpPr txBox="1"/>
          <p:nvPr/>
        </p:nvSpPr>
        <p:spPr>
          <a:xfrm>
            <a:off x="2483768" y="2931790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5EF2A-E154-E0B6-07F0-EF37784825B1}"/>
              </a:ext>
            </a:extLst>
          </p:cNvPr>
          <p:cNvSpPr txBox="1"/>
          <p:nvPr/>
        </p:nvSpPr>
        <p:spPr>
          <a:xfrm>
            <a:off x="5777639" y="2889159"/>
            <a:ext cx="141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New_board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A2AB6EF2-90E5-94E9-5794-FC41A2C69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02452"/>
              </p:ext>
            </p:extLst>
          </p:nvPr>
        </p:nvGraphicFramePr>
        <p:xfrm>
          <a:off x="2132561" y="3367922"/>
          <a:ext cx="2120979" cy="1155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97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302997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302997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302997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302997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302997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302997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85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85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85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B14D79C-CE0A-0ACF-1993-4C5386204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15279"/>
              </p:ext>
            </p:extLst>
          </p:nvPr>
        </p:nvGraphicFramePr>
        <p:xfrm>
          <a:off x="5426432" y="3367922"/>
          <a:ext cx="2120979" cy="1155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97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302997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302997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302997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302997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302997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302997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85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85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85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6172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boardCover</a:t>
            </a:r>
            <a:r>
              <a:rPr lang="en-US" altLang="ko-KR" sz="2800" dirty="0"/>
              <a:t>(screen):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3343A"/>
                </a:solidFill>
              </a:rPr>
              <a:t>이런 과정을 계속 반복</a:t>
            </a:r>
            <a:r>
              <a:rPr lang="en-US" altLang="ko-KR" dirty="0">
                <a:solidFill>
                  <a:srgbClr val="33343A"/>
                </a:solidFill>
              </a:rPr>
              <a:t>..</a:t>
            </a:r>
            <a:endParaRPr lang="ko-KR" altLang="en-US" dirty="0">
              <a:solidFill>
                <a:srgbClr val="33343A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6C6CE-6ADF-1F36-441E-8A99171C5061}"/>
              </a:ext>
            </a:extLst>
          </p:cNvPr>
          <p:cNvSpPr txBox="1"/>
          <p:nvPr/>
        </p:nvSpPr>
        <p:spPr>
          <a:xfrm>
            <a:off x="4217190" y="46333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747B7F13-4A61-DA14-D80D-2CC56F0B3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94801"/>
              </p:ext>
            </p:extLst>
          </p:nvPr>
        </p:nvGraphicFramePr>
        <p:xfrm>
          <a:off x="4971996" y="1207646"/>
          <a:ext cx="3797188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188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                    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                      ,   2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5489C6F-CDB2-C9ED-904E-B9C1CCD94728}"/>
              </a:ext>
            </a:extLst>
          </p:cNvPr>
          <p:cNvSpPr txBox="1"/>
          <p:nvPr/>
        </p:nvSpPr>
        <p:spPr>
          <a:xfrm>
            <a:off x="5385678" y="699542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1FA47-B345-B9B1-A778-4F1FCDB308E8}"/>
              </a:ext>
            </a:extLst>
          </p:cNvPr>
          <p:cNvSpPr txBox="1"/>
          <p:nvPr/>
        </p:nvSpPr>
        <p:spPr>
          <a:xfrm>
            <a:off x="7288056" y="699542"/>
            <a:ext cx="76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A8894A-472F-E13E-9E87-9EB3ED991619}"/>
              </a:ext>
            </a:extLst>
          </p:cNvPr>
          <p:cNvSpPr txBox="1"/>
          <p:nvPr/>
        </p:nvSpPr>
        <p:spPr>
          <a:xfrm>
            <a:off x="6342505" y="2499743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Processing</a:t>
            </a:r>
          </a:p>
          <a:p>
            <a:endParaRPr lang="ko-KR" altLang="en-US" dirty="0"/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6AF194FD-0123-CD3B-B829-BA62A9022184}"/>
              </a:ext>
            </a:extLst>
          </p:cNvPr>
          <p:cNvGraphicFramePr>
            <a:graphicFrameLocks noGrp="1"/>
          </p:cNvGraphicFramePr>
          <p:nvPr/>
        </p:nvGraphicFramePr>
        <p:xfrm>
          <a:off x="3211777" y="1053609"/>
          <a:ext cx="63707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539">
                  <a:extLst>
                    <a:ext uri="{9D8B030D-6E8A-4147-A177-3AD203B41FA5}">
                      <a16:colId xmlns:a16="http://schemas.microsoft.com/office/drawing/2014/main" val="1712439972"/>
                    </a:ext>
                  </a:extLst>
                </a:gridCol>
                <a:gridCol w="318539">
                  <a:extLst>
                    <a:ext uri="{9D8B030D-6E8A-4147-A177-3AD203B41FA5}">
                      <a16:colId xmlns:a16="http://schemas.microsoft.com/office/drawing/2014/main" val="2029222275"/>
                    </a:ext>
                  </a:extLst>
                </a:gridCol>
              </a:tblGrid>
              <a:tr h="3312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991185"/>
                  </a:ext>
                </a:extLst>
              </a:tr>
              <a:tr h="3312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110786"/>
                  </a:ext>
                </a:extLst>
              </a:tr>
            </a:tbl>
          </a:graphicData>
        </a:graphic>
      </p:graphicFrame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365AB762-91DA-1DAA-3684-3CAE389DB04B}"/>
              </a:ext>
            </a:extLst>
          </p:cNvPr>
          <p:cNvGraphicFramePr>
            <a:graphicFrameLocks noGrp="1"/>
          </p:cNvGraphicFramePr>
          <p:nvPr/>
        </p:nvGraphicFramePr>
        <p:xfrm>
          <a:off x="3211776" y="1851417"/>
          <a:ext cx="9687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900">
                  <a:extLst>
                    <a:ext uri="{9D8B030D-6E8A-4147-A177-3AD203B41FA5}">
                      <a16:colId xmlns:a16="http://schemas.microsoft.com/office/drawing/2014/main" val="2508628165"/>
                    </a:ext>
                  </a:extLst>
                </a:gridCol>
                <a:gridCol w="322900">
                  <a:extLst>
                    <a:ext uri="{9D8B030D-6E8A-4147-A177-3AD203B41FA5}">
                      <a16:colId xmlns:a16="http://schemas.microsoft.com/office/drawing/2014/main" val="1257473469"/>
                    </a:ext>
                  </a:extLst>
                </a:gridCol>
                <a:gridCol w="322900">
                  <a:extLst>
                    <a:ext uri="{9D8B030D-6E8A-4147-A177-3AD203B41FA5}">
                      <a16:colId xmlns:a16="http://schemas.microsoft.com/office/drawing/2014/main" val="4058616656"/>
                    </a:ext>
                  </a:extLst>
                </a:gridCol>
              </a:tblGrid>
              <a:tr h="3312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57676"/>
                  </a:ext>
                </a:extLst>
              </a:tr>
            </a:tbl>
          </a:graphicData>
        </a:graphic>
      </p:graphicFrame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C988322E-F9AC-9EEE-E9A5-BB4EB545AAE8}"/>
              </a:ext>
            </a:extLst>
          </p:cNvPr>
          <p:cNvGraphicFramePr>
            <a:graphicFrameLocks noGrp="1"/>
          </p:cNvGraphicFramePr>
          <p:nvPr/>
        </p:nvGraphicFramePr>
        <p:xfrm>
          <a:off x="3211776" y="2283465"/>
          <a:ext cx="129874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686">
                  <a:extLst>
                    <a:ext uri="{9D8B030D-6E8A-4147-A177-3AD203B41FA5}">
                      <a16:colId xmlns:a16="http://schemas.microsoft.com/office/drawing/2014/main" val="1786529684"/>
                    </a:ext>
                  </a:extLst>
                </a:gridCol>
                <a:gridCol w="324686">
                  <a:extLst>
                    <a:ext uri="{9D8B030D-6E8A-4147-A177-3AD203B41FA5}">
                      <a16:colId xmlns:a16="http://schemas.microsoft.com/office/drawing/2014/main" val="2591378189"/>
                    </a:ext>
                  </a:extLst>
                </a:gridCol>
                <a:gridCol w="324686">
                  <a:extLst>
                    <a:ext uri="{9D8B030D-6E8A-4147-A177-3AD203B41FA5}">
                      <a16:colId xmlns:a16="http://schemas.microsoft.com/office/drawing/2014/main" val="2231606004"/>
                    </a:ext>
                  </a:extLst>
                </a:gridCol>
                <a:gridCol w="324686">
                  <a:extLst>
                    <a:ext uri="{9D8B030D-6E8A-4147-A177-3AD203B41FA5}">
                      <a16:colId xmlns:a16="http://schemas.microsoft.com/office/drawing/2014/main" val="3766369732"/>
                    </a:ext>
                  </a:extLst>
                </a:gridCol>
              </a:tblGrid>
              <a:tr h="3312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824266"/>
                  </a:ext>
                </a:extLst>
              </a:tr>
              <a:tr h="3312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375785"/>
                  </a:ext>
                </a:extLst>
              </a:tr>
            </a:tbl>
          </a:graphicData>
        </a:graphic>
      </p:graphicFrame>
      <p:pic>
        <p:nvPicPr>
          <p:cNvPr id="21" name="그림 20" descr="선반, 스크린샷, 책, 디자인이(가) 표시된 사진&#10;&#10;자동 생성된 설명">
            <a:extLst>
              <a:ext uri="{FF2B5EF4-FFF2-40B4-BE49-F238E27FC236}">
                <a16:creationId xmlns:a16="http://schemas.microsoft.com/office/drawing/2014/main" id="{8DAC97EA-2A58-6F5B-B92B-44343D7EC4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7" y="3146075"/>
            <a:ext cx="6913418" cy="1375919"/>
          </a:xfrm>
          <a:prstGeom prst="rect">
            <a:avLst/>
          </a:prstGeom>
        </p:spPr>
      </p:pic>
      <p:graphicFrame>
        <p:nvGraphicFramePr>
          <p:cNvPr id="27" name="표 6">
            <a:extLst>
              <a:ext uri="{FF2B5EF4-FFF2-40B4-BE49-F238E27FC236}">
                <a16:creationId xmlns:a16="http://schemas.microsoft.com/office/drawing/2014/main" id="{5D680714-0BFD-0EA6-B170-541FA85BD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72092"/>
              </p:ext>
            </p:extLst>
          </p:nvPr>
        </p:nvGraphicFramePr>
        <p:xfrm>
          <a:off x="6948264" y="3173758"/>
          <a:ext cx="2159077" cy="1333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77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333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3343A"/>
                          </a:solidFill>
                        </a:rPr>
                        <a:t>                                  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rgbClr val="33343A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3343A"/>
                          </a:solidFill>
                        </a:rPr>
                        <a:t>                             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3343A"/>
                          </a:solidFill>
                        </a:rPr>
                        <a:t>                                                          </a:t>
                      </a:r>
                      <a:endParaRPr lang="ko-KR" altLang="en-US" dirty="0">
                        <a:solidFill>
                          <a:srgbClr val="33343A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16F033C-1BA9-F0A1-0589-8ABC9FFE3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25781"/>
              </p:ext>
            </p:extLst>
          </p:nvPr>
        </p:nvGraphicFramePr>
        <p:xfrm>
          <a:off x="7028646" y="3434050"/>
          <a:ext cx="1996986" cy="93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986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937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33343A"/>
                          </a:solidFill>
                        </a:rPr>
                        <a:t>                                  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33343A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33343A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33343A"/>
                          </a:solidFill>
                        </a:rPr>
                        <a:t>                                                                                                                                                                               ,  3</a:t>
                      </a:r>
                      <a:endParaRPr lang="ko-KR" altLang="en-US" sz="1000" dirty="0">
                        <a:solidFill>
                          <a:srgbClr val="33343A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graphicFrame>
        <p:nvGraphicFramePr>
          <p:cNvPr id="29" name="표 9">
            <a:extLst>
              <a:ext uri="{FF2B5EF4-FFF2-40B4-BE49-F238E27FC236}">
                <a16:creationId xmlns:a16="http://schemas.microsoft.com/office/drawing/2014/main" id="{F89B62BD-E5A8-2CCF-87C2-ACD6D01AF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35269"/>
              </p:ext>
            </p:extLst>
          </p:nvPr>
        </p:nvGraphicFramePr>
        <p:xfrm>
          <a:off x="5186828" y="1373556"/>
          <a:ext cx="1800197" cy="85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71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257171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286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286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286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8301086-14F2-1869-6E62-0A4C397B0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466373"/>
              </p:ext>
            </p:extLst>
          </p:nvPr>
        </p:nvGraphicFramePr>
        <p:xfrm>
          <a:off x="7096328" y="3509134"/>
          <a:ext cx="145796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2155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2155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2155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B3A532A-4A48-346C-A6D2-28443DE10943}"/>
              </a:ext>
            </a:extLst>
          </p:cNvPr>
          <p:cNvSpPr txBox="1"/>
          <p:nvPr/>
        </p:nvSpPr>
        <p:spPr>
          <a:xfrm>
            <a:off x="7135721" y="2760035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46A349-FD13-7524-0AC0-9421926B2FB2}"/>
              </a:ext>
            </a:extLst>
          </p:cNvPr>
          <p:cNvSpPr txBox="1"/>
          <p:nvPr/>
        </p:nvSpPr>
        <p:spPr>
          <a:xfrm>
            <a:off x="8465002" y="2745310"/>
            <a:ext cx="76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7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boardCover</a:t>
            </a:r>
            <a:r>
              <a:rPr lang="en-US" altLang="ko-KR" sz="2800" dirty="0"/>
              <a:t>(screen):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65359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 Q:    #BFS</a:t>
            </a:r>
            <a:r>
              <a:rPr lang="ko-KR" altLang="en-US" dirty="0"/>
              <a:t>방법 이용하기</a:t>
            </a:r>
          </a:p>
          <a:p>
            <a:r>
              <a:rPr lang="ko-KR" altLang="en-US" dirty="0">
                <a:solidFill>
                  <a:srgbClr val="F66C6F"/>
                </a:solidFill>
              </a:rPr>
              <a:t>        </a:t>
            </a:r>
            <a:r>
              <a:rPr lang="en-US" altLang="ko-KR" dirty="0" err="1">
                <a:solidFill>
                  <a:srgbClr val="F66C6F"/>
                </a:solidFill>
              </a:rPr>
              <a:t>cur_board</a:t>
            </a:r>
            <a:r>
              <a:rPr lang="en-US" altLang="ko-KR" dirty="0">
                <a:solidFill>
                  <a:srgbClr val="F66C6F"/>
                </a:solidFill>
              </a:rPr>
              <a:t>, level = </a:t>
            </a:r>
            <a:r>
              <a:rPr lang="en-US" altLang="ko-KR" dirty="0" err="1">
                <a:solidFill>
                  <a:srgbClr val="F66C6F"/>
                </a:solidFill>
              </a:rPr>
              <a:t>Q.dequeue</a:t>
            </a:r>
            <a:r>
              <a:rPr lang="en-US" altLang="ko-KR" dirty="0">
                <a:solidFill>
                  <a:srgbClr val="F66C6F"/>
                </a:solidFill>
              </a:rPr>
              <a:t>()  #</a:t>
            </a:r>
            <a:r>
              <a:rPr lang="ko-KR" altLang="en-US" dirty="0">
                <a:solidFill>
                  <a:srgbClr val="F66C6F"/>
                </a:solidFill>
              </a:rPr>
              <a:t>큐에서 가장 </a:t>
            </a:r>
            <a:r>
              <a:rPr lang="ko-KR" altLang="en-US" dirty="0" err="1">
                <a:solidFill>
                  <a:srgbClr val="F66C6F"/>
                </a:solidFill>
              </a:rPr>
              <a:t>왼쪽꺼</a:t>
            </a:r>
            <a:r>
              <a:rPr lang="ko-KR" altLang="en-US" dirty="0">
                <a:solidFill>
                  <a:srgbClr val="F66C6F"/>
                </a:solidFill>
              </a:rPr>
              <a:t> 빼내고</a:t>
            </a:r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>
                <a:solidFill>
                  <a:srgbClr val="F66C6F"/>
                </a:solidFill>
              </a:rPr>
              <a:t>…</a:t>
            </a:r>
          </a:p>
          <a:p>
            <a:endParaRPr lang="en-US" altLang="ko-KR" dirty="0">
              <a:solidFill>
                <a:srgbClr val="F66C6F"/>
              </a:solidFill>
            </a:endParaRPr>
          </a:p>
          <a:p>
            <a:r>
              <a:rPr lang="ko-KR" altLang="en-US" dirty="0">
                <a:solidFill>
                  <a:srgbClr val="33343A"/>
                </a:solidFill>
              </a:rPr>
              <a:t>이런 과정을 계속 반복</a:t>
            </a:r>
            <a:r>
              <a:rPr lang="en-US" altLang="ko-KR" dirty="0">
                <a:solidFill>
                  <a:srgbClr val="33343A"/>
                </a:solidFill>
              </a:rPr>
              <a:t>..</a:t>
            </a:r>
            <a:endParaRPr lang="ko-KR" altLang="en-US" dirty="0">
              <a:solidFill>
                <a:srgbClr val="33343A"/>
              </a:solidFill>
            </a:endParaRPr>
          </a:p>
          <a:p>
            <a:endParaRPr lang="ko-KR" altLang="en-US" dirty="0">
              <a:solidFill>
                <a:srgbClr val="F66C6F"/>
              </a:solidFill>
            </a:endParaRPr>
          </a:p>
          <a:p>
            <a:r>
              <a:rPr lang="ko-KR" altLang="en-US" dirty="0"/>
              <a:t>        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279B16A1-C4E1-2E89-0683-C6FC09780E00}"/>
              </a:ext>
            </a:extLst>
          </p:cNvPr>
          <p:cNvGraphicFramePr>
            <a:graphicFrameLocks noGrp="1"/>
          </p:cNvGraphicFramePr>
          <p:nvPr/>
        </p:nvGraphicFramePr>
        <p:xfrm>
          <a:off x="630797" y="3198662"/>
          <a:ext cx="3888432" cy="109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094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665EBA0-CB10-A70E-7AA5-F277B4344716}"/>
              </a:ext>
            </a:extLst>
          </p:cNvPr>
          <p:cNvSpPr txBox="1"/>
          <p:nvPr/>
        </p:nvSpPr>
        <p:spPr>
          <a:xfrm>
            <a:off x="2286981" y="44988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5D88581-9073-8E73-490A-CE1D97F94631}"/>
              </a:ext>
            </a:extLst>
          </p:cNvPr>
          <p:cNvGraphicFramePr>
            <a:graphicFrameLocks noGrp="1"/>
          </p:cNvGraphicFramePr>
          <p:nvPr/>
        </p:nvGraphicFramePr>
        <p:xfrm>
          <a:off x="4879268" y="3206758"/>
          <a:ext cx="3797188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188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                    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                      ,   2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57FD806-A75E-DF21-2AC3-386B00E72DD8}"/>
              </a:ext>
            </a:extLst>
          </p:cNvPr>
          <p:cNvSpPr txBox="1"/>
          <p:nvPr/>
        </p:nvSpPr>
        <p:spPr>
          <a:xfrm>
            <a:off x="6249777" y="4498855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Processing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036BA-CF22-46C2-DA29-DB09A6BC472F}"/>
              </a:ext>
            </a:extLst>
          </p:cNvPr>
          <p:cNvSpPr txBox="1"/>
          <p:nvPr/>
        </p:nvSpPr>
        <p:spPr>
          <a:xfrm>
            <a:off x="5292950" y="2698654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40A16-FFA9-7F07-427F-43363CCF2C13}"/>
              </a:ext>
            </a:extLst>
          </p:cNvPr>
          <p:cNvSpPr txBox="1"/>
          <p:nvPr/>
        </p:nvSpPr>
        <p:spPr>
          <a:xfrm>
            <a:off x="7195328" y="2698654"/>
            <a:ext cx="76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89D01FF-187B-6959-C262-95D51AE856F0}"/>
              </a:ext>
            </a:extLst>
          </p:cNvPr>
          <p:cNvCxnSpPr>
            <a:cxnSpLocks/>
          </p:cNvCxnSpPr>
          <p:nvPr/>
        </p:nvCxnSpPr>
        <p:spPr>
          <a:xfrm flipV="1">
            <a:off x="1095376" y="3857226"/>
            <a:ext cx="0" cy="730748"/>
          </a:xfrm>
          <a:prstGeom prst="line">
            <a:avLst/>
          </a:prstGeom>
          <a:ln w="38100">
            <a:solidFill>
              <a:srgbClr val="F66C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1949C3-4230-1657-105A-1D278FA7FA7E}"/>
              </a:ext>
            </a:extLst>
          </p:cNvPr>
          <p:cNvCxnSpPr>
            <a:cxnSpLocks/>
          </p:cNvCxnSpPr>
          <p:nvPr/>
        </p:nvCxnSpPr>
        <p:spPr>
          <a:xfrm flipH="1">
            <a:off x="1095376" y="4567987"/>
            <a:ext cx="4608512" cy="9996"/>
          </a:xfrm>
          <a:prstGeom prst="line">
            <a:avLst/>
          </a:prstGeom>
          <a:ln w="38100">
            <a:solidFill>
              <a:srgbClr val="F66C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선반, 책, 스크린샷, 책장이(가) 표시된 사진&#10;&#10;자동 생성된 설명">
            <a:extLst>
              <a:ext uri="{FF2B5EF4-FFF2-40B4-BE49-F238E27FC236}">
                <a16:creationId xmlns:a16="http://schemas.microsoft.com/office/drawing/2014/main" id="{D96353E8-4051-0E34-8380-77302CF639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1" y="3539951"/>
            <a:ext cx="3793078" cy="586224"/>
          </a:xfrm>
          <a:prstGeom prst="rect">
            <a:avLst/>
          </a:prstGeom>
        </p:spPr>
      </p:pic>
      <p:graphicFrame>
        <p:nvGraphicFramePr>
          <p:cNvPr id="24" name="표 9">
            <a:extLst>
              <a:ext uri="{FF2B5EF4-FFF2-40B4-BE49-F238E27FC236}">
                <a16:creationId xmlns:a16="http://schemas.microsoft.com/office/drawing/2014/main" id="{CBD5C912-0A0C-6D28-B685-EB89230B8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5094"/>
              </p:ext>
            </p:extLst>
          </p:nvPr>
        </p:nvGraphicFramePr>
        <p:xfrm>
          <a:off x="5006926" y="3283899"/>
          <a:ext cx="1868580" cy="1046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940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266940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266940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266940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266940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266940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266940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3486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3486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6C6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3486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4C2F5A-A6B3-85F7-D9AA-774EFFFD4C0A}"/>
              </a:ext>
            </a:extLst>
          </p:cNvPr>
          <p:cNvCxnSpPr/>
          <p:nvPr/>
        </p:nvCxnSpPr>
        <p:spPr>
          <a:xfrm flipV="1">
            <a:off x="5703888" y="4222600"/>
            <a:ext cx="0" cy="355383"/>
          </a:xfrm>
          <a:prstGeom prst="straightConnector1">
            <a:avLst/>
          </a:prstGeom>
          <a:ln w="38100">
            <a:solidFill>
              <a:srgbClr val="F66C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9092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412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boardCover</a:t>
            </a:r>
            <a:r>
              <a:rPr lang="en-US" altLang="ko-KR" sz="2800" dirty="0"/>
              <a:t>(screen):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6593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 Q:    #BFS</a:t>
            </a:r>
            <a:r>
              <a:rPr lang="ko-KR" altLang="en-US" dirty="0"/>
              <a:t>방법 이용하기</a:t>
            </a:r>
          </a:p>
          <a:p>
            <a:r>
              <a:rPr lang="ko-KR" altLang="en-US" dirty="0">
                <a:solidFill>
                  <a:srgbClr val="F66C6F"/>
                </a:solidFill>
              </a:rPr>
              <a:t>        </a:t>
            </a:r>
            <a:r>
              <a:rPr lang="en-US" altLang="ko-KR" dirty="0" err="1">
                <a:solidFill>
                  <a:srgbClr val="F66C6F"/>
                </a:solidFill>
              </a:rPr>
              <a:t>cur_board</a:t>
            </a:r>
            <a:r>
              <a:rPr lang="en-US" altLang="ko-KR" dirty="0">
                <a:solidFill>
                  <a:srgbClr val="F66C6F"/>
                </a:solidFill>
              </a:rPr>
              <a:t>, level = Q. dequeue()  #</a:t>
            </a:r>
            <a:r>
              <a:rPr lang="ko-KR" altLang="en-US" dirty="0">
                <a:solidFill>
                  <a:srgbClr val="F66C6F"/>
                </a:solidFill>
              </a:rPr>
              <a:t>큐에서 가장 </a:t>
            </a:r>
            <a:r>
              <a:rPr lang="ko-KR" altLang="en-US" dirty="0" err="1">
                <a:solidFill>
                  <a:srgbClr val="F66C6F"/>
                </a:solidFill>
              </a:rPr>
              <a:t>왼쪽꺼</a:t>
            </a:r>
            <a:r>
              <a:rPr lang="ko-KR" altLang="en-US" dirty="0">
                <a:solidFill>
                  <a:srgbClr val="F66C6F"/>
                </a:solidFill>
              </a:rPr>
              <a:t> 빼내고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94C7023-AE66-4820-F9F9-67F642BB8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71680"/>
              </p:ext>
            </p:extLst>
          </p:nvPr>
        </p:nvGraphicFramePr>
        <p:xfrm>
          <a:off x="1160702" y="3206758"/>
          <a:ext cx="2697212" cy="109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212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094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          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                                   </a:t>
                      </a:r>
                      <a:r>
                        <a:rPr lang="en-US" altLang="ko-KR" dirty="0">
                          <a:solidFill>
                            <a:srgbClr val="33343A"/>
                          </a:solidFill>
                        </a:rPr>
                        <a:t>, 4</a:t>
                      </a:r>
                      <a:endParaRPr lang="en-US" altLang="ko-K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9714E8-AC4B-F305-6D9C-42F03762CFB1}"/>
              </a:ext>
            </a:extLst>
          </p:cNvPr>
          <p:cNvSpPr txBox="1"/>
          <p:nvPr/>
        </p:nvSpPr>
        <p:spPr>
          <a:xfrm>
            <a:off x="2286981" y="44988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10E3B211-1849-62F2-01BE-FE58C684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26911"/>
              </p:ext>
            </p:extLst>
          </p:nvPr>
        </p:nvGraphicFramePr>
        <p:xfrm>
          <a:off x="4879268" y="3206758"/>
          <a:ext cx="2987304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304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                    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                  ,   4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DDB8502-B1C3-6637-86F7-8D70856CA812}"/>
              </a:ext>
            </a:extLst>
          </p:cNvPr>
          <p:cNvSpPr txBox="1"/>
          <p:nvPr/>
        </p:nvSpPr>
        <p:spPr>
          <a:xfrm>
            <a:off x="6249777" y="4498855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Processing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C5150-E369-E809-0472-D6D98443ED51}"/>
              </a:ext>
            </a:extLst>
          </p:cNvPr>
          <p:cNvSpPr txBox="1"/>
          <p:nvPr/>
        </p:nvSpPr>
        <p:spPr>
          <a:xfrm>
            <a:off x="5292950" y="2698654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F5C9F-2AFA-F526-A1E2-9D69EBCCD566}"/>
              </a:ext>
            </a:extLst>
          </p:cNvPr>
          <p:cNvSpPr txBox="1"/>
          <p:nvPr/>
        </p:nvSpPr>
        <p:spPr>
          <a:xfrm>
            <a:off x="6959060" y="2686278"/>
            <a:ext cx="76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716C0E8-E7FC-C30A-DE7A-6517FF8BC43C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143125" y="4211442"/>
            <a:ext cx="5932" cy="360558"/>
          </a:xfrm>
          <a:prstGeom prst="line">
            <a:avLst/>
          </a:prstGeom>
          <a:ln w="38100">
            <a:solidFill>
              <a:srgbClr val="F66C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1FAC495-160C-5D88-91ED-854107667AA1}"/>
              </a:ext>
            </a:extLst>
          </p:cNvPr>
          <p:cNvCxnSpPr>
            <a:cxnSpLocks/>
          </p:cNvCxnSpPr>
          <p:nvPr/>
        </p:nvCxnSpPr>
        <p:spPr>
          <a:xfrm flipH="1">
            <a:off x="2149057" y="4567987"/>
            <a:ext cx="3554831" cy="0"/>
          </a:xfrm>
          <a:prstGeom prst="line">
            <a:avLst/>
          </a:prstGeom>
          <a:ln w="38100">
            <a:solidFill>
              <a:srgbClr val="F66C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FC34B74-EED1-C083-9554-E45053788A62}"/>
              </a:ext>
            </a:extLst>
          </p:cNvPr>
          <p:cNvCxnSpPr/>
          <p:nvPr/>
        </p:nvCxnSpPr>
        <p:spPr>
          <a:xfrm flipV="1">
            <a:off x="5703888" y="4222600"/>
            <a:ext cx="0" cy="355383"/>
          </a:xfrm>
          <a:prstGeom prst="straightConnector1">
            <a:avLst/>
          </a:prstGeom>
          <a:ln w="38100">
            <a:solidFill>
              <a:srgbClr val="F66C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72D8768D-1D0D-22E1-3CCF-1EA5FF3E6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69058"/>
              </p:ext>
            </p:extLst>
          </p:nvPr>
        </p:nvGraphicFramePr>
        <p:xfrm>
          <a:off x="1302572" y="3297042"/>
          <a:ext cx="169297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853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284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284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284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id="{33C755F0-4628-59E1-4DA7-34F8A60EB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68546"/>
              </p:ext>
            </p:extLst>
          </p:nvPr>
        </p:nvGraphicFramePr>
        <p:xfrm>
          <a:off x="5068917" y="3326593"/>
          <a:ext cx="169297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853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284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284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284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8326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while Q: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65131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 y = -1, -1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range(H):</a:t>
            </a:r>
          </a:p>
          <a:p>
            <a:r>
              <a:rPr lang="en-US" altLang="ko-KR" dirty="0"/>
              <a:t>     for j in range(W):</a:t>
            </a:r>
          </a:p>
          <a:p>
            <a:r>
              <a:rPr lang="en-US" altLang="ko-KR" dirty="0">
                <a:solidFill>
                  <a:srgbClr val="F66C6F"/>
                </a:solidFill>
              </a:rPr>
              <a:t>           if </a:t>
            </a:r>
            <a:r>
              <a:rPr lang="en-US" altLang="ko-KR" dirty="0" err="1">
                <a:solidFill>
                  <a:srgbClr val="F66C6F"/>
                </a:solidFill>
              </a:rPr>
              <a:t>cur_board</a:t>
            </a:r>
            <a:r>
              <a:rPr lang="en-US" altLang="ko-KR" dirty="0">
                <a:solidFill>
                  <a:srgbClr val="F66C6F"/>
                </a:solidFill>
              </a:rPr>
              <a:t>[</a:t>
            </a:r>
            <a:r>
              <a:rPr lang="en-US" altLang="ko-KR" dirty="0" err="1">
                <a:solidFill>
                  <a:srgbClr val="F66C6F"/>
                </a:solidFill>
              </a:rPr>
              <a:t>i</a:t>
            </a:r>
            <a:r>
              <a:rPr lang="en-US" altLang="ko-KR" dirty="0">
                <a:solidFill>
                  <a:srgbClr val="F66C6F"/>
                </a:solidFill>
              </a:rPr>
              <a:t>][j] == 0:    #board</a:t>
            </a:r>
            <a:r>
              <a:rPr lang="ko-KR" altLang="en-US" dirty="0">
                <a:solidFill>
                  <a:srgbClr val="F66C6F"/>
                </a:solidFill>
              </a:rPr>
              <a:t>에서 </a:t>
            </a:r>
            <a:r>
              <a:rPr lang="ko-KR" altLang="en-US" dirty="0" err="1">
                <a:solidFill>
                  <a:srgbClr val="F66C6F"/>
                </a:solidFill>
              </a:rPr>
              <a:t>비어있는</a:t>
            </a:r>
            <a:r>
              <a:rPr lang="ko-KR" altLang="en-US" dirty="0">
                <a:solidFill>
                  <a:srgbClr val="F66C6F"/>
                </a:solidFill>
              </a:rPr>
              <a:t> 구역이라면</a:t>
            </a:r>
          </a:p>
          <a:p>
            <a:r>
              <a:rPr lang="ko-KR" altLang="en-US" dirty="0"/>
              <a:t>                </a:t>
            </a:r>
            <a:r>
              <a:rPr lang="en-US" altLang="ko-KR" dirty="0">
                <a:solidFill>
                  <a:srgbClr val="F66C6F"/>
                </a:solidFill>
              </a:rPr>
              <a:t>x = j 	#</a:t>
            </a:r>
            <a:r>
              <a:rPr lang="ko-KR" altLang="en-US" dirty="0" err="1">
                <a:solidFill>
                  <a:srgbClr val="F66C6F"/>
                </a:solidFill>
              </a:rPr>
              <a:t>비어있는</a:t>
            </a:r>
            <a:r>
              <a:rPr lang="ko-KR" altLang="en-US" dirty="0">
                <a:solidFill>
                  <a:srgbClr val="F66C6F"/>
                </a:solidFill>
              </a:rPr>
              <a:t> </a:t>
            </a:r>
            <a:r>
              <a:rPr lang="en-US" altLang="ko-KR" dirty="0" err="1">
                <a:solidFill>
                  <a:srgbClr val="F66C6F"/>
                </a:solidFill>
              </a:rPr>
              <a:t>i</a:t>
            </a:r>
            <a:r>
              <a:rPr lang="en-US" altLang="ko-KR" dirty="0">
                <a:solidFill>
                  <a:srgbClr val="F66C6F"/>
                </a:solidFill>
              </a:rPr>
              <a:t>, j</a:t>
            </a:r>
            <a:r>
              <a:rPr lang="ko-KR" altLang="en-US" dirty="0">
                <a:solidFill>
                  <a:srgbClr val="F66C6F"/>
                </a:solidFill>
              </a:rPr>
              <a:t>값을 </a:t>
            </a:r>
            <a:r>
              <a:rPr lang="en-US" altLang="ko-KR" dirty="0">
                <a:solidFill>
                  <a:srgbClr val="F66C6F"/>
                </a:solidFill>
              </a:rPr>
              <a:t>x, y</a:t>
            </a:r>
            <a:r>
              <a:rPr lang="ko-KR" altLang="en-US" dirty="0">
                <a:solidFill>
                  <a:srgbClr val="F66C6F"/>
                </a:solidFill>
              </a:rPr>
              <a:t>로 저장하기</a:t>
            </a:r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>
                <a:solidFill>
                  <a:srgbClr val="F66C6F"/>
                </a:solidFill>
              </a:rPr>
              <a:t>                y = </a:t>
            </a:r>
            <a:r>
              <a:rPr lang="en-US" altLang="ko-KR" dirty="0" err="1">
                <a:solidFill>
                  <a:srgbClr val="F66C6F"/>
                </a:solidFill>
              </a:rPr>
              <a:t>i</a:t>
            </a:r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/>
              <a:t>                break</a:t>
            </a:r>
            <a:endParaRPr lang="ko-KR" altLang="en-US" dirty="0">
              <a:solidFill>
                <a:srgbClr val="33343A"/>
              </a:solidFill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E056E603-907D-F7DE-B943-66FD5E8963DD}"/>
              </a:ext>
            </a:extLst>
          </p:cNvPr>
          <p:cNvGraphicFramePr>
            <a:graphicFrameLocks noGrp="1"/>
          </p:cNvGraphicFramePr>
          <p:nvPr/>
        </p:nvGraphicFramePr>
        <p:xfrm>
          <a:off x="630797" y="3198662"/>
          <a:ext cx="3888432" cy="109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094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A534B1-39D9-9A51-4A52-9A95B5F5460B}"/>
              </a:ext>
            </a:extLst>
          </p:cNvPr>
          <p:cNvSpPr txBox="1"/>
          <p:nvPr/>
        </p:nvSpPr>
        <p:spPr>
          <a:xfrm>
            <a:off x="2286981" y="44988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D410444-FC89-85DB-78BB-1CDA31726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13762"/>
              </p:ext>
            </p:extLst>
          </p:nvPr>
        </p:nvGraphicFramePr>
        <p:xfrm>
          <a:off x="4879268" y="3206758"/>
          <a:ext cx="3797188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188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                    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                      ,   4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EBA34A-9D34-4A9F-9352-58DAB693920D}"/>
              </a:ext>
            </a:extLst>
          </p:cNvPr>
          <p:cNvSpPr txBox="1"/>
          <p:nvPr/>
        </p:nvSpPr>
        <p:spPr>
          <a:xfrm>
            <a:off x="6249777" y="4498855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Processing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8D760-B633-A4DD-C274-9C30A416CCC9}"/>
              </a:ext>
            </a:extLst>
          </p:cNvPr>
          <p:cNvSpPr txBox="1"/>
          <p:nvPr/>
        </p:nvSpPr>
        <p:spPr>
          <a:xfrm>
            <a:off x="5292950" y="2698654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A6051-8A10-53C7-CD7B-A236EE933220}"/>
              </a:ext>
            </a:extLst>
          </p:cNvPr>
          <p:cNvSpPr txBox="1"/>
          <p:nvPr/>
        </p:nvSpPr>
        <p:spPr>
          <a:xfrm>
            <a:off x="7195328" y="2698654"/>
            <a:ext cx="76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</a:t>
            </a:r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0FE9589F-50F1-1991-C59A-0DA75FDC7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67368"/>
              </p:ext>
            </p:extLst>
          </p:nvPr>
        </p:nvGraphicFramePr>
        <p:xfrm>
          <a:off x="7884368" y="1143174"/>
          <a:ext cx="96245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6745">
                  <a:extLst>
                    <a:ext uri="{9D8B030D-6E8A-4147-A177-3AD203B41FA5}">
                      <a16:colId xmlns:a16="http://schemas.microsoft.com/office/drawing/2014/main" val="3775990592"/>
                    </a:ext>
                  </a:extLst>
                </a:gridCol>
                <a:gridCol w="455709">
                  <a:extLst>
                    <a:ext uri="{9D8B030D-6E8A-4147-A177-3AD203B41FA5}">
                      <a16:colId xmlns:a16="http://schemas.microsoft.com/office/drawing/2014/main" val="3857194942"/>
                    </a:ext>
                  </a:extLst>
                </a:gridCol>
              </a:tblGrid>
              <a:tr h="310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884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46E51DA-CA77-3EDC-2A08-AD128819C429}"/>
              </a:ext>
            </a:extLst>
          </p:cNvPr>
          <p:cNvSpPr txBox="1"/>
          <p:nvPr/>
        </p:nvSpPr>
        <p:spPr>
          <a:xfrm>
            <a:off x="7957633" y="750623"/>
            <a:ext cx="141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x     y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AA9D64A7-3DCB-D535-D5E1-FF262F2AF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27387"/>
              </p:ext>
            </p:extLst>
          </p:nvPr>
        </p:nvGraphicFramePr>
        <p:xfrm>
          <a:off x="5068917" y="3326593"/>
          <a:ext cx="169297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853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284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284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284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558596"/>
      </p:ext>
    </p:extLst>
  </p:cSld>
  <p:clrMapOvr>
    <a:masterClrMapping/>
  </p:clrMapOvr>
  <p:transition spd="slow">
    <p:cov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while Q: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7220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6C6F"/>
                </a:solidFill>
              </a:rPr>
              <a:t>…</a:t>
            </a:r>
          </a:p>
          <a:p>
            <a:r>
              <a:rPr lang="en-US" altLang="ko-KR" dirty="0">
                <a:solidFill>
                  <a:srgbClr val="F66C6F"/>
                </a:solidFill>
              </a:rPr>
              <a:t>if x == -1 and y == -1:     #</a:t>
            </a:r>
            <a:r>
              <a:rPr lang="ko-KR" altLang="en-US" dirty="0">
                <a:solidFill>
                  <a:srgbClr val="F66C6F"/>
                </a:solidFill>
              </a:rPr>
              <a:t>모두 다 </a:t>
            </a:r>
            <a:r>
              <a:rPr lang="ko-KR" altLang="en-US" dirty="0" err="1">
                <a:solidFill>
                  <a:srgbClr val="F66C6F"/>
                </a:solidFill>
              </a:rPr>
              <a:t>차있다면</a:t>
            </a:r>
            <a:endParaRPr lang="ko-KR" altLang="en-US" dirty="0">
              <a:solidFill>
                <a:srgbClr val="F66C6F"/>
              </a:solidFill>
            </a:endParaRPr>
          </a:p>
          <a:p>
            <a:r>
              <a:rPr lang="ko-KR" altLang="en-US" dirty="0"/>
              <a:t>            </a:t>
            </a:r>
            <a:r>
              <a:rPr lang="en-US" altLang="ko-KR" dirty="0"/>
              <a:t>count += 1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draw_board</a:t>
            </a:r>
            <a:r>
              <a:rPr lang="en-US" altLang="ko-KR" dirty="0"/>
              <a:t>(screen, </a:t>
            </a:r>
            <a:r>
              <a:rPr lang="en-US" altLang="ko-KR" dirty="0" err="1"/>
              <a:t>cur_board</a:t>
            </a:r>
            <a:r>
              <a:rPr lang="en-US" altLang="ko-KR" dirty="0"/>
              <a:t>) #</a:t>
            </a:r>
            <a:r>
              <a:rPr lang="ko-KR" altLang="en-US" dirty="0"/>
              <a:t>화면에 어떻게 맞췄는지 보여줌</a:t>
            </a:r>
            <a:endParaRPr lang="en-US" altLang="ko-KR" dirty="0"/>
          </a:p>
          <a:p>
            <a:r>
              <a:rPr lang="en-US" altLang="ko-KR" dirty="0"/>
              <a:t>            return 1</a:t>
            </a:r>
          </a:p>
          <a:p>
            <a:endParaRPr lang="ko-KR" altLang="en-US" dirty="0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B83FD44A-2F0E-F9EB-A42B-BFAD612773AC}"/>
              </a:ext>
            </a:extLst>
          </p:cNvPr>
          <p:cNvGraphicFramePr>
            <a:graphicFrameLocks noGrp="1"/>
          </p:cNvGraphicFramePr>
          <p:nvPr/>
        </p:nvGraphicFramePr>
        <p:xfrm>
          <a:off x="630797" y="3198662"/>
          <a:ext cx="3888432" cy="109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094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5F609C-D23A-5363-13BE-C8295CEEA6A5}"/>
              </a:ext>
            </a:extLst>
          </p:cNvPr>
          <p:cNvSpPr txBox="1"/>
          <p:nvPr/>
        </p:nvSpPr>
        <p:spPr>
          <a:xfrm>
            <a:off x="2286981" y="44988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201D2227-5809-5A25-5026-A7E37A7F1633}"/>
              </a:ext>
            </a:extLst>
          </p:cNvPr>
          <p:cNvGraphicFramePr>
            <a:graphicFrameLocks noGrp="1"/>
          </p:cNvGraphicFramePr>
          <p:nvPr/>
        </p:nvGraphicFramePr>
        <p:xfrm>
          <a:off x="4879268" y="3206758"/>
          <a:ext cx="3797188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188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                    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                      ,   0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3561687-45D0-DD57-FC93-762F03E789A1}"/>
              </a:ext>
            </a:extLst>
          </p:cNvPr>
          <p:cNvSpPr txBox="1"/>
          <p:nvPr/>
        </p:nvSpPr>
        <p:spPr>
          <a:xfrm>
            <a:off x="6249777" y="4498855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Processing</a:t>
            </a: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37808-A33D-A1F0-46A0-65A62DB841C0}"/>
              </a:ext>
            </a:extLst>
          </p:cNvPr>
          <p:cNvSpPr txBox="1"/>
          <p:nvPr/>
        </p:nvSpPr>
        <p:spPr>
          <a:xfrm>
            <a:off x="5292950" y="2698654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F9697-B847-DB90-4A00-2174BDC6166D}"/>
              </a:ext>
            </a:extLst>
          </p:cNvPr>
          <p:cNvSpPr txBox="1"/>
          <p:nvPr/>
        </p:nvSpPr>
        <p:spPr>
          <a:xfrm>
            <a:off x="7195328" y="2698654"/>
            <a:ext cx="76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</a:t>
            </a:r>
            <a:endParaRPr lang="ko-KR" altLang="en-US" dirty="0"/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5F5A00D5-143B-441E-394F-63AE1C0BD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37936"/>
              </p:ext>
            </p:extLst>
          </p:nvPr>
        </p:nvGraphicFramePr>
        <p:xfrm>
          <a:off x="5068917" y="3326593"/>
          <a:ext cx="169297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853">
                  <a:extLst>
                    <a:ext uri="{9D8B030D-6E8A-4147-A177-3AD203B41FA5}">
                      <a16:colId xmlns:a16="http://schemas.microsoft.com/office/drawing/2014/main" val="3141974822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2523460913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3218407206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1360158873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850482100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3486923563"/>
                    </a:ext>
                  </a:extLst>
                </a:gridCol>
                <a:gridCol w="241853">
                  <a:extLst>
                    <a:ext uri="{9D8B030D-6E8A-4147-A177-3AD203B41FA5}">
                      <a16:colId xmlns:a16="http://schemas.microsoft.com/office/drawing/2014/main" val="3467947683"/>
                    </a:ext>
                  </a:extLst>
                </a:gridCol>
              </a:tblGrid>
              <a:tr h="284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38931"/>
                  </a:ext>
                </a:extLst>
              </a:tr>
              <a:tr h="284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34153"/>
                  </a:ext>
                </a:extLst>
              </a:tr>
              <a:tr h="284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3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568038"/>
      </p:ext>
    </p:extLst>
  </p:cSld>
  <p:clrMapOvr>
    <a:masterClrMapping/>
  </p:clrMapOvr>
  <p:transition spd="slow">
    <p:cov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372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가능한 조합이 없을 경우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32704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 Q:    #BFS</a:t>
            </a:r>
            <a:r>
              <a:rPr lang="ko-KR" altLang="en-US" dirty="0"/>
              <a:t>방법 이용하기</a:t>
            </a:r>
            <a:endParaRPr lang="en-US" altLang="ko-KR" dirty="0"/>
          </a:p>
          <a:p>
            <a:r>
              <a:rPr lang="en-US" altLang="ko-KR" dirty="0"/>
              <a:t>      …</a:t>
            </a:r>
          </a:p>
          <a:p>
            <a:endParaRPr lang="en-US" altLang="ko-KR" dirty="0"/>
          </a:p>
          <a:p>
            <a:r>
              <a:rPr lang="en-US" altLang="ko-KR" dirty="0"/>
              <a:t>print(“</a:t>
            </a:r>
            <a:r>
              <a:rPr lang="ko-KR" altLang="en-US" dirty="0"/>
              <a:t>가능한 조합이 없습니다</a:t>
            </a:r>
            <a:r>
              <a:rPr lang="en-US" altLang="ko-KR" dirty="0"/>
              <a:t>!“)</a:t>
            </a:r>
          </a:p>
          <a:p>
            <a:r>
              <a:rPr lang="en-US" altLang="ko-KR" dirty="0"/>
              <a:t>return -1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94C7023-AE66-4820-F9F9-67F642BB8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872843"/>
              </p:ext>
            </p:extLst>
          </p:nvPr>
        </p:nvGraphicFramePr>
        <p:xfrm>
          <a:off x="1160702" y="3206758"/>
          <a:ext cx="2697212" cy="109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212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094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         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33343A"/>
                          </a:solidFill>
                        </a:rPr>
                        <a:t>               NULL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9714E8-AC4B-F305-6D9C-42F03762CFB1}"/>
              </a:ext>
            </a:extLst>
          </p:cNvPr>
          <p:cNvSpPr txBox="1"/>
          <p:nvPr/>
        </p:nvSpPr>
        <p:spPr>
          <a:xfrm>
            <a:off x="2286981" y="449885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10E3B211-1849-62F2-01BE-FE58C684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98136"/>
              </p:ext>
            </p:extLst>
          </p:nvPr>
        </p:nvGraphicFramePr>
        <p:xfrm>
          <a:off x="4879268" y="3206758"/>
          <a:ext cx="2987304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304">
                  <a:extLst>
                    <a:ext uri="{9D8B030D-6E8A-4147-A177-3AD203B41FA5}">
                      <a16:colId xmlns:a16="http://schemas.microsoft.com/office/drawing/2014/main" val="3853354774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                       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                  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51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DDB8502-B1C3-6637-86F7-8D70856CA812}"/>
              </a:ext>
            </a:extLst>
          </p:cNvPr>
          <p:cNvSpPr txBox="1"/>
          <p:nvPr/>
        </p:nvSpPr>
        <p:spPr>
          <a:xfrm>
            <a:off x="5796136" y="4407087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Processing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C5150-E369-E809-0472-D6D98443ED51}"/>
              </a:ext>
            </a:extLst>
          </p:cNvPr>
          <p:cNvSpPr txBox="1"/>
          <p:nvPr/>
        </p:nvSpPr>
        <p:spPr>
          <a:xfrm>
            <a:off x="5292950" y="2698654"/>
            <a:ext cx="141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cur_board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F5C9F-2AFA-F526-A1E2-9D69EBCCD566}"/>
              </a:ext>
            </a:extLst>
          </p:cNvPr>
          <p:cNvSpPr txBox="1"/>
          <p:nvPr/>
        </p:nvSpPr>
        <p:spPr>
          <a:xfrm>
            <a:off x="6959060" y="2686278"/>
            <a:ext cx="76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327333"/>
      </p:ext>
    </p:extLst>
  </p:cSld>
  <p:clrMapOvr>
    <a:masterClrMapping/>
  </p:clrMapOvr>
  <p:transition spd="slow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372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중복 블록 제거 알고리즘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71833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43A"/>
                </a:solidFill>
              </a:rPr>
              <a:t>for </a:t>
            </a:r>
            <a:r>
              <a:rPr lang="en-US" altLang="ko-KR" dirty="0" err="1">
                <a:solidFill>
                  <a:srgbClr val="33343A"/>
                </a:solidFill>
              </a:rPr>
              <a:t>i</a:t>
            </a:r>
            <a:r>
              <a:rPr lang="en-US" altLang="ko-KR" dirty="0">
                <a:solidFill>
                  <a:srgbClr val="33343A"/>
                </a:solidFill>
              </a:rPr>
              <a:t> in range(</a:t>
            </a:r>
            <a:r>
              <a:rPr lang="en-US" altLang="ko-KR" dirty="0" err="1">
                <a:solidFill>
                  <a:srgbClr val="33343A"/>
                </a:solidFill>
              </a:rPr>
              <a:t>len</a:t>
            </a:r>
            <a:r>
              <a:rPr lang="en-US" altLang="ko-KR" dirty="0">
                <a:solidFill>
                  <a:srgbClr val="33343A"/>
                </a:solidFill>
              </a:rPr>
              <a:t>(blocks)):		#</a:t>
            </a:r>
            <a:r>
              <a:rPr lang="ko-KR" altLang="en-US" dirty="0" err="1">
                <a:solidFill>
                  <a:srgbClr val="33343A"/>
                </a:solidFill>
              </a:rPr>
              <a:t>블럭들의</a:t>
            </a:r>
            <a:r>
              <a:rPr lang="ko-KR" altLang="en-US" dirty="0">
                <a:solidFill>
                  <a:srgbClr val="33343A"/>
                </a:solidFill>
              </a:rPr>
              <a:t> 숫자들을 하나하나 추출 </a:t>
            </a:r>
            <a:endParaRPr lang="en-US" altLang="ko-KR" dirty="0">
              <a:solidFill>
                <a:srgbClr val="33343A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        </a:t>
            </a:r>
            <a:r>
              <a:rPr lang="en-US" altLang="ko-KR" dirty="0" err="1">
                <a:solidFill>
                  <a:srgbClr val="33343A"/>
                </a:solidFill>
              </a:rPr>
              <a:t>block_set</a:t>
            </a:r>
            <a:r>
              <a:rPr lang="en-US" altLang="ko-KR" dirty="0">
                <a:solidFill>
                  <a:srgbClr val="33343A"/>
                </a:solidFill>
              </a:rPr>
              <a:t> = []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for j in range(0, 4):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	…</a:t>
            </a:r>
          </a:p>
          <a:p>
            <a:r>
              <a:rPr lang="en-US" altLang="ko-KR" dirty="0" err="1">
                <a:solidFill>
                  <a:srgbClr val="33343A"/>
                </a:solidFill>
              </a:rPr>
              <a:t>block.append</a:t>
            </a:r>
            <a:r>
              <a:rPr lang="en-US" altLang="ko-KR" dirty="0">
                <a:solidFill>
                  <a:srgbClr val="33343A"/>
                </a:solidFill>
              </a:rPr>
              <a:t>(</a:t>
            </a:r>
            <a:r>
              <a:rPr lang="en-US" altLang="ko-KR" dirty="0" err="1">
                <a:solidFill>
                  <a:srgbClr val="33343A"/>
                </a:solidFill>
              </a:rPr>
              <a:t>block_set</a:t>
            </a:r>
            <a:r>
              <a:rPr lang="en-US" altLang="ko-KR" dirty="0">
                <a:solidFill>
                  <a:srgbClr val="33343A"/>
                </a:solidFill>
              </a:rPr>
              <a:t>)	#block_set</a:t>
            </a:r>
            <a:r>
              <a:rPr lang="ko-KR" altLang="en-US" dirty="0">
                <a:solidFill>
                  <a:srgbClr val="33343A"/>
                </a:solidFill>
              </a:rPr>
              <a:t>에 숫자들 </a:t>
            </a:r>
            <a:r>
              <a:rPr lang="en-US" altLang="ko-KR" dirty="0">
                <a:solidFill>
                  <a:srgbClr val="33343A"/>
                </a:solidFill>
              </a:rPr>
              <a:t>append</a:t>
            </a:r>
            <a:endParaRPr lang="ko-KR" altLang="en-US" dirty="0">
              <a:solidFill>
                <a:srgbClr val="33343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832C4-FD41-058B-29B5-372A0C0602B0}"/>
              </a:ext>
            </a:extLst>
          </p:cNvPr>
          <p:cNvSpPr txBox="1"/>
          <p:nvPr/>
        </p:nvSpPr>
        <p:spPr>
          <a:xfrm>
            <a:off x="2846164" y="3963059"/>
            <a:ext cx="31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cover = [(0,0), (0,1), (1,1)]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F98FBCC-85EB-E688-9DE8-4CEDCC45A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917905"/>
              </p:ext>
            </p:extLst>
          </p:nvPr>
        </p:nvGraphicFramePr>
        <p:xfrm>
          <a:off x="3743819" y="3143722"/>
          <a:ext cx="86409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71243997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2922227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99118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110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445626"/>
      </p:ext>
    </p:extLst>
  </p:cSld>
  <p:clrMapOvr>
    <a:masterClrMapping/>
  </p:clrMapOvr>
  <p:transition spd="slow">
    <p:cover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913" y="619954"/>
            <a:ext cx="372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중복 블록 제거 알고리즘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143174"/>
            <a:ext cx="77817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43A"/>
                </a:solidFill>
              </a:rPr>
              <a:t>while Q: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for </a:t>
            </a:r>
            <a:r>
              <a:rPr lang="en-US" altLang="ko-KR" dirty="0" err="1">
                <a:solidFill>
                  <a:srgbClr val="33343A"/>
                </a:solidFill>
              </a:rPr>
              <a:t>i</a:t>
            </a:r>
            <a:r>
              <a:rPr lang="en-US" altLang="ko-KR" dirty="0">
                <a:solidFill>
                  <a:srgbClr val="33343A"/>
                </a:solidFill>
              </a:rPr>
              <a:t> in range(H):      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for j in range(W):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if </a:t>
            </a:r>
            <a:r>
              <a:rPr lang="en-US" altLang="ko-KR" dirty="0" err="1">
                <a:solidFill>
                  <a:srgbClr val="33343A"/>
                </a:solidFill>
              </a:rPr>
              <a:t>cur_board</a:t>
            </a:r>
            <a:r>
              <a:rPr lang="en-US" altLang="ko-KR" dirty="0">
                <a:solidFill>
                  <a:srgbClr val="33343A"/>
                </a:solidFill>
              </a:rPr>
              <a:t>[</a:t>
            </a:r>
            <a:r>
              <a:rPr lang="en-US" altLang="ko-KR" dirty="0" err="1">
                <a:solidFill>
                  <a:srgbClr val="33343A"/>
                </a:solidFill>
              </a:rPr>
              <a:t>i</a:t>
            </a:r>
            <a:r>
              <a:rPr lang="en-US" altLang="ko-KR" dirty="0">
                <a:solidFill>
                  <a:srgbClr val="33343A"/>
                </a:solidFill>
              </a:rPr>
              <a:t>][j] !=0 and </a:t>
            </a:r>
            <a:r>
              <a:rPr lang="en-US" altLang="ko-KR" dirty="0" err="1">
                <a:solidFill>
                  <a:srgbClr val="33343A"/>
                </a:solidFill>
              </a:rPr>
              <a:t>cur_board</a:t>
            </a:r>
            <a:r>
              <a:rPr lang="en-US" altLang="ko-KR" dirty="0">
                <a:solidFill>
                  <a:srgbClr val="33343A"/>
                </a:solidFill>
              </a:rPr>
              <a:t>[</a:t>
            </a:r>
            <a:r>
              <a:rPr lang="en-US" altLang="ko-KR" dirty="0" err="1">
                <a:solidFill>
                  <a:srgbClr val="33343A"/>
                </a:solidFill>
              </a:rPr>
              <a:t>i</a:t>
            </a:r>
            <a:r>
              <a:rPr lang="en-US" altLang="ko-KR" dirty="0">
                <a:solidFill>
                  <a:srgbClr val="33343A"/>
                </a:solidFill>
              </a:rPr>
              <a:t>][j] !=1:         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	</a:t>
            </a:r>
            <a:r>
              <a:rPr lang="en-US" altLang="ko-KR" dirty="0">
                <a:solidFill>
                  <a:srgbClr val="F66C6F"/>
                </a:solidFill>
              </a:rPr>
              <a:t>#</a:t>
            </a:r>
            <a:r>
              <a:rPr lang="ko-KR" altLang="en-US" dirty="0">
                <a:solidFill>
                  <a:srgbClr val="F66C6F"/>
                </a:solidFill>
              </a:rPr>
              <a:t>현재 게임보드판에서 어떤 블록을 썼는지 확인하기</a:t>
            </a:r>
          </a:p>
          <a:p>
            <a:r>
              <a:rPr lang="ko-KR" altLang="en-US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 err="1">
                <a:solidFill>
                  <a:srgbClr val="33343A"/>
                </a:solidFill>
              </a:rPr>
              <a:t>block_num</a:t>
            </a:r>
            <a:r>
              <a:rPr lang="en-US" altLang="ko-KR" dirty="0">
                <a:solidFill>
                  <a:srgbClr val="33343A"/>
                </a:solidFill>
              </a:rPr>
              <a:t> = </a:t>
            </a:r>
            <a:r>
              <a:rPr lang="en-US" altLang="ko-KR" dirty="0" err="1">
                <a:solidFill>
                  <a:srgbClr val="33343A"/>
                </a:solidFill>
              </a:rPr>
              <a:t>cur_board</a:t>
            </a:r>
            <a:r>
              <a:rPr lang="en-US" altLang="ko-KR" dirty="0">
                <a:solidFill>
                  <a:srgbClr val="33343A"/>
                </a:solidFill>
              </a:rPr>
              <a:t>[</a:t>
            </a:r>
            <a:r>
              <a:rPr lang="en-US" altLang="ko-KR" dirty="0" err="1">
                <a:solidFill>
                  <a:srgbClr val="33343A"/>
                </a:solidFill>
              </a:rPr>
              <a:t>i</a:t>
            </a:r>
            <a:r>
              <a:rPr lang="en-US" altLang="ko-KR" dirty="0">
                <a:solidFill>
                  <a:srgbClr val="33343A"/>
                </a:solidFill>
              </a:rPr>
              <a:t>][j]</a:t>
            </a:r>
          </a:p>
          <a:p>
            <a:endParaRPr lang="en-US" altLang="ko-KR" dirty="0">
              <a:solidFill>
                <a:srgbClr val="33343A"/>
              </a:solidFill>
            </a:endParaRP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if </a:t>
            </a:r>
            <a:r>
              <a:rPr lang="en-US" altLang="ko-KR" dirty="0" err="1">
                <a:solidFill>
                  <a:srgbClr val="33343A"/>
                </a:solidFill>
              </a:rPr>
              <a:t>block_num</a:t>
            </a:r>
            <a:r>
              <a:rPr lang="en-US" altLang="ko-KR" dirty="0">
                <a:solidFill>
                  <a:srgbClr val="33343A"/>
                </a:solidFill>
              </a:rPr>
              <a:t> not in </a:t>
            </a:r>
            <a:r>
              <a:rPr lang="en-US" altLang="ko-KR" dirty="0" err="1">
                <a:solidFill>
                  <a:srgbClr val="33343A"/>
                </a:solidFill>
              </a:rPr>
              <a:t>block_to_remove</a:t>
            </a:r>
            <a:r>
              <a:rPr lang="en-US" altLang="ko-KR" dirty="0">
                <a:solidFill>
                  <a:srgbClr val="33343A"/>
                </a:solidFill>
              </a:rPr>
              <a:t>: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    </a:t>
            </a:r>
            <a:r>
              <a:rPr lang="en-US" altLang="ko-KR" dirty="0" err="1">
                <a:solidFill>
                  <a:srgbClr val="33343A"/>
                </a:solidFill>
              </a:rPr>
              <a:t>block_to_remove</a:t>
            </a:r>
            <a:r>
              <a:rPr lang="en-US" altLang="ko-KR" dirty="0">
                <a:solidFill>
                  <a:srgbClr val="33343A"/>
                </a:solidFill>
              </a:rPr>
              <a:t>[</a:t>
            </a:r>
            <a:r>
              <a:rPr lang="en-US" altLang="ko-KR" dirty="0" err="1">
                <a:solidFill>
                  <a:srgbClr val="33343A"/>
                </a:solidFill>
              </a:rPr>
              <a:t>block_num</a:t>
            </a:r>
            <a:r>
              <a:rPr lang="en-US" altLang="ko-KR" dirty="0">
                <a:solidFill>
                  <a:srgbClr val="33343A"/>
                </a:solidFill>
              </a:rPr>
              <a:t>] = []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                    </a:t>
            </a:r>
            <a:r>
              <a:rPr lang="en-US" altLang="ko-KR" dirty="0" err="1">
                <a:solidFill>
                  <a:srgbClr val="33343A"/>
                </a:solidFill>
              </a:rPr>
              <a:t>block_to_remove</a:t>
            </a:r>
            <a:r>
              <a:rPr lang="en-US" altLang="ko-KR" dirty="0">
                <a:solidFill>
                  <a:srgbClr val="33343A"/>
                </a:solidFill>
              </a:rPr>
              <a:t>[</a:t>
            </a:r>
            <a:r>
              <a:rPr lang="en-US" altLang="ko-KR" dirty="0" err="1">
                <a:solidFill>
                  <a:srgbClr val="33343A"/>
                </a:solidFill>
              </a:rPr>
              <a:t>block_num</a:t>
            </a:r>
            <a:r>
              <a:rPr lang="en-US" altLang="ko-KR" dirty="0">
                <a:solidFill>
                  <a:srgbClr val="33343A"/>
                </a:solidFill>
              </a:rPr>
              <a:t>].append((j, </a:t>
            </a:r>
            <a:r>
              <a:rPr lang="en-US" altLang="ko-KR" dirty="0" err="1">
                <a:solidFill>
                  <a:srgbClr val="33343A"/>
                </a:solidFill>
              </a:rPr>
              <a:t>i</a:t>
            </a:r>
            <a:r>
              <a:rPr lang="en-US" altLang="ko-KR" dirty="0">
                <a:solidFill>
                  <a:srgbClr val="33343A"/>
                </a:solidFill>
              </a:rPr>
              <a:t>))</a:t>
            </a:r>
          </a:p>
          <a:p>
            <a:r>
              <a:rPr lang="en-US" altLang="ko-KR" dirty="0">
                <a:solidFill>
                  <a:srgbClr val="33343A"/>
                </a:solidFill>
              </a:rPr>
              <a:t>	</a:t>
            </a:r>
            <a:r>
              <a:rPr lang="en-US" altLang="ko-KR" dirty="0">
                <a:solidFill>
                  <a:srgbClr val="F66C6F"/>
                </a:solidFill>
              </a:rPr>
              <a:t>#</a:t>
            </a:r>
            <a:r>
              <a:rPr lang="ko-KR" altLang="en-US" dirty="0">
                <a:solidFill>
                  <a:srgbClr val="F66C6F"/>
                </a:solidFill>
              </a:rPr>
              <a:t>이미 사용한 블록은 </a:t>
            </a:r>
            <a:r>
              <a:rPr lang="ko-KR" altLang="en-US" dirty="0" err="1">
                <a:solidFill>
                  <a:srgbClr val="F66C6F"/>
                </a:solidFill>
              </a:rPr>
              <a:t>블럭리스트에서</a:t>
            </a:r>
            <a:r>
              <a:rPr lang="ko-KR" altLang="en-US" dirty="0">
                <a:solidFill>
                  <a:srgbClr val="F66C6F"/>
                </a:solidFill>
              </a:rPr>
              <a:t> 제거할 </a:t>
            </a:r>
            <a:r>
              <a:rPr lang="en-US" altLang="ko-KR" dirty="0" err="1">
                <a:solidFill>
                  <a:srgbClr val="F66C6F"/>
                </a:solidFill>
              </a:rPr>
              <a:t>block_to_remove</a:t>
            </a:r>
            <a:r>
              <a:rPr lang="ko-KR" altLang="en-US" dirty="0">
                <a:solidFill>
                  <a:srgbClr val="F66C6F"/>
                </a:solidFill>
              </a:rPr>
              <a:t>에 넣기</a:t>
            </a:r>
          </a:p>
        </p:txBody>
      </p:sp>
    </p:spTree>
    <p:extLst>
      <p:ext uri="{BB962C8B-B14F-4D97-AF65-F5344CB8AC3E}">
        <p14:creationId xmlns:p14="http://schemas.microsoft.com/office/powerpoint/2010/main" val="129384140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923928" y="771550"/>
            <a:ext cx="1296144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798984" y="1567987"/>
            <a:ext cx="1828800" cy="955325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자료 구조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알고리즘</a:t>
            </a:r>
          </a:p>
        </p:txBody>
      </p:sp>
      <p:sp>
        <p:nvSpPr>
          <p:cNvPr id="5" name="이등변 삼각형 4"/>
          <p:cNvSpPr/>
          <p:nvPr/>
        </p:nvSpPr>
        <p:spPr>
          <a:xfrm flipV="1">
            <a:off x="1641376" y="2515693"/>
            <a:ext cx="144016" cy="144016"/>
          </a:xfrm>
          <a:prstGeom prst="triangle">
            <a:avLst/>
          </a:prstGeom>
          <a:solidFill>
            <a:srgbClr val="33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2693827"/>
            <a:ext cx="9144000" cy="0"/>
          </a:xfrm>
          <a:prstGeom prst="line">
            <a:avLst/>
          </a:prstGeom>
          <a:ln w="12700">
            <a:solidFill>
              <a:srgbClr val="3334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2627784" y="1567987"/>
            <a:ext cx="1828800" cy="955325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</a:p>
        </p:txBody>
      </p:sp>
      <p:sp>
        <p:nvSpPr>
          <p:cNvPr id="8" name="이등변 삼각형 7"/>
          <p:cNvSpPr/>
          <p:nvPr/>
        </p:nvSpPr>
        <p:spPr>
          <a:xfrm flipV="1">
            <a:off x="3470176" y="2515693"/>
            <a:ext cx="144016" cy="144016"/>
          </a:xfrm>
          <a:prstGeom prst="triangle">
            <a:avLst/>
          </a:prstGeom>
          <a:solidFill>
            <a:srgbClr val="33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456584" y="1567987"/>
            <a:ext cx="1828800" cy="955325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입력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알고리즘</a:t>
            </a:r>
          </a:p>
        </p:txBody>
      </p:sp>
      <p:sp>
        <p:nvSpPr>
          <p:cNvPr id="10" name="이등변 삼각형 9"/>
          <p:cNvSpPr/>
          <p:nvPr/>
        </p:nvSpPr>
        <p:spPr>
          <a:xfrm flipV="1">
            <a:off x="5298976" y="2515693"/>
            <a:ext cx="144016" cy="144016"/>
          </a:xfrm>
          <a:prstGeom prst="triangle">
            <a:avLst/>
          </a:prstGeom>
          <a:solidFill>
            <a:srgbClr val="33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85384" y="1567987"/>
            <a:ext cx="1828800" cy="955325"/>
          </a:xfrm>
          <a:prstGeom prst="roundRect">
            <a:avLst/>
          </a:prstGeom>
          <a:solidFill>
            <a:srgbClr val="33343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유저 인터페이스 알고리즘</a:t>
            </a:r>
          </a:p>
        </p:txBody>
      </p:sp>
      <p:sp>
        <p:nvSpPr>
          <p:cNvPr id="12" name="이등변 삼각형 11"/>
          <p:cNvSpPr/>
          <p:nvPr/>
        </p:nvSpPr>
        <p:spPr>
          <a:xfrm flipV="1">
            <a:off x="7127776" y="2515693"/>
            <a:ext cx="144016" cy="144016"/>
          </a:xfrm>
          <a:prstGeom prst="triangle">
            <a:avLst/>
          </a:prstGeom>
          <a:solidFill>
            <a:srgbClr val="33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3730" y="2697465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33343A"/>
                </a:solidFill>
              </a:rPr>
              <a:t>01</a:t>
            </a:r>
            <a:endParaRPr lang="ko-KR" altLang="en-US" sz="3600" dirty="0">
              <a:solidFill>
                <a:srgbClr val="33343A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2531" y="2697465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33343A"/>
                </a:solidFill>
              </a:rPr>
              <a:t>02</a:t>
            </a:r>
            <a:endParaRPr lang="ko-KR" altLang="en-US" sz="3600" dirty="0">
              <a:solidFill>
                <a:srgbClr val="33343A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1331" y="2697465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33343A"/>
                </a:solidFill>
              </a:rPr>
              <a:t>03</a:t>
            </a:r>
            <a:endParaRPr lang="ko-KR" altLang="en-US" sz="3600" dirty="0">
              <a:solidFill>
                <a:srgbClr val="33343A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0131" y="2697465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33343A"/>
                </a:solidFill>
              </a:rPr>
              <a:t>04</a:t>
            </a:r>
            <a:endParaRPr lang="ko-KR" altLang="en-US" sz="3600" dirty="0">
              <a:solidFill>
                <a:srgbClr val="33343A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2817" y="334379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43864" y="334379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BFS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271" y="33437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Pygame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9072" y="334379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Pygame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104788"/>
      </p:ext>
    </p:extLst>
  </p:cSld>
  <p:clrMapOvr>
    <a:masterClrMapping/>
  </p:clrMapOvr>
  <p:transition spd="slow">
    <p:cov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4153"/>
            <a:ext cx="372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중복 블록 제거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367373"/>
            <a:ext cx="6802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 </a:t>
            </a:r>
            <a:r>
              <a:rPr lang="en-US" altLang="ko-KR" dirty="0" err="1"/>
              <a:t>block_num</a:t>
            </a:r>
            <a:r>
              <a:rPr lang="en-US" altLang="ko-KR" dirty="0"/>
              <a:t>, </a:t>
            </a:r>
            <a:r>
              <a:rPr lang="en-US" altLang="ko-KR" dirty="0" err="1"/>
              <a:t>coords_list</a:t>
            </a:r>
            <a:r>
              <a:rPr lang="en-US" altLang="ko-KR" dirty="0"/>
              <a:t> in </a:t>
            </a:r>
            <a:r>
              <a:rPr lang="en-US" altLang="ko-KR" dirty="0" err="1"/>
              <a:t>block_to_remove.items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현재까지 어떤 블록을 썼었는지 대칭이동 시키기</a:t>
            </a:r>
            <a:r>
              <a:rPr lang="en-US" altLang="ko-KR" dirty="0"/>
              <a:t>(</a:t>
            </a:r>
            <a:r>
              <a:rPr lang="ko-KR" altLang="en-US" dirty="0" err="1"/>
              <a:t>블럭</a:t>
            </a:r>
            <a:r>
              <a:rPr lang="ko-KR" altLang="en-US" dirty="0"/>
              <a:t> 모양 확인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coords_list.</a:t>
            </a:r>
            <a:r>
              <a:rPr lang="en-US" altLang="ko-KR" dirty="0" err="1">
                <a:solidFill>
                  <a:srgbClr val="F66C6F"/>
                </a:solidFill>
              </a:rPr>
              <a:t>sort</a:t>
            </a:r>
            <a:r>
              <a:rPr lang="en-US" altLang="ko-KR" dirty="0">
                <a:solidFill>
                  <a:srgbClr val="F66C6F"/>
                </a:solidFill>
              </a:rPr>
              <a:t>(key=lambda </a:t>
            </a:r>
            <a:r>
              <a:rPr lang="en-US" altLang="ko-KR" dirty="0" err="1">
                <a:solidFill>
                  <a:srgbClr val="F66C6F"/>
                </a:solidFill>
              </a:rPr>
              <a:t>coord</a:t>
            </a:r>
            <a:r>
              <a:rPr lang="en-US" altLang="ko-KR" dirty="0">
                <a:solidFill>
                  <a:srgbClr val="F66C6F"/>
                </a:solidFill>
              </a:rPr>
              <a:t>: (</a:t>
            </a:r>
            <a:r>
              <a:rPr lang="en-US" altLang="ko-KR" dirty="0" err="1">
                <a:solidFill>
                  <a:srgbClr val="F66C6F"/>
                </a:solidFill>
              </a:rPr>
              <a:t>coord</a:t>
            </a:r>
            <a:r>
              <a:rPr lang="en-US" altLang="ko-KR" dirty="0">
                <a:solidFill>
                  <a:srgbClr val="F66C6F"/>
                </a:solidFill>
              </a:rPr>
              <a:t>[0], </a:t>
            </a:r>
            <a:r>
              <a:rPr lang="en-US" altLang="ko-KR" dirty="0" err="1">
                <a:solidFill>
                  <a:srgbClr val="F66C6F"/>
                </a:solidFill>
              </a:rPr>
              <a:t>coord</a:t>
            </a:r>
            <a:r>
              <a:rPr lang="en-US" altLang="ko-KR" dirty="0">
                <a:solidFill>
                  <a:srgbClr val="F66C6F"/>
                </a:solidFill>
              </a:rPr>
              <a:t>[1])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  #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-&gt; y</a:t>
            </a:r>
            <a:r>
              <a:rPr lang="ko-KR" altLang="en-US" dirty="0"/>
              <a:t>축 순으로 우선순위로 </a:t>
            </a:r>
            <a:r>
              <a:rPr lang="ko-KR" altLang="en-US" dirty="0">
                <a:solidFill>
                  <a:srgbClr val="F66C6F"/>
                </a:solidFill>
              </a:rPr>
              <a:t>정렬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BC9D3C-7CA6-A446-6728-1D37D1E235DF}"/>
              </a:ext>
            </a:extLst>
          </p:cNvPr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867971"/>
      </p:ext>
    </p:extLst>
  </p:cSld>
  <p:clrMapOvr>
    <a:masterClrMapping/>
  </p:clrMapOvr>
  <p:transition spd="slow">
    <p:cov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4153"/>
            <a:ext cx="372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중복 블록 제거 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367373"/>
            <a:ext cx="69847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remained_block</a:t>
            </a:r>
            <a:r>
              <a:rPr lang="en-US" altLang="ko-KR" dirty="0"/>
              <a:t> = [] 	#</a:t>
            </a:r>
            <a:r>
              <a:rPr lang="ko-KR" altLang="en-US" dirty="0"/>
              <a:t>남은 블록</a:t>
            </a:r>
            <a:endParaRPr lang="en-US" altLang="ko-KR" dirty="0"/>
          </a:p>
          <a:p>
            <a:r>
              <a:rPr lang="en-US" altLang="ko-KR" dirty="0"/>
              <a:t>for shape in block: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keep_flag</a:t>
            </a:r>
            <a:r>
              <a:rPr lang="en-US" altLang="ko-KR" dirty="0"/>
              <a:t>= True  # </a:t>
            </a:r>
            <a:r>
              <a:rPr lang="ko-KR" altLang="en-US" dirty="0"/>
              <a:t>이번 블록을 </a:t>
            </a:r>
            <a:r>
              <a:rPr lang="ko-KR" altLang="en-US" dirty="0" err="1"/>
              <a:t>유지할것인가</a:t>
            </a:r>
            <a:endParaRPr lang="ko-KR" altLang="en-US" dirty="0"/>
          </a:p>
          <a:p>
            <a:r>
              <a:rPr lang="ko-KR" altLang="en-US" dirty="0"/>
              <a:t>      </a:t>
            </a:r>
            <a:r>
              <a:rPr lang="en-US" altLang="ko-KR" dirty="0"/>
              <a:t>for </a:t>
            </a:r>
            <a:r>
              <a:rPr lang="en-US" altLang="ko-KR" dirty="0" err="1"/>
              <a:t>sublist</a:t>
            </a:r>
            <a:r>
              <a:rPr lang="en-US" altLang="ko-KR" dirty="0"/>
              <a:t> in shape:</a:t>
            </a:r>
          </a:p>
          <a:p>
            <a:r>
              <a:rPr lang="en-US" altLang="ko-KR" dirty="0"/>
              <a:t>             </a:t>
            </a:r>
            <a:r>
              <a:rPr lang="en-US" altLang="ko-KR" dirty="0">
                <a:solidFill>
                  <a:srgbClr val="F66C6F"/>
                </a:solidFill>
              </a:rPr>
              <a:t>if </a:t>
            </a:r>
            <a:r>
              <a:rPr lang="en-US" altLang="ko-KR" dirty="0" err="1">
                <a:solidFill>
                  <a:srgbClr val="F66C6F"/>
                </a:solidFill>
              </a:rPr>
              <a:t>sublist</a:t>
            </a:r>
            <a:r>
              <a:rPr lang="en-US" altLang="ko-KR" dirty="0">
                <a:solidFill>
                  <a:srgbClr val="F66C6F"/>
                </a:solidFill>
              </a:rPr>
              <a:t> in </a:t>
            </a:r>
            <a:r>
              <a:rPr lang="en-US" altLang="ko-KR" dirty="0" err="1">
                <a:solidFill>
                  <a:srgbClr val="F66C6F"/>
                </a:solidFill>
              </a:rPr>
              <a:t>block_to_remove.values</a:t>
            </a:r>
            <a:r>
              <a:rPr lang="en-US" altLang="ko-KR" dirty="0">
                <a:solidFill>
                  <a:srgbClr val="F66C6F"/>
                </a:solidFill>
              </a:rPr>
              <a:t>():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should_keep_shape</a:t>
            </a:r>
            <a:r>
              <a:rPr lang="en-US" altLang="ko-KR" dirty="0"/>
              <a:t> = False  #</a:t>
            </a:r>
            <a:r>
              <a:rPr lang="ko-KR" altLang="en-US" dirty="0"/>
              <a:t>이미 써먹은 블록이면 </a:t>
            </a:r>
            <a:r>
              <a:rPr lang="en-US" altLang="ko-KR" dirty="0"/>
              <a:t>pass</a:t>
            </a:r>
          </a:p>
          <a:p>
            <a:r>
              <a:rPr lang="en-US" altLang="ko-KR" dirty="0"/>
              <a:t>                    break  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if </a:t>
            </a:r>
            <a:r>
              <a:rPr lang="en-US" altLang="ko-KR" dirty="0" err="1"/>
              <a:t>keep_flag</a:t>
            </a:r>
            <a:r>
              <a:rPr lang="en-US" altLang="ko-KR" dirty="0"/>
              <a:t> ==True:</a:t>
            </a:r>
          </a:p>
          <a:p>
            <a:r>
              <a:rPr lang="en-US" altLang="ko-KR" dirty="0">
                <a:solidFill>
                  <a:srgbClr val="F66C6F"/>
                </a:solidFill>
              </a:rPr>
              <a:t>            </a:t>
            </a:r>
            <a:r>
              <a:rPr lang="en-US" altLang="ko-KR" dirty="0" err="1">
                <a:solidFill>
                  <a:srgbClr val="F66C6F"/>
                </a:solidFill>
              </a:rPr>
              <a:t>remained_block.append</a:t>
            </a:r>
            <a:r>
              <a:rPr lang="en-US" altLang="ko-KR" dirty="0">
                <a:solidFill>
                  <a:srgbClr val="F66C6F"/>
                </a:solidFill>
              </a:rPr>
              <a:t>(shape)  #</a:t>
            </a:r>
            <a:r>
              <a:rPr lang="ko-KR" altLang="en-US" dirty="0">
                <a:solidFill>
                  <a:srgbClr val="F66C6F"/>
                </a:solidFill>
              </a:rPr>
              <a:t>안 써먹은 블록이면 넣기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FCF7C1-76D5-331F-46FE-E6AE2B6E4B18}"/>
              </a:ext>
            </a:extLst>
          </p:cNvPr>
          <p:cNvSpPr/>
          <p:nvPr/>
        </p:nvSpPr>
        <p:spPr>
          <a:xfrm>
            <a:off x="3743819" y="-43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탐색 알고리즘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5232"/>
      </p:ext>
    </p:extLst>
  </p:cSld>
  <p:clrMapOvr>
    <a:masterClrMapping/>
  </p:clrMapOvr>
  <p:transition spd="slow">
    <p:cov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D09184-DE9E-615D-8627-FAAC2F5F11B6}"/>
              </a:ext>
            </a:extLst>
          </p:cNvPr>
          <p:cNvSpPr txBox="1"/>
          <p:nvPr/>
        </p:nvSpPr>
        <p:spPr>
          <a:xfrm>
            <a:off x="4013193" y="2067694"/>
            <a:ext cx="1117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/>
              <a:t>시연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67277021"/>
      </p:ext>
    </p:extLst>
  </p:cSld>
  <p:clrMapOvr>
    <a:masterClrMapping/>
  </p:clrMapOvr>
  <p:transition spd="slow">
    <p:cove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D09184-DE9E-615D-8627-FAAC2F5F11B6}"/>
              </a:ext>
            </a:extLst>
          </p:cNvPr>
          <p:cNvSpPr txBox="1"/>
          <p:nvPr/>
        </p:nvSpPr>
        <p:spPr>
          <a:xfrm>
            <a:off x="3313482" y="2067694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/>
              <a:t>감사합니다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30755271"/>
      </p:ext>
    </p:extLst>
  </p:cSld>
  <p:clrMapOvr>
    <a:masterClrMapping/>
  </p:clrMapOvr>
  <p:transition spd="slow">
    <p:cover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554225"/>
      </p:ext>
    </p:extLst>
  </p:cSld>
  <p:clrMapOvr>
    <a:masterClrMapping/>
  </p:clrMapOvr>
  <p:transition spd="slow">
    <p:cov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82263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F9C74-F45B-C91F-24A7-F85CA1A43DC3}"/>
              </a:ext>
            </a:extLst>
          </p:cNvPr>
          <p:cNvSpPr txBox="1"/>
          <p:nvPr/>
        </p:nvSpPr>
        <p:spPr>
          <a:xfrm>
            <a:off x="3476187" y="1995686"/>
            <a:ext cx="2191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main.py</a:t>
            </a:r>
            <a:endParaRPr lang="ko-KR" altLang="en-US" sz="4400" spc="300" dirty="0"/>
          </a:p>
        </p:txBody>
      </p:sp>
    </p:spTree>
    <p:extLst>
      <p:ext uri="{BB962C8B-B14F-4D97-AF65-F5344CB8AC3E}">
        <p14:creationId xmlns:p14="http://schemas.microsoft.com/office/powerpoint/2010/main" val="19003767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3558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main.py</a:t>
            </a:r>
            <a:endParaRPr lang="ko-KR" altLang="en-US" sz="2800" dirty="0"/>
          </a:p>
        </p:txBody>
      </p:sp>
      <p:sp>
        <p:nvSpPr>
          <p:cNvPr id="19" name="직사각형 18"/>
          <p:cNvSpPr/>
          <p:nvPr/>
        </p:nvSpPr>
        <p:spPr>
          <a:xfrm>
            <a:off x="363466" y="-4355"/>
            <a:ext cx="1095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main.py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B24-3916-AEFE-4D38-E53276355A79}"/>
              </a:ext>
            </a:extLst>
          </p:cNvPr>
          <p:cNvSpPr txBox="1"/>
          <p:nvPr/>
        </p:nvSpPr>
        <p:spPr>
          <a:xfrm>
            <a:off x="567849" y="1563638"/>
            <a:ext cx="3499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알고리즘</a:t>
            </a:r>
            <a:r>
              <a:rPr lang="en-US" altLang="ko-KR" dirty="0"/>
              <a:t>(main -&gt; </a:t>
            </a:r>
            <a:r>
              <a:rPr lang="en-US" altLang="ko-KR" dirty="0" err="1"/>
              <a:t>bloset_ai</a:t>
            </a:r>
            <a:r>
              <a:rPr lang="en-US" altLang="ko-KR" dirty="0"/>
              <a:t>),</a:t>
            </a:r>
          </a:p>
          <a:p>
            <a:r>
              <a:rPr lang="ko-KR" altLang="en-US" dirty="0"/>
              <a:t>유저 인터페이스 알고리즘</a:t>
            </a:r>
          </a:p>
        </p:txBody>
      </p:sp>
    </p:spTree>
    <p:extLst>
      <p:ext uri="{BB962C8B-B14F-4D97-AF65-F5344CB8AC3E}">
        <p14:creationId xmlns:p14="http://schemas.microsoft.com/office/powerpoint/2010/main" val="241698141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843558"/>
            <a:ext cx="3736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main.py(</a:t>
            </a:r>
            <a:r>
              <a:rPr lang="ko-KR" altLang="en-US" sz="2800" dirty="0"/>
              <a:t>입력 알고리즘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</p:txBody>
      </p:sp>
      <p:sp>
        <p:nvSpPr>
          <p:cNvPr id="19" name="직사각형 18"/>
          <p:cNvSpPr/>
          <p:nvPr/>
        </p:nvSpPr>
        <p:spPr>
          <a:xfrm>
            <a:off x="584681" y="-4355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입력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B24-3916-AEFE-4D38-E53276355A79}"/>
              </a:ext>
            </a:extLst>
          </p:cNvPr>
          <p:cNvSpPr txBox="1"/>
          <p:nvPr/>
        </p:nvSpPr>
        <p:spPr>
          <a:xfrm>
            <a:off x="395536" y="1562568"/>
            <a:ext cx="69733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</a:t>
            </a:r>
            <a:r>
              <a:rPr lang="en-US" altLang="ko-KR" dirty="0" err="1"/>
              <a:t>event.type</a:t>
            </a:r>
            <a:r>
              <a:rPr lang="en-US" altLang="ko-KR" dirty="0"/>
              <a:t> == </a:t>
            </a:r>
            <a:r>
              <a:rPr lang="en-US" altLang="ko-KR" dirty="0" err="1"/>
              <a:t>pygame.QUIT</a:t>
            </a:r>
            <a:r>
              <a:rPr lang="en-US" altLang="ko-KR" dirty="0"/>
              <a:t>: 	#</a:t>
            </a:r>
            <a:r>
              <a:rPr lang="ko-KR" altLang="en-US" dirty="0"/>
              <a:t>파이게임 종료 버튼 누르면 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elif</a:t>
            </a:r>
            <a:r>
              <a:rPr lang="en-US" altLang="ko-KR" dirty="0"/>
              <a:t> block!=None and </a:t>
            </a:r>
            <a:r>
              <a:rPr lang="en-US" altLang="ko-KR" dirty="0" err="1"/>
              <a:t>event.type</a:t>
            </a:r>
            <a:r>
              <a:rPr lang="en-US" altLang="ko-KR" dirty="0"/>
              <a:t> == </a:t>
            </a:r>
            <a:r>
              <a:rPr lang="en-US" altLang="ko-KR" dirty="0" err="1"/>
              <a:t>pygame.</a:t>
            </a:r>
            <a:r>
              <a:rPr lang="en-US" altLang="ko-KR" dirty="0" err="1">
                <a:solidFill>
                  <a:srgbClr val="F66C6F"/>
                </a:solidFill>
              </a:rPr>
              <a:t>MOUSEMOTION</a:t>
            </a:r>
            <a:r>
              <a:rPr lang="en-US" altLang="ko-KR" dirty="0"/>
              <a:t>:  </a:t>
            </a:r>
          </a:p>
          <a:p>
            <a:r>
              <a:rPr lang="en-US" altLang="ko-KR" dirty="0"/>
              <a:t># </a:t>
            </a:r>
            <a:r>
              <a:rPr lang="ko-KR" altLang="en-US" dirty="0">
                <a:solidFill>
                  <a:srgbClr val="F66C6F"/>
                </a:solidFill>
              </a:rPr>
              <a:t>마우스 이동 이벤트 </a:t>
            </a:r>
            <a:r>
              <a:rPr lang="ko-KR" altLang="en-US" dirty="0"/>
              <a:t>발생시 마우스 </a:t>
            </a:r>
            <a:r>
              <a:rPr lang="en-US" altLang="ko-KR" dirty="0"/>
              <a:t>x, y</a:t>
            </a:r>
            <a:r>
              <a:rPr lang="ko-KR" altLang="en-US" dirty="0"/>
              <a:t>값 가져옴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만약 해당 자리에 블록을 넣을 수 있다면</a:t>
            </a:r>
            <a:endParaRPr lang="en-US" altLang="ko-KR" dirty="0"/>
          </a:p>
          <a:p>
            <a:r>
              <a:rPr lang="en-US" altLang="ko-KR" dirty="0">
                <a:solidFill>
                  <a:srgbClr val="F66C6F"/>
                </a:solidFill>
              </a:rPr>
              <a:t># hover</a:t>
            </a:r>
            <a:r>
              <a:rPr lang="ko-KR" altLang="en-US" dirty="0">
                <a:solidFill>
                  <a:srgbClr val="F66C6F"/>
                </a:solidFill>
              </a:rPr>
              <a:t>된 자리의 색깔을 변경하기</a:t>
            </a:r>
            <a:endParaRPr lang="en-US" altLang="ko-KR" dirty="0">
              <a:solidFill>
                <a:srgbClr val="F66C6F"/>
              </a:solidFill>
            </a:endParaRPr>
          </a:p>
          <a:p>
            <a:r>
              <a:rPr lang="en-US" altLang="ko-KR" dirty="0"/>
              <a:t>	board[</a:t>
            </a:r>
            <a:r>
              <a:rPr lang="en-US" altLang="ko-KR" dirty="0" err="1"/>
              <a:t>ny</a:t>
            </a:r>
            <a:r>
              <a:rPr lang="en-US" altLang="ko-KR" dirty="0"/>
              <a:t>][</a:t>
            </a:r>
            <a:r>
              <a:rPr lang="en-US" altLang="ko-KR" dirty="0" err="1"/>
              <a:t>nx</a:t>
            </a:r>
            <a:r>
              <a:rPr lang="en-US" altLang="ko-KR" dirty="0"/>
              <a:t>] = </a:t>
            </a:r>
            <a:r>
              <a:rPr lang="en-US" altLang="ko-KR" dirty="0" err="1"/>
              <a:t>hover_color</a:t>
            </a:r>
            <a:endParaRPr lang="en-US" altLang="ko-KR" dirty="0"/>
          </a:p>
        </p:txBody>
      </p:sp>
      <p:pic>
        <p:nvPicPr>
          <p:cNvPr id="9" name="그림 8" descr="스크린샷, 텍스트, 라인, 도표이(가) 표시된 사진&#10;&#10;자동 생성된 설명">
            <a:extLst>
              <a:ext uri="{FF2B5EF4-FFF2-40B4-BE49-F238E27FC236}">
                <a16:creationId xmlns:a16="http://schemas.microsoft.com/office/drawing/2014/main" id="{2DC27E8B-F64D-A8CE-5048-228D81846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15766"/>
            <a:ext cx="2460873" cy="20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947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표지">
  <a:themeElements>
    <a:clrScheme name="사용자 지정 1">
      <a:dk1>
        <a:srgbClr val="3334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사용자 지정 1">
      <a:dk1>
        <a:srgbClr val="3334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">
  <a:themeElements>
    <a:clrScheme name="사용자 지정 1">
      <a:dk1>
        <a:srgbClr val="3334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">
  <a:themeElements>
    <a:clrScheme name="사용자 지정 1">
      <a:dk1>
        <a:srgbClr val="3334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">
  <a:themeElements>
    <a:clrScheme name="사용자 지정 1">
      <a:dk1>
        <a:srgbClr val="3334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">
  <a:themeElements>
    <a:clrScheme name="사용자 지정 1">
      <a:dk1>
        <a:srgbClr val="3334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">
  <a:themeElements>
    <a:clrScheme name="사용자 지정 1">
      <a:dk1>
        <a:srgbClr val="3334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마무리">
  <a:themeElements>
    <a:clrScheme name="사용자 지정 1">
      <a:dk1>
        <a:srgbClr val="3334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마무리">
  <a:themeElements>
    <a:clrScheme name="사용자 지정 1">
      <a:dk1>
        <a:srgbClr val="3334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4573</Words>
  <Application>Microsoft Office PowerPoint</Application>
  <PresentationFormat>화면 슬라이드 쇼(16:9)</PresentationFormat>
  <Paragraphs>1361</Paragraphs>
  <Slides>65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65</vt:i4>
      </vt:variant>
    </vt:vector>
  </HeadingPairs>
  <TitlesOfParts>
    <vt:vector size="77" baseType="lpstr">
      <vt:lpstr>Arial</vt:lpstr>
      <vt:lpstr>맑은 고딕</vt:lpstr>
      <vt:lpstr>나눔스퀘어</vt:lpstr>
      <vt:lpstr>표지</vt:lpstr>
      <vt:lpstr>목차</vt:lpstr>
      <vt:lpstr>1</vt:lpstr>
      <vt:lpstr>2</vt:lpstr>
      <vt:lpstr>3</vt:lpstr>
      <vt:lpstr>4</vt:lpstr>
      <vt:lpstr>5</vt:lpstr>
      <vt:lpstr>마무리</vt:lpstr>
      <vt:lpstr>1_마무리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양 효정</cp:lastModifiedBy>
  <cp:revision>63</cp:revision>
  <dcterms:created xsi:type="dcterms:W3CDTF">2016-07-01T14:48:05Z</dcterms:created>
  <dcterms:modified xsi:type="dcterms:W3CDTF">2023-08-24T16:12:49Z</dcterms:modified>
</cp:coreProperties>
</file>