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75" r:id="rId3"/>
    <p:sldId id="282" r:id="rId4"/>
    <p:sldId id="281" r:id="rId5"/>
    <p:sldId id="283" r:id="rId6"/>
    <p:sldId id="274" r:id="rId7"/>
  </p:sldIdLst>
  <p:sldSz cx="12192000" cy="6858000"/>
  <p:notesSz cx="6858000" cy="9144000"/>
  <p:embeddedFontLst>
    <p:embeddedFont>
      <p:font typeface="Calibri Light" pitchFamily="34" charset="0"/>
      <p:regular r:id="rId8"/>
      <p:italic r:id="rId9"/>
    </p:embeddedFont>
    <p:embeddedFont>
      <p:font typeface="맑은 고딕" pitchFamily="50" charset="-127"/>
      <p:regular r:id="rId10"/>
      <p:bold r:id="rId11"/>
    </p:embeddedFont>
    <p:embeddedFont>
      <p:font typeface="나눔고딕 ExtraBold" charset="-127"/>
      <p:bold r:id="rId1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23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  <p15:guide id="3" orient="horz" pos="3064">
          <p15:clr>
            <a:srgbClr val="A4A3A4"/>
          </p15:clr>
        </p15:guide>
        <p15:guide id="4" pos="665" userDrawn="1">
          <p15:clr>
            <a:srgbClr val="A4A3A4"/>
          </p15:clr>
        </p15:guide>
        <p15:guide id="5" pos="701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80B9"/>
    <a:srgbClr val="F9F9F9"/>
    <a:srgbClr val="C0392B"/>
    <a:srgbClr val="9BBB59"/>
    <a:srgbClr val="F39C12"/>
    <a:srgbClr val="16A085"/>
    <a:srgbClr val="929292"/>
    <a:srgbClr val="C2C2C2"/>
    <a:srgbClr val="B64438"/>
    <a:srgbClr val="DA8C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 showGuides="1">
      <p:cViewPr>
        <p:scale>
          <a:sx n="117" d="100"/>
          <a:sy n="117" d="100"/>
        </p:scale>
        <p:origin x="-108" y="-84"/>
      </p:cViewPr>
      <p:guideLst>
        <p:guide orient="horz" pos="1230"/>
        <p:guide orient="horz" pos="2160"/>
        <p:guide orient="horz" pos="3064"/>
        <p:guide pos="665"/>
        <p:guide pos="701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pPr/>
              <a:t>2016-03-28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449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pPr/>
              <a:t>2016-03-28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4002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pPr/>
              <a:t>2016-03-28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960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pPr/>
              <a:t>2016-03-28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026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pPr/>
              <a:t>2016-03-28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7898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pPr/>
              <a:t>2016-03-28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112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pPr/>
              <a:t>2016-03-28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286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pPr/>
              <a:t>2016-03-28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429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pPr/>
              <a:t>2016-03-28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385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pPr/>
              <a:t>2016-03-28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537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pPr/>
              <a:t>2016-03-28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275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AF513-41D8-4FBD-889F-CCE17FCCA7D9}" type="datetimeFigureOut">
              <a:rPr lang="ko-KR" altLang="en-US" smtClean="0"/>
              <a:pPr/>
              <a:t>2016-03-28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B7632-C8BF-45E2-9E78-0EB25F772A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211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14218" y="1162953"/>
            <a:ext cx="5475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rgbClr val="939BA5"/>
                </a:solidFill>
                <a:latin typeface="Calibri Light" panose="020F0302020204030204" pitchFamily="34" charset="0"/>
              </a:rPr>
              <a:t>Barcode Scanner Of </a:t>
            </a:r>
            <a:r>
              <a:rPr lang="en-US" altLang="ko-KR" sz="1200" dirty="0">
                <a:solidFill>
                  <a:srgbClr val="939BA5"/>
                </a:solidFill>
                <a:latin typeface="Calibri Light" panose="020F0302020204030204" pitchFamily="34" charset="0"/>
              </a:rPr>
              <a:t>ZEBRA project </a:t>
            </a:r>
            <a:endParaRPr lang="ko-KR" altLang="en-US" sz="1200" dirty="0">
              <a:solidFill>
                <a:srgbClr val="939BA5"/>
              </a:solidFill>
              <a:latin typeface="Calibri Light" panose="020F03020202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12133" y="180489"/>
            <a:ext cx="527941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pc="-150" dirty="0" smtClean="0">
                <a:solidFill>
                  <a:srgbClr val="445566"/>
                </a:solidFill>
                <a:latin typeface="+mj-lt"/>
                <a:ea typeface="나눔고딕 ExtraBold" panose="020D0904000000000000" pitchFamily="50" charset="-127"/>
              </a:rPr>
              <a:t>Zxing Library</a:t>
            </a:r>
          </a:p>
          <a:p>
            <a:pPr algn="ctr"/>
            <a:r>
              <a:rPr lang="en-US" altLang="ko-KR" sz="2000" spc="-150" dirty="0">
                <a:solidFill>
                  <a:srgbClr val="445566"/>
                </a:solidFill>
                <a:ea typeface="나눔고딕 ExtraBold" panose="020D0904000000000000" pitchFamily="50" charset="-127"/>
              </a:rPr>
              <a:t>(Android Open Source</a:t>
            </a:r>
            <a:r>
              <a:rPr lang="en-US" altLang="ko-KR" sz="2000" spc="-150" dirty="0" smtClean="0">
                <a:solidFill>
                  <a:srgbClr val="445566"/>
                </a:solidFill>
                <a:ea typeface="나눔고딕 ExtraBold" panose="020D0904000000000000" pitchFamily="50" charset="-127"/>
              </a:rPr>
              <a:t>)</a:t>
            </a:r>
            <a:endParaRPr lang="en-US" altLang="ko-KR" sz="2000" spc="-150" dirty="0">
              <a:solidFill>
                <a:srgbClr val="445566"/>
              </a:solidFill>
              <a:ea typeface="나눔고딕 ExtraBold" panose="020D0904000000000000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597510" y="1137043"/>
            <a:ext cx="708664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4" descr="https://lh5.ggpht.com/1LOtwiNOpxqil7G34zdzietlTPG7IGJ5QAviHSkl9OESEDrmqNGItOwPEN59FyK9cSg=w3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5396" y="1558957"/>
            <a:ext cx="3632891" cy="3632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4441256" y="5375587"/>
            <a:ext cx="30364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latin typeface="나눔바른고딕" charset="-127"/>
                <a:ea typeface="나눔바른고딕" charset="-127"/>
              </a:rPr>
              <a:t>Barcode Scanner</a:t>
            </a:r>
            <a:endParaRPr lang="ko-KR" altLang="en-US" sz="2800" b="1" dirty="0">
              <a:latin typeface="나눔바른고딕" charset="-127"/>
              <a:ea typeface="나눔바른고딕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968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3768089" y="670155"/>
            <a:ext cx="43948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pc="-150" dirty="0" smtClean="0">
                <a:solidFill>
                  <a:srgbClr val="445566"/>
                </a:solidFill>
                <a:latin typeface="+mn-ea"/>
              </a:rPr>
              <a:t>Zxing Library</a:t>
            </a:r>
            <a:r>
              <a:rPr lang="ko-KR" altLang="en-US" sz="3200" spc="-150" dirty="0" smtClean="0">
                <a:solidFill>
                  <a:srgbClr val="445566"/>
                </a:solidFill>
                <a:latin typeface="+mn-ea"/>
              </a:rPr>
              <a:t>란</a:t>
            </a:r>
            <a:endParaRPr lang="ko-KR" altLang="en-US" sz="3200" spc="-150" dirty="0">
              <a:solidFill>
                <a:srgbClr val="445566"/>
              </a:solidFill>
              <a:latin typeface="+mn-e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270670" y="1325269"/>
            <a:ext cx="31817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939BA5"/>
                </a:solidFill>
                <a:latin typeface="Calibri Light" panose="020F0302020204030204" pitchFamily="34" charset="0"/>
              </a:rPr>
              <a:t>Barcode Scanner Of ZEBRA project </a:t>
            </a:r>
            <a:endParaRPr lang="ko-KR" altLang="en-US" sz="1200" dirty="0">
              <a:solidFill>
                <a:srgbClr val="939BA5"/>
              </a:solidFill>
              <a:latin typeface="Calibri Light" panose="020F0302020204030204" pitchFamily="34" charset="0"/>
            </a:endParaRPr>
          </a:p>
        </p:txBody>
      </p:sp>
      <p:cxnSp>
        <p:nvCxnSpPr>
          <p:cNvPr id="40" name="직선 연결선 39"/>
          <p:cNvCxnSpPr/>
          <p:nvPr/>
        </p:nvCxnSpPr>
        <p:spPr>
          <a:xfrm>
            <a:off x="5507205" y="1283065"/>
            <a:ext cx="708664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566114" y="1833250"/>
            <a:ext cx="24317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+mn-ea"/>
              </a:rPr>
              <a:t>Barcode Scan</a:t>
            </a:r>
            <a:endParaRPr lang="ko-KR" altLang="en-US" sz="2000" dirty="0">
              <a:latin typeface="+mn-ea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1411314" y="1925127"/>
            <a:ext cx="154800" cy="154800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901874" y="6195669"/>
            <a:ext cx="10158608" cy="0"/>
          </a:xfrm>
          <a:prstGeom prst="line">
            <a:avLst/>
          </a:prstGeom>
          <a:ln w="1270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566112" y="2362130"/>
            <a:ext cx="54149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ko-KR" altLang="en-US" sz="1400" dirty="0" smtClean="0">
                <a:solidFill>
                  <a:srgbClr val="929292"/>
                </a:solidFill>
                <a:latin typeface="+mn-ea"/>
              </a:rPr>
              <a:t>카메라를 띄운 후 사진을 찍고 이 사진 이미지에 들어 있는 바코드 부분만을 따로 인식하여 바코드 정보를 만들어내는 과정</a:t>
            </a:r>
            <a:endParaRPr lang="ko-KR" altLang="en-US" sz="1400" dirty="0">
              <a:solidFill>
                <a:srgbClr val="929292"/>
              </a:solidFill>
              <a:latin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566114" y="3252475"/>
            <a:ext cx="1968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+mn-ea"/>
              </a:rPr>
              <a:t>Zxing Library</a:t>
            </a:r>
            <a:endParaRPr lang="ko-KR" altLang="en-US" sz="2000" dirty="0">
              <a:latin typeface="+mn-ea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1411314" y="3344352"/>
            <a:ext cx="154800" cy="154800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566113" y="3781355"/>
            <a:ext cx="54149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ko-KR" altLang="en-US" sz="1400" dirty="0" smtClean="0">
                <a:solidFill>
                  <a:srgbClr val="929292"/>
                </a:solidFill>
                <a:latin typeface="+mn-ea"/>
              </a:rPr>
              <a:t>다중포멧 </a:t>
            </a:r>
            <a:r>
              <a:rPr lang="en-US" altLang="ko-KR" sz="1400" dirty="0" smtClean="0">
                <a:solidFill>
                  <a:srgbClr val="929292"/>
                </a:solidFill>
                <a:latin typeface="+mn-ea"/>
              </a:rPr>
              <a:t>1D/2D </a:t>
            </a:r>
            <a:r>
              <a:rPr lang="ko-KR" altLang="en-US" sz="1400" dirty="0" smtClean="0">
                <a:solidFill>
                  <a:srgbClr val="929292"/>
                </a:solidFill>
                <a:latin typeface="+mn-ea"/>
              </a:rPr>
              <a:t>바코드 이미지 프로세싱 라이브러리</a:t>
            </a:r>
            <a:endParaRPr lang="en-US" altLang="ko-KR" sz="1400" dirty="0" smtClean="0">
              <a:solidFill>
                <a:srgbClr val="929292"/>
              </a:solidFill>
              <a:latin typeface="+mn-ea"/>
            </a:endParaRPr>
          </a:p>
          <a:p>
            <a:pPr marL="171450" indent="-171450">
              <a:buFont typeface="Arial" pitchFamily="34" charset="0"/>
              <a:buChar char="•"/>
            </a:pPr>
            <a:endParaRPr lang="en-US" altLang="ko-KR" sz="1400" dirty="0" smtClean="0">
              <a:solidFill>
                <a:srgbClr val="929292"/>
              </a:solidFill>
              <a:latin typeface="+mn-ea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1400" dirty="0" smtClean="0">
                <a:solidFill>
                  <a:srgbClr val="929292"/>
                </a:solidFill>
                <a:latin typeface="+mn-ea"/>
              </a:rPr>
              <a:t>안드로이드에서 바코드를 인식하고 바코드에 들어있는 정보를 만들어내는 과정을 제공해주는 오픈 소스 라이브러리</a:t>
            </a:r>
            <a:endParaRPr lang="en-US" altLang="ko-KR" sz="1400" dirty="0">
              <a:solidFill>
                <a:srgbClr val="929292"/>
              </a:solidFill>
              <a:latin typeface="+mn-ea"/>
            </a:endParaRPr>
          </a:p>
        </p:txBody>
      </p:sp>
      <p:pic>
        <p:nvPicPr>
          <p:cNvPr id="13" name="Picture 2" descr="http://vignette1.wikia.nocookie.net/risk-of-rain/images/3/34/Mobile_Icon.png/revision/latest?cb=201409170854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6165" y="1491381"/>
            <a:ext cx="3608077" cy="3608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encrypted-tbn1.gstatic.com/images?q=tbn:ANd9GcRWLeM4HzOuiR8ooRWrtmSx-2JLNQeQFTlR6m4yQzdEfahqVOYNc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4620" y="2579836"/>
            <a:ext cx="1431166" cy="1431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473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vignette1.wikia.nocookie.net/risk-of-rain/images/3/34/Mobile_Icon.png/revision/latest?cb=201409170854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675" y="2122588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직선 화살표 연결선 7"/>
          <p:cNvCxnSpPr/>
          <p:nvPr/>
        </p:nvCxnSpPr>
        <p:spPr>
          <a:xfrm>
            <a:off x="2887000" y="3094138"/>
            <a:ext cx="2717800" cy="0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rot="10800000">
            <a:off x="2867950" y="3541813"/>
            <a:ext cx="2717800" cy="0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852075" y="2693572"/>
            <a:ext cx="2778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바른고딕" charset="-127"/>
                <a:ea typeface="나눔바른고딕" charset="-127"/>
              </a:rPr>
              <a:t>①</a:t>
            </a:r>
            <a:r>
              <a:rPr lang="en-US" altLang="ko-KR" dirty="0" smtClean="0">
                <a:latin typeface="나눔바른고딕" charset="-127"/>
                <a:ea typeface="나눔바른고딕" charset="-127"/>
              </a:rPr>
              <a:t>strartActivityForResult</a:t>
            </a:r>
            <a:endParaRPr lang="ko-KR" altLang="en-US" dirty="0">
              <a:latin typeface="나눔바른고딕" charset="-127"/>
              <a:ea typeface="나눔바른고딕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185450" y="3531772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바른고딕" charset="-127"/>
                <a:ea typeface="나눔바른고딕" charset="-127"/>
              </a:rPr>
              <a:t>③</a:t>
            </a:r>
            <a:r>
              <a:rPr lang="en-US" altLang="ko-KR" dirty="0" smtClean="0">
                <a:latin typeface="나눔바른고딕" charset="-127"/>
                <a:ea typeface="나눔바른고딕" charset="-127"/>
              </a:rPr>
              <a:t>onActivityResult</a:t>
            </a:r>
            <a:endParaRPr lang="ko-KR" altLang="en-US" dirty="0">
              <a:latin typeface="나눔바른고딕" charset="-127"/>
              <a:ea typeface="나눔바른고딕" charset="-127"/>
            </a:endParaRPr>
          </a:p>
        </p:txBody>
      </p:sp>
      <p:pic>
        <p:nvPicPr>
          <p:cNvPr id="1028" name="Picture 4" descr="https://lh5.ggpht.com/1LOtwiNOpxqil7G34zdzietlTPG7IGJ5QAviHSkl9OESEDrmqNGItOwPEN59FyK9cSg=w3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1450" y="2418379"/>
            <a:ext cx="1708150" cy="170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직선 화살표 연결선 17"/>
          <p:cNvCxnSpPr/>
          <p:nvPr/>
        </p:nvCxnSpPr>
        <p:spPr>
          <a:xfrm>
            <a:off x="7557425" y="3275113"/>
            <a:ext cx="1724025" cy="0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11082" y="4560988"/>
            <a:ext cx="2374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바른고딕" charset="-127"/>
                <a:ea typeface="나눔바른고딕" charset="-127"/>
              </a:rPr>
              <a:t>Android Application </a:t>
            </a:r>
            <a:endParaRPr lang="ko-KR" altLang="en-US" dirty="0">
              <a:latin typeface="나눔바른고딕" charset="-127"/>
              <a:ea typeface="나눔바른고딕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130485" y="4063029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바른고딕" charset="-127"/>
                <a:ea typeface="나눔바른고딕" charset="-127"/>
              </a:rPr>
              <a:t>Camera</a:t>
            </a:r>
            <a:endParaRPr lang="ko-KR" altLang="en-US" dirty="0">
              <a:latin typeface="나눔바른고딕" charset="-127"/>
              <a:ea typeface="나눔바른고딕" charset="-127"/>
            </a:endParaRPr>
          </a:p>
        </p:txBody>
      </p:sp>
      <p:pic>
        <p:nvPicPr>
          <p:cNvPr id="1036" name="Picture 12" descr="http://simpleicon.com/wp-content/uploads/camera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7675" y="2381330"/>
            <a:ext cx="1782246" cy="1782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9322642" y="4147127"/>
            <a:ext cx="1625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바른고딕" charset="-127"/>
                <a:ea typeface="나눔바른고딕" charset="-127"/>
              </a:rPr>
              <a:t>Scan Barcode</a:t>
            </a:r>
            <a:endParaRPr lang="ko-KR" altLang="en-US" dirty="0">
              <a:latin typeface="나눔바른고딕" charset="-127"/>
              <a:ea typeface="나눔바른고딕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438819" y="2878238"/>
            <a:ext cx="1938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바른고딕" charset="-127"/>
                <a:ea typeface="나눔바른고딕" charset="-127"/>
              </a:rPr>
              <a:t>②</a:t>
            </a:r>
            <a:r>
              <a:rPr lang="en-US" altLang="ko-KR" dirty="0" smtClean="0">
                <a:latin typeface="나눔바른고딕" charset="-127"/>
                <a:ea typeface="나눔바른고딕" charset="-127"/>
              </a:rPr>
              <a:t>Barcode Scan</a:t>
            </a:r>
            <a:endParaRPr lang="ko-KR" altLang="en-US" dirty="0">
              <a:latin typeface="나눔바른고딕" charset="-127"/>
              <a:ea typeface="나눔바른고딕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768089" y="670155"/>
            <a:ext cx="43948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pc="-150" dirty="0" smtClean="0">
                <a:solidFill>
                  <a:srgbClr val="445566"/>
                </a:solidFill>
                <a:latin typeface="+mn-ea"/>
              </a:rPr>
              <a:t>Zxing Library</a:t>
            </a:r>
            <a:r>
              <a:rPr lang="ko-KR" altLang="en-US" sz="3200" spc="-150" dirty="0">
                <a:solidFill>
                  <a:srgbClr val="445566"/>
                </a:solidFill>
                <a:latin typeface="+mn-ea"/>
              </a:rPr>
              <a:t> </a:t>
            </a:r>
            <a:r>
              <a:rPr lang="ko-KR" altLang="en-US" sz="3200" spc="-150" dirty="0" smtClean="0">
                <a:solidFill>
                  <a:srgbClr val="445566"/>
                </a:solidFill>
                <a:latin typeface="+mn-ea"/>
              </a:rPr>
              <a:t>구</a:t>
            </a:r>
            <a:r>
              <a:rPr lang="ko-KR" altLang="en-US" sz="3200" spc="-150" dirty="0">
                <a:solidFill>
                  <a:srgbClr val="445566"/>
                </a:solidFill>
                <a:latin typeface="+mn-ea"/>
              </a:rPr>
              <a:t>조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270670" y="1325269"/>
            <a:ext cx="31817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rgbClr val="939BA5"/>
                </a:solidFill>
                <a:latin typeface="Calibri Light" panose="020F0302020204030204" pitchFamily="34" charset="0"/>
              </a:rPr>
              <a:t>Barcode Scanner </a:t>
            </a:r>
            <a:r>
              <a:rPr lang="en-US" altLang="ko-KR" sz="1200" dirty="0">
                <a:solidFill>
                  <a:srgbClr val="939BA5"/>
                </a:solidFill>
                <a:latin typeface="Calibri Light" panose="020F0302020204030204" pitchFamily="34" charset="0"/>
              </a:rPr>
              <a:t>Of ZEBRA project </a:t>
            </a:r>
            <a:endParaRPr lang="ko-KR" altLang="en-US" sz="1200" dirty="0">
              <a:solidFill>
                <a:srgbClr val="939BA5"/>
              </a:solidFill>
              <a:latin typeface="Calibri Light" panose="020F0302020204030204" pitchFamily="34" charset="0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5507205" y="1283065"/>
            <a:ext cx="708664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31707" y="5337648"/>
            <a:ext cx="1077742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바른고딕" charset="-127"/>
                <a:ea typeface="나눔바른고딕" charset="-127"/>
              </a:rPr>
              <a:t>-</a:t>
            </a:r>
            <a:r>
              <a:rPr lang="ko-KR" altLang="en-US" dirty="0" smtClean="0">
                <a:latin typeface="나눔바른고딕" charset="-127"/>
                <a:ea typeface="나눔바른고딕" charset="-127"/>
              </a:rPr>
              <a:t>바코드 스캔 화면을 직접 구성하고 시은 경우에는 라이브러리 소스를 안드로이드 프로젝트 파일로</a:t>
            </a:r>
            <a:r>
              <a:rPr lang="en-US" altLang="ko-KR" dirty="0" smtClean="0">
                <a:latin typeface="나눔바른고딕" charset="-127"/>
                <a:ea typeface="나눔바른고딕" charset="-127"/>
              </a:rPr>
              <a:t/>
            </a:r>
            <a:br>
              <a:rPr lang="en-US" altLang="ko-KR" dirty="0" smtClean="0">
                <a:latin typeface="나눔바른고딕" charset="-127"/>
                <a:ea typeface="나눔바른고딕" charset="-127"/>
              </a:rPr>
            </a:br>
            <a:r>
              <a:rPr lang="ko-KR" altLang="en-US" dirty="0" smtClean="0">
                <a:latin typeface="나눔바른고딕" charset="-127"/>
                <a:ea typeface="나눔바른고딕" charset="-127"/>
              </a:rPr>
              <a:t> 포함시킨 후 직접 빌드하여 사용가능</a:t>
            </a:r>
            <a:r>
              <a:rPr lang="en-US" altLang="ko-KR" dirty="0" smtClean="0">
                <a:latin typeface="나눔바른고딕" charset="-127"/>
                <a:ea typeface="나눔바른고딕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나눔바른고딕" charset="-127"/>
                <a:ea typeface="나눔바른고딕" charset="-127"/>
              </a:rPr>
              <a:t>-</a:t>
            </a:r>
            <a:r>
              <a:rPr lang="ko-KR" altLang="en-US" dirty="0" smtClean="0">
                <a:latin typeface="나눔바른고딕" charset="-127"/>
                <a:ea typeface="나눔바른고딕" charset="-127"/>
              </a:rPr>
              <a:t>이 경우에</a:t>
            </a:r>
            <a:r>
              <a:rPr lang="ko-KR" altLang="en-US" dirty="0">
                <a:latin typeface="나눔바른고딕" charset="-127"/>
                <a:ea typeface="나눔바른고딕" charset="-127"/>
              </a:rPr>
              <a:t>는</a:t>
            </a:r>
            <a:r>
              <a:rPr lang="en-US" altLang="ko-KR" dirty="0" smtClean="0">
                <a:latin typeface="나눔바른고딕" charset="-127"/>
                <a:ea typeface="나눔바른고딕" charset="-127"/>
              </a:rPr>
              <a:t> </a:t>
            </a:r>
            <a:r>
              <a:rPr lang="ko-KR" altLang="en-US" dirty="0" smtClean="0">
                <a:latin typeface="나눔바른고딕" charset="-127"/>
                <a:ea typeface="나눔바른고딕" charset="-127"/>
              </a:rPr>
              <a:t>라이브러리의 메인 액티비티에서 스캔 시 자동 호출되는 콜백 메소드를 구현</a:t>
            </a:r>
            <a:endParaRPr lang="ko-KR" altLang="en-US" dirty="0">
              <a:latin typeface="나눔바른고딕" charset="-127"/>
              <a:ea typeface="나눔바른고딕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385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2373848" y="670154"/>
            <a:ext cx="69753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pc="-150" dirty="0" smtClean="0">
                <a:solidFill>
                  <a:srgbClr val="445566"/>
                </a:solidFill>
                <a:latin typeface="+mn-ea"/>
              </a:rPr>
              <a:t>Zxing Library</a:t>
            </a:r>
            <a:r>
              <a:rPr lang="ko-KR" altLang="en-US" sz="3200" spc="-150" dirty="0" smtClean="0">
                <a:solidFill>
                  <a:srgbClr val="445566"/>
                </a:solidFill>
                <a:latin typeface="+mn-ea"/>
              </a:rPr>
              <a:t> 구</a:t>
            </a:r>
            <a:r>
              <a:rPr lang="ko-KR" altLang="en-US" sz="3200" spc="-150" dirty="0">
                <a:solidFill>
                  <a:srgbClr val="445566"/>
                </a:solidFill>
                <a:latin typeface="+mn-ea"/>
              </a:rPr>
              <a:t>성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270670" y="1325269"/>
            <a:ext cx="31817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939BA5"/>
                </a:solidFill>
                <a:latin typeface="Calibri Light" panose="020F0302020204030204" pitchFamily="34" charset="0"/>
              </a:rPr>
              <a:t>Barcode Scanner Of ZEBRA project </a:t>
            </a:r>
            <a:endParaRPr lang="ko-KR" altLang="en-US" sz="1200" dirty="0">
              <a:solidFill>
                <a:srgbClr val="939BA5"/>
              </a:solidFill>
              <a:latin typeface="Calibri Light" panose="020F0302020204030204" pitchFamily="34" charset="0"/>
            </a:endParaRPr>
          </a:p>
        </p:txBody>
      </p:sp>
      <p:cxnSp>
        <p:nvCxnSpPr>
          <p:cNvPr id="40" name="직선 연결선 39"/>
          <p:cNvCxnSpPr/>
          <p:nvPr/>
        </p:nvCxnSpPr>
        <p:spPr>
          <a:xfrm>
            <a:off x="5507205" y="1283065"/>
            <a:ext cx="708664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579191" y="2272838"/>
            <a:ext cx="4716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+mn-ea"/>
              </a:rPr>
              <a:t>CORE</a:t>
            </a:r>
            <a:endParaRPr lang="ko-KR" altLang="en-US" sz="2400" dirty="0">
              <a:latin typeface="+mn-ea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901874" y="6195669"/>
            <a:ext cx="10158608" cy="0"/>
          </a:xfrm>
          <a:prstGeom prst="line">
            <a:avLst/>
          </a:prstGeom>
          <a:ln w="1270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579191" y="3911122"/>
            <a:ext cx="4636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+mn-ea"/>
              </a:rPr>
              <a:t>JAVASE</a:t>
            </a:r>
            <a:endParaRPr lang="ko-KR" altLang="en-US" sz="2400" dirty="0">
              <a:latin typeface="+mn-ea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1424391" y="2426271"/>
            <a:ext cx="154800" cy="154800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latin typeface="+mn-ea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1424391" y="4064555"/>
            <a:ext cx="154800" cy="154800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75064" y="2272838"/>
            <a:ext cx="4716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+mn-ea"/>
              </a:rPr>
              <a:t>Android-Integration</a:t>
            </a:r>
            <a:endParaRPr lang="ko-KR" altLang="en-US" sz="2400" dirty="0"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75066" y="3911122"/>
            <a:ext cx="4636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+mn-ea"/>
              </a:rPr>
              <a:t>Android</a:t>
            </a:r>
            <a:endParaRPr lang="ko-KR" altLang="en-US" sz="2400" dirty="0">
              <a:latin typeface="+mn-ea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6520266" y="2426271"/>
            <a:ext cx="154800" cy="154800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latin typeface="+mn-ea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6520266" y="4064555"/>
            <a:ext cx="154800" cy="154800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latin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579190" y="2796059"/>
            <a:ext cx="39280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rgbClr val="929292"/>
                </a:solidFill>
                <a:latin typeface="+mn-ea"/>
              </a:rPr>
              <a:t>이미지 디코딩 라이브러리</a:t>
            </a:r>
            <a:endParaRPr lang="ko-KR" altLang="en-US" sz="1600" dirty="0">
              <a:solidFill>
                <a:srgbClr val="929292"/>
              </a:solidFill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675066" y="2796059"/>
            <a:ext cx="40786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rgbClr val="929292"/>
                </a:solidFill>
                <a:latin typeface="+mn-ea"/>
              </a:rPr>
              <a:t>통합적인 바코드 스캐너</a:t>
            </a:r>
            <a:endParaRPr lang="ko-KR" altLang="en-US" sz="1600" dirty="0">
              <a:solidFill>
                <a:srgbClr val="929292"/>
              </a:solidFill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579190" y="4400852"/>
            <a:ext cx="39280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altLang="ko-KR" sz="1600" dirty="0" smtClean="0">
                <a:solidFill>
                  <a:srgbClr val="929292"/>
                </a:solidFill>
                <a:latin typeface="+mn-ea"/>
              </a:rPr>
              <a:t>J2SE </a:t>
            </a:r>
            <a:r>
              <a:rPr lang="ko-KR" altLang="en-US" sz="1600" dirty="0" smtClean="0">
                <a:solidFill>
                  <a:srgbClr val="929292"/>
                </a:solidFill>
                <a:latin typeface="+mn-ea"/>
              </a:rPr>
              <a:t>클라이언트 코드</a:t>
            </a:r>
            <a:endParaRPr lang="ko-KR" altLang="en-US" sz="1600" dirty="0">
              <a:solidFill>
                <a:srgbClr val="929292"/>
              </a:solidFill>
              <a:latin typeface="+mn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675062" y="4418262"/>
            <a:ext cx="39280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rgbClr val="929292"/>
                </a:solidFill>
                <a:latin typeface="+mn-ea"/>
              </a:rPr>
              <a:t>안드로이드 클라이언트</a:t>
            </a:r>
            <a:endParaRPr lang="ko-KR" altLang="en-US" sz="1600" dirty="0">
              <a:solidFill>
                <a:srgbClr val="929292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8187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2373848" y="670154"/>
            <a:ext cx="69753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pc="-150" dirty="0" smtClean="0">
                <a:solidFill>
                  <a:srgbClr val="445566"/>
                </a:solidFill>
                <a:latin typeface="+mn-ea"/>
              </a:rPr>
              <a:t>Zxing Library</a:t>
            </a:r>
            <a:r>
              <a:rPr lang="ko-KR" altLang="en-US" sz="3200" spc="-150" dirty="0" smtClean="0">
                <a:solidFill>
                  <a:srgbClr val="445566"/>
                </a:solidFill>
                <a:latin typeface="+mn-ea"/>
              </a:rPr>
              <a:t> 지원 형식</a:t>
            </a:r>
            <a:endParaRPr lang="ko-KR" altLang="en-US" sz="3200" spc="-150" dirty="0">
              <a:solidFill>
                <a:srgbClr val="445566"/>
              </a:solidFill>
              <a:latin typeface="+mn-e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270670" y="1325269"/>
            <a:ext cx="31817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939BA5"/>
                </a:solidFill>
                <a:latin typeface="Calibri Light" panose="020F0302020204030204" pitchFamily="34" charset="0"/>
              </a:rPr>
              <a:t>Barcode Scanner Of ZEBRA project </a:t>
            </a:r>
            <a:endParaRPr lang="ko-KR" altLang="en-US" sz="1200" dirty="0">
              <a:solidFill>
                <a:srgbClr val="939BA5"/>
              </a:solidFill>
              <a:latin typeface="Calibri Light" panose="020F0302020204030204" pitchFamily="34" charset="0"/>
            </a:endParaRPr>
          </a:p>
        </p:txBody>
      </p:sp>
      <p:cxnSp>
        <p:nvCxnSpPr>
          <p:cNvPr id="40" name="직선 연결선 39"/>
          <p:cNvCxnSpPr/>
          <p:nvPr/>
        </p:nvCxnSpPr>
        <p:spPr>
          <a:xfrm>
            <a:off x="5507205" y="1283065"/>
            <a:ext cx="708664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488760" y="1855190"/>
            <a:ext cx="25004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+mn-ea"/>
              </a:rPr>
              <a:t>UPC-A </a:t>
            </a:r>
            <a:r>
              <a:rPr lang="ko-KR" altLang="en-US" sz="2000" dirty="0" smtClean="0">
                <a:latin typeface="+mn-ea"/>
              </a:rPr>
              <a:t>와 </a:t>
            </a:r>
            <a:r>
              <a:rPr lang="en-US" altLang="ko-KR" sz="2000" dirty="0" smtClean="0">
                <a:latin typeface="+mn-ea"/>
              </a:rPr>
              <a:t>UPC - E</a:t>
            </a:r>
            <a:endParaRPr lang="ko-KR" altLang="en-US" sz="2000" dirty="0">
              <a:latin typeface="+mn-ea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901874" y="6195669"/>
            <a:ext cx="10158608" cy="0"/>
          </a:xfrm>
          <a:prstGeom prst="line">
            <a:avLst/>
          </a:prstGeom>
          <a:ln w="1270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/>
          <p:cNvSpPr/>
          <p:nvPr/>
        </p:nvSpPr>
        <p:spPr>
          <a:xfrm>
            <a:off x="2333960" y="1977845"/>
            <a:ext cx="154800" cy="154800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488760" y="2557778"/>
            <a:ext cx="2693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+mn-ea"/>
              </a:rPr>
              <a:t>EAN – 8</a:t>
            </a:r>
            <a:r>
              <a:rPr lang="ko-KR" altLang="en-US" sz="2000" dirty="0" smtClean="0">
                <a:latin typeface="+mn-ea"/>
              </a:rPr>
              <a:t>과 </a:t>
            </a:r>
            <a:r>
              <a:rPr lang="en-US" altLang="ko-KR" sz="2000" dirty="0" smtClean="0">
                <a:latin typeface="+mn-ea"/>
              </a:rPr>
              <a:t>EAN - 13</a:t>
            </a:r>
            <a:endParaRPr lang="ko-KR" altLang="en-US" sz="2000" dirty="0">
              <a:latin typeface="+mn-ea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2333960" y="2680433"/>
            <a:ext cx="154800" cy="154800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+mn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488760" y="3259601"/>
            <a:ext cx="25004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+mn-ea"/>
              </a:rPr>
              <a:t>Code 39</a:t>
            </a:r>
            <a:endParaRPr lang="ko-KR" altLang="en-US" sz="2000" dirty="0">
              <a:latin typeface="+mn-ea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2333960" y="3383021"/>
            <a:ext cx="154800" cy="154800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+mn-e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488760" y="3962954"/>
            <a:ext cx="25004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+mn-ea"/>
              </a:rPr>
              <a:t>Code 93</a:t>
            </a:r>
            <a:endParaRPr lang="ko-KR" altLang="en-US" sz="2000" dirty="0">
              <a:latin typeface="+mn-ea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2333960" y="4085609"/>
            <a:ext cx="154800" cy="154800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488760" y="4665542"/>
            <a:ext cx="25004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+mn-ea"/>
              </a:rPr>
              <a:t>Code 128</a:t>
            </a:r>
            <a:endParaRPr lang="ko-KR" altLang="en-US" sz="2000" dirty="0">
              <a:latin typeface="+mn-ea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2333960" y="4788197"/>
            <a:ext cx="154800" cy="154800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+mn-ea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492439" y="1870969"/>
            <a:ext cx="25004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+mn-ea"/>
              </a:rPr>
              <a:t>QR Code</a:t>
            </a:r>
            <a:endParaRPr lang="ko-KR" altLang="en-US" sz="2000" dirty="0">
              <a:latin typeface="+mn-ea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7337639" y="1993624"/>
            <a:ext cx="154800" cy="154800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+mn-e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492439" y="2529253"/>
            <a:ext cx="25004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+mn-ea"/>
              </a:rPr>
              <a:t>ITF</a:t>
            </a:r>
            <a:endParaRPr lang="ko-KR" altLang="en-US" sz="2000" dirty="0">
              <a:latin typeface="+mn-ea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7337639" y="2651908"/>
            <a:ext cx="154800" cy="154800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+mn-ea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492439" y="3187537"/>
            <a:ext cx="25004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+mn-ea"/>
              </a:rPr>
              <a:t>Codabar</a:t>
            </a:r>
            <a:endParaRPr lang="ko-KR" altLang="en-US" sz="2000" dirty="0">
              <a:latin typeface="+mn-ea"/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7337639" y="3310192"/>
            <a:ext cx="154800" cy="154800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+mn-ea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492439" y="3845821"/>
            <a:ext cx="25004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+mn-ea"/>
              </a:rPr>
              <a:t>RSS - 14</a:t>
            </a:r>
            <a:endParaRPr lang="ko-KR" altLang="en-US" sz="2000" dirty="0">
              <a:latin typeface="+mn-ea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7337639" y="3968476"/>
            <a:ext cx="154800" cy="154800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+mn-ea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492439" y="4504105"/>
            <a:ext cx="25004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+mn-ea"/>
              </a:rPr>
              <a:t>Data Matrix</a:t>
            </a:r>
            <a:endParaRPr lang="ko-KR" altLang="en-US" sz="2000" dirty="0">
              <a:latin typeface="+mn-ea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7337639" y="4626760"/>
            <a:ext cx="154800" cy="154800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+mn-ea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488760" y="5368130"/>
            <a:ext cx="25004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+mn-ea"/>
              </a:rPr>
              <a:t>PDF 417</a:t>
            </a:r>
            <a:endParaRPr lang="ko-KR" altLang="en-US" sz="2000" dirty="0">
              <a:latin typeface="+mn-ea"/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2333960" y="5490785"/>
            <a:ext cx="154800" cy="154800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+mn-ea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492439" y="5162389"/>
            <a:ext cx="25004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+mn-ea"/>
              </a:rPr>
              <a:t>Aztec</a:t>
            </a:r>
            <a:endParaRPr lang="ko-KR" altLang="en-US" sz="2000" dirty="0">
              <a:latin typeface="+mn-ea"/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7337639" y="5285044"/>
            <a:ext cx="154800" cy="154800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125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3893198" y="2460855"/>
            <a:ext cx="4027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pc="-150" dirty="0" smtClean="0">
                <a:solidFill>
                  <a:srgbClr val="44556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END</a:t>
            </a:r>
            <a:endParaRPr lang="ko-KR" altLang="en-US" sz="3200" spc="-150" dirty="0">
              <a:solidFill>
                <a:srgbClr val="445566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270670" y="3115969"/>
            <a:ext cx="31817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rgbClr val="939BA5"/>
                </a:solidFill>
                <a:latin typeface="Calibri Light" panose="020F0302020204030204" pitchFamily="34" charset="0"/>
              </a:rPr>
              <a:t>Push Notification </a:t>
            </a:r>
            <a:r>
              <a:rPr lang="en-US" altLang="ko-KR" sz="1200" dirty="0">
                <a:solidFill>
                  <a:srgbClr val="939BA5"/>
                </a:solidFill>
                <a:latin typeface="Calibri Light" panose="020F0302020204030204" pitchFamily="34" charset="0"/>
              </a:rPr>
              <a:t>Of </a:t>
            </a:r>
            <a:r>
              <a:rPr lang="en-US" altLang="ko-KR" sz="1200" dirty="0" smtClean="0">
                <a:solidFill>
                  <a:srgbClr val="939BA5"/>
                </a:solidFill>
                <a:latin typeface="Calibri Light" panose="020F0302020204030204" pitchFamily="34" charset="0"/>
              </a:rPr>
              <a:t>ZEBRA </a:t>
            </a:r>
            <a:r>
              <a:rPr lang="en-US" altLang="ko-KR" sz="1200" dirty="0">
                <a:solidFill>
                  <a:srgbClr val="939BA5"/>
                </a:solidFill>
                <a:latin typeface="Calibri Light" panose="020F0302020204030204" pitchFamily="34" charset="0"/>
              </a:rPr>
              <a:t>project </a:t>
            </a:r>
            <a:endParaRPr lang="ko-KR" altLang="en-US" sz="1200" dirty="0">
              <a:solidFill>
                <a:srgbClr val="939BA5"/>
              </a:solidFill>
              <a:latin typeface="Calibri Light" panose="020F0302020204030204" pitchFamily="34" charset="0"/>
            </a:endParaRPr>
          </a:p>
        </p:txBody>
      </p:sp>
      <p:cxnSp>
        <p:nvCxnSpPr>
          <p:cNvPr id="40" name="직선 연결선 39"/>
          <p:cNvCxnSpPr/>
          <p:nvPr/>
        </p:nvCxnSpPr>
        <p:spPr>
          <a:xfrm>
            <a:off x="5507205" y="3073765"/>
            <a:ext cx="708664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21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2195</TotalTime>
  <Words>163</Words>
  <Application>Microsoft Office PowerPoint</Application>
  <PresentationFormat>사용자 지정</PresentationFormat>
  <Paragraphs>48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굴림</vt:lpstr>
      <vt:lpstr>Arial</vt:lpstr>
      <vt:lpstr>Calibri Light</vt:lpstr>
      <vt:lpstr>나눔바른고딕</vt:lpstr>
      <vt:lpstr>맑은 고딕</vt:lpstr>
      <vt:lpstr>나눔고딕 ExtraBold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Yoon sj</dc:creator>
  <cp:lastModifiedBy>multimedia</cp:lastModifiedBy>
  <cp:revision>105</cp:revision>
  <dcterms:created xsi:type="dcterms:W3CDTF">2014-12-18T04:01:36Z</dcterms:created>
  <dcterms:modified xsi:type="dcterms:W3CDTF">2016-03-28T01:52:15Z</dcterms:modified>
</cp:coreProperties>
</file>