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4"/>
  </p:sldMasterIdLst>
  <p:notesMasterIdLst>
    <p:notesMasterId r:id="rId20"/>
  </p:notesMasterIdLst>
  <p:handoutMasterIdLst>
    <p:handoutMasterId r:id="rId21"/>
  </p:handoutMasterIdLst>
  <p:sldIdLst>
    <p:sldId id="256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60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651" autoAdjust="0"/>
    <p:restoredTop sz="94648" autoAdjust="0"/>
  </p:normalViewPr>
  <p:slideViewPr>
    <p:cSldViewPr snapToGrid="0">
      <p:cViewPr varScale="1">
        <p:scale>
          <a:sx n="85" d="100"/>
          <a:sy n="85" d="100"/>
        </p:scale>
        <p:origin x="74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8" d="100"/>
          <a:sy n="68" d="100"/>
        </p:scale>
        <p:origin x="3288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69721-F543-4A6C-BF9D-65D7CC540427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90168E-626C-4E60-93C0-A00D2560946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32326A-4C88-4AFB-AA5B-5919D81DFF5B}" type="datetimeFigureOut">
              <a:rPr lang="en-US" smtClean="0"/>
              <a:t>10/25/2025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B3AB32-59DF-41F1-9618-EDFBF504962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B3AB32-59DF-41F1-9618-EDFBF5049629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46714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10/25/2025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Digital Connections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8742103" cy="1703294"/>
          </a:xfrm>
        </p:spPr>
        <p:txBody>
          <a:bodyPr>
            <a:noAutofit/>
          </a:bodyPr>
          <a:lstStyle/>
          <a:p>
            <a:r>
              <a:rPr lang="en-US" sz="6000" dirty="0">
                <a:solidFill>
                  <a:schemeClr val="bg1"/>
                </a:solidFill>
              </a:rPr>
              <a:t>Phishing Website Classification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AB7DBC-8C4A-4D19-A659-56C1421CF530}"/>
              </a:ext>
            </a:extLst>
          </p:cNvPr>
          <p:cNvSpPr txBox="1"/>
          <p:nvPr/>
        </p:nvSpPr>
        <p:spPr>
          <a:xfrm>
            <a:off x="9323294" y="5686598"/>
            <a:ext cx="21694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N" dirty="0">
                <a:solidFill>
                  <a:schemeClr val="bg1"/>
                </a:solidFill>
              </a:rPr>
              <a:t>Viveak k</a:t>
            </a:r>
            <a:br>
              <a:rPr lang="en-IN" dirty="0">
                <a:solidFill>
                  <a:schemeClr val="bg1"/>
                </a:solidFill>
              </a:rPr>
            </a:br>
            <a:r>
              <a:rPr lang="en-IN" dirty="0">
                <a:solidFill>
                  <a:schemeClr val="bg1"/>
                </a:solidFill>
              </a:rPr>
              <a:t>24/10/2025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E1711-EB9C-4F5B-BC15-532AE2A4B1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Feature Importance &amp; Decision Tree</a:t>
            </a:r>
            <a:br>
              <a:rPr lang="en-US" b="1" dirty="0"/>
            </a:br>
            <a:endParaRPr lang="en-IN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E967B76-1EC6-490C-9F91-1947F16958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3" y="2865486"/>
            <a:ext cx="424182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Random Forest Feature Importance (bar chart).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Decision Tree structure plot.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Insight: Top contributing features to phishing classification.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3A0103-032D-417C-B34B-CCF98F74AD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5012" y="2049698"/>
            <a:ext cx="6217568" cy="4269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54010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FB4C7-253F-4C4D-974C-0D6003AF8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Predicted Class Distribution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247B323-36ED-42BC-B926-FBB81D4C5C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3234818"/>
            <a:ext cx="5290691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Pie charts for predicted outputs of each model.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Compare predicted vs original class distribution.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C27CFA-0CDC-4133-B17A-16A32B96DF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25171" y="1864292"/>
            <a:ext cx="2724530" cy="23815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CB1F7E7-BE92-4413-A08B-0A21C03228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60182" y="4245874"/>
            <a:ext cx="3010320" cy="253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9987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15B692-DB9C-4044-BC53-5372112BA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Comparison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FA0ED09-9C88-4E97-B4DD-D09B514783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91545" y="2063689"/>
            <a:ext cx="540723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Accuracy and AUC comparison (bar chart).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Best performing model: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60676B-D727-4298-8BEC-99734A48C6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10609" y="2248355"/>
            <a:ext cx="5756990" cy="3907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55557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DF756-A6ED-45AA-93F1-D092363E6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0359CFE-C3AA-4D23-A5E0-A505FDBCFF4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83"/>
            <a:ext cx="946086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Multi-algorithm comparison ensures robust evaluation.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 provides highest accuracy &amp; feature interpretability.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 can be deployed for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phishing detection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483241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4980A-21A4-470F-97B5-AF8FD2CD3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References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A54FB9C-5BE2-4F4F-A12F-6E6B959A019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419483"/>
            <a:ext cx="832076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 packages: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caret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randomForest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rpart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pROC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ggplot2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Dataset: Phishing Websites Dataset (ARFF)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GenAI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: 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Chatgpt</a:t>
            </a:r>
            <a:r>
              <a:rPr lang="en-US" altLang="en-US" sz="2400" dirty="0">
                <a:solidFill>
                  <a:schemeClr val="tx1"/>
                </a:solidFill>
                <a:latin typeface="Arial" panose="020B0604020202020204" pitchFamily="34" charset="0"/>
              </a:rPr>
              <a:t> for  syntax </a:t>
            </a:r>
            <a:r>
              <a:rPr lang="en-US" altLang="en-US" sz="2400" dirty="0" err="1">
                <a:solidFill>
                  <a:schemeClr val="tx1"/>
                </a:solidFill>
                <a:latin typeface="Arial" panose="020B0604020202020204" pitchFamily="34" charset="0"/>
              </a:rPr>
              <a:t>refrences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8955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79F11E2-8BA5-4C5C-AE7C-361E5EA011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C00E1DA-EC7C-40FC-95E3-11FDCD2E42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2147" y="723899"/>
            <a:ext cx="3703320" cy="5666666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A421166-2996-41A7-B094-AE5316F347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DBB1B92-A3EB-43E4-8FAB-D20E8ED14C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3F3972F4-FE7E-48EA-AAD8-9BE5750A66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21614E5-870B-4D5E-A43B-8FF7E53234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87E73C-2B1A-4602-BFBE-CFE1E55D9B3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96275" y="1419226"/>
            <a:ext cx="3081576" cy="174676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CB511D-EA45-4336-847C-1252667143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2147" y="3337690"/>
            <a:ext cx="3432701" cy="2629006"/>
          </a:xfrm>
        </p:spPr>
        <p:txBody>
          <a:bodyPr>
            <a:normAutofit/>
          </a:bodyPr>
          <a:lstStyle/>
          <a:p>
            <a:pPr algn="ctr"/>
            <a:r>
              <a:rPr lang="en-US" cap="none" dirty="0">
                <a:solidFill>
                  <a:schemeClr val="bg2"/>
                </a:solidFill>
              </a:rPr>
              <a:t>viveakviveak26988@gmail.com</a:t>
            </a:r>
          </a:p>
        </p:txBody>
      </p:sp>
      <p:pic>
        <p:nvPicPr>
          <p:cNvPr id="5" name="Picture 4" descr="Digital Numbers">
            <a:extLst>
              <a:ext uri="{FF2B5EF4-FFF2-40B4-BE49-F238E27FC236}">
                <a16:creationId xmlns:a16="http://schemas.microsoft.com/office/drawing/2014/main" id="{A21EA617-6D48-425F-97A8-7FEC82C8F4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2189" r="9642" b="1"/>
          <a:stretch/>
        </p:blipFill>
        <p:spPr>
          <a:xfrm>
            <a:off x="446534" y="723899"/>
            <a:ext cx="7498616" cy="567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3474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FDAA8-4716-4E48-969D-B7B1AD5268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EE4DBF-8B9A-4243-9A6B-24BD4E6BBB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Classify websites as Legitimate or Phishing.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Multi-algorithm machine learning pipeline.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Evaluation using Accuracy, AUC, Confusion Matrices.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Visualizations include ROC curves, Pie charts, Feature Importance.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7968961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1B1EB-3597-44B8-B181-176463B00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Dataset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9E18313-8281-4558-9C3C-A6D99F45D39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50151"/>
            <a:ext cx="897591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Dataset: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Training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Dataset.arff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Observations: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11,055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Features: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31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Features include: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URL_Length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SSLfinal_State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DNSRecord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, etc.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Result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(-1 = Legitimate, 1 = Phishing)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4269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60EA9-60D3-4C41-A629-5D8E0DA70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Data Pre-processing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744143-9DAC-4D59-9B42-12CFF1BCC8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Convert factors to numeric where necessary.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Train-Test split: 80% train, 20% test.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Numeric encoding for Logistic Regression, SVM, and ROC computation.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Handle multi-level features (e.g., 3-level features mapped to numeric).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272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C3FB42-6FA7-4C3B-9DA5-1BFB773318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Exploratory Data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009B755-CAC7-40F4-ACE0-958DBFA1EDD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2922810"/>
            <a:ext cx="6144631" cy="21936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Original Class Distribution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(Pie Chart)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Correlation Heatmap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 numeric features.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Insights: Identify highly correlated features.</a:t>
            </a:r>
          </a:p>
        </p:txBody>
      </p:sp>
    </p:spTree>
    <p:extLst>
      <p:ext uri="{BB962C8B-B14F-4D97-AF65-F5344CB8AC3E}">
        <p14:creationId xmlns:p14="http://schemas.microsoft.com/office/powerpoint/2010/main" val="32017566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AD7CE-EB30-4499-9F60-BB029870A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Machine Learning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31DE50-ED88-43D1-A8C9-5CF166BB0E3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050151"/>
            <a:ext cx="10570902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 Forest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Logistic Regression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k-Nearest Neighbors (</a:t>
            </a:r>
            <a:r>
              <a:rPr kumimoji="0" lang="en-US" altLang="en-US" sz="240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kNN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k=5)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Vector Machine (SVM)</a:t>
            </a:r>
          </a:p>
        </p:txBody>
      </p:sp>
    </p:spTree>
    <p:extLst>
      <p:ext uri="{BB962C8B-B14F-4D97-AF65-F5344CB8AC3E}">
        <p14:creationId xmlns:p14="http://schemas.microsoft.com/office/powerpoint/2010/main" val="3344388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8E33-053B-45E5-A4AB-B47BF5B26B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Model Evaluation Metrics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1C46D58-58F2-4BFC-BD8C-C115BBBC66E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1" y="3050151"/>
            <a:ext cx="10965349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Accuracy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Confusion Matrix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ROC Curve &amp; AUC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Feature Importance (Random Forest)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Decision Tree Plot</a:t>
            </a:r>
          </a:p>
        </p:txBody>
      </p:sp>
    </p:spTree>
    <p:extLst>
      <p:ext uri="{BB962C8B-B14F-4D97-AF65-F5344CB8AC3E}">
        <p14:creationId xmlns:p14="http://schemas.microsoft.com/office/powerpoint/2010/main" val="875916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17D52-F36F-4C75-A9D8-97BFCC1A5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ROC Curves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A3D988-96EB-4A91-AC57-03BF89F97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Display ROC curves of all models in one graph.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AUC scores for comparison: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Random Forest: 0.98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Decision Tree: 0.92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Logistic Regression: 0.90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 err="1"/>
              <a:t>kNN</a:t>
            </a:r>
            <a:r>
              <a:rPr lang="en-US" sz="2400" dirty="0"/>
              <a:t>: 0.88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400" dirty="0"/>
              <a:t>SVM: 0.95</a:t>
            </a:r>
          </a:p>
          <a:p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6811774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2A952-5485-4EB2-AAEA-2C4EDE7FB8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Confusion Matrices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1C50D4-D650-4A36-8AE9-0EC0E70BB58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81192" y="3604149"/>
            <a:ext cx="7276351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confusion matrices for all models.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identify False Positives and False Negatives.</a:t>
            </a:r>
          </a:p>
        </p:txBody>
      </p:sp>
    </p:spTree>
    <p:extLst>
      <p:ext uri="{BB962C8B-B14F-4D97-AF65-F5344CB8AC3E}">
        <p14:creationId xmlns:p14="http://schemas.microsoft.com/office/powerpoint/2010/main" val="169292684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6390039_win32_fixed.potx" id="{08D75CB0-AD9B-4834-8559-901094BB0ABE}" vid="{3B3EDB20-B381-4B6C-99AC-7C5CDA2B40F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42D3C2F-55A5-48C0-9D5A-95C7FF0389D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791575F-4C21-47C4-8D13-EB9BE66B536F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792209EB-3212-4116-B574-D1F56C7C492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Tech design</Template>
  <TotalTime>54</TotalTime>
  <Words>381</Words>
  <Application>Microsoft Office PowerPoint</Application>
  <PresentationFormat>Widescreen</PresentationFormat>
  <Paragraphs>68</Paragraphs>
  <Slides>15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Arial Unicode MS</vt:lpstr>
      <vt:lpstr>Calibri</vt:lpstr>
      <vt:lpstr>Gill Sans MT</vt:lpstr>
      <vt:lpstr>Wingdings 2</vt:lpstr>
      <vt:lpstr>Custom</vt:lpstr>
      <vt:lpstr>Phishing Website Classification</vt:lpstr>
      <vt:lpstr>Project Overview</vt:lpstr>
      <vt:lpstr>Dataset</vt:lpstr>
      <vt:lpstr>Data Pre-processing</vt:lpstr>
      <vt:lpstr>Exploratory Data Analysis</vt:lpstr>
      <vt:lpstr>Machine Learning Models</vt:lpstr>
      <vt:lpstr>Model Evaluation Metrics</vt:lpstr>
      <vt:lpstr>ROC Curves</vt:lpstr>
      <vt:lpstr>Confusion Matrices</vt:lpstr>
      <vt:lpstr>Feature Importance &amp; Decision Tree </vt:lpstr>
      <vt:lpstr>Predicted Class Distribution</vt:lpstr>
      <vt:lpstr>Model Comparison</vt:lpstr>
      <vt:lpstr>Conclusion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Phishing Website Classification</dc:title>
  <dc:creator>TR HYPER</dc:creator>
  <cp:lastModifiedBy>TR HYPER</cp:lastModifiedBy>
  <cp:revision>6</cp:revision>
  <dcterms:created xsi:type="dcterms:W3CDTF">2025-10-24T10:29:29Z</dcterms:created>
  <dcterms:modified xsi:type="dcterms:W3CDTF">2025-10-25T04:13:33Z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