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66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578737070929424E-2"/>
          <c:y val="0.14661574933464541"/>
          <c:w val="0.75133214920071045"/>
          <c:h val="0.73508714091512195"/>
        </c:manualLayout>
      </c:layout>
      <c:ofPieChart>
        <c:ofPieType val="bar"/>
        <c:varyColors val="1"/>
        <c:ser>
          <c:idx val="0"/>
          <c:order val="0"/>
          <c:tx>
            <c:strRef>
              <c:f>Sheet1!$B$18</c:f>
              <c:strCache>
                <c:ptCount val="1"/>
                <c:pt idx="0">
                  <c:v>数量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407-48AB-AEE9-470D2531D3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407-48AB-AEE9-470D2531D3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407-48AB-AEE9-470D2531D3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407-48AB-AEE9-470D2531D30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407-48AB-AEE9-470D2531D303}"/>
              </c:ext>
            </c:extLst>
          </c:dPt>
          <c:dPt>
            <c:idx val="5"/>
            <c:bubble3D val="0"/>
            <c:spPr>
              <a:solidFill>
                <a:srgbClr val="FF818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407-48AB-AEE9-470D2531D303}"/>
              </c:ext>
            </c:extLst>
          </c:dPt>
          <c:dPt>
            <c:idx val="6"/>
            <c:bubble3D val="0"/>
            <c:spPr>
              <a:solidFill>
                <a:srgbClr val="FF818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407-48AB-AEE9-470D2531D303}"/>
              </c:ext>
            </c:extLst>
          </c:dPt>
          <c:dLbls>
            <c:dLbl>
              <c:idx val="1"/>
              <c:layout>
                <c:manualLayout>
                  <c:x val="-0.18663191893155096"/>
                  <c:y val="-1.046407085187752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030289393278462"/>
                      <c:h val="0.128387717218705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407-48AB-AEE9-470D2531D303}"/>
                </c:ext>
              </c:extLst>
            </c:dLbl>
            <c:dLbl>
              <c:idx val="2"/>
              <c:layout>
                <c:manualLayout>
                  <c:x val="-0.17881941999953249"/>
                  <c:y val="-1.632914364949790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437072337451841"/>
                      <c:h val="9.10073133093283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407-48AB-AEE9-470D2531D303}"/>
                </c:ext>
              </c:extLst>
            </c:dLbl>
            <c:dLbl>
              <c:idx val="3"/>
              <c:layout>
                <c:manualLayout>
                  <c:x val="8.5041545680016178E-2"/>
                  <c:y val="-0.5694252230894818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407-48AB-AEE9-470D2531D303}"/>
                </c:ext>
              </c:extLst>
            </c:dLbl>
            <c:dLbl>
              <c:idx val="4"/>
              <c:layout>
                <c:manualLayout>
                  <c:x val="5.0223910457142598E-2"/>
                  <c:y val="-1.352112361058305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407-48AB-AEE9-470D2531D3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Sheet1!$A$19:$A$23</c:f>
              <c:strCache>
                <c:ptCount val="5"/>
                <c:pt idx="0">
                  <c:v>正确抽取公报数据</c:v>
                </c:pt>
                <c:pt idx="1">
                  <c:v>从图表中抽取的数据</c:v>
                </c:pt>
                <c:pt idx="2">
                  <c:v>同比增长率、增幅等</c:v>
                </c:pt>
                <c:pt idx="3">
                  <c:v>漏掉的数据</c:v>
                </c:pt>
                <c:pt idx="4">
                  <c:v>自行替换的数据</c:v>
                </c:pt>
              </c:strCache>
            </c:strRef>
          </c:cat>
          <c:val>
            <c:numRef>
              <c:f>Sheet1!$B$19:$B$23</c:f>
              <c:numCache>
                <c:formatCode>General</c:formatCode>
                <c:ptCount val="5"/>
                <c:pt idx="0">
                  <c:v>293</c:v>
                </c:pt>
                <c:pt idx="1">
                  <c:v>53</c:v>
                </c:pt>
                <c:pt idx="2">
                  <c:v>66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407-48AB-AEE9-470D2531D30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plitType val="pos"/>
        <c:splitPos val="4"/>
        <c:secondPieSize val="75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1609-D440-47F7-88BC-9181CE705B8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98D-EB25-4C7C-9141-35D7542F5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2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1609-D440-47F7-88BC-9181CE705B8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98D-EB25-4C7C-9141-35D7542F5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5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1609-D440-47F7-88BC-9181CE705B8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98D-EB25-4C7C-9141-35D7542F5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8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1609-D440-47F7-88BC-9181CE705B8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98D-EB25-4C7C-9141-35D7542F5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1609-D440-47F7-88BC-9181CE705B8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98D-EB25-4C7C-9141-35D7542F5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7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1609-D440-47F7-88BC-9181CE705B8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98D-EB25-4C7C-9141-35D7542F5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7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1609-D440-47F7-88BC-9181CE705B8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98D-EB25-4C7C-9141-35D7542F5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0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1609-D440-47F7-88BC-9181CE705B8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98D-EB25-4C7C-9141-35D7542F5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4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1609-D440-47F7-88BC-9181CE705B8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98D-EB25-4C7C-9141-35D7542F5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1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1609-D440-47F7-88BC-9181CE705B8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98D-EB25-4C7C-9141-35D7542F5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46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1609-D440-47F7-88BC-9181CE705B8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98D-EB25-4C7C-9141-35D7542F5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6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1609-D440-47F7-88BC-9181CE705B8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798D-EB25-4C7C-9141-35D7542F5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3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1183367"/>
            <a:ext cx="3409950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222636" y="1183367"/>
            <a:ext cx="2969364" cy="46196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448050" y="1183367"/>
            <a:ext cx="5774586" cy="4619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6" y="1624127"/>
            <a:ext cx="2975428" cy="2680831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392880" y="2964543"/>
            <a:ext cx="1665514" cy="1340415"/>
          </a:xfrm>
          <a:prstGeom prst="roundRect">
            <a:avLst>
              <a:gd name="adj" fmla="val 956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1589" y="4393293"/>
            <a:ext cx="22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统计局官网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历年统计公报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49562" y="2964543"/>
            <a:ext cx="609600" cy="5715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605" y="1624005"/>
            <a:ext cx="2209800" cy="27692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3640780" y="4393293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统计公报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Word/pdf/txt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6023539" y="2964543"/>
            <a:ext cx="609600" cy="5715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30" y="1624005"/>
            <a:ext cx="2397865" cy="276928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45880" y="4393293"/>
            <a:ext cx="296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数据抽取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公报里的数据整理成表格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0286" y="85725"/>
            <a:ext cx="485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任务要求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295" y="1624005"/>
            <a:ext cx="1984046" cy="2769288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9067595" y="2964543"/>
            <a:ext cx="609600" cy="5715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222636" y="4393293"/>
            <a:ext cx="296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评估指标计算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大模型生成评估所需指标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52922" y="5250543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476183" y="5250543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初步完成，待完善</a:t>
            </a:r>
            <a:endParaRPr lang="zh-CN" altLang="en-US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1955" y="5112043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成本较大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远期再做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29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0286" y="85725"/>
            <a:ext cx="485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任务分解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：多类型数据支持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2772907"/>
            <a:ext cx="3253014" cy="297965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9239" y="5752558"/>
            <a:ext cx="22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直接读取全文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1105442"/>
            <a:ext cx="3167063" cy="464711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39179" y="5752558"/>
            <a:ext cx="225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读取文字段落内容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无法读取图表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43313" y="1186996"/>
            <a:ext cx="2981325" cy="259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20" y="1072472"/>
            <a:ext cx="4448175" cy="471305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536909" y="5752558"/>
            <a:ext cx="487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读取文字、表格内容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但目前只抽取文字内容的数据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无法读取图表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388393" y="2042776"/>
            <a:ext cx="1727407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指标名称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绝对数（亿元）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比上年增长（%）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农林牧渔业总产值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#种植业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林业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畜牧业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渔业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农林牧渔专业及辅助性活动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481.96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282.41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86.95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75.17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15.49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21.95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3.8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8.5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10267950" y="3777796"/>
            <a:ext cx="209550" cy="2412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90286" y="796702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已经完成对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的格式支持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7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286" y="85725"/>
            <a:ext cx="485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任务分解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：多类型数据支持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285" y="796702"/>
            <a:ext cx="7968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未实现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格式支持，且预期时间成本较高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部分城市有反抓取机制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不同城市间，甚至同城市不同年份间无统一的公报网页格式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网页源码解析的任务量大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73" y="2338676"/>
            <a:ext cx="3846285" cy="345013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816424" y="5788808"/>
            <a:ext cx="225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作为附件下载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338677"/>
            <a:ext cx="6336371" cy="34501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37441" y="5788808"/>
            <a:ext cx="494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网页背后源码比较杂乱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文本处理任务量较大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30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286" y="85725"/>
            <a:ext cx="485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任务分解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：数据抽取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290807"/>
              </p:ext>
            </p:extLst>
          </p:nvPr>
        </p:nvGraphicFramePr>
        <p:xfrm>
          <a:off x="290285" y="1507679"/>
          <a:ext cx="7315201" cy="447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49" y="4037845"/>
            <a:ext cx="4205009" cy="1077534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9677400" y="5115379"/>
            <a:ext cx="466725" cy="221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486" y="2068186"/>
            <a:ext cx="4446814" cy="106750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095796" y="2361114"/>
            <a:ext cx="2235653" cy="214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83391"/>
              </p:ext>
            </p:extLst>
          </p:nvPr>
        </p:nvGraphicFramePr>
        <p:xfrm>
          <a:off x="7896225" y="5417767"/>
          <a:ext cx="410023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7835">
                  <a:extLst>
                    <a:ext uri="{9D8B030D-6E8A-4147-A177-3AD203B41FA5}">
                      <a16:colId xmlns:a16="http://schemas.microsoft.com/office/drawing/2014/main" val="784123076"/>
                    </a:ext>
                  </a:extLst>
                </a:gridCol>
                <a:gridCol w="812398">
                  <a:extLst>
                    <a:ext uri="{9D8B030D-6E8A-4147-A177-3AD203B41FA5}">
                      <a16:colId xmlns:a16="http://schemas.microsoft.com/office/drawing/2014/main" val="3627802163"/>
                    </a:ext>
                  </a:extLst>
                </a:gridCol>
              </a:tblGrid>
              <a:tr h="221875"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高等教育招生数（人）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12137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22626"/>
                  </a:ext>
                </a:extLst>
              </a:tr>
              <a:tr h="221875"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高等教育在校学生数（人）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35924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65888"/>
                  </a:ext>
                </a:extLst>
              </a:tr>
              <a:tr h="221875"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高等教育毕业生数（人）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11104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124824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7923712" y="4339141"/>
            <a:ext cx="3399608" cy="214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782813" y="4597640"/>
            <a:ext cx="3213645" cy="214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0285" y="796702"/>
            <a:ext cx="11177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抽取结果校对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经人工识别，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公报共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条数据，基本能有效抽取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未能忽略同比增长信息，未能忽略图表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25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286" y="85725"/>
            <a:ext cx="485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任务分解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：指标计算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285" y="796702"/>
            <a:ext cx="992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抽取所采用的基础模型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15433"/>
              </p:ext>
            </p:extLst>
          </p:nvPr>
        </p:nvGraphicFramePr>
        <p:xfrm>
          <a:off x="647700" y="2188940"/>
          <a:ext cx="11049000" cy="2916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801654353"/>
                    </a:ext>
                  </a:extLst>
                </a:gridCol>
                <a:gridCol w="2154555">
                  <a:extLst>
                    <a:ext uri="{9D8B030D-6E8A-4147-A177-3AD203B41FA5}">
                      <a16:colId xmlns:a16="http://schemas.microsoft.com/office/drawing/2014/main" val="3900487463"/>
                    </a:ext>
                  </a:extLst>
                </a:gridCol>
                <a:gridCol w="2583516">
                  <a:extLst>
                    <a:ext uri="{9D8B030D-6E8A-4147-A177-3AD203B41FA5}">
                      <a16:colId xmlns:a16="http://schemas.microsoft.com/office/drawing/2014/main" val="3121843479"/>
                    </a:ext>
                  </a:extLst>
                </a:gridCol>
                <a:gridCol w="4985049">
                  <a:extLst>
                    <a:ext uri="{9D8B030D-6E8A-4147-A177-3AD203B41FA5}">
                      <a16:colId xmlns:a16="http://schemas.microsoft.com/office/drawing/2014/main" val="2861686536"/>
                    </a:ext>
                  </a:extLst>
                </a:gridCol>
              </a:tblGrid>
              <a:tr h="6139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部署环境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选用模型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遇到的问题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186107"/>
                  </a:ext>
                </a:extLst>
              </a:tr>
              <a:tr h="10744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deepseek-32b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133.03s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（约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显存太小。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只抽取第一章数据，后面章节直接跳过不返回结果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需重启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ollama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或重启系统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00228"/>
                  </a:ext>
                </a:extLst>
              </a:tr>
              <a:tr h="61399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（阿里云）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deepseek-r1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未完成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偶尔连接超时，可能为服务器繁忙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010577"/>
                  </a:ext>
                </a:extLst>
              </a:tr>
              <a:tr h="61399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qwen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-plus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977.6s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（约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2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8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286" y="85725"/>
            <a:ext cx="485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任务分解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：指标计算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1942509"/>
            <a:ext cx="5729288" cy="3458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0285" y="796702"/>
            <a:ext cx="6104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通过提示词，明确计算公式，要求大模型计算特定指标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计算结果经核对，皆正确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下一步准备计算全部需要的指标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4025" y="4371384"/>
            <a:ext cx="4171950" cy="314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5299" y="2361609"/>
            <a:ext cx="5534025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31369" y="540064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大模型提示词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71196" y="2799372"/>
            <a:ext cx="1107996" cy="276999"/>
          </a:xfrm>
          <a:prstGeom prst="rect">
            <a:avLst/>
          </a:prstGeom>
          <a:solidFill>
            <a:srgbClr val="F9F9F9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提供计算公式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6078" y="4094385"/>
            <a:ext cx="1261885" cy="276999"/>
          </a:xfrm>
          <a:prstGeom prst="rect">
            <a:avLst/>
          </a:prstGeom>
          <a:solidFill>
            <a:srgbClr val="F9F9F9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要求计算的指标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1978" y="85725"/>
            <a:ext cx="5590947" cy="415498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#### 常住人口城镇化率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公式：常住人口城镇化率 = 城镇常住人口 / 常住人口  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数据源中未提供“城镇常住人口”具体数值，因此 **无法计算**。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--------------------------------------------------------------------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#### 城乡居民人均可支配收入比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公式：城乡居民人均可支配收入比 = 城镇常住居民人均可支配收入 / 农村常住居民人均可支配收入  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数据源：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城镇常住居民人均可支配收入 = 40867 元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农村常住居民人均可支配收入 = 14239 元  </a:t>
            </a:r>
          </a:p>
          <a:p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计算：  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$$ \text{城乡居民人均可支配收入比} = \frac{40867}{14239} \approx 2.87 $$  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-----------------------------------------------------------------------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#### 人口自然增长率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数据源已直接提供：  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人口自然增长率 = 2.5 ‰  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-----------------------------------------------------------------------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### 输出结果</a:t>
            </a: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**城乡居民人均可支配收入比**：2.87  </a:t>
            </a: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**人口自然增长率**：2.5 ‰  </a:t>
            </a: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（常住人口城镇化率因数据缺失无法计算）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483" y="4452520"/>
            <a:ext cx="3908066" cy="105048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3" name="右箭头 12"/>
          <p:cNvSpPr/>
          <p:nvPr/>
        </p:nvSpPr>
        <p:spPr>
          <a:xfrm>
            <a:off x="5994856" y="2940249"/>
            <a:ext cx="381000" cy="1295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869586" y="5190267"/>
            <a:ext cx="1498187" cy="2807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/>
          <a:srcRect t="30044" b="14297"/>
          <a:stretch/>
        </p:blipFill>
        <p:spPr>
          <a:xfrm>
            <a:off x="7933483" y="5583231"/>
            <a:ext cx="3908066" cy="7392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0" name="任意多边形 19"/>
          <p:cNvSpPr/>
          <p:nvPr/>
        </p:nvSpPr>
        <p:spPr>
          <a:xfrm>
            <a:off x="8533845" y="5589581"/>
            <a:ext cx="3027077" cy="470362"/>
          </a:xfrm>
          <a:custGeom>
            <a:avLst/>
            <a:gdLst>
              <a:gd name="connsiteX0" fmla="*/ 0 w 3027077"/>
              <a:gd name="connsiteY0" fmla="*/ 0 h 470362"/>
              <a:gd name="connsiteX1" fmla="*/ 2690527 w 3027077"/>
              <a:gd name="connsiteY1" fmla="*/ 0 h 470362"/>
              <a:gd name="connsiteX2" fmla="*/ 2690527 w 3027077"/>
              <a:gd name="connsiteY2" fmla="*/ 249748 h 470362"/>
              <a:gd name="connsiteX3" fmla="*/ 3027077 w 3027077"/>
              <a:gd name="connsiteY3" fmla="*/ 249748 h 470362"/>
              <a:gd name="connsiteX4" fmla="*/ 3027077 w 3027077"/>
              <a:gd name="connsiteY4" fmla="*/ 470362 h 470362"/>
              <a:gd name="connsiteX5" fmla="*/ 143401 w 3027077"/>
              <a:gd name="connsiteY5" fmla="*/ 470362 h 470362"/>
              <a:gd name="connsiteX6" fmla="*/ 143401 w 3027077"/>
              <a:gd name="connsiteY6" fmla="*/ 249748 h 470362"/>
              <a:gd name="connsiteX7" fmla="*/ 0 w 3027077"/>
              <a:gd name="connsiteY7" fmla="*/ 249748 h 47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7077" h="470362">
                <a:moveTo>
                  <a:pt x="0" y="0"/>
                </a:moveTo>
                <a:lnTo>
                  <a:pt x="2690527" y="0"/>
                </a:lnTo>
                <a:lnTo>
                  <a:pt x="2690527" y="249748"/>
                </a:lnTo>
                <a:lnTo>
                  <a:pt x="3027077" y="249748"/>
                </a:lnTo>
                <a:lnTo>
                  <a:pt x="3027077" y="470362"/>
                </a:lnTo>
                <a:lnTo>
                  <a:pt x="143401" y="470362"/>
                </a:lnTo>
                <a:lnTo>
                  <a:pt x="143401" y="249748"/>
                </a:lnTo>
                <a:lnTo>
                  <a:pt x="0" y="249748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87645" y="6116328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40867 / 14239 = 2.8701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81978" y="4349950"/>
            <a:ext cx="5590947" cy="2393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526789" y="488484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人口自然增长率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81978" y="4355211"/>
            <a:ext cx="155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公报人工计算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03733" y="56592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城乡居民人均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可支配收入比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86906" y="643726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常住人口城镇化率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37013" y="6447443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公报确实没有城镇常住人口数据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0564597" y="85725"/>
            <a:ext cx="155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大模型生成结果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肘形连接符 29"/>
          <p:cNvCxnSpPr>
            <a:stCxn id="21" idx="3"/>
          </p:cNvCxnSpPr>
          <p:nvPr/>
        </p:nvCxnSpPr>
        <p:spPr>
          <a:xfrm flipH="1" flipV="1">
            <a:off x="9210675" y="3695700"/>
            <a:ext cx="2630874" cy="2605294"/>
          </a:xfrm>
          <a:prstGeom prst="bentConnector3">
            <a:avLst>
              <a:gd name="adj1" fmla="val -8689"/>
            </a:avLst>
          </a:prstGeom>
          <a:ln w="158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rot="10800000">
            <a:off x="8640515" y="3859428"/>
            <a:ext cx="2762250" cy="1489102"/>
          </a:xfrm>
          <a:prstGeom prst="bentConnector3">
            <a:avLst>
              <a:gd name="adj1" fmla="val -18966"/>
            </a:avLst>
          </a:prstGeom>
          <a:ln w="158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8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603</Words>
  <Application>Microsoft Office PowerPoint</Application>
  <PresentationFormat>宽屏</PresentationFormat>
  <Paragraphs>123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</cp:revision>
  <dcterms:created xsi:type="dcterms:W3CDTF">2025-04-10T02:37:20Z</dcterms:created>
  <dcterms:modified xsi:type="dcterms:W3CDTF">2025-04-10T05:20:11Z</dcterms:modified>
</cp:coreProperties>
</file>