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80" r:id="rId4"/>
    <p:sldId id="279" r:id="rId5"/>
    <p:sldId id="309" r:id="rId6"/>
    <p:sldId id="310" r:id="rId7"/>
    <p:sldId id="320" r:id="rId8"/>
    <p:sldId id="314" r:id="rId9"/>
    <p:sldId id="321" r:id="rId10"/>
    <p:sldId id="325" r:id="rId11"/>
    <p:sldId id="322" r:id="rId12"/>
    <p:sldId id="324" r:id="rId13"/>
    <p:sldId id="323" r:id="rId14"/>
    <p:sldId id="262" r:id="rId15"/>
    <p:sldId id="264" r:id="rId16"/>
    <p:sldId id="326" r:id="rId17"/>
    <p:sldId id="328" r:id="rId18"/>
    <p:sldId id="331" r:id="rId19"/>
    <p:sldId id="332" r:id="rId20"/>
    <p:sldId id="333" r:id="rId21"/>
    <p:sldId id="329" r:id="rId22"/>
    <p:sldId id="270" r:id="rId23"/>
    <p:sldId id="281" r:id="rId24"/>
    <p:sldId id="272" r:id="rId25"/>
    <p:sldId id="330" r:id="rId26"/>
    <p:sldId id="308" r:id="rId27"/>
    <p:sldId id="307" r:id="rId28"/>
    <p:sldId id="282" r:id="rId29"/>
    <p:sldId id="283" r:id="rId30"/>
    <p:sldId id="302" r:id="rId31"/>
    <p:sldId id="305" r:id="rId32"/>
    <p:sldId id="30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 희주" initials="임희" lastIdx="1" clrIdx="0">
    <p:extLst>
      <p:ext uri="{19B8F6BF-5375-455C-9EA6-DF929625EA0E}">
        <p15:presenceInfo xmlns:p15="http://schemas.microsoft.com/office/powerpoint/2012/main" userId="60f0d99d3e9d4e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>
        <p:scale>
          <a:sx n="75" d="100"/>
          <a:sy n="75" d="100"/>
        </p:scale>
        <p:origin x="117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CFF5BD9-5922-4998-86DF-6DB1692817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29ADD8-1230-4CB6-8FE2-86BFAF4520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73D48-7E6E-402B-959A-4A80E827C378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6C923-7976-4737-91E0-8B2980A7A8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7799C-6263-47E6-A1A2-46AD57E27C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99414-3927-435E-8A69-415134B22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088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D507-FDFA-438E-B025-580D7BE768D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8A92746-1863-4004-835D-B49C14E0CD5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pc="-140" smtClean="0"/>
              <a:pPr marL="38100">
                <a:spcBef>
                  <a:spcPts val="204"/>
                </a:spcBef>
              </a:pPr>
              <a:t>‹#›</a:t>
            </a:fld>
            <a:endParaRPr lang="en-US" altLang="ko-KR" spc="-140" dirty="0"/>
          </a:p>
        </p:txBody>
      </p:sp>
    </p:spTree>
    <p:extLst>
      <p:ext uri="{BB962C8B-B14F-4D97-AF65-F5344CB8AC3E}">
        <p14:creationId xmlns:p14="http://schemas.microsoft.com/office/powerpoint/2010/main" val="250200894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C3BD0-302A-4C48-9513-73C4FC997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BB4B55-F4DD-4196-98A9-9A862BB1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8A4CB-952B-49CA-A2A0-CD4E25F1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B383-1E73-44A2-B47D-DE6BF419175A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BB1B2-1565-402A-8DD7-636A850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6937986-3313-47EB-84C9-2C9B898E342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433435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lang="en-US" spc="-140" dirty="0"/>
              <a:t>&lt;#&gt;</a:t>
            </a:r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42274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6492-5EFC-444B-8F1D-A5EEB01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62F094-675D-4349-ADAF-0337B7F7D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2D923-0C0E-4B90-8B23-0FF0FDE4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53AE-7115-449E-BBA3-4EF02093FA26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246DA-BC00-4536-9876-D5C4109B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7FD43-A361-41B7-ACA7-CCCD515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9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5A6B1-C167-4EFD-BAB2-7F9E6ADAA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FFDE5-D671-41C3-9430-916EE37B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C5C91-8DFD-47E8-A8BB-1B833772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DE75-8CB7-4665-9A7D-82A956F5E7F0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65958-914E-4AE6-B05C-174BB7D9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CD014-6B4D-48A0-B561-47156DAE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60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WenQuanYi Micro Hei"/>
                <a:cs typeface="WenQuanYi Micro 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t>‹#›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24762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7FC18-674F-4503-8E56-EAEF4EC1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C3F6F-3939-4A97-8695-2AA51CA8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54122-BB00-46B8-8271-3A52C874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ACE1-9068-485C-A50D-47B0E26C4FB1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891BC-CB38-4372-A831-8411B45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B6DE0-25C9-4ECD-91F0-2910CA3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35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02C7-5377-4AED-AC97-62BE114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89E60-D280-4157-BBCC-54413C99E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1EBB2-E3EA-4A41-A34D-5E4D1BFB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267-F6CA-4A22-9B50-BCD2A855332E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7DEC9-F21B-4912-A196-E7C2379A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4EF3C-E71D-4E10-85F6-E7B1A7ED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72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0E183-2A2C-4EE1-8450-371491BE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5DA13-3FF2-49A6-8117-A99C18F6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F6387-4427-4554-A7CD-3F494323A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27041-B975-483C-A7E2-80EFAEE7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50ED-3C21-4012-9F6D-F3D5B6F7EF9E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28F67-3A98-4DB4-BB62-0BC7DA6F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DEDBC-C4B1-485D-9E2E-A511CF95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2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D7A6-7C8B-4A24-BB2F-1B473BA1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5FD02-077A-4302-920B-B19C0A15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FB6216-3E9C-4512-986F-83224BF6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A9EB41-5238-4DEF-82D3-15792A475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7D6FA0-AB03-4505-A773-D1DF172C7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7F0A38-97BE-4009-919F-D6C8DE43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A5E-21E7-43D6-8881-4B06B46BD734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613AB-73DE-4962-B89D-5830BC0C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508B02-011F-4C37-BDD6-6A2EE0B0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33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0A984-5F20-4904-86A1-BE7B04E4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4C83AD-DB81-4111-BA03-CA4E257D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52B2-2EE7-4E9E-8871-8869DA7DE4C1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036CEE-919D-400F-93C7-DBC3F908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6D5358-508E-44F1-B827-575E0214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3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DE3CFD-0296-4D94-B064-A1D4640D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5B00-7577-4F71-9307-7057FFC09233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3D7B15-383E-4D7D-8394-E76102E2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D64EF3-841A-4146-84A4-8F026DC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04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61B16-7013-435D-9BB8-2BF3FD02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2BF6A-32A5-4112-8D27-33F0BBA5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E9615-59B3-4C04-9D30-746A5FBC1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2AE05-303A-49F2-983F-640A7EF2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98A-1529-403F-AC7E-F2557F4092C0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9631C-B6DB-44D8-A4C4-E90087BD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E6CA-12D5-4FCE-A1AB-62434EE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3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D380B-45B7-498E-8072-D7292798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DBBF50-39D7-4213-A4F9-23EC133BF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B3B08-A330-4595-811C-B6D28C96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BE491-A3D4-47D5-95A9-E1635C31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697A-B634-46D5-BB16-96A2B3DE6A08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55722-7DA9-4F18-BAD6-34DFF609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1859E-1812-4349-ACAF-813799E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040E8-E496-4614-AF95-338FEBF3D3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1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2472A1-241D-4FE0-9A4C-F7F2E9D0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AC7B9-4792-4F54-A471-18702C44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E79A9-BD2B-4C37-AC9F-6DDD6E3A2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3A0B-F2C4-4806-A7AE-4D7A4FFD4393}" type="datetime1">
              <a:rPr lang="ko-KR" altLang="en-US" smtClean="0"/>
              <a:t>2021-02-08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9F25C-05BA-4CAF-9A6C-2507F7B8B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90164CD-C723-4348-8209-8485BF0498B9}"/>
              </a:ext>
            </a:extLst>
          </p:cNvPr>
          <p:cNvSpPr/>
          <p:nvPr userDrawn="1"/>
        </p:nvSpPr>
        <p:spPr>
          <a:xfrm>
            <a:off x="169334" y="169329"/>
            <a:ext cx="11853545" cy="6519545"/>
          </a:xfrm>
          <a:custGeom>
            <a:avLst/>
            <a:gdLst/>
            <a:ahLst/>
            <a:cxnLst/>
            <a:rect l="l" t="t" r="r" b="b"/>
            <a:pathLst>
              <a:path w="11853545" h="6519545">
                <a:moveTo>
                  <a:pt x="0" y="0"/>
                </a:moveTo>
                <a:lnTo>
                  <a:pt x="11853306" y="0"/>
                </a:lnTo>
                <a:lnTo>
                  <a:pt x="11853306" y="6519333"/>
                </a:lnTo>
                <a:lnTo>
                  <a:pt x="0" y="6519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4A86629-81F2-4570-8298-E4DE19A30937}"/>
              </a:ext>
            </a:extLst>
          </p:cNvPr>
          <p:cNvSpPr/>
          <p:nvPr userDrawn="1"/>
        </p:nvSpPr>
        <p:spPr>
          <a:xfrm>
            <a:off x="347889" y="358457"/>
            <a:ext cx="1788618" cy="1542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Holder 5">
            <a:extLst>
              <a:ext uri="{FF2B5EF4-FFF2-40B4-BE49-F238E27FC236}">
                <a16:creationId xmlns:a16="http://schemas.microsoft.com/office/drawing/2014/main" id="{D6AA02F4-63C9-4E5C-ADE6-45C87DD64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lang="en-US" spc="-140" dirty="0"/>
              <a:t>                                                                          </a:t>
            </a:r>
            <a:fld id="{81D60167-4931-47E6-BA6A-407CBD079E47}" type="slidenum">
              <a:rPr spc="-140" smtClean="0"/>
              <a:pPr marL="38100">
                <a:spcBef>
                  <a:spcPts val="204"/>
                </a:spcBef>
              </a:pPr>
              <a:t>‹#›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40110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lideshare.net/DonghyeonKim7/graph-convolutional-network-gcn" TargetMode="External"/><Relationship Id="rId4" Type="http://schemas.openxmlformats.org/officeDocument/2006/relationships/hyperlink" Target="https://www.youtube.com/watch?v=fFyv1wCN4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29C7921-22ED-4343-8E6A-170BEFB2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00989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임희주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EAF0E03-2F27-44C7-9C70-5A55ADEDD74E}"/>
              </a:ext>
            </a:extLst>
          </p:cNvPr>
          <p:cNvSpPr/>
          <p:nvPr/>
        </p:nvSpPr>
        <p:spPr>
          <a:xfrm>
            <a:off x="165626" y="2476554"/>
            <a:ext cx="11860743" cy="1904892"/>
          </a:xfrm>
          <a:custGeom>
            <a:avLst/>
            <a:gdLst/>
            <a:ahLst/>
            <a:cxnLst/>
            <a:rect l="l" t="t" r="r" b="b"/>
            <a:pathLst>
              <a:path w="11853545" h="923925">
                <a:moveTo>
                  <a:pt x="11853337" y="0"/>
                </a:moveTo>
                <a:lnTo>
                  <a:pt x="0" y="0"/>
                </a:lnTo>
                <a:lnTo>
                  <a:pt x="0" y="923925"/>
                </a:lnTo>
                <a:lnTo>
                  <a:pt x="11853337" y="923925"/>
                </a:lnTo>
                <a:lnTo>
                  <a:pt x="118533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algn="ctr"/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0767BA4-1350-4D6E-8BBE-4C0BA2D52BAC}"/>
              </a:ext>
            </a:extLst>
          </p:cNvPr>
          <p:cNvSpPr txBox="1">
            <a:spLocks/>
          </p:cNvSpPr>
          <p:nvPr/>
        </p:nvSpPr>
        <p:spPr>
          <a:xfrm>
            <a:off x="960434" y="2718743"/>
            <a:ext cx="10271125" cy="1206741"/>
          </a:xfrm>
          <a:prstGeom prst="rect">
            <a:avLst/>
          </a:prstGeom>
        </p:spPr>
        <p:txBody>
          <a:bodyPr vert="horz" wrap="square" lIns="0" tIns="16383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90"/>
              </a:spcBef>
            </a:pPr>
            <a:r>
              <a:rPr lang="en-US" sz="1800" b="1" spc="100" dirty="0">
                <a:solidFill>
                  <a:schemeClr val="bg1"/>
                </a:solidFill>
                <a:latin typeface="UnDinaru"/>
                <a:cs typeface="UnDinaru"/>
              </a:rPr>
              <a:t>Tell Me Where to Look: Guided Attention Inference Network</a:t>
            </a:r>
          </a:p>
          <a:p>
            <a:pPr>
              <a:lnSpc>
                <a:spcPct val="100000"/>
              </a:lnSpc>
              <a:spcBef>
                <a:spcPts val="1290"/>
              </a:spcBef>
            </a:pPr>
            <a:r>
              <a:rPr lang="en-US" sz="1400" b="1" spc="85" dirty="0" err="1">
                <a:solidFill>
                  <a:srgbClr val="D0CECE"/>
                </a:solidFill>
                <a:latin typeface="UnDinaru"/>
                <a:cs typeface="UnDinaru"/>
              </a:rPr>
              <a:t>Kunpeng</a:t>
            </a:r>
            <a:r>
              <a:rPr lang="en-US" sz="1400" b="1" spc="85" dirty="0">
                <a:solidFill>
                  <a:srgbClr val="D0CECE"/>
                </a:solidFill>
                <a:latin typeface="UnDinaru"/>
                <a:cs typeface="UnDinaru"/>
              </a:rPr>
              <a:t> Li, </a:t>
            </a:r>
            <a:r>
              <a:rPr lang="en-US" sz="1400" b="1" spc="85" dirty="0" err="1">
                <a:solidFill>
                  <a:srgbClr val="D0CECE"/>
                </a:solidFill>
                <a:latin typeface="UnDinaru"/>
                <a:cs typeface="UnDinaru"/>
              </a:rPr>
              <a:t>Zian</a:t>
            </a:r>
            <a:r>
              <a:rPr lang="en-US" sz="1400" b="1" spc="85" dirty="0">
                <a:solidFill>
                  <a:srgbClr val="D0CECE"/>
                </a:solidFill>
                <a:latin typeface="UnDinaru"/>
                <a:cs typeface="UnDinaru"/>
              </a:rPr>
              <a:t> Wu, </a:t>
            </a:r>
            <a:r>
              <a:rPr lang="en-US" sz="1400" b="1" spc="85" dirty="0" err="1">
                <a:solidFill>
                  <a:srgbClr val="D0CECE"/>
                </a:solidFill>
                <a:latin typeface="UnDinaru"/>
                <a:cs typeface="UnDinaru"/>
              </a:rPr>
              <a:t>Kuan-Chuan</a:t>
            </a:r>
            <a:r>
              <a:rPr lang="en-US" sz="1400" b="1" spc="85" dirty="0">
                <a:solidFill>
                  <a:srgbClr val="D0CECE"/>
                </a:solidFill>
                <a:latin typeface="UnDinaru"/>
                <a:cs typeface="UnDinaru"/>
              </a:rPr>
              <a:t> Peng, Jan Ernst, Yun Fu </a:t>
            </a:r>
          </a:p>
          <a:p>
            <a:pPr>
              <a:lnSpc>
                <a:spcPct val="100000"/>
              </a:lnSpc>
              <a:spcBef>
                <a:spcPts val="1290"/>
              </a:spcBef>
            </a:pPr>
            <a:r>
              <a:rPr lang="en-US" sz="1400" b="1" spc="140" dirty="0">
                <a:solidFill>
                  <a:srgbClr val="D0CECE"/>
                </a:solidFill>
                <a:latin typeface="UnDinaru"/>
                <a:cs typeface="UnDinaru"/>
              </a:rPr>
              <a:t>CVPR</a:t>
            </a:r>
            <a:r>
              <a:rPr lang="en-US" sz="1400" b="1" spc="50" dirty="0">
                <a:solidFill>
                  <a:srgbClr val="D0CECE"/>
                </a:solidFill>
                <a:latin typeface="UnDinaru"/>
                <a:cs typeface="UnDinaru"/>
              </a:rPr>
              <a:t> </a:t>
            </a:r>
            <a:r>
              <a:rPr lang="en-US" sz="1400" b="1" spc="160" dirty="0">
                <a:solidFill>
                  <a:srgbClr val="D0CECE"/>
                </a:solidFill>
                <a:latin typeface="UnDinaru"/>
                <a:cs typeface="UnDinaru"/>
              </a:rPr>
              <a:t>2018</a:t>
            </a:r>
            <a:endParaRPr lang="en-US" sz="1400" dirty="0">
              <a:latin typeface="UnDinaru"/>
              <a:cs typeface="UnDinaru"/>
            </a:endParaRPr>
          </a:p>
        </p:txBody>
      </p:sp>
    </p:spTree>
    <p:extLst>
      <p:ext uri="{BB962C8B-B14F-4D97-AF65-F5344CB8AC3E}">
        <p14:creationId xmlns:p14="http://schemas.microsoft.com/office/powerpoint/2010/main" val="13113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latin typeface="WenQuanYi Micro Hei"/>
                <a:cs typeface="WenQuanYi Micro Hei"/>
              </a:rPr>
              <a:t>Related work</a:t>
            </a:r>
            <a:endParaRPr lang="en-US" altLang="ko-KR" sz="2400" dirty="0"/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CAM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CF545BD-5603-4B62-A1DC-8B67F98BA7A8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4509963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44D0A0-8087-4BD9-8ECE-CEA2BDBA9226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3324692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C68F80B6-E134-487E-A93A-98D5322AE107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5695234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EF19CFF4-FC67-4DBD-9B77-DDDE39BA43B0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2139421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46" name="표 7">
            <a:extLst>
              <a:ext uri="{FF2B5EF4-FFF2-40B4-BE49-F238E27FC236}">
                <a16:creationId xmlns:a16="http://schemas.microsoft.com/office/drawing/2014/main" id="{B9F98A57-67CA-40E4-AE54-8CB60768D57F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933199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000ED9-7009-4E5F-87D7-809A80739FF7}"/>
              </a:ext>
            </a:extLst>
          </p:cNvPr>
          <p:cNvSpPr txBox="1"/>
          <p:nvPr/>
        </p:nvSpPr>
        <p:spPr>
          <a:xfrm>
            <a:off x="3349731" y="1203812"/>
            <a:ext cx="208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Weight1    =     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D67BCE-16F2-4B30-A03E-4450CA791692}"/>
              </a:ext>
            </a:extLst>
          </p:cNvPr>
          <p:cNvSpPr txBox="1"/>
          <p:nvPr/>
        </p:nvSpPr>
        <p:spPr>
          <a:xfrm>
            <a:off x="3338619" y="3502834"/>
            <a:ext cx="264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Weight3    =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044885-AEC9-4193-9CE8-5F1A0C6F06EC}"/>
              </a:ext>
            </a:extLst>
          </p:cNvPr>
          <p:cNvSpPr txBox="1"/>
          <p:nvPr/>
        </p:nvSpPr>
        <p:spPr>
          <a:xfrm>
            <a:off x="3344757" y="2390790"/>
            <a:ext cx="223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Weight2    =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7874D9-13D7-425C-B096-A47B2321407C}"/>
              </a:ext>
            </a:extLst>
          </p:cNvPr>
          <p:cNvSpPr txBox="1"/>
          <p:nvPr/>
        </p:nvSpPr>
        <p:spPr>
          <a:xfrm>
            <a:off x="3350155" y="4725546"/>
            <a:ext cx="198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Weight4    =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F2D750-5B58-4DF7-9E98-43A43ECFB3BF}"/>
              </a:ext>
            </a:extLst>
          </p:cNvPr>
          <p:cNvSpPr txBox="1"/>
          <p:nvPr/>
        </p:nvSpPr>
        <p:spPr>
          <a:xfrm>
            <a:off x="3338618" y="5912524"/>
            <a:ext cx="23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Weight5    =</a:t>
            </a:r>
            <a:endParaRPr lang="ko-KR" altLang="en-US" b="1" dirty="0"/>
          </a:p>
        </p:txBody>
      </p:sp>
      <p:graphicFrame>
        <p:nvGraphicFramePr>
          <p:cNvPr id="47" name="표 51">
            <a:extLst>
              <a:ext uri="{FF2B5EF4-FFF2-40B4-BE49-F238E27FC236}">
                <a16:creationId xmlns:a16="http://schemas.microsoft.com/office/drawing/2014/main" id="{32AC9AE3-7A20-4D52-BE6E-AA1A60A608CF}"/>
              </a:ext>
            </a:extLst>
          </p:cNvPr>
          <p:cNvGraphicFramePr>
            <a:graphicFrameLocks noGrp="1"/>
          </p:cNvGraphicFramePr>
          <p:nvPr/>
        </p:nvGraphicFramePr>
        <p:xfrm>
          <a:off x="5435598" y="821971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16" name="표 51">
            <a:extLst>
              <a:ext uri="{FF2B5EF4-FFF2-40B4-BE49-F238E27FC236}">
                <a16:creationId xmlns:a16="http://schemas.microsoft.com/office/drawing/2014/main" id="{08F2A1C5-9469-4E70-8AAD-E887FF52ABF2}"/>
              </a:ext>
            </a:extLst>
          </p:cNvPr>
          <p:cNvGraphicFramePr>
            <a:graphicFrameLocks noGrp="1"/>
          </p:cNvGraphicFramePr>
          <p:nvPr/>
        </p:nvGraphicFramePr>
        <p:xfrm>
          <a:off x="5435598" y="2026816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18" name="표 51">
            <a:extLst>
              <a:ext uri="{FF2B5EF4-FFF2-40B4-BE49-F238E27FC236}">
                <a16:creationId xmlns:a16="http://schemas.microsoft.com/office/drawing/2014/main" id="{C6B3A38A-6184-4232-9C05-6739510C93CD}"/>
              </a:ext>
            </a:extLst>
          </p:cNvPr>
          <p:cNvGraphicFramePr>
            <a:graphicFrameLocks noGrp="1"/>
          </p:cNvGraphicFramePr>
          <p:nvPr/>
        </p:nvGraphicFramePr>
        <p:xfrm>
          <a:off x="5435599" y="3206856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0" name="표 51">
            <a:extLst>
              <a:ext uri="{FF2B5EF4-FFF2-40B4-BE49-F238E27FC236}">
                <a16:creationId xmlns:a16="http://schemas.microsoft.com/office/drawing/2014/main" id="{9CE4F416-712F-4DA2-BA4E-4EF488C94609}"/>
              </a:ext>
            </a:extLst>
          </p:cNvPr>
          <p:cNvGraphicFramePr>
            <a:graphicFrameLocks noGrp="1"/>
          </p:cNvGraphicFramePr>
          <p:nvPr/>
        </p:nvGraphicFramePr>
        <p:xfrm>
          <a:off x="5435599" y="4397358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1" name="표 51">
            <a:extLst>
              <a:ext uri="{FF2B5EF4-FFF2-40B4-BE49-F238E27FC236}">
                <a16:creationId xmlns:a16="http://schemas.microsoft.com/office/drawing/2014/main" id="{1D58C6A2-A9DC-41FE-9D0C-F3CAE226865D}"/>
              </a:ext>
            </a:extLst>
          </p:cNvPr>
          <p:cNvGraphicFramePr>
            <a:graphicFrameLocks noGrp="1"/>
          </p:cNvGraphicFramePr>
          <p:nvPr/>
        </p:nvGraphicFramePr>
        <p:xfrm>
          <a:off x="5435599" y="5582629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EC1755D5-EA32-48B7-A628-74915F8D2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2"/>
          <a:stretch/>
        </p:blipFill>
        <p:spPr>
          <a:xfrm>
            <a:off x="7672281" y="2619842"/>
            <a:ext cx="2119419" cy="70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F3644D-C137-4F93-B078-9FBE057A8FA7}"/>
              </a:ext>
            </a:extLst>
          </p:cNvPr>
          <p:cNvSpPr txBox="1"/>
          <p:nvPr/>
        </p:nvSpPr>
        <p:spPr>
          <a:xfrm>
            <a:off x="7672280" y="1660875"/>
            <a:ext cx="2469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[CAM]</a:t>
            </a:r>
          </a:p>
          <a:p>
            <a:pPr algn="ctr"/>
            <a:r>
              <a:rPr lang="en-US" altLang="ko-KR" b="1" dirty="0"/>
              <a:t>C class </a:t>
            </a:r>
            <a:r>
              <a:rPr lang="ko-KR" altLang="en-US" b="1" dirty="0"/>
              <a:t>에 대한 </a:t>
            </a:r>
            <a:r>
              <a:rPr lang="en-US" altLang="ko-KR" b="1" dirty="0"/>
              <a:t>Score</a:t>
            </a:r>
          </a:p>
          <a:p>
            <a:pPr algn="ctr"/>
            <a:r>
              <a:rPr lang="en-US" altLang="ko-KR" b="1" dirty="0"/>
              <a:t>(attention map)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799368-B0E4-4058-82C7-55BB07920F51}"/>
                  </a:ext>
                </a:extLst>
              </p:cNvPr>
              <p:cNvSpPr txBox="1"/>
              <p:nvPr/>
            </p:nvSpPr>
            <p:spPr>
              <a:xfrm>
                <a:off x="9766757" y="2664418"/>
                <a:ext cx="471452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799368-B0E4-4058-82C7-55BB0792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757" y="2664418"/>
                <a:ext cx="471452" cy="459678"/>
              </a:xfrm>
              <a:prstGeom prst="rect">
                <a:avLst/>
              </a:prstGeom>
              <a:blipFill>
                <a:blip r:embed="rId3"/>
                <a:stretch>
                  <a:fillRect r="-7792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6E4319-EF87-4CEE-AEDA-BB1EC172B77C}"/>
                  </a:ext>
                </a:extLst>
              </p:cNvPr>
              <p:cNvSpPr txBox="1"/>
              <p:nvPr/>
            </p:nvSpPr>
            <p:spPr>
              <a:xfrm>
                <a:off x="7329380" y="3502834"/>
                <a:ext cx="4389728" cy="2187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 = </a:t>
                </a:r>
                <a:r>
                  <a:rPr lang="ko-KR" altLang="en-US" dirty="0"/>
                  <a:t>예측 </a:t>
                </a:r>
                <a:r>
                  <a:rPr lang="en-US" altLang="ko-KR" dirty="0"/>
                  <a:t>Class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:r>
                  <a:rPr lang="en-US" altLang="ko-KR" dirty="0"/>
                  <a:t>c Class</a:t>
                </a:r>
                <a:r>
                  <a:rPr lang="ko-KR" altLang="en-US" dirty="0"/>
                  <a:t>를 예측하는 </a:t>
                </a:r>
                <a:r>
                  <a:rPr lang="en-US" altLang="ko-KR" dirty="0"/>
                  <a:t>k 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Feature</a:t>
                </a:r>
              </a:p>
              <a:p>
                <a:pPr algn="just"/>
                <a:r>
                  <a:rPr lang="en-US" altLang="ko-KR" dirty="0"/>
                  <a:t>	Map 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weight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/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altLang="ko-KR" sz="1800" dirty="0"/>
                  <a:t>k</a:t>
                </a:r>
                <a:r>
                  <a:rPr lang="ko-KR" altLang="en-US" sz="1800" dirty="0"/>
                  <a:t>번째 </a:t>
                </a:r>
                <a:r>
                  <a:rPr lang="en-US" altLang="ko-KR" dirty="0"/>
                  <a:t>Feature Map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800" dirty="0"/>
                  <a:t>Feature Map </a:t>
                </a:r>
                <a:r>
                  <a:rPr lang="ko-KR" altLang="en-US" sz="1800" dirty="0"/>
                  <a:t>내 </a:t>
                </a:r>
                <a:r>
                  <a:rPr lang="en-US" altLang="ko-KR" dirty="0"/>
                  <a:t>I, j </a:t>
                </a:r>
                <a:r>
                  <a:rPr lang="ko-KR" altLang="en-US" dirty="0"/>
                  <a:t>위치 값</a:t>
                </a:r>
                <a:endParaRPr lang="en-US" altLang="ko-KR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=</m:t>
                    </m:r>
                  </m:oMath>
                </a14:m>
                <a:r>
                  <a:rPr lang="ko-KR" altLang="en-US" sz="1800" dirty="0"/>
                  <a:t> 각 </a:t>
                </a:r>
                <a:r>
                  <a:rPr lang="en-US" altLang="ko-KR" dirty="0"/>
                  <a:t>Feature Map</a:t>
                </a:r>
                <a:r>
                  <a:rPr lang="ko-KR" altLang="en-US" dirty="0"/>
                  <a:t>의 합</a:t>
                </a:r>
                <a:r>
                  <a:rPr lang="en-US" altLang="ko-KR" dirty="0"/>
                  <a:t> </a:t>
                </a:r>
                <a:endParaRPr lang="ko-KR" altLang="en-US" sz="1800" dirty="0"/>
              </a:p>
              <a:p>
                <a:pPr algn="just"/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6E4319-EF87-4CEE-AEDA-BB1EC172B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380" y="3502834"/>
                <a:ext cx="4389728" cy="2187137"/>
              </a:xfrm>
              <a:prstGeom prst="rect">
                <a:avLst/>
              </a:prstGeom>
              <a:blipFill>
                <a:blip r:embed="rId4"/>
                <a:stretch>
                  <a:fillRect l="-1111" t="-1676" r="-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80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latin typeface="WenQuanYi Micro Hei"/>
                <a:cs typeface="WenQuanYi Micro Hei"/>
              </a:rPr>
              <a:t>Related work</a:t>
            </a:r>
            <a:endParaRPr lang="en-US" altLang="ko-KR" sz="2400" dirty="0"/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CAM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11</a:t>
            </a:fld>
            <a:endParaRPr spc="-14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CF545BD-5603-4B62-A1DC-8B67F98B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02162"/>
              </p:ext>
            </p:extLst>
          </p:nvPr>
        </p:nvGraphicFramePr>
        <p:xfrm>
          <a:off x="1953791" y="4509963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44D0A0-8087-4BD9-8ECE-CEA2BDBA9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88193"/>
              </p:ext>
            </p:extLst>
          </p:nvPr>
        </p:nvGraphicFramePr>
        <p:xfrm>
          <a:off x="1953791" y="3324692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C68F80B6-E134-487E-A93A-98D5322A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75015"/>
              </p:ext>
            </p:extLst>
          </p:nvPr>
        </p:nvGraphicFramePr>
        <p:xfrm>
          <a:off x="1953791" y="5695234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EF19CFF4-FC67-4DBD-9B77-DDDE39BA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92845"/>
              </p:ext>
            </p:extLst>
          </p:nvPr>
        </p:nvGraphicFramePr>
        <p:xfrm>
          <a:off x="1953791" y="2139421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46" name="표 7">
            <a:extLst>
              <a:ext uri="{FF2B5EF4-FFF2-40B4-BE49-F238E27FC236}">
                <a16:creationId xmlns:a16="http://schemas.microsoft.com/office/drawing/2014/main" id="{B9F98A57-67CA-40E4-AE54-8CB60768D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83436"/>
              </p:ext>
            </p:extLst>
          </p:nvPr>
        </p:nvGraphicFramePr>
        <p:xfrm>
          <a:off x="1953791" y="933199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000ED9-7009-4E5F-87D7-809A80739FF7}"/>
              </a:ext>
            </a:extLst>
          </p:cNvPr>
          <p:cNvSpPr txBox="1"/>
          <p:nvPr/>
        </p:nvSpPr>
        <p:spPr>
          <a:xfrm>
            <a:off x="3349731" y="1203812"/>
            <a:ext cx="208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Weight1    =     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D67BCE-16F2-4B30-A03E-4450CA791692}"/>
              </a:ext>
            </a:extLst>
          </p:cNvPr>
          <p:cNvSpPr txBox="1"/>
          <p:nvPr/>
        </p:nvSpPr>
        <p:spPr>
          <a:xfrm>
            <a:off x="3338619" y="3502834"/>
            <a:ext cx="264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Weight3    =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044885-AEC9-4193-9CE8-5F1A0C6F06EC}"/>
              </a:ext>
            </a:extLst>
          </p:cNvPr>
          <p:cNvSpPr txBox="1"/>
          <p:nvPr/>
        </p:nvSpPr>
        <p:spPr>
          <a:xfrm>
            <a:off x="3344757" y="2390790"/>
            <a:ext cx="223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Weight2    =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7874D9-13D7-425C-B096-A47B2321407C}"/>
              </a:ext>
            </a:extLst>
          </p:cNvPr>
          <p:cNvSpPr txBox="1"/>
          <p:nvPr/>
        </p:nvSpPr>
        <p:spPr>
          <a:xfrm>
            <a:off x="3350155" y="4725546"/>
            <a:ext cx="198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Weight4    =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F2D750-5B58-4DF7-9E98-43A43ECFB3BF}"/>
              </a:ext>
            </a:extLst>
          </p:cNvPr>
          <p:cNvSpPr txBox="1"/>
          <p:nvPr/>
        </p:nvSpPr>
        <p:spPr>
          <a:xfrm>
            <a:off x="3338618" y="5912524"/>
            <a:ext cx="23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Weight5    =</a:t>
            </a:r>
            <a:endParaRPr lang="ko-KR" altLang="en-US" b="1" dirty="0"/>
          </a:p>
        </p:txBody>
      </p:sp>
      <p:graphicFrame>
        <p:nvGraphicFramePr>
          <p:cNvPr id="47" name="표 51">
            <a:extLst>
              <a:ext uri="{FF2B5EF4-FFF2-40B4-BE49-F238E27FC236}">
                <a16:creationId xmlns:a16="http://schemas.microsoft.com/office/drawing/2014/main" id="{32AC9AE3-7A20-4D52-BE6E-AA1A60A60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94567"/>
              </p:ext>
            </p:extLst>
          </p:nvPr>
        </p:nvGraphicFramePr>
        <p:xfrm>
          <a:off x="5435598" y="821971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16" name="표 51">
            <a:extLst>
              <a:ext uri="{FF2B5EF4-FFF2-40B4-BE49-F238E27FC236}">
                <a16:creationId xmlns:a16="http://schemas.microsoft.com/office/drawing/2014/main" id="{08F2A1C5-9469-4E70-8AAD-E887FF52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42548"/>
              </p:ext>
            </p:extLst>
          </p:nvPr>
        </p:nvGraphicFramePr>
        <p:xfrm>
          <a:off x="5435598" y="2026816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18" name="표 51">
            <a:extLst>
              <a:ext uri="{FF2B5EF4-FFF2-40B4-BE49-F238E27FC236}">
                <a16:creationId xmlns:a16="http://schemas.microsoft.com/office/drawing/2014/main" id="{C6B3A38A-6184-4232-9C05-6739510C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8312"/>
              </p:ext>
            </p:extLst>
          </p:nvPr>
        </p:nvGraphicFramePr>
        <p:xfrm>
          <a:off x="5435599" y="3206856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0" name="표 51">
            <a:extLst>
              <a:ext uri="{FF2B5EF4-FFF2-40B4-BE49-F238E27FC236}">
                <a16:creationId xmlns:a16="http://schemas.microsoft.com/office/drawing/2014/main" id="{9CE4F416-712F-4DA2-BA4E-4EF488C94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32136"/>
              </p:ext>
            </p:extLst>
          </p:nvPr>
        </p:nvGraphicFramePr>
        <p:xfrm>
          <a:off x="5435599" y="4397358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1" name="표 51">
            <a:extLst>
              <a:ext uri="{FF2B5EF4-FFF2-40B4-BE49-F238E27FC236}">
                <a16:creationId xmlns:a16="http://schemas.microsoft.com/office/drawing/2014/main" id="{1D58C6A2-A9DC-41FE-9D0C-F3CAE226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75139"/>
              </p:ext>
            </p:extLst>
          </p:nvPr>
        </p:nvGraphicFramePr>
        <p:xfrm>
          <a:off x="5435599" y="5582629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sp>
        <p:nvSpPr>
          <p:cNvPr id="2" name="오른쪽 대괄호 1">
            <a:extLst>
              <a:ext uri="{FF2B5EF4-FFF2-40B4-BE49-F238E27FC236}">
                <a16:creationId xmlns:a16="http://schemas.microsoft.com/office/drawing/2014/main" id="{04F157FE-53E7-4CB3-8C26-83487A568F64}"/>
              </a:ext>
            </a:extLst>
          </p:cNvPr>
          <p:cNvSpPr/>
          <p:nvPr/>
        </p:nvSpPr>
        <p:spPr>
          <a:xfrm>
            <a:off x="7021585" y="1388478"/>
            <a:ext cx="398282" cy="471870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51">
            <a:extLst>
              <a:ext uri="{FF2B5EF4-FFF2-40B4-BE49-F238E27FC236}">
                <a16:creationId xmlns:a16="http://schemas.microsoft.com/office/drawing/2014/main" id="{86BEBC7B-D513-4605-854F-FB16DB226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76563"/>
              </p:ext>
            </p:extLst>
          </p:nvPr>
        </p:nvGraphicFramePr>
        <p:xfrm>
          <a:off x="8258751" y="3113419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30" name="표 51">
            <a:extLst>
              <a:ext uri="{FF2B5EF4-FFF2-40B4-BE49-F238E27FC236}">
                <a16:creationId xmlns:a16="http://schemas.microsoft.com/office/drawing/2014/main" id="{16C1FC9E-6354-497C-8629-1773CB2A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80073"/>
              </p:ext>
            </p:extLst>
          </p:nvPr>
        </p:nvGraphicFramePr>
        <p:xfrm>
          <a:off x="8181613" y="3206856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C4E54DC-DDA5-4451-BD71-4E390C13CB32}"/>
              </a:ext>
            </a:extLst>
          </p:cNvPr>
          <p:cNvSpPr/>
          <p:nvPr/>
        </p:nvSpPr>
        <p:spPr>
          <a:xfrm>
            <a:off x="7419867" y="3662059"/>
            <a:ext cx="398282" cy="1715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51">
            <a:extLst>
              <a:ext uri="{FF2B5EF4-FFF2-40B4-BE49-F238E27FC236}">
                <a16:creationId xmlns:a16="http://schemas.microsoft.com/office/drawing/2014/main" id="{648D1FAD-320A-43C5-BCCC-F2F5704B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84612"/>
              </p:ext>
            </p:extLst>
          </p:nvPr>
        </p:nvGraphicFramePr>
        <p:xfrm>
          <a:off x="8104475" y="3297007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9" name="표 51">
            <a:extLst>
              <a:ext uri="{FF2B5EF4-FFF2-40B4-BE49-F238E27FC236}">
                <a16:creationId xmlns:a16="http://schemas.microsoft.com/office/drawing/2014/main" id="{EF13ACA7-24FC-4E61-B5BA-C5D9A8E0A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35302"/>
              </p:ext>
            </p:extLst>
          </p:nvPr>
        </p:nvGraphicFramePr>
        <p:xfrm>
          <a:off x="8027337" y="3404294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2" name="표 51">
            <a:extLst>
              <a:ext uri="{FF2B5EF4-FFF2-40B4-BE49-F238E27FC236}">
                <a16:creationId xmlns:a16="http://schemas.microsoft.com/office/drawing/2014/main" id="{5DC0E539-B12F-43CB-83AE-2999C4C55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32244"/>
              </p:ext>
            </p:extLst>
          </p:nvPr>
        </p:nvGraphicFramePr>
        <p:xfrm>
          <a:off x="7941810" y="3511223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pic>
        <p:nvPicPr>
          <p:cNvPr id="32" name="Picture 4" descr="고양이 이미지 검색결과">
            <a:extLst>
              <a:ext uri="{FF2B5EF4-FFF2-40B4-BE49-F238E27FC236}">
                <a16:creationId xmlns:a16="http://schemas.microsoft.com/office/drawing/2014/main" id="{CA7433C6-5B06-4F20-97A2-C9A05BD9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495" y="3186314"/>
            <a:ext cx="1604757" cy="10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51">
            <a:extLst>
              <a:ext uri="{FF2B5EF4-FFF2-40B4-BE49-F238E27FC236}">
                <a16:creationId xmlns:a16="http://schemas.microsoft.com/office/drawing/2014/main" id="{49F9A788-EA83-4F46-B856-71EB11BA6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44823"/>
              </p:ext>
            </p:extLst>
          </p:nvPr>
        </p:nvGraphicFramePr>
        <p:xfrm>
          <a:off x="10109885" y="3186314"/>
          <a:ext cx="1596366" cy="10975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532122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532122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532122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509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660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509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028DBD-5C47-486E-8E68-32596C484F99}"/>
              </a:ext>
            </a:extLst>
          </p:cNvPr>
          <p:cNvSpPr/>
          <p:nvPr/>
        </p:nvSpPr>
        <p:spPr>
          <a:xfrm>
            <a:off x="10496939" y="3324692"/>
            <a:ext cx="856861" cy="6781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5A62F-9FCC-4A4B-98BF-833427D8EC96}"/>
              </a:ext>
            </a:extLst>
          </p:cNvPr>
          <p:cNvSpPr txBox="1"/>
          <p:nvPr/>
        </p:nvSpPr>
        <p:spPr>
          <a:xfrm>
            <a:off x="9827953" y="4402380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고양이의 얼굴을 </a:t>
            </a:r>
            <a:endParaRPr lang="en-US" altLang="ko-KR" dirty="0"/>
          </a:p>
          <a:p>
            <a:r>
              <a:rPr lang="ko-KR" altLang="en-US" dirty="0"/>
              <a:t>예측 원인으로 판단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7C4D381-6BF8-4CD8-B08D-070771D70F34}"/>
              </a:ext>
            </a:extLst>
          </p:cNvPr>
          <p:cNvSpPr/>
          <p:nvPr/>
        </p:nvSpPr>
        <p:spPr>
          <a:xfrm>
            <a:off x="9662551" y="3634488"/>
            <a:ext cx="398282" cy="1715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1755D5-EA32-48B7-A628-74915F8D2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58"/>
          <a:stretch/>
        </p:blipFill>
        <p:spPr>
          <a:xfrm>
            <a:off x="7525220" y="1825610"/>
            <a:ext cx="2137332" cy="70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F3644D-C137-4F93-B078-9FBE057A8FA7}"/>
              </a:ext>
            </a:extLst>
          </p:cNvPr>
          <p:cNvSpPr txBox="1"/>
          <p:nvPr/>
        </p:nvSpPr>
        <p:spPr>
          <a:xfrm>
            <a:off x="7525219" y="866643"/>
            <a:ext cx="2469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[CAM]</a:t>
            </a:r>
          </a:p>
          <a:p>
            <a:pPr algn="ctr"/>
            <a:r>
              <a:rPr lang="en-US" altLang="ko-KR" b="1" dirty="0"/>
              <a:t>C class </a:t>
            </a:r>
            <a:r>
              <a:rPr lang="ko-KR" altLang="en-US" b="1" dirty="0"/>
              <a:t>에 대한 </a:t>
            </a:r>
            <a:r>
              <a:rPr lang="en-US" altLang="ko-KR" b="1" dirty="0"/>
              <a:t>Score</a:t>
            </a:r>
          </a:p>
          <a:p>
            <a:pPr algn="ctr"/>
            <a:r>
              <a:rPr lang="en-US" altLang="ko-KR" b="1" dirty="0"/>
              <a:t>(attention map)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A2F0C9-3093-4549-8E89-3E3885A3B342}"/>
                  </a:ext>
                </a:extLst>
              </p:cNvPr>
              <p:cNvSpPr txBox="1"/>
              <p:nvPr/>
            </p:nvSpPr>
            <p:spPr>
              <a:xfrm>
                <a:off x="9589381" y="1858308"/>
                <a:ext cx="471452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A2F0C9-3093-4549-8E89-3E3885A3B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381" y="1858308"/>
                <a:ext cx="471452" cy="459678"/>
              </a:xfrm>
              <a:prstGeom prst="rect">
                <a:avLst/>
              </a:prstGeom>
              <a:blipFill>
                <a:blip r:embed="rId4"/>
                <a:stretch>
                  <a:fillRect r="-7792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2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latin typeface="WenQuanYi Micro Hei"/>
                <a:cs typeface="WenQuanYi Micro Hei"/>
              </a:rPr>
              <a:t>Related work</a:t>
            </a:r>
            <a:endParaRPr lang="en-US" altLang="ko-KR" sz="2400" dirty="0"/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</a:t>
            </a:r>
            <a:r>
              <a:rPr lang="en-US" altLang="ko-KR" sz="1700" b="1" spc="45" dirty="0" err="1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Grad_CAM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12</a:t>
            </a:fld>
            <a:endParaRPr spc="-14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CF545BD-5603-4B62-A1DC-8B67F98BA7A8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4384050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44D0A0-8087-4BD9-8ECE-CEA2BDBA9226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3198779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C68F80B6-E134-487E-A93A-98D5322AE107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5569321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BAB94-B99C-482D-98AE-1430EB228316}"/>
              </a:ext>
            </a:extLst>
          </p:cNvPr>
          <p:cNvSpPr/>
          <p:nvPr/>
        </p:nvSpPr>
        <p:spPr>
          <a:xfrm>
            <a:off x="1004358" y="3144826"/>
            <a:ext cx="774700" cy="723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CDB67-38D6-43DE-9854-B3576A4A2E61}"/>
              </a:ext>
            </a:extLst>
          </p:cNvPr>
          <p:cNvSpPr/>
          <p:nvPr/>
        </p:nvSpPr>
        <p:spPr>
          <a:xfrm>
            <a:off x="927930" y="3228149"/>
            <a:ext cx="774700" cy="7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86499C-32D3-4410-9A39-D708DAFA520B}"/>
              </a:ext>
            </a:extLst>
          </p:cNvPr>
          <p:cNvSpPr/>
          <p:nvPr/>
        </p:nvSpPr>
        <p:spPr>
          <a:xfrm>
            <a:off x="834584" y="3309123"/>
            <a:ext cx="774700" cy="723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5DBCB0F-27AC-4226-87C9-6200F69F1C73}"/>
              </a:ext>
            </a:extLst>
          </p:cNvPr>
          <p:cNvSpPr/>
          <p:nvPr/>
        </p:nvSpPr>
        <p:spPr>
          <a:xfrm>
            <a:off x="1965750" y="3538082"/>
            <a:ext cx="339793" cy="28737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E9DE8F-58F9-4CB2-88AD-37B1B5397AA2}"/>
              </a:ext>
            </a:extLst>
          </p:cNvPr>
          <p:cNvSpPr/>
          <p:nvPr/>
        </p:nvSpPr>
        <p:spPr>
          <a:xfrm>
            <a:off x="742255" y="3402397"/>
            <a:ext cx="774700" cy="723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D558B8-A283-4947-9A34-587F236E48BD}"/>
              </a:ext>
            </a:extLst>
          </p:cNvPr>
          <p:cNvSpPr/>
          <p:nvPr/>
        </p:nvSpPr>
        <p:spPr>
          <a:xfrm>
            <a:off x="635960" y="3495671"/>
            <a:ext cx="774700" cy="723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EF19CFF4-FC67-4DBD-9B77-DDDE39BA43B0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2013508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3F330023-C711-47D8-92EA-8695F0A7AA3E}"/>
              </a:ext>
            </a:extLst>
          </p:cNvPr>
          <p:cNvSpPr/>
          <p:nvPr/>
        </p:nvSpPr>
        <p:spPr>
          <a:xfrm>
            <a:off x="6653801" y="1808028"/>
            <a:ext cx="915398" cy="87207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Dog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85EA789-A64F-4EF9-9D72-FCE99C8928D3}"/>
              </a:ext>
            </a:extLst>
          </p:cNvPr>
          <p:cNvSpPr/>
          <p:nvPr/>
        </p:nvSpPr>
        <p:spPr>
          <a:xfrm>
            <a:off x="6653802" y="3764378"/>
            <a:ext cx="915398" cy="87207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DDA7B-C353-40CC-9C53-1D654B684E89}"/>
              </a:ext>
            </a:extLst>
          </p:cNvPr>
          <p:cNvSpPr/>
          <p:nvPr/>
        </p:nvSpPr>
        <p:spPr>
          <a:xfrm>
            <a:off x="6660744" y="2760086"/>
            <a:ext cx="908455" cy="9243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</a:t>
            </a:r>
            <a:endParaRPr lang="ko-KR" altLang="en-US" dirty="0"/>
          </a:p>
        </p:txBody>
      </p:sp>
      <p:graphicFrame>
        <p:nvGraphicFramePr>
          <p:cNvPr id="46" name="표 7">
            <a:extLst>
              <a:ext uri="{FF2B5EF4-FFF2-40B4-BE49-F238E27FC236}">
                <a16:creationId xmlns:a16="http://schemas.microsoft.com/office/drawing/2014/main" id="{B9F98A57-67CA-40E4-AE54-8CB60768D57F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807286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F38E62-2C06-48F5-A606-D65955B77920}"/>
              </a:ext>
            </a:extLst>
          </p:cNvPr>
          <p:cNvSpPr txBox="1"/>
          <p:nvPr/>
        </p:nvSpPr>
        <p:spPr>
          <a:xfrm>
            <a:off x="3770831" y="301455"/>
            <a:ext cx="264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Average Pooling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96E3651-D3A6-499C-836C-114CE963629C}"/>
              </a:ext>
            </a:extLst>
          </p:cNvPr>
          <p:cNvCxnSpPr>
            <a:cxnSpLocks/>
          </p:cNvCxnSpPr>
          <p:nvPr/>
        </p:nvCxnSpPr>
        <p:spPr>
          <a:xfrm>
            <a:off x="3579459" y="266700"/>
            <a:ext cx="2835109" cy="493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3C7FC15-A890-476A-8C53-0E596A4F9848}"/>
              </a:ext>
            </a:extLst>
          </p:cNvPr>
          <p:cNvCxnSpPr>
            <a:cxnSpLocks/>
          </p:cNvCxnSpPr>
          <p:nvPr/>
        </p:nvCxnSpPr>
        <p:spPr>
          <a:xfrm flipV="1">
            <a:off x="3579459" y="266700"/>
            <a:ext cx="2893371" cy="455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F1F3D6E-9314-4DC5-9AC8-7BA4CF05ED6A}"/>
              </a:ext>
            </a:extLst>
          </p:cNvPr>
          <p:cNvSpPr/>
          <p:nvPr/>
        </p:nvSpPr>
        <p:spPr>
          <a:xfrm>
            <a:off x="4349750" y="1213780"/>
            <a:ext cx="146050" cy="3835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224D591-32F0-4B79-9B53-55E1B1C1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77" y="1077351"/>
            <a:ext cx="2333625" cy="5114925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0DE461-7900-4A3B-B742-2969BEFDD051}"/>
              </a:ext>
            </a:extLst>
          </p:cNvPr>
          <p:cNvSpPr/>
          <p:nvPr/>
        </p:nvSpPr>
        <p:spPr>
          <a:xfrm>
            <a:off x="6601415" y="2705498"/>
            <a:ext cx="1018584" cy="1004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1A2B2A6-F327-411D-949C-12CE8B611372}"/>
              </a:ext>
            </a:extLst>
          </p:cNvPr>
          <p:cNvSpPr/>
          <p:nvPr/>
        </p:nvSpPr>
        <p:spPr>
          <a:xfrm>
            <a:off x="6653800" y="4716436"/>
            <a:ext cx="915400" cy="9096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Cow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F26A0C-E682-444F-97C0-BFBDB89058B8}"/>
              </a:ext>
            </a:extLst>
          </p:cNvPr>
          <p:cNvSpPr txBox="1"/>
          <p:nvPr/>
        </p:nvSpPr>
        <p:spPr>
          <a:xfrm>
            <a:off x="8177866" y="1597369"/>
            <a:ext cx="3175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average pooling </a:t>
            </a:r>
            <a:r>
              <a:rPr lang="ko-KR" altLang="en-US" dirty="0"/>
              <a:t>대신</a:t>
            </a:r>
            <a:endParaRPr lang="en-US" altLang="ko-KR" dirty="0"/>
          </a:p>
          <a:p>
            <a:r>
              <a:rPr lang="ko-KR" altLang="en-US" dirty="0"/>
              <a:t>일반적인 </a:t>
            </a:r>
            <a:r>
              <a:rPr lang="en-US" altLang="ko-KR" dirty="0"/>
              <a:t>CNN </a:t>
            </a:r>
            <a:r>
              <a:rPr lang="ko-KR" altLang="en-US" dirty="0"/>
              <a:t>구조 사용 </a:t>
            </a: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D9DEDB9-CBDE-4161-B370-68554B6E367E}"/>
              </a:ext>
            </a:extLst>
          </p:cNvPr>
          <p:cNvSpPr/>
          <p:nvPr/>
        </p:nvSpPr>
        <p:spPr>
          <a:xfrm>
            <a:off x="3766151" y="3527415"/>
            <a:ext cx="339793" cy="28737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9DF1A2-9567-4B08-BAD3-755D911D8ACA}"/>
                  </a:ext>
                </a:extLst>
              </p:cNvPr>
              <p:cNvSpPr txBox="1"/>
              <p:nvPr/>
            </p:nvSpPr>
            <p:spPr>
              <a:xfrm>
                <a:off x="7781364" y="4278822"/>
                <a:ext cx="251498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= k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번째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F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eature map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9DF1A2-9567-4B08-BAD3-755D911D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364" y="4278822"/>
                <a:ext cx="2514984" cy="1136593"/>
              </a:xfrm>
              <a:prstGeom prst="rect">
                <a:avLst/>
              </a:prstGeom>
              <a:blipFill>
                <a:blip r:embed="rId3"/>
                <a:stretch>
                  <a:fillRect l="-3390" t="-6989" r="-5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140875-4309-4DFE-A5DB-0F81B11DA910}"/>
                  </a:ext>
                </a:extLst>
              </p:cNvPr>
              <p:cNvSpPr txBox="1"/>
              <p:nvPr/>
            </p:nvSpPr>
            <p:spPr>
              <a:xfrm>
                <a:off x="4827058" y="2965900"/>
                <a:ext cx="6096000" cy="397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140875-4309-4DFE-A5DB-0F81B11DA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058" y="2965900"/>
                <a:ext cx="6096000" cy="397545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AA393C-3FC8-437F-967E-DD2E23F69BC3}"/>
              </a:ext>
            </a:extLst>
          </p:cNvPr>
          <p:cNvSpPr/>
          <p:nvPr/>
        </p:nvSpPr>
        <p:spPr>
          <a:xfrm>
            <a:off x="2875130" y="783108"/>
            <a:ext cx="299870" cy="290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B08DDC8-35AB-4B54-8A63-AAB34D282A8F}"/>
                  </a:ext>
                </a:extLst>
              </p:cNvPr>
              <p:cNvSpPr txBox="1"/>
              <p:nvPr/>
            </p:nvSpPr>
            <p:spPr>
              <a:xfrm>
                <a:off x="3013433" y="178201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B08DDC8-35AB-4B54-8A63-AAB34D28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33" y="1782017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A61589-7E18-4770-83E7-0A72ABAF6AA9}"/>
                  </a:ext>
                </a:extLst>
              </p:cNvPr>
              <p:cNvSpPr txBox="1"/>
              <p:nvPr/>
            </p:nvSpPr>
            <p:spPr>
              <a:xfrm>
                <a:off x="2766475" y="347608"/>
                <a:ext cx="471452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A61589-7E18-4770-83E7-0A72ABAF6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75" y="347608"/>
                <a:ext cx="471452" cy="459678"/>
              </a:xfrm>
              <a:prstGeom prst="rect">
                <a:avLst/>
              </a:prstGeom>
              <a:blipFill>
                <a:blip r:embed="rId6"/>
                <a:stretch>
                  <a:fillRect r="-7792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그림 80">
            <a:extLst>
              <a:ext uri="{FF2B5EF4-FFF2-40B4-BE49-F238E27FC236}">
                <a16:creationId xmlns:a16="http://schemas.microsoft.com/office/drawing/2014/main" id="{81A30823-68C2-41D2-B467-12F646E64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2927" y="2435177"/>
            <a:ext cx="2733675" cy="1447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D53CAA4-C1A5-49EB-9305-4BBAC003C9D5}"/>
                  </a:ext>
                </a:extLst>
              </p:cNvPr>
              <p:cNvSpPr txBox="1"/>
              <p:nvPr/>
            </p:nvSpPr>
            <p:spPr>
              <a:xfrm>
                <a:off x="8547220" y="3267947"/>
                <a:ext cx="4893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D53CAA4-C1A5-49EB-9305-4BBAC003C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220" y="3267947"/>
                <a:ext cx="489335" cy="400110"/>
              </a:xfrm>
              <a:prstGeom prst="rect">
                <a:avLst/>
              </a:prstGeom>
              <a:blipFill>
                <a:blip r:embed="rId8"/>
                <a:stretch>
                  <a:fillRect l="-1250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6A26F9A-88CB-4D30-AF7F-7FB7609D787C}"/>
                  </a:ext>
                </a:extLst>
              </p:cNvPr>
              <p:cNvSpPr txBox="1"/>
              <p:nvPr/>
            </p:nvSpPr>
            <p:spPr>
              <a:xfrm>
                <a:off x="10104670" y="3401858"/>
                <a:ext cx="471452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6A26F9A-88CB-4D30-AF7F-7FB7609D7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70" y="3401858"/>
                <a:ext cx="471452" cy="459678"/>
              </a:xfrm>
              <a:prstGeom prst="rect">
                <a:avLst/>
              </a:prstGeom>
              <a:blipFill>
                <a:blip r:embed="rId9"/>
                <a:stretch>
                  <a:fillRect r="-7792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22C97E8-DE23-4D14-9014-179FD54A96FF}"/>
                  </a:ext>
                </a:extLst>
              </p:cNvPr>
              <p:cNvSpPr txBox="1"/>
              <p:nvPr/>
            </p:nvSpPr>
            <p:spPr>
              <a:xfrm>
                <a:off x="10709098" y="2467980"/>
                <a:ext cx="528656" cy="439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/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22C97E8-DE23-4D14-9014-179FD54A9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098" y="2467980"/>
                <a:ext cx="528656" cy="4395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E7AC96B-D095-4B98-B60F-4A37942B800B}"/>
                  </a:ext>
                </a:extLst>
              </p:cNvPr>
              <p:cNvSpPr txBox="1"/>
              <p:nvPr/>
            </p:nvSpPr>
            <p:spPr>
              <a:xfrm>
                <a:off x="10421846" y="2467980"/>
                <a:ext cx="528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E7AC96B-D095-4B98-B60F-4A37942B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846" y="2467980"/>
                <a:ext cx="528656" cy="400110"/>
              </a:xfrm>
              <a:prstGeom prst="rect">
                <a:avLst/>
              </a:prstGeom>
              <a:blipFill>
                <a:blip r:embed="rId11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A026805-E30B-48F4-803F-936ACBA7755F}"/>
                  </a:ext>
                </a:extLst>
              </p:cNvPr>
              <p:cNvSpPr txBox="1"/>
              <p:nvPr/>
            </p:nvSpPr>
            <p:spPr>
              <a:xfrm>
                <a:off x="8207656" y="2485400"/>
                <a:ext cx="1303099" cy="294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𝐺𝑟𝑎𝑑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𝐶𝐴𝑀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A026805-E30B-48F4-803F-936ACBA77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656" y="2485400"/>
                <a:ext cx="1303099" cy="294376"/>
              </a:xfrm>
              <a:prstGeom prst="rect">
                <a:avLst/>
              </a:prstGeom>
              <a:blipFill>
                <a:blip r:embed="rId12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96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latin typeface="WenQuanYi Micro Hei"/>
                <a:cs typeface="WenQuanYi Micro Hei"/>
              </a:rPr>
              <a:t>Related work</a:t>
            </a:r>
            <a:endParaRPr lang="en-US" altLang="ko-KR" sz="2400" dirty="0"/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</a:t>
            </a:r>
            <a:r>
              <a:rPr lang="en-US" altLang="ko-KR" sz="1700" b="1" spc="45" dirty="0" err="1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Grad_CAM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13</a:t>
            </a:fld>
            <a:endParaRPr spc="-14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CF545BD-5603-4B62-A1DC-8B67F98BA7A8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4509963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44D0A0-8087-4BD9-8ECE-CEA2BDBA9226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3324692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C68F80B6-E134-487E-A93A-98D5322AE107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5695234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EF19CFF4-FC67-4DBD-9B77-DDDE39BA43B0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2139421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46" name="표 7">
            <a:extLst>
              <a:ext uri="{FF2B5EF4-FFF2-40B4-BE49-F238E27FC236}">
                <a16:creationId xmlns:a16="http://schemas.microsoft.com/office/drawing/2014/main" id="{B9F98A57-67CA-40E4-AE54-8CB60768D57F}"/>
              </a:ext>
            </a:extLst>
          </p:cNvPr>
          <p:cNvGraphicFramePr>
            <a:graphicFrameLocks noGrp="1"/>
          </p:cNvGraphicFramePr>
          <p:nvPr/>
        </p:nvGraphicFramePr>
        <p:xfrm>
          <a:off x="1953791" y="933199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000ED9-7009-4E5F-87D7-809A80739FF7}"/>
              </a:ext>
            </a:extLst>
          </p:cNvPr>
          <p:cNvSpPr txBox="1"/>
          <p:nvPr/>
        </p:nvSpPr>
        <p:spPr>
          <a:xfrm>
            <a:off x="3349731" y="1203812"/>
            <a:ext cx="208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Weight1    =     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D67BCE-16F2-4B30-A03E-4450CA791692}"/>
              </a:ext>
            </a:extLst>
          </p:cNvPr>
          <p:cNvSpPr txBox="1"/>
          <p:nvPr/>
        </p:nvSpPr>
        <p:spPr>
          <a:xfrm>
            <a:off x="3338619" y="3502834"/>
            <a:ext cx="264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Weight3    =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044885-AEC9-4193-9CE8-5F1A0C6F06EC}"/>
              </a:ext>
            </a:extLst>
          </p:cNvPr>
          <p:cNvSpPr txBox="1"/>
          <p:nvPr/>
        </p:nvSpPr>
        <p:spPr>
          <a:xfrm>
            <a:off x="3344757" y="2390790"/>
            <a:ext cx="223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Weight2    =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7874D9-13D7-425C-B096-A47B2321407C}"/>
              </a:ext>
            </a:extLst>
          </p:cNvPr>
          <p:cNvSpPr txBox="1"/>
          <p:nvPr/>
        </p:nvSpPr>
        <p:spPr>
          <a:xfrm>
            <a:off x="3350155" y="4725546"/>
            <a:ext cx="198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Weight4    =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F2D750-5B58-4DF7-9E98-43A43ECFB3BF}"/>
              </a:ext>
            </a:extLst>
          </p:cNvPr>
          <p:cNvSpPr txBox="1"/>
          <p:nvPr/>
        </p:nvSpPr>
        <p:spPr>
          <a:xfrm>
            <a:off x="3338618" y="5912524"/>
            <a:ext cx="23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  </a:t>
            </a:r>
            <a:r>
              <a:rPr lang="en-US" altLang="ko-KR" b="1" dirty="0"/>
              <a:t>Weight5    =</a:t>
            </a:r>
            <a:endParaRPr lang="ko-KR" altLang="en-US" b="1" dirty="0"/>
          </a:p>
        </p:txBody>
      </p:sp>
      <p:graphicFrame>
        <p:nvGraphicFramePr>
          <p:cNvPr id="47" name="표 51">
            <a:extLst>
              <a:ext uri="{FF2B5EF4-FFF2-40B4-BE49-F238E27FC236}">
                <a16:creationId xmlns:a16="http://schemas.microsoft.com/office/drawing/2014/main" id="{32AC9AE3-7A20-4D52-BE6E-AA1A60A608CF}"/>
              </a:ext>
            </a:extLst>
          </p:cNvPr>
          <p:cNvGraphicFramePr>
            <a:graphicFrameLocks noGrp="1"/>
          </p:cNvGraphicFramePr>
          <p:nvPr/>
        </p:nvGraphicFramePr>
        <p:xfrm>
          <a:off x="5435598" y="821971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16" name="표 51">
            <a:extLst>
              <a:ext uri="{FF2B5EF4-FFF2-40B4-BE49-F238E27FC236}">
                <a16:creationId xmlns:a16="http://schemas.microsoft.com/office/drawing/2014/main" id="{08F2A1C5-9469-4E70-8AAD-E887FF52ABF2}"/>
              </a:ext>
            </a:extLst>
          </p:cNvPr>
          <p:cNvGraphicFramePr>
            <a:graphicFrameLocks noGrp="1"/>
          </p:cNvGraphicFramePr>
          <p:nvPr/>
        </p:nvGraphicFramePr>
        <p:xfrm>
          <a:off x="5435598" y="2026816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18" name="표 51">
            <a:extLst>
              <a:ext uri="{FF2B5EF4-FFF2-40B4-BE49-F238E27FC236}">
                <a16:creationId xmlns:a16="http://schemas.microsoft.com/office/drawing/2014/main" id="{C6B3A38A-6184-4232-9C05-6739510C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42800"/>
              </p:ext>
            </p:extLst>
          </p:nvPr>
        </p:nvGraphicFramePr>
        <p:xfrm>
          <a:off x="5435599" y="3206856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509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623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509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0" name="표 51">
            <a:extLst>
              <a:ext uri="{FF2B5EF4-FFF2-40B4-BE49-F238E27FC236}">
                <a16:creationId xmlns:a16="http://schemas.microsoft.com/office/drawing/2014/main" id="{9CE4F416-712F-4DA2-BA4E-4EF488C94609}"/>
              </a:ext>
            </a:extLst>
          </p:cNvPr>
          <p:cNvGraphicFramePr>
            <a:graphicFrameLocks noGrp="1"/>
          </p:cNvGraphicFramePr>
          <p:nvPr/>
        </p:nvGraphicFramePr>
        <p:xfrm>
          <a:off x="5435599" y="4397358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1" name="표 51">
            <a:extLst>
              <a:ext uri="{FF2B5EF4-FFF2-40B4-BE49-F238E27FC236}">
                <a16:creationId xmlns:a16="http://schemas.microsoft.com/office/drawing/2014/main" id="{1D58C6A2-A9DC-41FE-9D0C-F3CAE226865D}"/>
              </a:ext>
            </a:extLst>
          </p:cNvPr>
          <p:cNvGraphicFramePr>
            <a:graphicFrameLocks noGrp="1"/>
          </p:cNvGraphicFramePr>
          <p:nvPr/>
        </p:nvGraphicFramePr>
        <p:xfrm>
          <a:off x="5435599" y="5582629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sp>
        <p:nvSpPr>
          <p:cNvPr id="2" name="오른쪽 대괄호 1">
            <a:extLst>
              <a:ext uri="{FF2B5EF4-FFF2-40B4-BE49-F238E27FC236}">
                <a16:creationId xmlns:a16="http://schemas.microsoft.com/office/drawing/2014/main" id="{04F157FE-53E7-4CB3-8C26-83487A568F64}"/>
              </a:ext>
            </a:extLst>
          </p:cNvPr>
          <p:cNvSpPr/>
          <p:nvPr/>
        </p:nvSpPr>
        <p:spPr>
          <a:xfrm>
            <a:off x="7021585" y="1388478"/>
            <a:ext cx="398282" cy="471870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51">
            <a:extLst>
              <a:ext uri="{FF2B5EF4-FFF2-40B4-BE49-F238E27FC236}">
                <a16:creationId xmlns:a16="http://schemas.microsoft.com/office/drawing/2014/main" id="{86BEBC7B-D513-4605-854F-FB16DB226353}"/>
              </a:ext>
            </a:extLst>
          </p:cNvPr>
          <p:cNvGraphicFramePr>
            <a:graphicFrameLocks noGrp="1"/>
          </p:cNvGraphicFramePr>
          <p:nvPr/>
        </p:nvGraphicFramePr>
        <p:xfrm>
          <a:off x="8258751" y="3113419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30" name="표 51">
            <a:extLst>
              <a:ext uri="{FF2B5EF4-FFF2-40B4-BE49-F238E27FC236}">
                <a16:creationId xmlns:a16="http://schemas.microsoft.com/office/drawing/2014/main" id="{16C1FC9E-6354-497C-8629-1773CB2A3F20}"/>
              </a:ext>
            </a:extLst>
          </p:cNvPr>
          <p:cNvGraphicFramePr>
            <a:graphicFrameLocks noGrp="1"/>
          </p:cNvGraphicFramePr>
          <p:nvPr/>
        </p:nvGraphicFramePr>
        <p:xfrm>
          <a:off x="8181613" y="3206856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C4E54DC-DDA5-4451-BD71-4E390C13CB32}"/>
              </a:ext>
            </a:extLst>
          </p:cNvPr>
          <p:cNvSpPr/>
          <p:nvPr/>
        </p:nvSpPr>
        <p:spPr>
          <a:xfrm>
            <a:off x="7419867" y="3662059"/>
            <a:ext cx="398282" cy="1715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51">
            <a:extLst>
              <a:ext uri="{FF2B5EF4-FFF2-40B4-BE49-F238E27FC236}">
                <a16:creationId xmlns:a16="http://schemas.microsoft.com/office/drawing/2014/main" id="{648D1FAD-320A-43C5-BCCC-F2F5704BE530}"/>
              </a:ext>
            </a:extLst>
          </p:cNvPr>
          <p:cNvGraphicFramePr>
            <a:graphicFrameLocks noGrp="1"/>
          </p:cNvGraphicFramePr>
          <p:nvPr/>
        </p:nvGraphicFramePr>
        <p:xfrm>
          <a:off x="8104475" y="3297007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9" name="표 51">
            <a:extLst>
              <a:ext uri="{FF2B5EF4-FFF2-40B4-BE49-F238E27FC236}">
                <a16:creationId xmlns:a16="http://schemas.microsoft.com/office/drawing/2014/main" id="{EF13ACA7-24FC-4E61-B5BA-C5D9A8E0A6DE}"/>
              </a:ext>
            </a:extLst>
          </p:cNvPr>
          <p:cNvGraphicFramePr>
            <a:graphicFrameLocks noGrp="1"/>
          </p:cNvGraphicFramePr>
          <p:nvPr/>
        </p:nvGraphicFramePr>
        <p:xfrm>
          <a:off x="8027337" y="3404294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graphicFrame>
        <p:nvGraphicFramePr>
          <p:cNvPr id="22" name="표 51">
            <a:extLst>
              <a:ext uri="{FF2B5EF4-FFF2-40B4-BE49-F238E27FC236}">
                <a16:creationId xmlns:a16="http://schemas.microsoft.com/office/drawing/2014/main" id="{5DC0E539-B12F-43CB-83AE-2999C4C553FC}"/>
              </a:ext>
            </a:extLst>
          </p:cNvPr>
          <p:cNvGraphicFramePr>
            <a:graphicFrameLocks noGrp="1"/>
          </p:cNvGraphicFramePr>
          <p:nvPr/>
        </p:nvGraphicFramePr>
        <p:xfrm>
          <a:off x="7941810" y="3511223"/>
          <a:ext cx="132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pic>
        <p:nvPicPr>
          <p:cNvPr id="32" name="Picture 4" descr="고양이 이미지 검색결과">
            <a:extLst>
              <a:ext uri="{FF2B5EF4-FFF2-40B4-BE49-F238E27FC236}">
                <a16:creationId xmlns:a16="http://schemas.microsoft.com/office/drawing/2014/main" id="{CA7433C6-5B06-4F20-97A2-C9A05BD9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495" y="3011492"/>
            <a:ext cx="1867469" cy="124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51">
            <a:extLst>
              <a:ext uri="{FF2B5EF4-FFF2-40B4-BE49-F238E27FC236}">
                <a16:creationId xmlns:a16="http://schemas.microsoft.com/office/drawing/2014/main" id="{49F9A788-EA83-4F46-B856-71EB11BA6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38832"/>
              </p:ext>
            </p:extLst>
          </p:nvPr>
        </p:nvGraphicFramePr>
        <p:xfrm>
          <a:off x="10101495" y="2996656"/>
          <a:ext cx="1912899" cy="12723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637633">
                  <a:extLst>
                    <a:ext uri="{9D8B030D-6E8A-4147-A177-3AD203B41FA5}">
                      <a16:colId xmlns:a16="http://schemas.microsoft.com/office/drawing/2014/main" val="9254396"/>
                    </a:ext>
                  </a:extLst>
                </a:gridCol>
                <a:gridCol w="637633">
                  <a:extLst>
                    <a:ext uri="{9D8B030D-6E8A-4147-A177-3AD203B41FA5}">
                      <a16:colId xmlns:a16="http://schemas.microsoft.com/office/drawing/2014/main" val="3014218392"/>
                    </a:ext>
                  </a:extLst>
                </a:gridCol>
                <a:gridCol w="637633">
                  <a:extLst>
                    <a:ext uri="{9D8B030D-6E8A-4147-A177-3AD203B41FA5}">
                      <a16:colId xmlns:a16="http://schemas.microsoft.com/office/drawing/2014/main" val="3578444245"/>
                    </a:ext>
                  </a:extLst>
                </a:gridCol>
              </a:tblGrid>
              <a:tr h="4240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60004"/>
                  </a:ext>
                </a:extLst>
              </a:tr>
              <a:tr h="424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53910"/>
                  </a:ext>
                </a:extLst>
              </a:tr>
              <a:tr h="4240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34040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028DBD-5C47-486E-8E68-32596C484F99}"/>
              </a:ext>
            </a:extLst>
          </p:cNvPr>
          <p:cNvSpPr/>
          <p:nvPr/>
        </p:nvSpPr>
        <p:spPr>
          <a:xfrm>
            <a:off x="10792019" y="3121643"/>
            <a:ext cx="980881" cy="6843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5A62F-9FCC-4A4B-98BF-833427D8EC96}"/>
              </a:ext>
            </a:extLst>
          </p:cNvPr>
          <p:cNvSpPr txBox="1"/>
          <p:nvPr/>
        </p:nvSpPr>
        <p:spPr>
          <a:xfrm>
            <a:off x="9997168" y="4364300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고양이의 얼굴을 </a:t>
            </a:r>
            <a:endParaRPr lang="en-US" altLang="ko-KR" dirty="0"/>
          </a:p>
          <a:p>
            <a:r>
              <a:rPr lang="ko-KR" altLang="en-US" dirty="0"/>
              <a:t>예측 원인으로 판단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7C4D381-6BF8-4CD8-B08D-070771D70F34}"/>
              </a:ext>
            </a:extLst>
          </p:cNvPr>
          <p:cNvSpPr/>
          <p:nvPr/>
        </p:nvSpPr>
        <p:spPr>
          <a:xfrm>
            <a:off x="9662551" y="3634488"/>
            <a:ext cx="398282" cy="1715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25DCEE-0CAD-462F-9B9F-533FAE568C02}"/>
              </a:ext>
            </a:extLst>
          </p:cNvPr>
          <p:cNvSpPr txBox="1"/>
          <p:nvPr/>
        </p:nvSpPr>
        <p:spPr>
          <a:xfrm>
            <a:off x="4980705" y="402510"/>
            <a:ext cx="20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heat map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C6A1583-7DBC-492D-8821-2901DE07AAC3}"/>
                  </a:ext>
                </a:extLst>
              </p:cNvPr>
              <p:cNvSpPr txBox="1"/>
              <p:nvPr/>
            </p:nvSpPr>
            <p:spPr>
              <a:xfrm>
                <a:off x="-520700" y="53959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C6A1583-7DBC-492D-8821-2901DE07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700" y="53959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림 38">
            <a:extLst>
              <a:ext uri="{FF2B5EF4-FFF2-40B4-BE49-F238E27FC236}">
                <a16:creationId xmlns:a16="http://schemas.microsoft.com/office/drawing/2014/main" id="{8E5374CF-8422-416A-84F3-8A44B4E6D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524" y="1335176"/>
            <a:ext cx="2733675" cy="1447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6C0561-D55E-4CC9-8DCF-80841168EDD4}"/>
                  </a:ext>
                </a:extLst>
              </p:cNvPr>
              <p:cNvSpPr txBox="1"/>
              <p:nvPr/>
            </p:nvSpPr>
            <p:spPr>
              <a:xfrm>
                <a:off x="7712489" y="2167946"/>
                <a:ext cx="18913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6C0561-D55E-4CC9-8DCF-80841168E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89" y="2167946"/>
                <a:ext cx="1891364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17D54E-2F91-4392-A95F-02326BB6A055}"/>
                  </a:ext>
                </a:extLst>
              </p:cNvPr>
              <p:cNvSpPr txBox="1"/>
              <p:nvPr/>
            </p:nvSpPr>
            <p:spPr>
              <a:xfrm>
                <a:off x="10024267" y="2301857"/>
                <a:ext cx="471452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17D54E-2F91-4392-A95F-02326BB6A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267" y="2301857"/>
                <a:ext cx="471452" cy="459678"/>
              </a:xfrm>
              <a:prstGeom prst="rect">
                <a:avLst/>
              </a:prstGeom>
              <a:blipFill>
                <a:blip r:embed="rId6"/>
                <a:stretch>
                  <a:fillRect r="-641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57CFA3C-1BCB-46D2-8062-CF569E9F4D6B}"/>
                  </a:ext>
                </a:extLst>
              </p:cNvPr>
              <p:cNvSpPr txBox="1"/>
              <p:nvPr/>
            </p:nvSpPr>
            <p:spPr>
              <a:xfrm>
                <a:off x="10628695" y="1367979"/>
                <a:ext cx="528656" cy="439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/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57CFA3C-1BCB-46D2-8062-CF569E9F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695" y="1367979"/>
                <a:ext cx="528656" cy="439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4D00F6-53B5-4492-AB99-2A4BB178AE90}"/>
                  </a:ext>
                </a:extLst>
              </p:cNvPr>
              <p:cNvSpPr txBox="1"/>
              <p:nvPr/>
            </p:nvSpPr>
            <p:spPr>
              <a:xfrm>
                <a:off x="10341443" y="1367979"/>
                <a:ext cx="528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4D00F6-53B5-4492-AB99-2A4BB178A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443" y="1367979"/>
                <a:ext cx="528656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551377-146B-41A6-8E00-066C1A36166C}"/>
                  </a:ext>
                </a:extLst>
              </p:cNvPr>
              <p:cNvSpPr txBox="1"/>
              <p:nvPr/>
            </p:nvSpPr>
            <p:spPr>
              <a:xfrm>
                <a:off x="8127253" y="1385399"/>
                <a:ext cx="1303099" cy="294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𝐺𝑟𝑎𝑑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𝐶𝐴𝑀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551377-146B-41A6-8E00-066C1A36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253" y="1385399"/>
                <a:ext cx="1303099" cy="294376"/>
              </a:xfrm>
              <a:prstGeom prst="rect">
                <a:avLst/>
              </a:prstGeom>
              <a:blipFill>
                <a:blip r:embed="rId9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CF2B7469-A420-4B00-877B-AE2A3AE17E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2278" y="1090747"/>
            <a:ext cx="1085850" cy="61912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A6EDFFF-98CD-42BC-A155-8A89609DB3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5030" y="2331210"/>
            <a:ext cx="1085850" cy="61912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E6A07035-667B-4DE3-A69B-4277106331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5030" y="5842702"/>
            <a:ext cx="1085850" cy="61912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C40066C-86B9-45AC-9A74-2662264DD3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5030" y="3463837"/>
            <a:ext cx="1085850" cy="61912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EBDEAEB4-1C68-4B15-B123-E824404B46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5030" y="4646804"/>
            <a:ext cx="10858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1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4F9F9421-12C2-4D57-AFD9-EB32D84FF5AC}"/>
              </a:ext>
            </a:extLst>
          </p:cNvPr>
          <p:cNvSpPr/>
          <p:nvPr/>
        </p:nvSpPr>
        <p:spPr>
          <a:xfrm>
            <a:off x="169227" y="2967037"/>
            <a:ext cx="11853545" cy="923925"/>
          </a:xfrm>
          <a:custGeom>
            <a:avLst/>
            <a:gdLst/>
            <a:ahLst/>
            <a:cxnLst/>
            <a:rect l="l" t="t" r="r" b="b"/>
            <a:pathLst>
              <a:path w="11853545" h="923925">
                <a:moveTo>
                  <a:pt x="11853337" y="0"/>
                </a:moveTo>
                <a:lnTo>
                  <a:pt x="0" y="0"/>
                </a:lnTo>
                <a:lnTo>
                  <a:pt x="0" y="923925"/>
                </a:lnTo>
                <a:lnTo>
                  <a:pt x="11853337" y="923925"/>
                </a:lnTo>
                <a:lnTo>
                  <a:pt x="118533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r>
              <a:rPr lang="en-US" altLang="ko-KR" sz="2800" spc="45" dirty="0">
                <a:solidFill>
                  <a:schemeClr val="bg1">
                    <a:lumMod val="95000"/>
                  </a:schemeClr>
                </a:solidFill>
                <a:latin typeface="WenQuanYi Micro Hei"/>
                <a:cs typeface="WenQuanYi Micro Hei"/>
              </a:rPr>
              <a:t>Methodology</a:t>
            </a:r>
            <a:endParaRPr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3F54D27-19B2-4272-BDEF-DC9F7B4B570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14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313980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4">
            <a:extLst>
              <a:ext uri="{FF2B5EF4-FFF2-40B4-BE49-F238E27FC236}">
                <a16:creationId xmlns:a16="http://schemas.microsoft.com/office/drawing/2014/main" id="{AC31E777-0D8D-40B3-9CC8-658A4109E78A}"/>
              </a:ext>
            </a:extLst>
          </p:cNvPr>
          <p:cNvSpPr txBox="1">
            <a:spLocks/>
          </p:cNvSpPr>
          <p:nvPr/>
        </p:nvSpPr>
        <p:spPr>
          <a:xfrm>
            <a:off x="787400" y="1897318"/>
            <a:ext cx="11315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8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WenQuanYi Micro Hei"/>
              </a:rPr>
              <a:t>Classification </a:t>
            </a:r>
            <a:r>
              <a:rPr lang="ko-KR" altLang="en-US" sz="18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WenQuanYi Micro Hei"/>
              </a:rPr>
              <a:t>한 결과를 가지고 스스로 </a:t>
            </a:r>
            <a:r>
              <a:rPr lang="en-US" altLang="ko-KR" sz="18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WenQuanYi Micro Hei"/>
              </a:rPr>
              <a:t>attention </a:t>
            </a:r>
            <a:r>
              <a:rPr lang="ko-KR" altLang="en-US" sz="18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WenQuanYi Micro Hei"/>
              </a:rPr>
              <a:t>영역을 재 학습하는 구조 </a:t>
            </a:r>
            <a:r>
              <a:rPr lang="en-US" altLang="ko-KR" sz="18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WenQuanYi Micro Hei"/>
              </a:rPr>
              <a:t>(self-guidance)</a:t>
            </a:r>
          </a:p>
          <a:p>
            <a:pPr algn="just"/>
            <a:endParaRPr lang="ko-KR" altLang="en-US" sz="1800" spc="45" dirty="0">
              <a:solidFill>
                <a:schemeClr val="tx1">
                  <a:lumMod val="65000"/>
                  <a:lumOff val="35000"/>
                </a:schemeClr>
              </a:solidFill>
              <a:latin typeface="WenQuanYi Micro Hei"/>
            </a:endParaRPr>
          </a:p>
        </p:txBody>
      </p:sp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  <a:cs typeface="WenQuanYi Micro Hei"/>
              </a:rPr>
              <a:t>Methodology</a:t>
            </a:r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GAIN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15</a:t>
            </a:fld>
            <a:endParaRPr spc="-14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470BB-B4A9-48AD-975E-F20F9F30B428}"/>
              </a:ext>
            </a:extLst>
          </p:cNvPr>
          <p:cNvSpPr txBox="1"/>
          <p:nvPr/>
        </p:nvSpPr>
        <p:spPr>
          <a:xfrm>
            <a:off x="569474" y="1388478"/>
            <a:ext cx="48478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Guided Attention Inference Network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4">
            <a:extLst>
              <a:ext uri="{FF2B5EF4-FFF2-40B4-BE49-F238E27FC236}">
                <a16:creationId xmlns:a16="http://schemas.microsoft.com/office/drawing/2014/main" id="{AC31E777-0D8D-40B3-9CC8-658A4109E78A}"/>
              </a:ext>
            </a:extLst>
          </p:cNvPr>
          <p:cNvSpPr txBox="1">
            <a:spLocks/>
          </p:cNvSpPr>
          <p:nvPr/>
        </p:nvSpPr>
        <p:spPr>
          <a:xfrm>
            <a:off x="1257300" y="50514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spc="45" dirty="0">
              <a:solidFill>
                <a:schemeClr val="tx1">
                  <a:lumMod val="65000"/>
                  <a:lumOff val="35000"/>
                </a:schemeClr>
              </a:solidFill>
              <a:latin typeface="WenQuanYi Micro Hei"/>
            </a:endParaRPr>
          </a:p>
        </p:txBody>
      </p:sp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  <a:cs typeface="WenQuanYi Micro Hei"/>
              </a:rPr>
              <a:t>Methodology</a:t>
            </a:r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GAIN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16</a:t>
            </a:fld>
            <a:endParaRPr spc="-14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C6C609-86D4-493F-8F3A-197DE963A1DC}"/>
                  </a:ext>
                </a:extLst>
              </p:cNvPr>
              <p:cNvSpPr txBox="1"/>
              <p:nvPr/>
            </p:nvSpPr>
            <p:spPr>
              <a:xfrm>
                <a:off x="885106" y="5111115"/>
                <a:ext cx="12344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Class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를 인식하는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region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을 찾아내는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stream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Classification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에 영향을 주는 모든 영역에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attention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 되도록 하는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stream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C6C609-86D4-493F-8F3A-197DE963A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6" y="5111115"/>
                <a:ext cx="12344400" cy="707886"/>
              </a:xfrm>
              <a:prstGeom prst="rect">
                <a:avLst/>
              </a:prstGeom>
              <a:blipFill>
                <a:blip r:embed="rId2"/>
                <a:stretch>
                  <a:fillRect t="-4274" b="-1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38BBB-C19F-41F8-A5BC-E730568027B8}"/>
                  </a:ext>
                </a:extLst>
              </p:cNvPr>
              <p:cNvSpPr txBox="1"/>
              <p:nvPr/>
            </p:nvSpPr>
            <p:spPr>
              <a:xfrm>
                <a:off x="569474" y="1388478"/>
                <a:ext cx="420993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Guided Attention Inference Network </a:t>
                </a:r>
              </a:p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두개의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38BBB-C19F-41F8-A5BC-E7305680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4" y="1388478"/>
                <a:ext cx="4209935" cy="1015663"/>
              </a:xfrm>
              <a:prstGeom prst="rect">
                <a:avLst/>
              </a:prstGeom>
              <a:blipFill>
                <a:blip r:embed="rId3"/>
                <a:stretch>
                  <a:fillRect l="-1447" t="-3614" r="-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>
            <a:extLst>
              <a:ext uri="{FF2B5EF4-FFF2-40B4-BE49-F238E27FC236}">
                <a16:creationId xmlns:a16="http://schemas.microsoft.com/office/drawing/2014/main" id="{DE6FE341-DEF4-4E65-87A9-5AEC7AF6A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62" y="2194879"/>
            <a:ext cx="8976841" cy="20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6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4">
            <a:extLst>
              <a:ext uri="{FF2B5EF4-FFF2-40B4-BE49-F238E27FC236}">
                <a16:creationId xmlns:a16="http://schemas.microsoft.com/office/drawing/2014/main" id="{AC31E777-0D8D-40B3-9CC8-658A4109E78A}"/>
              </a:ext>
            </a:extLst>
          </p:cNvPr>
          <p:cNvSpPr txBox="1">
            <a:spLocks/>
          </p:cNvSpPr>
          <p:nvPr/>
        </p:nvSpPr>
        <p:spPr>
          <a:xfrm>
            <a:off x="1257300" y="50514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spc="45" dirty="0">
              <a:solidFill>
                <a:schemeClr val="tx1">
                  <a:lumMod val="65000"/>
                  <a:lumOff val="35000"/>
                </a:schemeClr>
              </a:solidFill>
              <a:latin typeface="WenQuanYi Micro Hei"/>
            </a:endParaRPr>
          </a:p>
        </p:txBody>
      </p:sp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  <a:cs typeface="WenQuanYi Micro Hei"/>
              </a:rPr>
              <a:t>Methodology</a:t>
            </a:r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GAIN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17</a:t>
            </a:fld>
            <a:endParaRPr spc="-14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470BB-B4A9-48AD-975E-F20F9F30B428}"/>
              </a:ext>
            </a:extLst>
          </p:cNvPr>
          <p:cNvSpPr txBox="1"/>
          <p:nvPr/>
        </p:nvSpPr>
        <p:spPr>
          <a:xfrm>
            <a:off x="569474" y="1388478"/>
            <a:ext cx="787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mbria Math" panose="02040503050406030204" pitchFamily="18" charset="0"/>
              </a:rPr>
              <a:t>Guided Attention Inference Network </a:t>
            </a:r>
          </a:p>
          <a:p>
            <a:r>
              <a:rPr lang="en-US" altLang="ko-KR" sz="2000" dirty="0">
                <a:latin typeface="Cambria Math" panose="02040503050406030204" pitchFamily="18" charset="0"/>
              </a:rPr>
              <a:t>- Grad-CAM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통해 얻은 </a:t>
            </a:r>
            <a:r>
              <a:rPr lang="en-US" altLang="ko-KR" sz="2000" dirty="0">
                <a:latin typeface="Cambria Math" panose="02040503050406030204" pitchFamily="18" charset="0"/>
              </a:rPr>
              <a:t>Feature map</a:t>
            </a:r>
            <a:r>
              <a:rPr lang="ko-KR" altLang="en-US" sz="2000" dirty="0">
                <a:latin typeface="Cambria Math" panose="02040503050406030204" pitchFamily="18" charset="0"/>
              </a:rPr>
              <a:t> </a:t>
            </a:r>
            <a:r>
              <a:rPr lang="en-US" altLang="ko-KR" sz="2000" dirty="0">
                <a:latin typeface="Cambria Math" panose="02040503050406030204" pitchFamily="18" charset="0"/>
              </a:rPr>
              <a:t>A</a:t>
            </a:r>
            <a:r>
              <a:rPr lang="en-US" altLang="ko-KR" sz="1600" dirty="0">
                <a:latin typeface="Cambria Math" panose="02040503050406030204" pitchFamily="18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sz="2000" dirty="0">
                <a:latin typeface="Cambria Math" panose="02040503050406030204" pitchFamily="18" charset="0"/>
              </a:rPr>
              <a:t>original input image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231528-0699-42F6-8FB1-22D4BB4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79" y="4835594"/>
            <a:ext cx="2324100" cy="314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CE0E4B-B7CD-4A4C-A045-391818E0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73" y="4315659"/>
            <a:ext cx="1838325" cy="55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13744A-C34F-483F-82AD-E28FA6008187}"/>
                  </a:ext>
                </a:extLst>
              </p:cNvPr>
              <p:cNvSpPr txBox="1"/>
              <p:nvPr/>
            </p:nvSpPr>
            <p:spPr>
              <a:xfrm>
                <a:off x="3448028" y="4260465"/>
                <a:ext cx="349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13744A-C34F-483F-82AD-E28FA6008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28" y="4260465"/>
                <a:ext cx="349352" cy="338554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FE9C4B-8252-48B2-A6CB-CA4EAB78DB57}"/>
              </a:ext>
            </a:extLst>
          </p:cNvPr>
          <p:cNvSpPr txBox="1"/>
          <p:nvPr/>
        </p:nvSpPr>
        <p:spPr>
          <a:xfrm>
            <a:off x="2254224" y="514856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Grad-CAM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88792A-BE93-4E3F-94A2-ED8523674C81}"/>
                  </a:ext>
                </a:extLst>
              </p:cNvPr>
              <p:cNvSpPr txBox="1"/>
              <p:nvPr/>
            </p:nvSpPr>
            <p:spPr>
              <a:xfrm>
                <a:off x="4740758" y="4651122"/>
                <a:ext cx="757694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Feautre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Map</m:t>
                    </m:r>
                  </m:oMath>
                </a14:m>
                <a:r>
                  <a:rPr lang="ko-KR" altLang="en-US" sz="1600" dirty="0"/>
                  <a:t> 과  각 요소별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gradient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Global Average Pooling </a:t>
                </a:r>
                <a:r>
                  <a:rPr lang="ko-KR" altLang="en-US" sz="1600" dirty="0"/>
                  <a:t>한 값을</a:t>
                </a:r>
                <a:endParaRPr lang="en-US" altLang="ko-KR" sz="1600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Conv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하여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Attention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Map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획득</a:t>
                </a:r>
                <a:endParaRPr lang="en-US" altLang="ko-KR" sz="1600" dirty="0"/>
              </a:p>
              <a:p>
                <a:pPr/>
                <a:r>
                  <a:rPr lang="en-US" altLang="ko-KR" sz="1600" dirty="0" err="1">
                    <a:latin typeface="Cambria Math" panose="02040503050406030204" pitchFamily="18" charset="0"/>
                  </a:rPr>
                  <a:t>ReLU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의 의미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같은 방향으로의 변화만을 취급 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1600" dirty="0">
                    <a:latin typeface="Cambria Math" panose="02040503050406030204" pitchFamily="18" charset="0"/>
                  </a:rPr>
                  <a:t>Conv(pos, pos) or Conv(neg, neg)</a:t>
                </a:r>
                <a:endParaRPr lang="ko-KR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88792A-BE93-4E3F-94A2-ED8523674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58" y="4651122"/>
                <a:ext cx="7576947" cy="1077218"/>
              </a:xfrm>
              <a:prstGeom prst="rect">
                <a:avLst/>
              </a:prstGeom>
              <a:blipFill>
                <a:blip r:embed="rId5"/>
                <a:stretch>
                  <a:fillRect l="-483" t="-2260" b="-5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CB98E4-387C-4570-8915-0ADE432234B3}"/>
              </a:ext>
            </a:extLst>
          </p:cNvPr>
          <p:cNvSpPr/>
          <p:nvPr/>
        </p:nvSpPr>
        <p:spPr>
          <a:xfrm>
            <a:off x="1836979" y="4303695"/>
            <a:ext cx="2324100" cy="8342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7B7D6F2-E90B-47C4-A865-2A81EF08D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062" y="2194879"/>
            <a:ext cx="8976841" cy="203271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85C67D-2EB6-4428-961E-5F1D03AEC170}"/>
              </a:ext>
            </a:extLst>
          </p:cNvPr>
          <p:cNvSpPr/>
          <p:nvPr/>
        </p:nvSpPr>
        <p:spPr>
          <a:xfrm>
            <a:off x="4740758" y="2501900"/>
            <a:ext cx="2028342" cy="1282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46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4">
            <a:extLst>
              <a:ext uri="{FF2B5EF4-FFF2-40B4-BE49-F238E27FC236}">
                <a16:creationId xmlns:a16="http://schemas.microsoft.com/office/drawing/2014/main" id="{AC31E777-0D8D-40B3-9CC8-658A4109E78A}"/>
              </a:ext>
            </a:extLst>
          </p:cNvPr>
          <p:cNvSpPr txBox="1">
            <a:spLocks/>
          </p:cNvSpPr>
          <p:nvPr/>
        </p:nvSpPr>
        <p:spPr>
          <a:xfrm>
            <a:off x="1257300" y="50514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spc="45" dirty="0">
              <a:solidFill>
                <a:schemeClr val="tx1">
                  <a:lumMod val="65000"/>
                  <a:lumOff val="35000"/>
                </a:schemeClr>
              </a:solidFill>
              <a:latin typeface="WenQuanYi Micro Hei"/>
            </a:endParaRPr>
          </a:p>
        </p:txBody>
      </p:sp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  <a:cs typeface="WenQuanYi Micro Hei"/>
              </a:rPr>
              <a:t>Methodology</a:t>
            </a:r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GAIN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18</a:t>
            </a:fld>
            <a:endParaRPr spc="-14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D5F3E7-E25E-441F-BFA8-0ED61A8FB6CF}"/>
              </a:ext>
            </a:extLst>
          </p:cNvPr>
          <p:cNvCxnSpPr>
            <a:cxnSpLocks/>
          </p:cNvCxnSpPr>
          <p:nvPr/>
        </p:nvCxnSpPr>
        <p:spPr>
          <a:xfrm>
            <a:off x="5100372" y="4891169"/>
            <a:ext cx="507703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F00E27-6751-49B6-94FC-F82C54DC525F}"/>
              </a:ext>
            </a:extLst>
          </p:cNvPr>
          <p:cNvSpPr txBox="1"/>
          <p:nvPr/>
        </p:nvSpPr>
        <p:spPr>
          <a:xfrm>
            <a:off x="5100372" y="4562759"/>
            <a:ext cx="5077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역할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sigmoid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더 가파르게 만들기 위함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수록 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가깝게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일수록 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가깝게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3D1A88-3912-4683-B1BF-2059FE911C69}"/>
              </a:ext>
            </a:extLst>
          </p:cNvPr>
          <p:cNvSpPr txBox="1"/>
          <p:nvPr/>
        </p:nvSpPr>
        <p:spPr>
          <a:xfrm>
            <a:off x="569474" y="1388478"/>
            <a:ext cx="4209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mbria Math" panose="02040503050406030204" pitchFamily="18" charset="0"/>
              </a:rPr>
              <a:t>Guided Attention Inference Network </a:t>
            </a:r>
          </a:p>
          <a:p>
            <a:r>
              <a:rPr lang="en-US" altLang="ko-KR" sz="2000" dirty="0">
                <a:latin typeface="Cambria Math" panose="02040503050406030204" pitchFamily="18" charset="0"/>
              </a:rPr>
              <a:t>- Modified sigmoid </a:t>
            </a:r>
            <a:r>
              <a:rPr lang="en-US" altLang="ko-KR" sz="2000" dirty="0" err="1">
                <a:latin typeface="Cambria Math" panose="02040503050406030204" pitchFamily="18" charset="0"/>
              </a:rPr>
              <a:t>func</a:t>
            </a:r>
            <a:r>
              <a:rPr lang="en-US" altLang="ko-KR" sz="2000" dirty="0">
                <a:latin typeface="Cambria Math" panose="02040503050406030204" pitchFamily="18" charset="0"/>
              </a:rPr>
              <a:t>. T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894B54E-181F-4609-8499-D469EA53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62" y="2194879"/>
            <a:ext cx="8976841" cy="20327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2628697-33CE-4F34-9012-8B708973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01" y="4416733"/>
            <a:ext cx="2943225" cy="538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D0C8E5-B868-440D-81D9-C8967CD5C78F}"/>
                  </a:ext>
                </a:extLst>
              </p:cNvPr>
              <p:cNvSpPr txBox="1"/>
              <p:nvPr/>
            </p:nvSpPr>
            <p:spPr>
              <a:xfrm>
                <a:off x="522017" y="5069413"/>
                <a:ext cx="487548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에 사용하기위해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soft-masked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된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Image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modified sigmoid function</a:t>
                </a:r>
              </a:p>
              <a:p>
                <a:pPr/>
                <a14:m>
                  <m:oMath xmlns:m="http://schemas.openxmlformats.org/officeDocument/2006/math">
                    <m:r>
                      <a:rPr lang="ko-KR" altLang="en-US" sz="16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scale parameter</a:t>
                </a:r>
              </a:p>
              <a:p>
                <a:pPr/>
                <a14:m>
                  <m:oMath xmlns:m="http://schemas.openxmlformats.org/officeDocument/2006/math">
                    <m:r>
                      <a:rPr lang="ko-KR" altLang="en-US" sz="160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모든 요소 값이 같은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threshold matrix</a:t>
                </a:r>
              </a:p>
              <a:p>
                <a:pPr/>
                <a:r>
                  <a:rPr lang="en-US" altLang="ko-KR" sz="1600" dirty="0">
                    <a:latin typeface="Cambria Math" panose="02040503050406030204" pitchFamily="18" charset="0"/>
                  </a:rPr>
                  <a:t>     = element-wise multiplication</a:t>
                </a:r>
                <a:endParaRPr lang="ko-KR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D0C8E5-B868-440D-81D9-C8967CD5C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7" y="5069413"/>
                <a:ext cx="4875483" cy="1323439"/>
              </a:xfrm>
              <a:prstGeom prst="rect">
                <a:avLst/>
              </a:prstGeom>
              <a:blipFill>
                <a:blip r:embed="rId4"/>
                <a:stretch>
                  <a:fillRect t="-1843" b="-4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9BF0D15D-BB86-455B-9F2D-175602099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66" y="6152476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4">
            <a:extLst>
              <a:ext uri="{FF2B5EF4-FFF2-40B4-BE49-F238E27FC236}">
                <a16:creationId xmlns:a16="http://schemas.microsoft.com/office/drawing/2014/main" id="{AC31E777-0D8D-40B3-9CC8-658A4109E78A}"/>
              </a:ext>
            </a:extLst>
          </p:cNvPr>
          <p:cNvSpPr txBox="1">
            <a:spLocks/>
          </p:cNvSpPr>
          <p:nvPr/>
        </p:nvSpPr>
        <p:spPr>
          <a:xfrm>
            <a:off x="1257300" y="50514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spc="45" dirty="0">
              <a:solidFill>
                <a:schemeClr val="tx1">
                  <a:lumMod val="65000"/>
                  <a:lumOff val="35000"/>
                </a:schemeClr>
              </a:solidFill>
              <a:latin typeface="WenQuanYi Micro Hei"/>
            </a:endParaRPr>
          </a:p>
        </p:txBody>
      </p:sp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  <a:cs typeface="WenQuanYi Micro Hei"/>
              </a:rPr>
              <a:t>Methodology</a:t>
            </a:r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GAIN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19</a:t>
            </a:fld>
            <a:endParaRPr spc="-14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88E96F-C58C-4DEF-ABB6-7E1124A0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501" y="4540397"/>
            <a:ext cx="2256743" cy="3585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9807E6-9120-47A4-BCFA-615EE4F0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62" y="2194879"/>
            <a:ext cx="8976841" cy="20327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164540-6F90-45F6-9771-99DFECEC1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01" y="4416733"/>
            <a:ext cx="2943225" cy="538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21F78C-516E-4B6B-A322-593314CA24BB}"/>
                  </a:ext>
                </a:extLst>
              </p:cNvPr>
              <p:cNvSpPr txBox="1"/>
              <p:nvPr/>
            </p:nvSpPr>
            <p:spPr>
              <a:xfrm>
                <a:off x="522017" y="5069413"/>
                <a:ext cx="487548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에 사용하기위해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soft-masked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된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Image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modified sigmoid function</a:t>
                </a:r>
              </a:p>
              <a:p>
                <a:pPr/>
                <a14:m>
                  <m:oMath xmlns:m="http://schemas.openxmlformats.org/officeDocument/2006/math">
                    <m:r>
                      <a:rPr lang="ko-KR" altLang="en-US" sz="16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scale parameter</a:t>
                </a:r>
              </a:p>
              <a:p>
                <a:pPr/>
                <a14:m>
                  <m:oMath xmlns:m="http://schemas.openxmlformats.org/officeDocument/2006/math">
                    <m:r>
                      <a:rPr lang="ko-KR" altLang="en-US" sz="160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모든 요소 값이 같은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threshold matrix</a:t>
                </a:r>
              </a:p>
              <a:p>
                <a:pPr/>
                <a:r>
                  <a:rPr lang="en-US" altLang="ko-KR" sz="1600" dirty="0">
                    <a:latin typeface="Cambria Math" panose="02040503050406030204" pitchFamily="18" charset="0"/>
                  </a:rPr>
                  <a:t>     = element-wise multiplication</a:t>
                </a:r>
                <a:endParaRPr lang="ko-KR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21F78C-516E-4B6B-A322-593314CA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7" y="5069413"/>
                <a:ext cx="4875483" cy="1323439"/>
              </a:xfrm>
              <a:prstGeom prst="rect">
                <a:avLst/>
              </a:prstGeom>
              <a:blipFill>
                <a:blip r:embed="rId5"/>
                <a:stretch>
                  <a:fillRect t="-1843" b="-4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CBDE0CD-0BD1-49C1-A9D6-318FA70FC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66" y="6152476"/>
            <a:ext cx="180975" cy="180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1EAC89-8406-4189-B3E0-3F3A14196499}"/>
                  </a:ext>
                </a:extLst>
              </p:cNvPr>
              <p:cNvSpPr txBox="1"/>
              <p:nvPr/>
            </p:nvSpPr>
            <p:spPr>
              <a:xfrm>
                <a:off x="6417141" y="4995393"/>
                <a:ext cx="4257832" cy="1129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이미지에서 </a:t>
                </a:r>
                <a:r>
                  <a:rPr lang="en-US" altLang="ko-KR" sz="1600" dirty="0"/>
                  <a:t>attention </a:t>
                </a:r>
                <a:r>
                  <a:rPr lang="ko-KR" altLang="en-US" sz="1600" dirty="0"/>
                  <a:t>영역을 제거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/>
                    </m:sSup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= Original image Feature Map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= Attention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영역이면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1,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아니면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0 return</a:t>
                </a:r>
                <a:endParaRPr lang="ko-KR" altLang="en-US" sz="1600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1EAC89-8406-4189-B3E0-3F3A1419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141" y="4995393"/>
                <a:ext cx="4257832" cy="1129092"/>
              </a:xfrm>
              <a:prstGeom prst="rect">
                <a:avLst/>
              </a:prstGeom>
              <a:blipFill>
                <a:blip r:embed="rId7"/>
                <a:stretch>
                  <a:fillRect l="-860" t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5336E8-8926-44D5-8B4E-82EC9305F5F9}"/>
                  </a:ext>
                </a:extLst>
              </p:cNvPr>
              <p:cNvSpPr txBox="1"/>
              <p:nvPr/>
            </p:nvSpPr>
            <p:spPr>
              <a:xfrm>
                <a:off x="569474" y="1388478"/>
                <a:ext cx="42099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Guided Attention Inference Network </a:t>
                </a:r>
              </a:p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- Masked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된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 Residual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5336E8-8926-44D5-8B4E-82EC9305F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4" y="1388478"/>
                <a:ext cx="4209935" cy="707886"/>
              </a:xfrm>
              <a:prstGeom prst="rect">
                <a:avLst/>
              </a:prstGeom>
              <a:blipFill>
                <a:blip r:embed="rId8"/>
                <a:stretch>
                  <a:fillRect l="-1447" t="-5172" r="-579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CD60EA-3CC2-4983-9332-795F72E15EDD}"/>
              </a:ext>
            </a:extLst>
          </p:cNvPr>
          <p:cNvSpPr/>
          <p:nvPr/>
        </p:nvSpPr>
        <p:spPr>
          <a:xfrm>
            <a:off x="5880100" y="2459945"/>
            <a:ext cx="1676400" cy="1282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14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 object 17">
            <a:extLst>
              <a:ext uri="{FF2B5EF4-FFF2-40B4-BE49-F238E27FC236}">
                <a16:creationId xmlns:a16="http://schemas.microsoft.com/office/drawing/2014/main" id="{078B32D0-03B1-4F5F-877D-E204BCD78C61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387EA520-0DAB-436E-90C1-501BF3504AD0}"/>
              </a:ext>
            </a:extLst>
          </p:cNvPr>
          <p:cNvSpPr txBox="1">
            <a:spLocks/>
          </p:cNvSpPr>
          <p:nvPr/>
        </p:nvSpPr>
        <p:spPr>
          <a:xfrm>
            <a:off x="274110" y="850712"/>
            <a:ext cx="2373840" cy="370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B6BE8FDE-0698-403D-936C-93A0130A5488}"/>
              </a:ext>
            </a:extLst>
          </p:cNvPr>
          <p:cNvSpPr txBox="1"/>
          <p:nvPr/>
        </p:nvSpPr>
        <p:spPr>
          <a:xfrm>
            <a:off x="4792370" y="2457195"/>
            <a:ext cx="2585085" cy="1870384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5" dirty="0">
                <a:latin typeface="WenQuanYi Micro Hei"/>
                <a:cs typeface="WenQuanYi Micro Hei"/>
              </a:rPr>
              <a:t>Introduction</a:t>
            </a:r>
            <a:endParaRPr lang="en-US" sz="1600" spc="5" dirty="0">
              <a:latin typeface="WenQuanYi Micro Hei"/>
              <a:cs typeface="WenQuanYi Micro Hei"/>
            </a:endParaRPr>
          </a:p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1600" spc="5" dirty="0">
                <a:latin typeface="WenQuanYi Micro Hei"/>
                <a:cs typeface="WenQuanYi Micro Hei"/>
              </a:rPr>
              <a:t>Related work</a:t>
            </a:r>
            <a:endParaRPr sz="1600" dirty="0">
              <a:latin typeface="WenQuanYi Micro Hei"/>
              <a:cs typeface="WenQuanYi Micro Hei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45" dirty="0">
                <a:latin typeface="WenQuanYi Micro Hei"/>
                <a:cs typeface="WenQuanYi Micro Hei"/>
              </a:rPr>
              <a:t>Methodology</a:t>
            </a:r>
            <a:endParaRPr sz="1600" dirty="0">
              <a:latin typeface="WenQuanYi Micro Hei"/>
              <a:cs typeface="WenQuanYi Micro Hei"/>
            </a:endParaRPr>
          </a:p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5" dirty="0">
                <a:latin typeface="WenQuanYi Micro Hei"/>
                <a:cs typeface="WenQuanYi Micro Hei"/>
              </a:rPr>
              <a:t>Experiments</a:t>
            </a:r>
            <a:endParaRPr sz="1600" dirty="0">
              <a:latin typeface="WenQuanYi Micro Hei"/>
              <a:cs typeface="WenQuanYi Micro Hei"/>
            </a:endParaRPr>
          </a:p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20" dirty="0">
                <a:latin typeface="WenQuanYi Micro Hei"/>
                <a:cs typeface="WenQuanYi Micro Hei"/>
              </a:rPr>
              <a:t>Conclusion</a:t>
            </a:r>
            <a:endParaRPr sz="1600" dirty="0">
              <a:latin typeface="WenQuanYi Micro Hei"/>
              <a:cs typeface="WenQuanYi Micro He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0349D45-26B4-4D84-80E8-FC59557EDC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374532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4">
            <a:extLst>
              <a:ext uri="{FF2B5EF4-FFF2-40B4-BE49-F238E27FC236}">
                <a16:creationId xmlns:a16="http://schemas.microsoft.com/office/drawing/2014/main" id="{AC31E777-0D8D-40B3-9CC8-658A4109E78A}"/>
              </a:ext>
            </a:extLst>
          </p:cNvPr>
          <p:cNvSpPr txBox="1">
            <a:spLocks/>
          </p:cNvSpPr>
          <p:nvPr/>
        </p:nvSpPr>
        <p:spPr>
          <a:xfrm>
            <a:off x="1257300" y="50514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spc="45" dirty="0">
              <a:solidFill>
                <a:schemeClr val="tx1">
                  <a:lumMod val="65000"/>
                  <a:lumOff val="35000"/>
                </a:schemeClr>
              </a:solidFill>
              <a:latin typeface="WenQuanYi Micro Hei"/>
            </a:endParaRPr>
          </a:p>
        </p:txBody>
      </p:sp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  <a:cs typeface="WenQuanYi Micro Hei"/>
              </a:rPr>
              <a:t>Methodology</a:t>
            </a:r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GAIN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20</a:t>
            </a:fld>
            <a:endParaRPr spc="-14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377F5FD-44F3-42D5-A85F-C44298A1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75" y="4432548"/>
            <a:ext cx="1885950" cy="60109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D5F3E7-E25E-441F-BFA8-0ED61A8FB6CF}"/>
              </a:ext>
            </a:extLst>
          </p:cNvPr>
          <p:cNvCxnSpPr>
            <a:cxnSpLocks/>
          </p:cNvCxnSpPr>
          <p:nvPr/>
        </p:nvCxnSpPr>
        <p:spPr>
          <a:xfrm flipV="1">
            <a:off x="6937515" y="4947317"/>
            <a:ext cx="2252696" cy="179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FA53627-A8EB-4EBE-890F-DD65187D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66" y="6406476"/>
            <a:ext cx="180975" cy="1809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327D50-E6D3-4830-A650-315251810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62" y="2194879"/>
            <a:ext cx="8976841" cy="20327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6E7F05-97CA-4269-9CF0-255449EC81B9}"/>
              </a:ext>
            </a:extLst>
          </p:cNvPr>
          <p:cNvSpPr txBox="1"/>
          <p:nvPr/>
        </p:nvSpPr>
        <p:spPr>
          <a:xfrm>
            <a:off x="569474" y="1388478"/>
            <a:ext cx="4209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mbria Math" panose="02040503050406030204" pitchFamily="18" charset="0"/>
              </a:rPr>
              <a:t>Guided Attention Inference Network </a:t>
            </a:r>
          </a:p>
          <a:p>
            <a:r>
              <a:rPr lang="en-US" altLang="ko-KR" sz="2000" dirty="0">
                <a:latin typeface="Cambria Math" panose="02040503050406030204" pitchFamily="18" charset="0"/>
              </a:rPr>
              <a:t>- GAIN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6428E7-532E-41B4-A31D-712F22DB70FF}"/>
                  </a:ext>
                </a:extLst>
              </p:cNvPr>
              <p:cNvSpPr txBox="1"/>
              <p:nvPr/>
            </p:nvSpPr>
            <p:spPr>
              <a:xfrm>
                <a:off x="6559962" y="5148902"/>
                <a:ext cx="3841338" cy="16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Classification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Attention Mining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𝑠𝑒𝑙𝑓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Self-guidance Loss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: weighting parameter (fixed 1)</a:t>
                </a:r>
              </a:p>
              <a:p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6428E7-532E-41B4-A31D-712F22DB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62" y="5148902"/>
                <a:ext cx="3841338" cy="1655838"/>
              </a:xfrm>
              <a:prstGeom prst="rect">
                <a:avLst/>
              </a:prstGeom>
              <a:blipFill>
                <a:blip r:embed="rId5"/>
                <a:stretch>
                  <a:fillRect t="-2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00CB2B-F2C8-4C46-97E1-92AB9C32372B}"/>
                  </a:ext>
                </a:extLst>
              </p:cNvPr>
              <p:cNvSpPr txBox="1"/>
              <p:nvPr/>
            </p:nvSpPr>
            <p:spPr>
              <a:xfrm>
                <a:off x="6937515" y="4481841"/>
                <a:ext cx="225269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𝑠𝑒𝑙𝑓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00CB2B-F2C8-4C46-97E1-92AB9C323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515" y="4481841"/>
                <a:ext cx="2252696" cy="39158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  <a:cs typeface="WenQuanYi Micro Hei"/>
              </a:rPr>
              <a:t>Methodology</a:t>
            </a:r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</a:t>
            </a:r>
            <a:r>
              <a:rPr lang="en-US" altLang="ko-KR" sz="1700" b="1" spc="45" dirty="0" err="1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GAINext</a:t>
            </a:r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21</a:t>
            </a:fld>
            <a:endParaRPr spc="-14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641322E-7388-41C8-A90B-60DD26DD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466" y="4684904"/>
            <a:ext cx="2359333" cy="7386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ADC1CB-66C6-47D6-8F41-FB0799395C75}"/>
                  </a:ext>
                </a:extLst>
              </p:cNvPr>
              <p:cNvSpPr txBox="1"/>
              <p:nvPr/>
            </p:nvSpPr>
            <p:spPr>
              <a:xfrm>
                <a:off x="3433922" y="5408997"/>
                <a:ext cx="2340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pixel level label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ADC1CB-66C6-47D6-8F41-FB0799395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22" y="5408997"/>
                <a:ext cx="2340256" cy="369332"/>
              </a:xfrm>
              <a:prstGeom prst="rect">
                <a:avLst/>
              </a:prstGeom>
              <a:blipFill>
                <a:blip r:embed="rId3"/>
                <a:stretch>
                  <a:fillRect t="-8197" r="-15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DF1B123-DCC7-42C5-A391-CCE98AB44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5" y="2569194"/>
            <a:ext cx="10855035" cy="21157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2FC50F-6769-4442-8CB4-AEE5C1E80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267" y="2427094"/>
            <a:ext cx="742950" cy="266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9104B2-D2ED-4AC3-B23C-380A610E97C2}"/>
                  </a:ext>
                </a:extLst>
              </p:cNvPr>
              <p:cNvSpPr txBox="1"/>
              <p:nvPr/>
            </p:nvSpPr>
            <p:spPr>
              <a:xfrm>
                <a:off x="569474" y="1388478"/>
                <a:ext cx="62580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Guided Attention Inference Network – External Version </a:t>
                </a:r>
              </a:p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- External 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추가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가 모든 파라미터를 공유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9104B2-D2ED-4AC3-B23C-380A610E9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4" y="1388478"/>
                <a:ext cx="6258060" cy="1015663"/>
              </a:xfrm>
              <a:prstGeom prst="rect">
                <a:avLst/>
              </a:prstGeom>
              <a:blipFill>
                <a:blip r:embed="rId6"/>
                <a:stretch>
                  <a:fillRect l="-974" t="-3614" r="-97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9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g object 17">
            <a:extLst>
              <a:ext uri="{FF2B5EF4-FFF2-40B4-BE49-F238E27FC236}">
                <a16:creationId xmlns:a16="http://schemas.microsoft.com/office/drawing/2014/main" id="{DC7E9330-B862-448E-874A-ECB90EC0871F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부제목 4">
            <a:extLst>
              <a:ext uri="{FF2B5EF4-FFF2-40B4-BE49-F238E27FC236}">
                <a16:creationId xmlns:a16="http://schemas.microsoft.com/office/drawing/2014/main" id="{C8871C4F-CE5F-4971-939F-132B4EA75397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  <a:cs typeface="WenQuanYi Micro Hei"/>
              </a:rPr>
              <a:t>Methodology</a:t>
            </a:r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</a:t>
            </a:r>
            <a:r>
              <a:rPr lang="en-US" altLang="ko-KR" sz="1700" b="1" spc="45" dirty="0" err="1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GAINext</a:t>
            </a:r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Framework 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0087341-345A-4AC2-86C5-1FCF31D2FC3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22</a:t>
            </a:fld>
            <a:endParaRPr spc="-14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8B864-DE9D-4E94-AF7F-88C0E8EE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3" y="1409743"/>
            <a:ext cx="11188894" cy="4038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2581F-E476-4A14-ADFE-BD3F1F79EE88}"/>
                  </a:ext>
                </a:extLst>
              </p:cNvPr>
              <p:cNvSpPr txBox="1"/>
              <p:nvPr/>
            </p:nvSpPr>
            <p:spPr>
              <a:xfrm>
                <a:off x="7614062" y="5448256"/>
                <a:ext cx="3841338" cy="180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50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altLang="ko-KR" sz="15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1500" dirty="0">
                    <a:latin typeface="Cambria Math" panose="02040503050406030204" pitchFamily="18" charset="0"/>
                  </a:rPr>
                  <a:t> Classification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500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altLang="ko-KR" sz="15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1500" dirty="0">
                    <a:latin typeface="Cambria Math" panose="02040503050406030204" pitchFamily="18" charset="0"/>
                  </a:rPr>
                  <a:t> Attention Mining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𝑠𝑒𝑙𝑓</m:t>
                        </m:r>
                      </m:sub>
                    </m:sSub>
                    <m:r>
                      <a:rPr lang="en-US" altLang="ko-KR" sz="15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1500" dirty="0">
                    <a:latin typeface="Cambria Math" panose="02040503050406030204" pitchFamily="18" charset="0"/>
                  </a:rPr>
                  <a:t> Self-guidance Loss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5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500" dirty="0">
                    <a:latin typeface="Cambria Math" panose="02040503050406030204" pitchFamily="18" charset="0"/>
                  </a:rPr>
                  <a:t> : weighting parameter (fixed to 1)</a:t>
                </a:r>
              </a:p>
              <a:p>
                <a:r>
                  <a:rPr lang="en-US" altLang="ko-KR" sz="1500" dirty="0">
                    <a:latin typeface="Cambria Math" panose="02040503050406030204" pitchFamily="18" charset="0"/>
                  </a:rPr>
                  <a:t>𝜔 : weighting parameter (fixed to 10)</a:t>
                </a:r>
              </a:p>
              <a:p>
                <a:endParaRPr lang="en-US" altLang="ko-KR" sz="1500" dirty="0">
                  <a:latin typeface="Cambria Math" panose="02040503050406030204" pitchFamily="18" charset="0"/>
                </a:endParaRPr>
              </a:p>
              <a:p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2581F-E476-4A14-ADFE-BD3F1F79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62" y="5448256"/>
                <a:ext cx="3841338" cy="1803571"/>
              </a:xfrm>
              <a:prstGeom prst="rect">
                <a:avLst/>
              </a:prstGeom>
              <a:blipFill>
                <a:blip r:embed="rId3"/>
                <a:stretch>
                  <a:fillRect l="-635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21E3A-21CB-4112-A0FE-BC107F1DBC16}"/>
                  </a:ext>
                </a:extLst>
              </p:cNvPr>
              <p:cNvSpPr txBox="1"/>
              <p:nvPr/>
            </p:nvSpPr>
            <p:spPr>
              <a:xfrm>
                <a:off x="3062698" y="5702248"/>
                <a:ext cx="45513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ko-KR" sz="2000" dirty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21E3A-21CB-4112-A0FE-BC107F1DB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698" y="5702248"/>
                <a:ext cx="4551364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455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4F9F9421-12C2-4D57-AFD9-EB32D84FF5AC}"/>
              </a:ext>
            </a:extLst>
          </p:cNvPr>
          <p:cNvSpPr/>
          <p:nvPr/>
        </p:nvSpPr>
        <p:spPr>
          <a:xfrm>
            <a:off x="169227" y="2967037"/>
            <a:ext cx="11853545" cy="923925"/>
          </a:xfrm>
          <a:custGeom>
            <a:avLst/>
            <a:gdLst/>
            <a:ahLst/>
            <a:cxnLst/>
            <a:rect l="l" t="t" r="r" b="b"/>
            <a:pathLst>
              <a:path w="11853545" h="923925">
                <a:moveTo>
                  <a:pt x="11853337" y="0"/>
                </a:moveTo>
                <a:lnTo>
                  <a:pt x="0" y="0"/>
                </a:lnTo>
                <a:lnTo>
                  <a:pt x="0" y="923925"/>
                </a:lnTo>
                <a:lnTo>
                  <a:pt x="11853337" y="923925"/>
                </a:lnTo>
                <a:lnTo>
                  <a:pt x="118533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r>
              <a:rPr lang="en-US" altLang="ko-KR" sz="2400" spc="45" dirty="0">
                <a:solidFill>
                  <a:schemeClr val="bg1"/>
                </a:solidFill>
                <a:latin typeface="WenQuanYi Micro Hei"/>
                <a:cs typeface="WenQuanYi Micro Hei"/>
              </a:rPr>
              <a:t>Experiment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3CA49B0-E4A7-46F5-A39F-B171835FCF7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23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788666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7">
            <a:extLst>
              <a:ext uri="{FF2B5EF4-FFF2-40B4-BE49-F238E27FC236}">
                <a16:creationId xmlns:a16="http://schemas.microsoft.com/office/drawing/2014/main" id="{909F8553-A408-43DA-8C6A-D61066EA467D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A9BD10EF-5BC8-4493-AB4A-C4D88647B79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3373965" cy="83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pc="45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</a:rPr>
              <a:t>Experiment</a:t>
            </a:r>
          </a:p>
          <a:p>
            <a:pPr algn="l"/>
            <a:r>
              <a:rPr lang="en-US" altLang="ko-KR" sz="1600" b="1" spc="45">
                <a:solidFill>
                  <a:schemeClr val="tx1">
                    <a:lumMod val="85000"/>
                    <a:lumOff val="15000"/>
                  </a:schemeClr>
                </a:solidFill>
                <a:latin typeface="WenQuanYi Micro Hei"/>
              </a:rPr>
              <a:t> </a:t>
            </a:r>
            <a:r>
              <a:rPr lang="en-US" altLang="ko-KR" sz="1600" b="1" spc="45">
                <a:solidFill>
                  <a:schemeClr val="tx1">
                    <a:lumMod val="75000"/>
                    <a:lumOff val="25000"/>
                  </a:schemeClr>
                </a:solidFill>
                <a:latin typeface="WenQuanYi Micro Hei"/>
              </a:rPr>
              <a:t>Results</a:t>
            </a:r>
            <a:endParaRPr lang="ko-KR" altLang="en-US" sz="1600" b="1" spc="45" dirty="0">
              <a:solidFill>
                <a:schemeClr val="tx1">
                  <a:lumMod val="75000"/>
                  <a:lumOff val="25000"/>
                </a:schemeClr>
              </a:solidFill>
              <a:latin typeface="WenQuanYi Micro He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2A8AF7-0177-4197-A1EC-490F3754343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pc="-140" smtClean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24</a:t>
            </a:fld>
            <a:endParaRPr lang="en-US" altLang="ko-KR" spc="-14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AE012-E31E-4E1A-A2C8-A5A08ECA2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098930"/>
            <a:ext cx="4752975" cy="507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9A4ED-6E2D-41FE-A3A1-DA4B21C08089}"/>
              </a:ext>
            </a:extLst>
          </p:cNvPr>
          <p:cNvSpPr txBox="1"/>
          <p:nvPr/>
        </p:nvSpPr>
        <p:spPr>
          <a:xfrm>
            <a:off x="6557153" y="1036053"/>
            <a:ext cx="4211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>
                <a:solidFill>
                  <a:srgbClr val="24292E"/>
                </a:solidFill>
                <a:effectLst/>
                <a:latin typeface="-apple-system"/>
              </a:rPr>
              <a:t>Semantic segmentation experiments</a:t>
            </a:r>
          </a:p>
          <a:p>
            <a:endParaRPr lang="en-US" altLang="ko-KR" sz="2000" dirty="0">
              <a:latin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</a:rPr>
              <a:t>PASCAL VOC 2012 segmentation set</a:t>
            </a:r>
          </a:p>
          <a:p>
            <a:endParaRPr lang="en-US" altLang="ko-KR" sz="2000" dirty="0">
              <a:latin typeface="Cambria Math" panose="02040503050406030204" pitchFamily="18" charset="0"/>
            </a:endParaRPr>
          </a:p>
          <a:p>
            <a:r>
              <a:rPr lang="en-US" altLang="ko-KR" sz="2000" dirty="0" err="1">
                <a:latin typeface="Cambria Math" panose="02040503050406030204" pitchFamily="18" charset="0"/>
              </a:rPr>
              <a:t>mIoU</a:t>
            </a:r>
            <a:r>
              <a:rPr lang="en-US" altLang="ko-KR" sz="2000" dirty="0">
                <a:latin typeface="Cambria Math" panose="02040503050406030204" pitchFamily="18" charset="0"/>
              </a:rPr>
              <a:t> : mean Intersection over Union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5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7">
            <a:extLst>
              <a:ext uri="{FF2B5EF4-FFF2-40B4-BE49-F238E27FC236}">
                <a16:creationId xmlns:a16="http://schemas.microsoft.com/office/drawing/2014/main" id="{909F8553-A408-43DA-8C6A-D61066EA467D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A9BD10EF-5BC8-4493-AB4A-C4D88647B79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3373965" cy="83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pc="45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</a:rPr>
              <a:t>Experiment</a:t>
            </a:r>
          </a:p>
          <a:p>
            <a:pPr algn="l"/>
            <a:r>
              <a:rPr lang="en-US" altLang="ko-KR" sz="1600" b="1" spc="45">
                <a:solidFill>
                  <a:schemeClr val="tx1">
                    <a:lumMod val="85000"/>
                    <a:lumOff val="15000"/>
                  </a:schemeClr>
                </a:solidFill>
                <a:latin typeface="WenQuanYi Micro Hei"/>
              </a:rPr>
              <a:t> </a:t>
            </a:r>
            <a:r>
              <a:rPr lang="en-US" altLang="ko-KR" sz="1600" b="1" spc="45">
                <a:solidFill>
                  <a:schemeClr val="tx1">
                    <a:lumMod val="75000"/>
                    <a:lumOff val="25000"/>
                  </a:schemeClr>
                </a:solidFill>
                <a:latin typeface="WenQuanYi Micro Hei"/>
              </a:rPr>
              <a:t>Results</a:t>
            </a:r>
            <a:endParaRPr lang="ko-KR" altLang="en-US" sz="1600" b="1" spc="45" dirty="0">
              <a:solidFill>
                <a:schemeClr val="tx1">
                  <a:lumMod val="75000"/>
                  <a:lumOff val="25000"/>
                </a:schemeClr>
              </a:solidFill>
              <a:latin typeface="WenQuanYi Micro He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2A8AF7-0177-4197-A1EC-490F3754343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pc="-140" smtClean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25</a:t>
            </a:fld>
            <a:endParaRPr lang="en-US" altLang="ko-KR" spc="-14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8C9B7E-D82F-4FF5-9132-4BA6A6E9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02372"/>
            <a:ext cx="7791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67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7">
            <a:extLst>
              <a:ext uri="{FF2B5EF4-FFF2-40B4-BE49-F238E27FC236}">
                <a16:creationId xmlns:a16="http://schemas.microsoft.com/office/drawing/2014/main" id="{909F8553-A408-43DA-8C6A-D61066EA467D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A9BD10EF-5BC8-4493-AB4A-C4D88647B79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3373965" cy="83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</a:rPr>
              <a:t>Experiment</a:t>
            </a:r>
          </a:p>
          <a:p>
            <a:pPr algn="l"/>
            <a:r>
              <a:rPr lang="en-US" altLang="ko-KR" sz="1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WenQuanYi Micro Hei"/>
              </a:rPr>
              <a:t> </a:t>
            </a:r>
            <a:r>
              <a:rPr lang="en-US" altLang="ko-KR" sz="1600" b="1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WenQuanYi Micro Hei"/>
              </a:rPr>
              <a:t>Results</a:t>
            </a:r>
            <a:endParaRPr lang="ko-KR" altLang="en-US" sz="1600" b="1" spc="45" dirty="0">
              <a:solidFill>
                <a:schemeClr val="tx1">
                  <a:lumMod val="75000"/>
                  <a:lumOff val="25000"/>
                </a:schemeClr>
              </a:solidFill>
              <a:latin typeface="WenQuanYi Micro He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2A8AF7-0177-4197-A1EC-490F3754343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26</a:t>
            </a:fld>
            <a:endParaRPr spc="-14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47AD4-D0F3-44AF-B549-1E3F15D7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757810"/>
            <a:ext cx="7848600" cy="464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20D1A-46CB-4E81-944A-91617A3B36C6}"/>
              </a:ext>
            </a:extLst>
          </p:cNvPr>
          <p:cNvSpPr txBox="1"/>
          <p:nvPr/>
        </p:nvSpPr>
        <p:spPr>
          <a:xfrm>
            <a:off x="4379761" y="1388478"/>
            <a:ext cx="343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Tested on author’s biased boat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62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7">
            <a:extLst>
              <a:ext uri="{FF2B5EF4-FFF2-40B4-BE49-F238E27FC236}">
                <a16:creationId xmlns:a16="http://schemas.microsoft.com/office/drawing/2014/main" id="{909F8553-A408-43DA-8C6A-D61066EA467D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A9BD10EF-5BC8-4493-AB4A-C4D88647B79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3373965" cy="83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</a:rPr>
              <a:t>Experiment</a:t>
            </a:r>
          </a:p>
          <a:p>
            <a:pPr algn="l"/>
            <a:r>
              <a:rPr lang="en-US" altLang="ko-KR" sz="1600" b="1"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WenQuanYi Micro Hei"/>
              </a:rPr>
              <a:t> </a:t>
            </a:r>
            <a:r>
              <a:rPr lang="en-US" altLang="ko-KR" sz="1600" b="1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WenQuanYi Micro Hei"/>
              </a:rPr>
              <a:t>Results</a:t>
            </a:r>
            <a:endParaRPr lang="ko-KR" altLang="en-US" sz="1600" b="1" spc="45" dirty="0">
              <a:solidFill>
                <a:schemeClr val="tx1">
                  <a:lumMod val="75000"/>
                  <a:lumOff val="25000"/>
                </a:schemeClr>
              </a:solidFill>
              <a:latin typeface="WenQuanYi Micro He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22B1F3B-EA3B-4186-9E21-E45F74222B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27</a:t>
            </a:fld>
            <a:endParaRPr spc="-14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AEDC11-6340-4BA2-BE48-CB4B190D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3" y="1757810"/>
            <a:ext cx="6195933" cy="2368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AEBDD-589C-48A7-8322-4C1FBEF5BBCC}"/>
              </a:ext>
            </a:extLst>
          </p:cNvPr>
          <p:cNvSpPr txBox="1"/>
          <p:nvPr/>
        </p:nvSpPr>
        <p:spPr>
          <a:xfrm>
            <a:off x="4379761" y="1388478"/>
            <a:ext cx="3513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mbria Math" panose="02040503050406030204" pitchFamily="18" charset="0"/>
              </a:rPr>
              <a:t>Tested on author’s biased boat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95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4F9F9421-12C2-4D57-AFD9-EB32D84FF5AC}"/>
              </a:ext>
            </a:extLst>
          </p:cNvPr>
          <p:cNvSpPr/>
          <p:nvPr/>
        </p:nvSpPr>
        <p:spPr>
          <a:xfrm>
            <a:off x="169227" y="2967037"/>
            <a:ext cx="11853545" cy="923925"/>
          </a:xfrm>
          <a:custGeom>
            <a:avLst/>
            <a:gdLst/>
            <a:ahLst/>
            <a:cxnLst/>
            <a:rect l="l" t="t" r="r" b="b"/>
            <a:pathLst>
              <a:path w="11853545" h="923925">
                <a:moveTo>
                  <a:pt x="11853337" y="0"/>
                </a:moveTo>
                <a:lnTo>
                  <a:pt x="0" y="0"/>
                </a:lnTo>
                <a:lnTo>
                  <a:pt x="0" y="923925"/>
                </a:lnTo>
                <a:lnTo>
                  <a:pt x="11853337" y="923925"/>
                </a:lnTo>
                <a:lnTo>
                  <a:pt x="118533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r>
              <a:rPr lang="en-US" altLang="ko-KR" sz="2400" spc="20" dirty="0">
                <a:solidFill>
                  <a:schemeClr val="bg1"/>
                </a:solidFill>
                <a:latin typeface="WenQuanYi Micro Hei"/>
                <a:cs typeface="WenQuanYi Micro Hei"/>
              </a:rPr>
              <a:t>Conclusion </a:t>
            </a:r>
            <a:r>
              <a:rPr lang="en-US" altLang="ko-KR" sz="2400" spc="35" dirty="0">
                <a:solidFill>
                  <a:schemeClr val="bg1"/>
                </a:solidFill>
                <a:latin typeface="WenQuanYi Micro Hei"/>
                <a:cs typeface="WenQuanYi Micro Hei"/>
              </a:rPr>
              <a:t>&amp;</a:t>
            </a:r>
            <a:r>
              <a:rPr lang="en-US" altLang="ko-KR" sz="2400" spc="25" dirty="0">
                <a:solidFill>
                  <a:schemeClr val="bg1"/>
                </a:solidFill>
                <a:latin typeface="WenQuanYi Micro Hei"/>
                <a:cs typeface="WenQuanYi Micro Hei"/>
              </a:rPr>
              <a:t> </a:t>
            </a:r>
            <a:r>
              <a:rPr lang="en-US" altLang="ko-KR" sz="2400" spc="-5" dirty="0">
                <a:solidFill>
                  <a:schemeClr val="bg1"/>
                </a:solidFill>
                <a:latin typeface="WenQuanYi Micro Hei"/>
                <a:cs typeface="WenQuanYi Micro Hei"/>
              </a:rPr>
              <a:t>Discussion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12917A8-0E0B-4752-9988-8D9D6CDE12E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28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384208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4">
            <a:extLst>
              <a:ext uri="{FF2B5EF4-FFF2-40B4-BE49-F238E27FC236}">
                <a16:creationId xmlns:a16="http://schemas.microsoft.com/office/drawing/2014/main" id="{0449B768-5F4B-4D42-A2C2-1AEDA4DB035E}"/>
              </a:ext>
            </a:extLst>
          </p:cNvPr>
          <p:cNvSpPr txBox="1">
            <a:spLocks/>
          </p:cNvSpPr>
          <p:nvPr/>
        </p:nvSpPr>
        <p:spPr>
          <a:xfrm>
            <a:off x="274110" y="850712"/>
            <a:ext cx="3535890" cy="370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WenQuanYi Micro Hei"/>
              </a:rPr>
              <a:t>Conclusion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78A11C78-72C8-40B5-96AB-D141180F9044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CC5D2-BC3E-484A-851D-A50DA2F63902}"/>
              </a:ext>
            </a:extLst>
          </p:cNvPr>
          <p:cNvSpPr txBox="1"/>
          <p:nvPr/>
        </p:nvSpPr>
        <p:spPr>
          <a:xfrm>
            <a:off x="1420944" y="2644346"/>
            <a:ext cx="935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Self-guidance, supervision </a:t>
            </a:r>
            <a:r>
              <a:rPr lang="ko-KR" altLang="en-US" dirty="0">
                <a:latin typeface="Cambria Math" panose="02040503050406030204" pitchFamily="18" charset="0"/>
              </a:rPr>
              <a:t>구조의 신경망으로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attention map</a:t>
            </a:r>
            <a:r>
              <a:rPr lang="ko-KR" altLang="en-US" dirty="0">
                <a:latin typeface="Cambria Math" panose="02040503050406030204" pitchFamily="18" charset="0"/>
              </a:rPr>
              <a:t>을 더 잘 만드는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 </a:t>
            </a:r>
            <a:r>
              <a:rPr lang="ko-KR" altLang="en-US" dirty="0">
                <a:latin typeface="Cambria Math" panose="02040503050406030204" pitchFamily="18" charset="0"/>
              </a:rPr>
              <a:t>제안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발표당시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segmentation SOTA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성능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07E42D9-7654-4C57-928B-FDD6CC0D5A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98989"/>
                </a:solidFill>
                <a:latin typeface="Arial Black"/>
                <a:ea typeface="+mn-ea"/>
                <a:cs typeface="Arial Blac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r">
              <a:spcBef>
                <a:spcPts val="204"/>
              </a:spcBef>
            </a:pPr>
            <a:fld id="{81D60167-4931-47E6-BA6A-407CBD079E47}" type="slidenum">
              <a:rPr lang="en-US" altLang="ko-KR" spc="-140" smtClean="0"/>
              <a:pPr marL="38100" algn="r">
                <a:spcBef>
                  <a:spcPts val="204"/>
                </a:spcBef>
              </a:pPr>
              <a:t>29</a:t>
            </a:fld>
            <a:endParaRPr lang="en-US" altLang="ko-KR" spc="-14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11596-F5EA-4F90-B154-CCC15B65D0BD}"/>
              </a:ext>
            </a:extLst>
          </p:cNvPr>
          <p:cNvSpPr txBox="1"/>
          <p:nvPr/>
        </p:nvSpPr>
        <p:spPr>
          <a:xfrm>
            <a:off x="1420944" y="3458578"/>
            <a:ext cx="102422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Contribution</a:t>
            </a: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-     Attention map</a:t>
            </a:r>
            <a:r>
              <a:rPr lang="ko-KR" altLang="en-US" dirty="0">
                <a:latin typeface="Cambria Math" panose="02040503050406030204" pitchFamily="18" charset="0"/>
              </a:rPr>
              <a:t>에 적용되는 지도 학습 방법 제안 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ambria Math" panose="02040503050406030204" pitchFamily="18" charset="0"/>
              </a:rPr>
              <a:t>신경망이 이미지 전체적으로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attention </a:t>
            </a:r>
            <a:r>
              <a:rPr lang="ko-KR" altLang="en-US" dirty="0">
                <a:latin typeface="Cambria Math" panose="02040503050406030204" pitchFamily="18" charset="0"/>
              </a:rPr>
              <a:t>을 가질 수 있도록 하는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self-guidance in training 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제안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ambria Math" panose="02040503050406030204" pitchFamily="18" charset="0"/>
              </a:rPr>
              <a:t>하나의 </a:t>
            </a:r>
            <a:r>
              <a:rPr lang="en-US" altLang="ko-KR" dirty="0">
                <a:latin typeface="Cambria Math" panose="02040503050406030204" pitchFamily="18" charset="0"/>
              </a:rPr>
              <a:t>Framework </a:t>
            </a:r>
            <a:r>
              <a:rPr lang="ko-KR" altLang="en-US" dirty="0">
                <a:latin typeface="Cambria Math" panose="02040503050406030204" pitchFamily="18" charset="0"/>
              </a:rPr>
              <a:t>에서 </a:t>
            </a:r>
            <a:r>
              <a:rPr lang="en-US" altLang="ko-KR" dirty="0">
                <a:latin typeface="Cambria Math" panose="02040503050406030204" pitchFamily="18" charset="0"/>
              </a:rPr>
              <a:t>Full supervision </a:t>
            </a:r>
            <a:r>
              <a:rPr lang="ko-KR" altLang="en-US" dirty="0">
                <a:latin typeface="Cambria Math" panose="02040503050406030204" pitchFamily="18" charset="0"/>
              </a:rPr>
              <a:t>이 원활하도록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supervision </a:t>
            </a:r>
            <a:r>
              <a:rPr lang="ko-KR" altLang="en-US" dirty="0">
                <a:latin typeface="Cambria Math" panose="02040503050406030204" pitchFamily="18" charset="0"/>
              </a:rPr>
              <a:t>과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self-guidance </a:t>
            </a:r>
            <a:r>
              <a:rPr lang="ko-KR" altLang="en-US" dirty="0">
                <a:latin typeface="Cambria Math" panose="02040503050406030204" pitchFamily="18" charset="0"/>
              </a:rPr>
              <a:t>를 잘 통합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4F9F9421-12C2-4D57-AFD9-EB32D84FF5AC}"/>
              </a:ext>
            </a:extLst>
          </p:cNvPr>
          <p:cNvSpPr/>
          <p:nvPr/>
        </p:nvSpPr>
        <p:spPr>
          <a:xfrm>
            <a:off x="169227" y="2967037"/>
            <a:ext cx="11853545" cy="923925"/>
          </a:xfrm>
          <a:custGeom>
            <a:avLst/>
            <a:gdLst/>
            <a:ahLst/>
            <a:cxnLst/>
            <a:rect l="l" t="t" r="r" b="b"/>
            <a:pathLst>
              <a:path w="11853545" h="923925">
                <a:moveTo>
                  <a:pt x="11853337" y="0"/>
                </a:moveTo>
                <a:lnTo>
                  <a:pt x="0" y="0"/>
                </a:lnTo>
                <a:lnTo>
                  <a:pt x="0" y="923925"/>
                </a:lnTo>
                <a:lnTo>
                  <a:pt x="11853337" y="923925"/>
                </a:lnTo>
                <a:lnTo>
                  <a:pt x="118533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r>
              <a:rPr lang="en-US" sz="2500" dirty="0">
                <a:solidFill>
                  <a:schemeClr val="bg1"/>
                </a:solidFill>
              </a:rPr>
              <a:t>Introduction</a:t>
            </a:r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49966C4-659A-4201-AA4F-0BDD04552A8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3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709370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332" y="2967037"/>
            <a:ext cx="11853545" cy="923925"/>
          </a:xfrm>
          <a:custGeom>
            <a:avLst/>
            <a:gdLst/>
            <a:ahLst/>
            <a:cxnLst/>
            <a:rect l="l" t="t" r="r" b="b"/>
            <a:pathLst>
              <a:path w="11853545" h="923925">
                <a:moveTo>
                  <a:pt x="11853337" y="0"/>
                </a:moveTo>
                <a:lnTo>
                  <a:pt x="0" y="0"/>
                </a:lnTo>
                <a:lnTo>
                  <a:pt x="0" y="923925"/>
                </a:lnTo>
                <a:lnTo>
                  <a:pt x="11853337" y="923925"/>
                </a:lnTo>
                <a:lnTo>
                  <a:pt x="118533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Thank</a:t>
            </a:r>
            <a:r>
              <a:rPr spc="-10" dirty="0"/>
              <a:t> </a:t>
            </a:r>
            <a:r>
              <a:rPr spc="35" dirty="0"/>
              <a:t>you.</a:t>
            </a:r>
          </a:p>
        </p:txBody>
      </p:sp>
      <p:sp>
        <p:nvSpPr>
          <p:cNvPr id="4" name="object 4"/>
          <p:cNvSpPr/>
          <p:nvPr/>
        </p:nvSpPr>
        <p:spPr>
          <a:xfrm>
            <a:off x="347889" y="358457"/>
            <a:ext cx="1788618" cy="15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6FE47EF-B8ED-4FE4-BA6B-32B195081185}"/>
              </a:ext>
            </a:extLst>
          </p:cNvPr>
          <p:cNvSpPr txBox="1">
            <a:spLocks/>
          </p:cNvSpPr>
          <p:nvPr/>
        </p:nvSpPr>
        <p:spPr>
          <a:xfrm>
            <a:off x="5178272" y="3188714"/>
            <a:ext cx="1835455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WenQuanYi Micro Hei"/>
                <a:ea typeface="+mj-ea"/>
                <a:cs typeface="WenQuanYi Micro Hei"/>
              </a:defRPr>
            </a:lvl1pPr>
          </a:lstStyle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lang="en-US" spc="50" dirty="0"/>
              <a:t>Thank</a:t>
            </a:r>
            <a:r>
              <a:rPr lang="en-US" spc="-10" dirty="0"/>
              <a:t>s</a:t>
            </a:r>
            <a:endParaRPr lang="en-US" spc="3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49C6719-9F5D-4A16-82E8-5A4133E06C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30</a:t>
            </a:fld>
            <a:endParaRPr spc="-14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332" y="2967037"/>
            <a:ext cx="11853545" cy="923925"/>
          </a:xfrm>
          <a:custGeom>
            <a:avLst/>
            <a:gdLst/>
            <a:ahLst/>
            <a:cxnLst/>
            <a:rect l="l" t="t" r="r" b="b"/>
            <a:pathLst>
              <a:path w="11853545" h="923925">
                <a:moveTo>
                  <a:pt x="11853337" y="0"/>
                </a:moveTo>
                <a:lnTo>
                  <a:pt x="0" y="0"/>
                </a:lnTo>
                <a:lnTo>
                  <a:pt x="0" y="923925"/>
                </a:lnTo>
                <a:lnTo>
                  <a:pt x="11853337" y="923925"/>
                </a:lnTo>
                <a:lnTo>
                  <a:pt x="1185333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1925" y="3188714"/>
            <a:ext cx="1607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000000"/>
                </a:solidFill>
              </a:rPr>
              <a:t>Appendix</a:t>
            </a:r>
          </a:p>
        </p:txBody>
      </p:sp>
      <p:sp>
        <p:nvSpPr>
          <p:cNvPr id="4" name="object 4"/>
          <p:cNvSpPr/>
          <p:nvPr/>
        </p:nvSpPr>
        <p:spPr>
          <a:xfrm>
            <a:off x="347889" y="358457"/>
            <a:ext cx="1788618" cy="15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2A86361-05D2-4D02-9EAD-6A78ED4FB44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31</a:t>
            </a:fld>
            <a:endParaRPr spc="-14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334" y="169329"/>
            <a:ext cx="11853545" cy="6519545"/>
          </a:xfrm>
          <a:custGeom>
            <a:avLst/>
            <a:gdLst/>
            <a:ahLst/>
            <a:cxnLst/>
            <a:rect l="l" t="t" r="r" b="b"/>
            <a:pathLst>
              <a:path w="11853545" h="6519545">
                <a:moveTo>
                  <a:pt x="0" y="0"/>
                </a:moveTo>
                <a:lnTo>
                  <a:pt x="11853306" y="0"/>
                </a:lnTo>
                <a:lnTo>
                  <a:pt x="11853306" y="6519333"/>
                </a:lnTo>
                <a:lnTo>
                  <a:pt x="0" y="6519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7889" y="358457"/>
            <a:ext cx="1788618" cy="15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658" y="773290"/>
            <a:ext cx="1127759" cy="253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788" y="1008379"/>
            <a:ext cx="111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67171"/>
                </a:solidFill>
              </a:rPr>
              <a:t>r</a:t>
            </a:r>
            <a:r>
              <a:rPr sz="1800" spc="-40" dirty="0">
                <a:solidFill>
                  <a:srgbClr val="767171"/>
                </a:solidFill>
              </a:rPr>
              <a:t>e</a:t>
            </a:r>
            <a:r>
              <a:rPr sz="1800" spc="25" dirty="0">
                <a:solidFill>
                  <a:srgbClr val="767171"/>
                </a:solidFill>
              </a:rPr>
              <a:t>f</a:t>
            </a:r>
            <a:r>
              <a:rPr sz="1800" spc="35" dirty="0">
                <a:solidFill>
                  <a:srgbClr val="767171"/>
                </a:solidFill>
              </a:rPr>
              <a:t>e</a:t>
            </a:r>
            <a:r>
              <a:rPr sz="1800" spc="-25" dirty="0">
                <a:solidFill>
                  <a:srgbClr val="767171"/>
                </a:solidFill>
              </a:rPr>
              <a:t>r</a:t>
            </a:r>
            <a:r>
              <a:rPr sz="1800" spc="-40" dirty="0">
                <a:solidFill>
                  <a:srgbClr val="767171"/>
                </a:solidFill>
              </a:rPr>
              <a:t>e</a:t>
            </a:r>
            <a:r>
              <a:rPr sz="1800" spc="30" dirty="0">
                <a:solidFill>
                  <a:srgbClr val="767171"/>
                </a:solidFill>
              </a:rPr>
              <a:t>nc</a:t>
            </a:r>
            <a:r>
              <a:rPr sz="1800" spc="5" dirty="0">
                <a:solidFill>
                  <a:srgbClr val="767171"/>
                </a:solidFill>
              </a:rPr>
              <a:t>e</a:t>
            </a:r>
            <a:r>
              <a:rPr sz="1800" spc="-50" dirty="0">
                <a:solidFill>
                  <a:srgbClr val="767171"/>
                </a:solidFill>
              </a:rPr>
              <a:t>s</a:t>
            </a:r>
            <a:endParaRPr sz="180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BA7B14B3-3FE4-4D70-81C4-C97B2D617EBD}"/>
              </a:ext>
            </a:extLst>
          </p:cNvPr>
          <p:cNvSpPr txBox="1">
            <a:spLocks/>
          </p:cNvSpPr>
          <p:nvPr/>
        </p:nvSpPr>
        <p:spPr>
          <a:xfrm>
            <a:off x="2044344" y="2337308"/>
            <a:ext cx="8103311" cy="4242828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lang="en-US" sz="1800" b="1" spc="40" dirty="0"/>
              <a:t>Paper</a:t>
            </a:r>
          </a:p>
          <a:p>
            <a:pPr marL="635" algn="ctr">
              <a:lnSpc>
                <a:spcPct val="100000"/>
              </a:lnSpc>
              <a:spcBef>
                <a:spcPts val="1130"/>
              </a:spcBef>
            </a:pPr>
            <a:r>
              <a:rPr lang="en-US" sz="1800" spc="25" dirty="0">
                <a:latin typeface="WenQuanYi Micro Hei"/>
                <a:cs typeface="WenQuanYi Micro Hei"/>
              </a:rPr>
              <a:t> https://openaccess.thecvf.com/content_cvpr_2018/papers/Li_Tell_Me_Where_CVPR_2018_paper.pdf</a:t>
            </a:r>
            <a:endParaRPr lang="en-US" sz="1800" b="1" spc="25" dirty="0">
              <a:latin typeface="WenQuanYi Micro Hei"/>
              <a:cs typeface="WenQuanYi Micro Hei"/>
            </a:endParaRPr>
          </a:p>
          <a:p>
            <a:pPr marL="0" indent="0" algn="ctr">
              <a:lnSpc>
                <a:spcPct val="100000"/>
              </a:lnSpc>
              <a:spcBef>
                <a:spcPts val="1130"/>
              </a:spcBef>
              <a:buNone/>
            </a:pPr>
            <a:endParaRPr lang="en-US" sz="3050" dirty="0">
              <a:latin typeface="Arial Black"/>
              <a:cs typeface="Arial Black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lang="en-US" sz="1800" b="1" spc="-85" dirty="0">
                <a:latin typeface="Trebuchet MS"/>
                <a:cs typeface="Trebuchet MS"/>
              </a:rPr>
              <a:t>Etc</a:t>
            </a:r>
            <a:r>
              <a:rPr lang="en-US" sz="1800" spc="-85" dirty="0">
                <a:latin typeface="Trebuchet MS"/>
                <a:cs typeface="Trebuchet MS"/>
              </a:rPr>
              <a:t>.</a:t>
            </a:r>
            <a:endParaRPr lang="en-US" sz="1800" b="1" spc="-85" dirty="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1130"/>
              </a:spcBef>
            </a:pPr>
            <a:r>
              <a:rPr lang="en-US" sz="1800" b="1" spc="25" dirty="0">
                <a:solidFill>
                  <a:schemeClr val="accent1"/>
                </a:solidFill>
                <a:latin typeface="WenQuanYi Micro Hei"/>
                <a:hlinkClick r:id="rId4"/>
              </a:rPr>
              <a:t>https://www.youtube.com/watch?v=fFyv1wCN4DU</a:t>
            </a:r>
            <a:endParaRPr lang="en-US" sz="1800" b="1" spc="25" dirty="0">
              <a:solidFill>
                <a:schemeClr val="accent1"/>
              </a:solidFill>
              <a:latin typeface="WenQuanYi Micro Hei"/>
            </a:endParaRPr>
          </a:p>
          <a:p>
            <a:pPr marL="635" algn="ctr">
              <a:lnSpc>
                <a:spcPct val="100000"/>
              </a:lnSpc>
              <a:spcBef>
                <a:spcPts val="1130"/>
              </a:spcBef>
            </a:pPr>
            <a:r>
              <a:rPr lang="en-US" sz="1800" b="1" spc="25" dirty="0">
                <a:solidFill>
                  <a:schemeClr val="accent1"/>
                </a:solidFill>
                <a:latin typeface="WenQuanYi Micro He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https://github.com/HYU-AILAB/ai-seminar/blob/master/season_13/07.%20A%20Graph%20Convolutional%20Neural%20Network%20for%20Emotion%20Recognition%20in%20Conversation/200831_DialogueGCN_Yuri.pdf</a:t>
            </a:r>
          </a:p>
          <a:p>
            <a:pPr marL="635" algn="ctr">
              <a:lnSpc>
                <a:spcPct val="100000"/>
              </a:lnSpc>
              <a:spcBef>
                <a:spcPts val="1130"/>
              </a:spcBef>
            </a:pPr>
            <a:r>
              <a:rPr lang="en-US" sz="1800" b="1" spc="25" dirty="0">
                <a:solidFill>
                  <a:schemeClr val="accent1"/>
                </a:solidFill>
                <a:latin typeface="WenQuanYi Micro He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https://github.com/chullhwan-song/Reading-Paper/issues/11</a:t>
            </a:r>
          </a:p>
          <a:p>
            <a:pPr marL="635" algn="ctr">
              <a:lnSpc>
                <a:spcPct val="100000"/>
              </a:lnSpc>
              <a:spcBef>
                <a:spcPts val="1130"/>
              </a:spcBef>
            </a:pPr>
            <a:endParaRPr lang="en-US" sz="1800" b="1" spc="25" dirty="0">
              <a:solidFill>
                <a:schemeClr val="accent1"/>
              </a:solidFill>
              <a:latin typeface="WenQuanYi Micro He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97A0600B-65A1-4321-9018-4B356A64C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38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Attention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bg object 17">
            <a:extLst>
              <a:ext uri="{FF2B5EF4-FFF2-40B4-BE49-F238E27FC236}">
                <a16:creationId xmlns:a16="http://schemas.microsoft.com/office/drawing/2014/main" id="{078B32D0-03B1-4F5F-877D-E204BCD78C61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387EA520-0DAB-436E-90C1-501BF3504AD0}"/>
              </a:ext>
            </a:extLst>
          </p:cNvPr>
          <p:cNvSpPr txBox="1">
            <a:spLocks/>
          </p:cNvSpPr>
          <p:nvPr/>
        </p:nvSpPr>
        <p:spPr>
          <a:xfrm>
            <a:off x="274110" y="850712"/>
            <a:ext cx="2373840" cy="370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DA0D44C-7519-481A-939A-B59F2C3E635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4</a:t>
            </a:fld>
            <a:endParaRPr spc="-14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66B399-371F-4431-8D53-540558C9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08" y="2744788"/>
            <a:ext cx="4800600" cy="270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AB5E9B-EE5A-4912-9625-61FE69B860C6}"/>
              </a:ext>
            </a:extLst>
          </p:cNvPr>
          <p:cNvSpPr txBox="1"/>
          <p:nvPr/>
        </p:nvSpPr>
        <p:spPr>
          <a:xfrm>
            <a:off x="952500" y="1524605"/>
            <a:ext cx="992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mbria Math" panose="02040503050406030204" pitchFamily="18" charset="0"/>
              </a:rPr>
              <a:t>Computer Vision </a:t>
            </a:r>
            <a:r>
              <a:rPr lang="ko-KR" altLang="en-US" sz="2000" dirty="0">
                <a:latin typeface="Cambria Math" panose="02040503050406030204" pitchFamily="18" charset="0"/>
              </a:rPr>
              <a:t>분야에서 신경망은 어떤 패턴에 집중</a:t>
            </a:r>
            <a:r>
              <a:rPr lang="en-US" altLang="ko-KR" sz="2000" dirty="0">
                <a:latin typeface="Cambria Math" panose="02040503050406030204" pitchFamily="18" charset="0"/>
              </a:rPr>
              <a:t>(attention)</a:t>
            </a:r>
            <a:r>
              <a:rPr lang="ko-KR" altLang="en-US" sz="2000" dirty="0">
                <a:latin typeface="Cambria Math" panose="02040503050406030204" pitchFamily="18" charset="0"/>
              </a:rPr>
              <a:t>하여 물체 인식</a:t>
            </a:r>
            <a:r>
              <a:rPr lang="en-US" altLang="ko-KR" sz="2000" dirty="0">
                <a:latin typeface="Cambria Math" panose="02040503050406030204" pitchFamily="18" charset="0"/>
              </a:rPr>
              <a:t> 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 - </a:t>
            </a:r>
            <a:r>
              <a:rPr lang="ko-KR" altLang="en-US" dirty="0">
                <a:latin typeface="Cambria Math" panose="02040503050406030204" pitchFamily="18" charset="0"/>
              </a:rPr>
              <a:t>그러나 정확한 </a:t>
            </a:r>
            <a:r>
              <a:rPr lang="en-US" altLang="ko-KR" dirty="0">
                <a:latin typeface="Cambria Math" panose="02040503050406030204" pitchFamily="18" charset="0"/>
              </a:rPr>
              <a:t>Attention </a:t>
            </a:r>
            <a:r>
              <a:rPr lang="ko-KR" altLang="en-US" dirty="0">
                <a:latin typeface="Cambria Math" panose="02040503050406030204" pitchFamily="18" charset="0"/>
              </a:rPr>
              <a:t>수행이 되지 않는 경우 존재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- Attention </a:t>
            </a:r>
            <a:r>
              <a:rPr lang="ko-KR" altLang="en-US" dirty="0">
                <a:latin typeface="Cambria Math" panose="02040503050406030204" pitchFamily="18" charset="0"/>
              </a:rPr>
              <a:t>성능 향상을 위해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Guided Attention Inference Network </a:t>
            </a:r>
            <a:r>
              <a:rPr lang="ko-KR" altLang="en-US" dirty="0">
                <a:latin typeface="Cambria Math" panose="02040503050406030204" pitchFamily="18" charset="0"/>
              </a:rPr>
              <a:t>제안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F507C-DADB-4943-8ECE-EA49EA1C6CF2}"/>
              </a:ext>
            </a:extLst>
          </p:cNvPr>
          <p:cNvSpPr txBox="1"/>
          <p:nvPr/>
        </p:nvSpPr>
        <p:spPr>
          <a:xfrm>
            <a:off x="1524000" y="5753100"/>
            <a:ext cx="794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Ex)</a:t>
            </a:r>
            <a:r>
              <a:rPr lang="ko-KR" altLang="en-US" dirty="0">
                <a:latin typeface="Cambria Math" panose="02040503050406030204" pitchFamily="18" charset="0"/>
              </a:rPr>
              <a:t> 첫번째 이미지에서 </a:t>
            </a:r>
            <a:r>
              <a:rPr lang="en-US" altLang="ko-KR" dirty="0">
                <a:latin typeface="Cambria Math" panose="02040503050406030204" pitchFamily="18" charset="0"/>
              </a:rPr>
              <a:t>Attention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</a:rPr>
              <a:t>Map</a:t>
            </a:r>
            <a:r>
              <a:rPr lang="ko-KR" altLang="en-US" dirty="0">
                <a:latin typeface="Cambria Math" panose="02040503050406030204" pitchFamily="18" charset="0"/>
              </a:rPr>
              <a:t> 에 </a:t>
            </a:r>
            <a:r>
              <a:rPr lang="en-US" altLang="ko-KR" dirty="0">
                <a:latin typeface="Cambria Math" panose="02040503050406030204" pitchFamily="18" charset="0"/>
              </a:rPr>
              <a:t>boat</a:t>
            </a:r>
            <a:r>
              <a:rPr lang="ko-KR" altLang="en-US" dirty="0">
                <a:latin typeface="Cambria Math" panose="02040503050406030204" pitchFamily="18" charset="0"/>
              </a:rPr>
              <a:t>가 아닌 물에 </a:t>
            </a:r>
            <a:r>
              <a:rPr lang="en-US" altLang="ko-KR" dirty="0">
                <a:latin typeface="Cambria Math" panose="02040503050406030204" pitchFamily="18" charset="0"/>
              </a:rPr>
              <a:t>attention </a:t>
            </a:r>
            <a:r>
              <a:rPr lang="ko-KR" altLang="en-US" dirty="0">
                <a:latin typeface="Cambria Math" panose="02040503050406030204" pitchFamily="18" charset="0"/>
              </a:rPr>
              <a:t>영역 존재</a:t>
            </a:r>
          </a:p>
        </p:txBody>
      </p:sp>
    </p:spTree>
    <p:extLst>
      <p:ext uri="{BB962C8B-B14F-4D97-AF65-F5344CB8AC3E}">
        <p14:creationId xmlns:p14="http://schemas.microsoft.com/office/powerpoint/2010/main" val="312428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4F9F9421-12C2-4D57-AFD9-EB32D84FF5AC}"/>
              </a:ext>
            </a:extLst>
          </p:cNvPr>
          <p:cNvSpPr/>
          <p:nvPr/>
        </p:nvSpPr>
        <p:spPr>
          <a:xfrm>
            <a:off x="169227" y="2967037"/>
            <a:ext cx="11853545" cy="923925"/>
          </a:xfrm>
          <a:custGeom>
            <a:avLst/>
            <a:gdLst/>
            <a:ahLst/>
            <a:cxnLst/>
            <a:rect l="l" t="t" r="r" b="b"/>
            <a:pathLst>
              <a:path w="11853545" h="923925">
                <a:moveTo>
                  <a:pt x="11853337" y="0"/>
                </a:moveTo>
                <a:lnTo>
                  <a:pt x="0" y="0"/>
                </a:lnTo>
                <a:lnTo>
                  <a:pt x="0" y="923925"/>
                </a:lnTo>
                <a:lnTo>
                  <a:pt x="11853337" y="923925"/>
                </a:lnTo>
                <a:lnTo>
                  <a:pt x="118533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r>
              <a:rPr lang="en-US" altLang="ko-KR" sz="2800" spc="45" dirty="0">
                <a:solidFill>
                  <a:schemeClr val="bg1">
                    <a:lumMod val="95000"/>
                  </a:schemeClr>
                </a:solidFill>
                <a:latin typeface="WenQuanYi Micro Hei"/>
                <a:cs typeface="WenQuanYi Micro Hei"/>
              </a:rPr>
              <a:t>Related work</a:t>
            </a:r>
            <a:endParaRPr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3F54D27-19B2-4272-BDEF-DC9F7B4B570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5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147602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latin typeface="WenQuanYi Micro Hei"/>
                <a:cs typeface="WenQuanYi Micro Hei"/>
              </a:rPr>
              <a:t>Related work</a:t>
            </a:r>
            <a:endParaRPr lang="en-US" altLang="ko-KR" sz="2400" dirty="0"/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CAM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739541" y="6313808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6</a:t>
            </a:fld>
            <a:endParaRPr spc="-14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6B1AD7-FE28-4428-8964-0F73446175EF}"/>
              </a:ext>
            </a:extLst>
          </p:cNvPr>
          <p:cNvSpPr txBox="1"/>
          <p:nvPr/>
        </p:nvSpPr>
        <p:spPr>
          <a:xfrm>
            <a:off x="569474" y="1388478"/>
            <a:ext cx="5007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mbria Math" panose="02040503050406030204" pitchFamily="18" charset="0"/>
              </a:rPr>
              <a:t>CNN + CAM (Class Activation Map) </a:t>
            </a:r>
          </a:p>
          <a:p>
            <a:r>
              <a:rPr lang="en-US" altLang="ko-KR" sz="2000" dirty="0">
                <a:latin typeface="Cambria Math" panose="02040503050406030204" pitchFamily="18" charset="0"/>
              </a:rPr>
              <a:t>- CNN</a:t>
            </a:r>
            <a:r>
              <a:rPr lang="ko-KR" altLang="en-US" sz="2000" dirty="0">
                <a:latin typeface="Cambria Math" panose="02040503050406030204" pitchFamily="18" charset="0"/>
              </a:rPr>
              <a:t>을 통해 이미지 정보 요약 후 </a:t>
            </a:r>
            <a:r>
              <a:rPr lang="en-US" altLang="ko-KR" sz="2000" dirty="0">
                <a:latin typeface="Cambria Math" panose="02040503050406030204" pitchFamily="18" charset="0"/>
              </a:rPr>
              <a:t>GAP </a:t>
            </a:r>
            <a:r>
              <a:rPr lang="ko-KR" altLang="en-US" sz="2000" dirty="0">
                <a:latin typeface="Cambria Math" panose="02040503050406030204" pitchFamily="18" charset="0"/>
              </a:rPr>
              <a:t>사용</a:t>
            </a:r>
          </a:p>
        </p:txBody>
      </p:sp>
      <p:pic>
        <p:nvPicPr>
          <p:cNvPr id="74" name="Picture 4" descr="고양이 이미지 검색결과">
            <a:extLst>
              <a:ext uri="{FF2B5EF4-FFF2-40B4-BE49-F238E27FC236}">
                <a16:creationId xmlns:a16="http://schemas.microsoft.com/office/drawing/2014/main" id="{A7EE8AF0-ECFB-41BF-BF08-3D28D22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4" y="2940098"/>
            <a:ext cx="1604757" cy="10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6A4C22-949B-4028-949F-5321AEF282D2}"/>
              </a:ext>
            </a:extLst>
          </p:cNvPr>
          <p:cNvSpPr/>
          <p:nvPr/>
        </p:nvSpPr>
        <p:spPr>
          <a:xfrm>
            <a:off x="4191348" y="2984501"/>
            <a:ext cx="1041051" cy="914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B001CD9-A259-46CC-A3B3-946BEF0D3DF1}"/>
              </a:ext>
            </a:extLst>
          </p:cNvPr>
          <p:cNvSpPr/>
          <p:nvPr/>
        </p:nvSpPr>
        <p:spPr>
          <a:xfrm>
            <a:off x="4166908" y="3013072"/>
            <a:ext cx="1041051" cy="914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D2A4B0F-07D8-4AC9-8A25-325D29E7668E}"/>
              </a:ext>
            </a:extLst>
          </p:cNvPr>
          <p:cNvSpPr/>
          <p:nvPr/>
        </p:nvSpPr>
        <p:spPr>
          <a:xfrm>
            <a:off x="4142468" y="3041643"/>
            <a:ext cx="1041051" cy="914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816B02-61B2-470A-A64A-CB07DA6708BD}"/>
              </a:ext>
            </a:extLst>
          </p:cNvPr>
          <p:cNvSpPr/>
          <p:nvPr/>
        </p:nvSpPr>
        <p:spPr>
          <a:xfrm>
            <a:off x="4118028" y="3054438"/>
            <a:ext cx="1041051" cy="914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75D1A5-0A3C-469F-B630-CE119C826182}"/>
              </a:ext>
            </a:extLst>
          </p:cNvPr>
          <p:cNvSpPr/>
          <p:nvPr/>
        </p:nvSpPr>
        <p:spPr>
          <a:xfrm>
            <a:off x="4087566" y="3083167"/>
            <a:ext cx="1041051" cy="914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D31D1ED-7546-4903-A9B4-068497E2BD3D}"/>
              </a:ext>
            </a:extLst>
          </p:cNvPr>
          <p:cNvSpPr/>
          <p:nvPr/>
        </p:nvSpPr>
        <p:spPr>
          <a:xfrm>
            <a:off x="4063126" y="3111738"/>
            <a:ext cx="1041051" cy="914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4567A5-E681-487B-A64B-178C70A6869D}"/>
              </a:ext>
            </a:extLst>
          </p:cNvPr>
          <p:cNvSpPr/>
          <p:nvPr/>
        </p:nvSpPr>
        <p:spPr>
          <a:xfrm>
            <a:off x="4038686" y="3140309"/>
            <a:ext cx="1041051" cy="914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C35FFA5-5B25-4DDF-B200-11A3E58433D0}"/>
              </a:ext>
            </a:extLst>
          </p:cNvPr>
          <p:cNvSpPr/>
          <p:nvPr/>
        </p:nvSpPr>
        <p:spPr>
          <a:xfrm>
            <a:off x="4014246" y="3165804"/>
            <a:ext cx="1041051" cy="914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277003A-4880-47E5-80EB-0120991904F1}"/>
              </a:ext>
            </a:extLst>
          </p:cNvPr>
          <p:cNvSpPr/>
          <p:nvPr/>
        </p:nvSpPr>
        <p:spPr>
          <a:xfrm>
            <a:off x="7292481" y="3110784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EEDA171-6F75-4B28-95C7-1491FC82932B}"/>
              </a:ext>
            </a:extLst>
          </p:cNvPr>
          <p:cNvSpPr/>
          <p:nvPr/>
        </p:nvSpPr>
        <p:spPr>
          <a:xfrm>
            <a:off x="7268041" y="3139355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1F71EA5-6726-407B-8014-E08574859CE8}"/>
              </a:ext>
            </a:extLst>
          </p:cNvPr>
          <p:cNvSpPr/>
          <p:nvPr/>
        </p:nvSpPr>
        <p:spPr>
          <a:xfrm>
            <a:off x="7243601" y="3167926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3FB15F1-FD27-49E7-A72A-ED4EC8DFEFC2}"/>
              </a:ext>
            </a:extLst>
          </p:cNvPr>
          <p:cNvSpPr/>
          <p:nvPr/>
        </p:nvSpPr>
        <p:spPr>
          <a:xfrm>
            <a:off x="7219161" y="3180721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BFC3FF1-9B44-4CC1-BC91-D844FFF33362}"/>
              </a:ext>
            </a:extLst>
          </p:cNvPr>
          <p:cNvSpPr/>
          <p:nvPr/>
        </p:nvSpPr>
        <p:spPr>
          <a:xfrm>
            <a:off x="7188699" y="3209450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7722218-141A-461B-B502-791AEEF4869E}"/>
              </a:ext>
            </a:extLst>
          </p:cNvPr>
          <p:cNvSpPr/>
          <p:nvPr/>
        </p:nvSpPr>
        <p:spPr>
          <a:xfrm>
            <a:off x="7164259" y="3238021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5AE4D55-26E2-423F-9DAA-676728786060}"/>
              </a:ext>
            </a:extLst>
          </p:cNvPr>
          <p:cNvSpPr/>
          <p:nvPr/>
        </p:nvSpPr>
        <p:spPr>
          <a:xfrm>
            <a:off x="7139819" y="3266592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C1DDDC1-02E2-4FDF-8BBB-690DBA3EDFF5}"/>
              </a:ext>
            </a:extLst>
          </p:cNvPr>
          <p:cNvSpPr/>
          <p:nvPr/>
        </p:nvSpPr>
        <p:spPr>
          <a:xfrm>
            <a:off x="7115379" y="3292087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8883FB2-455E-4080-A6C2-FE7AF37472C8}"/>
              </a:ext>
            </a:extLst>
          </p:cNvPr>
          <p:cNvSpPr/>
          <p:nvPr/>
        </p:nvSpPr>
        <p:spPr>
          <a:xfrm>
            <a:off x="2780730" y="3045474"/>
            <a:ext cx="774700" cy="723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67248D3-5160-4636-A2CE-65183D1E1E4F}"/>
              </a:ext>
            </a:extLst>
          </p:cNvPr>
          <p:cNvSpPr/>
          <p:nvPr/>
        </p:nvSpPr>
        <p:spPr>
          <a:xfrm>
            <a:off x="2689168" y="3156624"/>
            <a:ext cx="774700" cy="723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43B9D34-E636-4BC9-B125-7C58D1A6D46A}"/>
              </a:ext>
            </a:extLst>
          </p:cNvPr>
          <p:cNvSpPr/>
          <p:nvPr/>
        </p:nvSpPr>
        <p:spPr>
          <a:xfrm>
            <a:off x="2603628" y="3254925"/>
            <a:ext cx="774700" cy="7239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2EA62D5-6AE6-4A5E-89F0-A5D27CB58060}"/>
              </a:ext>
            </a:extLst>
          </p:cNvPr>
          <p:cNvSpPr/>
          <p:nvPr/>
        </p:nvSpPr>
        <p:spPr>
          <a:xfrm>
            <a:off x="7089281" y="3313984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ED9BE52-9288-4166-85DF-55D73FFDF0BA}"/>
              </a:ext>
            </a:extLst>
          </p:cNvPr>
          <p:cNvSpPr/>
          <p:nvPr/>
        </p:nvSpPr>
        <p:spPr>
          <a:xfrm>
            <a:off x="7064841" y="3342555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B20F2E1-BB33-4831-85A7-1C6F925723EF}"/>
              </a:ext>
            </a:extLst>
          </p:cNvPr>
          <p:cNvSpPr/>
          <p:nvPr/>
        </p:nvSpPr>
        <p:spPr>
          <a:xfrm>
            <a:off x="7040401" y="3371126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0CE75C-4347-45EF-8E21-46EBC7D9EB08}"/>
              </a:ext>
            </a:extLst>
          </p:cNvPr>
          <p:cNvSpPr/>
          <p:nvPr/>
        </p:nvSpPr>
        <p:spPr>
          <a:xfrm>
            <a:off x="7015961" y="3383921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FCDB865-F023-4C38-8E13-21F4585656AD}"/>
              </a:ext>
            </a:extLst>
          </p:cNvPr>
          <p:cNvSpPr/>
          <p:nvPr/>
        </p:nvSpPr>
        <p:spPr>
          <a:xfrm>
            <a:off x="6985499" y="3412650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489907B-754C-4A0D-B805-06F7B718B789}"/>
              </a:ext>
            </a:extLst>
          </p:cNvPr>
          <p:cNvSpPr/>
          <p:nvPr/>
        </p:nvSpPr>
        <p:spPr>
          <a:xfrm>
            <a:off x="6961059" y="3441221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A4DC9F8-6F0A-4000-8319-49981D7124AB}"/>
              </a:ext>
            </a:extLst>
          </p:cNvPr>
          <p:cNvSpPr/>
          <p:nvPr/>
        </p:nvSpPr>
        <p:spPr>
          <a:xfrm>
            <a:off x="6936619" y="3469792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64DF177-AAA0-46BA-85E4-A36D6AD844CA}"/>
              </a:ext>
            </a:extLst>
          </p:cNvPr>
          <p:cNvSpPr/>
          <p:nvPr/>
        </p:nvSpPr>
        <p:spPr>
          <a:xfrm>
            <a:off x="6912179" y="3495287"/>
            <a:ext cx="640248" cy="598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1E30E41-147A-42B5-A970-DC1B22CD88EA}"/>
              </a:ext>
            </a:extLst>
          </p:cNvPr>
          <p:cNvSpPr/>
          <p:nvPr/>
        </p:nvSpPr>
        <p:spPr>
          <a:xfrm>
            <a:off x="5819985" y="3292917"/>
            <a:ext cx="610958" cy="588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3880131-D423-4518-B784-C6321C497108}"/>
              </a:ext>
            </a:extLst>
          </p:cNvPr>
          <p:cNvSpPr/>
          <p:nvPr/>
        </p:nvSpPr>
        <p:spPr>
          <a:xfrm>
            <a:off x="5795545" y="3321488"/>
            <a:ext cx="610958" cy="588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571F58-3428-4A7B-A8C3-9BBC6DA6F1E0}"/>
              </a:ext>
            </a:extLst>
          </p:cNvPr>
          <p:cNvSpPr/>
          <p:nvPr/>
        </p:nvSpPr>
        <p:spPr>
          <a:xfrm>
            <a:off x="5771105" y="3350059"/>
            <a:ext cx="610958" cy="588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7AA18C2-BE55-4FA6-B072-4A4E5EA17BE2}"/>
              </a:ext>
            </a:extLst>
          </p:cNvPr>
          <p:cNvSpPr/>
          <p:nvPr/>
        </p:nvSpPr>
        <p:spPr>
          <a:xfrm>
            <a:off x="5746665" y="3362854"/>
            <a:ext cx="610958" cy="588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B7993D8-F09A-4B17-912B-BC092F8F1D23}"/>
              </a:ext>
            </a:extLst>
          </p:cNvPr>
          <p:cNvSpPr/>
          <p:nvPr/>
        </p:nvSpPr>
        <p:spPr>
          <a:xfrm>
            <a:off x="5716203" y="3391583"/>
            <a:ext cx="610958" cy="588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E02DC0F-9062-4363-94A7-1CFE2E11288A}"/>
              </a:ext>
            </a:extLst>
          </p:cNvPr>
          <p:cNvSpPr/>
          <p:nvPr/>
        </p:nvSpPr>
        <p:spPr>
          <a:xfrm>
            <a:off x="5691763" y="3420154"/>
            <a:ext cx="610958" cy="588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1440D7E-290F-462F-90BA-87F190B75B40}"/>
              </a:ext>
            </a:extLst>
          </p:cNvPr>
          <p:cNvSpPr/>
          <p:nvPr/>
        </p:nvSpPr>
        <p:spPr>
          <a:xfrm>
            <a:off x="5667323" y="3448725"/>
            <a:ext cx="610958" cy="588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AE05AD2-869F-4E1F-BE63-175537B8C98D}"/>
              </a:ext>
            </a:extLst>
          </p:cNvPr>
          <p:cNvSpPr/>
          <p:nvPr/>
        </p:nvSpPr>
        <p:spPr>
          <a:xfrm>
            <a:off x="5642883" y="3474220"/>
            <a:ext cx="610958" cy="588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49AAEEA-7710-432B-9644-479A3231C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35"/>
          <a:stretch/>
        </p:blipFill>
        <p:spPr>
          <a:xfrm>
            <a:off x="8350779" y="2072911"/>
            <a:ext cx="826953" cy="2802266"/>
          </a:xfrm>
          <a:prstGeom prst="rect">
            <a:avLst/>
          </a:prstGeom>
        </p:spPr>
      </p:pic>
      <p:sp>
        <p:nvSpPr>
          <p:cNvPr id="1024" name="화살표: 오른쪽 1023">
            <a:extLst>
              <a:ext uri="{FF2B5EF4-FFF2-40B4-BE49-F238E27FC236}">
                <a16:creationId xmlns:a16="http://schemas.microsoft.com/office/drawing/2014/main" id="{06A05CE1-5645-4AC8-811F-1E7FAF147766}"/>
              </a:ext>
            </a:extLst>
          </p:cNvPr>
          <p:cNvSpPr/>
          <p:nvPr/>
        </p:nvSpPr>
        <p:spPr>
          <a:xfrm>
            <a:off x="2286000" y="3457476"/>
            <a:ext cx="139284" cy="10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왼쪽 대괄호 1028">
            <a:extLst>
              <a:ext uri="{FF2B5EF4-FFF2-40B4-BE49-F238E27FC236}">
                <a16:creationId xmlns:a16="http://schemas.microsoft.com/office/drawing/2014/main" id="{DBFD4A13-B794-4F68-A0D1-2BE8259254DA}"/>
              </a:ext>
            </a:extLst>
          </p:cNvPr>
          <p:cNvSpPr/>
          <p:nvPr/>
        </p:nvSpPr>
        <p:spPr>
          <a:xfrm rot="16200000">
            <a:off x="5786040" y="1383592"/>
            <a:ext cx="124051" cy="613466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0D8F5CD-2DD6-41AA-BD2D-76774BFD72E8}"/>
              </a:ext>
            </a:extLst>
          </p:cNvPr>
          <p:cNvSpPr txBox="1"/>
          <p:nvPr/>
        </p:nvSpPr>
        <p:spPr>
          <a:xfrm>
            <a:off x="4559211" y="4928860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기존 </a:t>
            </a:r>
            <a:r>
              <a:rPr lang="en-US" altLang="ko-KR" dirty="0">
                <a:latin typeface="Cambria Math" panose="02040503050406030204" pitchFamily="18" charset="0"/>
              </a:rPr>
              <a:t>CNN </a:t>
            </a:r>
            <a:r>
              <a:rPr lang="ko-KR" altLang="en-US" dirty="0">
                <a:latin typeface="Cambria Math" panose="02040503050406030204" pitchFamily="18" charset="0"/>
              </a:rPr>
              <a:t>구조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9DF5F00-BED7-43B0-8B66-80E2B26EF9CD}"/>
              </a:ext>
            </a:extLst>
          </p:cNvPr>
          <p:cNvSpPr txBox="1"/>
          <p:nvPr/>
        </p:nvSpPr>
        <p:spPr>
          <a:xfrm>
            <a:off x="8047782" y="4885464"/>
            <a:ext cx="26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r>
              <a:rPr lang="en-US" altLang="ko-KR" dirty="0">
                <a:latin typeface="Cambria Math" panose="02040503050406030204" pitchFamily="18" charset="0"/>
              </a:rPr>
              <a:t>Global Average Pooling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032" name="양쪽 대괄호 1031">
            <a:extLst>
              <a:ext uri="{FF2B5EF4-FFF2-40B4-BE49-F238E27FC236}">
                <a16:creationId xmlns:a16="http://schemas.microsoft.com/office/drawing/2014/main" id="{94524733-77D4-4C31-BF65-033A4715E47E}"/>
              </a:ext>
            </a:extLst>
          </p:cNvPr>
          <p:cNvSpPr/>
          <p:nvPr/>
        </p:nvSpPr>
        <p:spPr>
          <a:xfrm>
            <a:off x="8457737" y="2680442"/>
            <a:ext cx="1867364" cy="171347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BAC69A3A-57ED-493C-BC6D-1D54437F8925}"/>
              </a:ext>
            </a:extLst>
          </p:cNvPr>
          <p:cNvSpPr/>
          <p:nvPr/>
        </p:nvSpPr>
        <p:spPr>
          <a:xfrm>
            <a:off x="4398195" y="3495560"/>
            <a:ext cx="263556" cy="266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5C4EEDC-FAAC-4EAC-9406-107339624A8D}"/>
              </a:ext>
            </a:extLst>
          </p:cNvPr>
          <p:cNvSpPr/>
          <p:nvPr/>
        </p:nvSpPr>
        <p:spPr>
          <a:xfrm>
            <a:off x="2843884" y="3492579"/>
            <a:ext cx="263556" cy="266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EFE9BE7-B047-4BFF-97F7-0A74EDDBF489}"/>
              </a:ext>
            </a:extLst>
          </p:cNvPr>
          <p:cNvSpPr/>
          <p:nvPr/>
        </p:nvSpPr>
        <p:spPr>
          <a:xfrm>
            <a:off x="5867036" y="3691749"/>
            <a:ext cx="166991" cy="1752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6390E26-6BC0-4D4A-AEB2-986B739A7853}"/>
              </a:ext>
            </a:extLst>
          </p:cNvPr>
          <p:cNvSpPr/>
          <p:nvPr/>
        </p:nvSpPr>
        <p:spPr>
          <a:xfrm>
            <a:off x="7155097" y="3710037"/>
            <a:ext cx="183690" cy="1928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그림 1036">
            <a:extLst>
              <a:ext uri="{FF2B5EF4-FFF2-40B4-BE49-F238E27FC236}">
                <a16:creationId xmlns:a16="http://schemas.microsoft.com/office/drawing/2014/main" id="{EFD32505-D405-4EA3-B142-155FEDFD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716" y="2779846"/>
            <a:ext cx="977516" cy="1558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3FBF48-F0CE-4F52-A0BE-54F6CBF1A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394" y="2843199"/>
            <a:ext cx="972531" cy="1421391"/>
          </a:xfrm>
          <a:prstGeom prst="rect">
            <a:avLst/>
          </a:prstGeom>
        </p:spPr>
      </p:pic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541E69-FCFB-4080-92C4-265CDC1BF0A7}"/>
              </a:ext>
            </a:extLst>
          </p:cNvPr>
          <p:cNvSpPr/>
          <p:nvPr/>
        </p:nvSpPr>
        <p:spPr>
          <a:xfrm>
            <a:off x="3710307" y="3572360"/>
            <a:ext cx="139284" cy="10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D35A7D0F-DF12-4A83-9E3C-E593B35356BF}"/>
              </a:ext>
            </a:extLst>
          </p:cNvPr>
          <p:cNvSpPr/>
          <p:nvPr/>
        </p:nvSpPr>
        <p:spPr>
          <a:xfrm>
            <a:off x="5333733" y="3687015"/>
            <a:ext cx="139284" cy="10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9E31DD5D-8DF2-4F77-847D-7393AC983871}"/>
              </a:ext>
            </a:extLst>
          </p:cNvPr>
          <p:cNvSpPr/>
          <p:nvPr/>
        </p:nvSpPr>
        <p:spPr>
          <a:xfrm>
            <a:off x="6592948" y="3687014"/>
            <a:ext cx="139284" cy="10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8BD73D2E-0BAC-4655-824A-D08BDC50C569}"/>
              </a:ext>
            </a:extLst>
          </p:cNvPr>
          <p:cNvSpPr/>
          <p:nvPr/>
        </p:nvSpPr>
        <p:spPr>
          <a:xfrm>
            <a:off x="8178246" y="3641713"/>
            <a:ext cx="139284" cy="10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6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latin typeface="WenQuanYi Micro Hei"/>
                <a:cs typeface="WenQuanYi Micro Hei"/>
              </a:rPr>
              <a:t>Related work</a:t>
            </a:r>
            <a:endParaRPr lang="en-US" altLang="ko-KR" sz="2400" dirty="0"/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CAM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739541" y="6313808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7</a:t>
            </a:fld>
            <a:endParaRPr spc="-140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99A3ECBE-02E6-4138-9C87-8DDDCEA35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23732"/>
              </p:ext>
            </p:extLst>
          </p:nvPr>
        </p:nvGraphicFramePr>
        <p:xfrm>
          <a:off x="5565635" y="761566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3CD1D4EA-A0B9-4AB2-8951-9725E490F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34385"/>
              </p:ext>
            </p:extLst>
          </p:nvPr>
        </p:nvGraphicFramePr>
        <p:xfrm>
          <a:off x="5565635" y="4317379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4A6FB795-75CD-4773-8AD8-19ACAB05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26098"/>
              </p:ext>
            </p:extLst>
          </p:nvPr>
        </p:nvGraphicFramePr>
        <p:xfrm>
          <a:off x="5565635" y="3132108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E5F8246A-D75C-4D3F-862F-D1A8AE9E1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23320"/>
              </p:ext>
            </p:extLst>
          </p:nvPr>
        </p:nvGraphicFramePr>
        <p:xfrm>
          <a:off x="5565635" y="5502650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B888E8-2A9E-480D-BC67-754BAF34EA21}"/>
              </a:ext>
            </a:extLst>
          </p:cNvPr>
          <p:cNvSpPr/>
          <p:nvPr/>
        </p:nvSpPr>
        <p:spPr>
          <a:xfrm>
            <a:off x="4077758" y="3078155"/>
            <a:ext cx="774700" cy="723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1AD538-6AD4-45D4-8E7F-F3850D14778B}"/>
              </a:ext>
            </a:extLst>
          </p:cNvPr>
          <p:cNvSpPr/>
          <p:nvPr/>
        </p:nvSpPr>
        <p:spPr>
          <a:xfrm>
            <a:off x="4001330" y="3161478"/>
            <a:ext cx="774700" cy="7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F15E4-FDDE-40A7-9FE1-38A0796B1168}"/>
              </a:ext>
            </a:extLst>
          </p:cNvPr>
          <p:cNvSpPr/>
          <p:nvPr/>
        </p:nvSpPr>
        <p:spPr>
          <a:xfrm>
            <a:off x="3907984" y="3242452"/>
            <a:ext cx="774700" cy="723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고양이 이미지 검색결과">
            <a:extLst>
              <a:ext uri="{FF2B5EF4-FFF2-40B4-BE49-F238E27FC236}">
                <a16:creationId xmlns:a16="http://schemas.microsoft.com/office/drawing/2014/main" id="{273D8075-FE00-4377-8FBF-57D33983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04" y="3133791"/>
            <a:ext cx="1604757" cy="10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8952CE5-CFB0-42B0-8397-328AB82990EF}"/>
              </a:ext>
            </a:extLst>
          </p:cNvPr>
          <p:cNvSpPr/>
          <p:nvPr/>
        </p:nvSpPr>
        <p:spPr>
          <a:xfrm>
            <a:off x="3074088" y="3524048"/>
            <a:ext cx="339793" cy="28737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2BFD2F6-36E0-4AD5-A76D-EAC58FBD41C1}"/>
              </a:ext>
            </a:extLst>
          </p:cNvPr>
          <p:cNvSpPr/>
          <p:nvPr/>
        </p:nvSpPr>
        <p:spPr>
          <a:xfrm>
            <a:off x="5039150" y="3471411"/>
            <a:ext cx="339793" cy="28737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C809E4-01B1-4102-B65D-09CD860B7915}"/>
              </a:ext>
            </a:extLst>
          </p:cNvPr>
          <p:cNvSpPr/>
          <p:nvPr/>
        </p:nvSpPr>
        <p:spPr>
          <a:xfrm>
            <a:off x="3815655" y="3335726"/>
            <a:ext cx="774700" cy="723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368C7-6062-4A6C-AB1E-6912447CB013}"/>
              </a:ext>
            </a:extLst>
          </p:cNvPr>
          <p:cNvSpPr/>
          <p:nvPr/>
        </p:nvSpPr>
        <p:spPr>
          <a:xfrm>
            <a:off x="3709360" y="3429000"/>
            <a:ext cx="774700" cy="723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7">
            <a:extLst>
              <a:ext uri="{FF2B5EF4-FFF2-40B4-BE49-F238E27FC236}">
                <a16:creationId xmlns:a16="http://schemas.microsoft.com/office/drawing/2014/main" id="{5F9E0EBB-F73E-4E27-BD41-43865C218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51960"/>
              </p:ext>
            </p:extLst>
          </p:nvPr>
        </p:nvGraphicFramePr>
        <p:xfrm>
          <a:off x="5565635" y="1946837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2497F3-2E4D-4788-88F0-9BF9F016FDF4}"/>
              </a:ext>
            </a:extLst>
          </p:cNvPr>
          <p:cNvCxnSpPr>
            <a:cxnSpLocks/>
            <a:stCxn id="5" idx="3"/>
            <a:endCxn id="29" idx="2"/>
          </p:cNvCxnSpPr>
          <p:nvPr/>
        </p:nvCxnSpPr>
        <p:spPr>
          <a:xfrm>
            <a:off x="6652859" y="1197601"/>
            <a:ext cx="3060271" cy="96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41FCC1-E6B7-4DA4-89E5-295C1DC94572}"/>
              </a:ext>
            </a:extLst>
          </p:cNvPr>
          <p:cNvCxnSpPr>
            <a:cxnSpLocks/>
            <a:stCxn id="24" idx="3"/>
            <a:endCxn id="65" idx="2"/>
          </p:cNvCxnSpPr>
          <p:nvPr/>
        </p:nvCxnSpPr>
        <p:spPr>
          <a:xfrm>
            <a:off x="6652859" y="2382872"/>
            <a:ext cx="3070499" cy="80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6A6464D-2A92-4B8E-8705-07DE437BB007}"/>
              </a:ext>
            </a:extLst>
          </p:cNvPr>
          <p:cNvCxnSpPr>
            <a:cxnSpLocks/>
            <a:stCxn id="12" idx="3"/>
            <a:endCxn id="34" idx="2"/>
          </p:cNvCxnSpPr>
          <p:nvPr/>
        </p:nvCxnSpPr>
        <p:spPr>
          <a:xfrm>
            <a:off x="6652859" y="3568143"/>
            <a:ext cx="3070012" cy="65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FAADAF-B712-4992-A0B2-BE63342FBBDE}"/>
              </a:ext>
            </a:extLst>
          </p:cNvPr>
          <p:cNvCxnSpPr>
            <a:cxnSpLocks/>
            <a:stCxn id="11" idx="3"/>
            <a:endCxn id="34" idx="2"/>
          </p:cNvCxnSpPr>
          <p:nvPr/>
        </p:nvCxnSpPr>
        <p:spPr>
          <a:xfrm flipV="1">
            <a:off x="6652859" y="4225222"/>
            <a:ext cx="3070012" cy="5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945A6C-043D-4836-A1A8-829B733E3E72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6652859" y="4225222"/>
            <a:ext cx="3070012" cy="171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5FAEB26-AED8-4F0D-A5FD-1CD8F0868F81}"/>
              </a:ext>
            </a:extLst>
          </p:cNvPr>
          <p:cNvSpPr/>
          <p:nvPr/>
        </p:nvSpPr>
        <p:spPr>
          <a:xfrm>
            <a:off x="9713130" y="1911218"/>
            <a:ext cx="471841" cy="4953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030C5AD-5A31-4EF5-AFAD-D2A6176C6EB5}"/>
              </a:ext>
            </a:extLst>
          </p:cNvPr>
          <p:cNvSpPr/>
          <p:nvPr/>
        </p:nvSpPr>
        <p:spPr>
          <a:xfrm>
            <a:off x="9722871" y="3977572"/>
            <a:ext cx="471841" cy="4953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F8D8AE4-CFF0-43A1-8E2D-036FF39DA2D4}"/>
              </a:ext>
            </a:extLst>
          </p:cNvPr>
          <p:cNvCxnSpPr>
            <a:cxnSpLocks/>
            <a:stCxn id="13" idx="3"/>
            <a:endCxn id="65" idx="2"/>
          </p:cNvCxnSpPr>
          <p:nvPr/>
        </p:nvCxnSpPr>
        <p:spPr>
          <a:xfrm flipV="1">
            <a:off x="6652859" y="3190856"/>
            <a:ext cx="3070499" cy="274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457AA2-D52E-40DC-B270-DF75624F6788}"/>
              </a:ext>
            </a:extLst>
          </p:cNvPr>
          <p:cNvCxnSpPr>
            <a:cxnSpLocks/>
            <a:stCxn id="11" idx="3"/>
            <a:endCxn id="29" idx="2"/>
          </p:cNvCxnSpPr>
          <p:nvPr/>
        </p:nvCxnSpPr>
        <p:spPr>
          <a:xfrm flipV="1">
            <a:off x="6652859" y="2158868"/>
            <a:ext cx="3060271" cy="259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84DA633-FE3E-48C5-B73C-1BED709A6E29}"/>
              </a:ext>
            </a:extLst>
          </p:cNvPr>
          <p:cNvCxnSpPr>
            <a:cxnSpLocks/>
            <a:stCxn id="11" idx="3"/>
            <a:endCxn id="65" idx="2"/>
          </p:cNvCxnSpPr>
          <p:nvPr/>
        </p:nvCxnSpPr>
        <p:spPr>
          <a:xfrm flipV="1">
            <a:off x="6652859" y="3190856"/>
            <a:ext cx="3070499" cy="156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D759254-C4BE-4834-8600-75843D3717B8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 flipV="1">
            <a:off x="6652859" y="2158868"/>
            <a:ext cx="3060271" cy="14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3D3AA4-538C-45F0-BE6C-E08E3A390AB1}"/>
              </a:ext>
            </a:extLst>
          </p:cNvPr>
          <p:cNvCxnSpPr>
            <a:cxnSpLocks/>
            <a:stCxn id="24" idx="3"/>
            <a:endCxn id="34" idx="2"/>
          </p:cNvCxnSpPr>
          <p:nvPr/>
        </p:nvCxnSpPr>
        <p:spPr>
          <a:xfrm>
            <a:off x="6652859" y="2382872"/>
            <a:ext cx="3070012" cy="184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6ECE480-B4EC-4BEF-B0BE-E93A12312591}"/>
              </a:ext>
            </a:extLst>
          </p:cNvPr>
          <p:cNvCxnSpPr>
            <a:cxnSpLocks/>
            <a:stCxn id="24" idx="3"/>
            <a:endCxn id="29" idx="2"/>
          </p:cNvCxnSpPr>
          <p:nvPr/>
        </p:nvCxnSpPr>
        <p:spPr>
          <a:xfrm flipV="1">
            <a:off x="6652859" y="2158868"/>
            <a:ext cx="3060271" cy="22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8BD1047-2250-4009-ABCA-4670D072C68B}"/>
              </a:ext>
            </a:extLst>
          </p:cNvPr>
          <p:cNvCxnSpPr>
            <a:cxnSpLocks/>
            <a:stCxn id="5" idx="3"/>
            <a:endCxn id="65" idx="2"/>
          </p:cNvCxnSpPr>
          <p:nvPr/>
        </p:nvCxnSpPr>
        <p:spPr>
          <a:xfrm>
            <a:off x="6652859" y="1197601"/>
            <a:ext cx="3070499" cy="199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F6FA91D-024D-421B-B178-9EA706BBC6C0}"/>
              </a:ext>
            </a:extLst>
          </p:cNvPr>
          <p:cNvCxnSpPr>
            <a:cxnSpLocks/>
            <a:stCxn id="5" idx="3"/>
            <a:endCxn id="34" idx="2"/>
          </p:cNvCxnSpPr>
          <p:nvPr/>
        </p:nvCxnSpPr>
        <p:spPr>
          <a:xfrm>
            <a:off x="6652859" y="1197601"/>
            <a:ext cx="3070012" cy="302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C10F58-4559-4F99-98DB-570DAC958159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 flipV="1">
            <a:off x="6652859" y="2158868"/>
            <a:ext cx="3060271" cy="377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5DB9384-A885-446B-A38F-EC44924240A8}"/>
              </a:ext>
            </a:extLst>
          </p:cNvPr>
          <p:cNvCxnSpPr>
            <a:cxnSpLocks/>
            <a:stCxn id="12" idx="3"/>
            <a:endCxn id="65" idx="2"/>
          </p:cNvCxnSpPr>
          <p:nvPr/>
        </p:nvCxnSpPr>
        <p:spPr>
          <a:xfrm flipV="1">
            <a:off x="6652859" y="3190856"/>
            <a:ext cx="3070499" cy="37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FC70A2FD-817D-46A0-86E6-6954C54FA9AE}"/>
              </a:ext>
            </a:extLst>
          </p:cNvPr>
          <p:cNvSpPr/>
          <p:nvPr/>
        </p:nvSpPr>
        <p:spPr>
          <a:xfrm>
            <a:off x="9723358" y="2943206"/>
            <a:ext cx="471841" cy="4953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4A3B188-42B0-49C3-B9F4-7599A856F8C6}"/>
              </a:ext>
            </a:extLst>
          </p:cNvPr>
          <p:cNvSpPr/>
          <p:nvPr/>
        </p:nvSpPr>
        <p:spPr>
          <a:xfrm>
            <a:off x="9752926" y="4955560"/>
            <a:ext cx="471841" cy="4953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A571C69-AA9C-404B-9FAF-0E58C4F3C6D9}"/>
              </a:ext>
            </a:extLst>
          </p:cNvPr>
          <p:cNvCxnSpPr>
            <a:cxnSpLocks/>
            <a:stCxn id="13" idx="3"/>
            <a:endCxn id="38" idx="2"/>
          </p:cNvCxnSpPr>
          <p:nvPr/>
        </p:nvCxnSpPr>
        <p:spPr>
          <a:xfrm flipV="1">
            <a:off x="6652859" y="5203210"/>
            <a:ext cx="3100067" cy="73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449C1EB-F295-42B9-B1CD-1E57EA6F0297}"/>
              </a:ext>
            </a:extLst>
          </p:cNvPr>
          <p:cNvCxnSpPr>
            <a:cxnSpLocks/>
            <a:stCxn id="11" idx="3"/>
            <a:endCxn id="38" idx="2"/>
          </p:cNvCxnSpPr>
          <p:nvPr/>
        </p:nvCxnSpPr>
        <p:spPr>
          <a:xfrm>
            <a:off x="6652859" y="4753414"/>
            <a:ext cx="3100067" cy="44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153B607-6093-4E18-B614-F74E08F6F14B}"/>
              </a:ext>
            </a:extLst>
          </p:cNvPr>
          <p:cNvCxnSpPr>
            <a:cxnSpLocks/>
            <a:stCxn id="12" idx="3"/>
            <a:endCxn id="38" idx="2"/>
          </p:cNvCxnSpPr>
          <p:nvPr/>
        </p:nvCxnSpPr>
        <p:spPr>
          <a:xfrm>
            <a:off x="6652859" y="3568143"/>
            <a:ext cx="3100067" cy="1635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AA7F2A3-33CA-41AE-A15D-D3C8FE420A79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6652859" y="2382872"/>
            <a:ext cx="3100067" cy="282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F3715F6-36CD-45CE-A7FE-FBD1824804E9}"/>
              </a:ext>
            </a:extLst>
          </p:cNvPr>
          <p:cNvCxnSpPr>
            <a:cxnSpLocks/>
            <a:stCxn id="5" idx="3"/>
            <a:endCxn id="38" idx="2"/>
          </p:cNvCxnSpPr>
          <p:nvPr/>
        </p:nvCxnSpPr>
        <p:spPr>
          <a:xfrm>
            <a:off x="6652859" y="1197601"/>
            <a:ext cx="3100067" cy="400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294A2A-02D6-44B9-9023-F4F6E88B7728}"/>
              </a:ext>
            </a:extLst>
          </p:cNvPr>
          <p:cNvSpPr txBox="1"/>
          <p:nvPr/>
        </p:nvSpPr>
        <p:spPr>
          <a:xfrm>
            <a:off x="758568" y="1895577"/>
            <a:ext cx="4422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mbria Math" panose="02040503050406030204" pitchFamily="18" charset="0"/>
              </a:rPr>
              <a:t>CNN Classification</a:t>
            </a:r>
          </a:p>
          <a:p>
            <a:r>
              <a:rPr lang="en-US" altLang="ko-KR" sz="2000" dirty="0">
                <a:latin typeface="Cambria Math" panose="02040503050406030204" pitchFamily="18" charset="0"/>
              </a:rPr>
              <a:t>- </a:t>
            </a:r>
            <a:r>
              <a:rPr lang="ko-KR" altLang="en-US" sz="2000" dirty="0">
                <a:latin typeface="Cambria Math" panose="02040503050406030204" pitchFamily="18" charset="0"/>
              </a:rPr>
              <a:t>이미지에서 </a:t>
            </a:r>
            <a:r>
              <a:rPr lang="en-US" altLang="ko-KR" sz="2000" dirty="0">
                <a:latin typeface="Cambria Math" panose="02040503050406030204" pitchFamily="18" charset="0"/>
              </a:rPr>
              <a:t>feature map</a:t>
            </a:r>
            <a:r>
              <a:rPr lang="ko-KR" altLang="en-US" sz="2000" dirty="0">
                <a:latin typeface="Cambria Math" panose="02040503050406030204" pitchFamily="18" charset="0"/>
              </a:rPr>
              <a:t>생성 </a:t>
            </a:r>
            <a:endParaRPr lang="en-US" altLang="ko-KR" sz="2000" dirty="0">
              <a:latin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</a:rPr>
              <a:t>- </a:t>
            </a:r>
            <a:r>
              <a:rPr lang="ko-KR" altLang="en-US" sz="2000" dirty="0">
                <a:latin typeface="Cambria Math" panose="02040503050406030204" pitchFamily="18" charset="0"/>
              </a:rPr>
              <a:t>이후 </a:t>
            </a:r>
            <a:r>
              <a:rPr lang="en-US" altLang="ko-KR" sz="2000" dirty="0">
                <a:latin typeface="Cambria Math" panose="02040503050406030204" pitchFamily="18" charset="0"/>
              </a:rPr>
              <a:t>FC layer </a:t>
            </a:r>
            <a:r>
              <a:rPr lang="ko-KR" altLang="en-US" sz="2000" dirty="0">
                <a:latin typeface="Cambria Math" panose="02040503050406030204" pitchFamily="18" charset="0"/>
              </a:rPr>
              <a:t>를 거치고 </a:t>
            </a:r>
            <a:r>
              <a:rPr lang="en-US" altLang="ko-KR" sz="2000" dirty="0">
                <a:latin typeface="Cambria Math" panose="02040503050406030204" pitchFamily="18" charset="0"/>
              </a:rPr>
              <a:t>Classification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6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latin typeface="WenQuanYi Micro Hei"/>
                <a:cs typeface="WenQuanYi Micro Hei"/>
              </a:rPr>
              <a:t>Related work</a:t>
            </a:r>
            <a:endParaRPr lang="en-US" altLang="ko-KR" sz="2400" dirty="0"/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CAM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8</a:t>
            </a:fld>
            <a:endParaRPr spc="-14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CF545BD-5603-4B62-A1DC-8B67F98B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26823"/>
              </p:ext>
            </p:extLst>
          </p:nvPr>
        </p:nvGraphicFramePr>
        <p:xfrm>
          <a:off x="2492235" y="4384050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44D0A0-8087-4BD9-8ECE-CEA2BDBA9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997"/>
              </p:ext>
            </p:extLst>
          </p:nvPr>
        </p:nvGraphicFramePr>
        <p:xfrm>
          <a:off x="2492235" y="3198779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C68F80B6-E134-487E-A93A-98D5322A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62342"/>
              </p:ext>
            </p:extLst>
          </p:nvPr>
        </p:nvGraphicFramePr>
        <p:xfrm>
          <a:off x="2492235" y="5569321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BAB94-B99C-482D-98AE-1430EB228316}"/>
              </a:ext>
            </a:extLst>
          </p:cNvPr>
          <p:cNvSpPr/>
          <p:nvPr/>
        </p:nvSpPr>
        <p:spPr>
          <a:xfrm>
            <a:off x="1004358" y="3144826"/>
            <a:ext cx="774700" cy="723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CDB67-38D6-43DE-9854-B3576A4A2E61}"/>
              </a:ext>
            </a:extLst>
          </p:cNvPr>
          <p:cNvSpPr/>
          <p:nvPr/>
        </p:nvSpPr>
        <p:spPr>
          <a:xfrm>
            <a:off x="927930" y="3228149"/>
            <a:ext cx="774700" cy="7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86499C-32D3-4410-9A39-D708DAFA520B}"/>
              </a:ext>
            </a:extLst>
          </p:cNvPr>
          <p:cNvSpPr/>
          <p:nvPr/>
        </p:nvSpPr>
        <p:spPr>
          <a:xfrm>
            <a:off x="834584" y="3309123"/>
            <a:ext cx="774700" cy="723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5DBCB0F-27AC-4226-87C9-6200F69F1C73}"/>
              </a:ext>
            </a:extLst>
          </p:cNvPr>
          <p:cNvSpPr/>
          <p:nvPr/>
        </p:nvSpPr>
        <p:spPr>
          <a:xfrm>
            <a:off x="1965750" y="3538082"/>
            <a:ext cx="339793" cy="28737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E9DE8F-58F9-4CB2-88AD-37B1B5397AA2}"/>
              </a:ext>
            </a:extLst>
          </p:cNvPr>
          <p:cNvSpPr/>
          <p:nvPr/>
        </p:nvSpPr>
        <p:spPr>
          <a:xfrm>
            <a:off x="742255" y="3402397"/>
            <a:ext cx="774700" cy="723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D558B8-A283-4947-9A34-587F236E48BD}"/>
              </a:ext>
            </a:extLst>
          </p:cNvPr>
          <p:cNvSpPr/>
          <p:nvPr/>
        </p:nvSpPr>
        <p:spPr>
          <a:xfrm>
            <a:off x="635960" y="3495671"/>
            <a:ext cx="774700" cy="723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EF19CFF4-FC67-4DBD-9B77-DDDE39BA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8264"/>
              </p:ext>
            </p:extLst>
          </p:nvPr>
        </p:nvGraphicFramePr>
        <p:xfrm>
          <a:off x="2492235" y="2013508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F50BF4-9022-463F-B0ED-1F28FA293DF1}"/>
              </a:ext>
            </a:extLst>
          </p:cNvPr>
          <p:cNvCxnSpPr>
            <a:cxnSpLocks/>
            <a:stCxn id="2" idx="6"/>
            <a:endCxn id="24" idx="2"/>
          </p:cNvCxnSpPr>
          <p:nvPr/>
        </p:nvCxnSpPr>
        <p:spPr>
          <a:xfrm>
            <a:off x="7344769" y="1251538"/>
            <a:ext cx="2488064" cy="55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681035-4ADE-4059-AE9F-F95AB4867B43}"/>
              </a:ext>
            </a:extLst>
          </p:cNvPr>
          <p:cNvCxnSpPr>
            <a:cxnSpLocks/>
            <a:stCxn id="38" idx="6"/>
            <a:endCxn id="26" idx="2"/>
          </p:cNvCxnSpPr>
          <p:nvPr/>
        </p:nvCxnSpPr>
        <p:spPr>
          <a:xfrm>
            <a:off x="7370161" y="2513122"/>
            <a:ext cx="2462671" cy="64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06E099-74A6-410B-AF18-7576790316A8}"/>
              </a:ext>
            </a:extLst>
          </p:cNvPr>
          <p:cNvCxnSpPr>
            <a:cxnSpLocks/>
            <a:stCxn id="37" idx="6"/>
            <a:endCxn id="25" idx="2"/>
          </p:cNvCxnSpPr>
          <p:nvPr/>
        </p:nvCxnSpPr>
        <p:spPr>
          <a:xfrm>
            <a:off x="7363819" y="3657746"/>
            <a:ext cx="2469012" cy="80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C2503E-5B91-4793-9290-0BC00D2B4A23}"/>
              </a:ext>
            </a:extLst>
          </p:cNvPr>
          <p:cNvCxnSpPr>
            <a:cxnSpLocks/>
            <a:stCxn id="39" idx="6"/>
            <a:endCxn id="25" idx="2"/>
          </p:cNvCxnSpPr>
          <p:nvPr/>
        </p:nvCxnSpPr>
        <p:spPr>
          <a:xfrm flipV="1">
            <a:off x="7363819" y="4466562"/>
            <a:ext cx="2469012" cy="41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055780-C666-4E1A-89A1-AF001DB86097}"/>
              </a:ext>
            </a:extLst>
          </p:cNvPr>
          <p:cNvCxnSpPr>
            <a:cxnSpLocks/>
            <a:stCxn id="40" idx="6"/>
            <a:endCxn id="25" idx="2"/>
          </p:cNvCxnSpPr>
          <p:nvPr/>
        </p:nvCxnSpPr>
        <p:spPr>
          <a:xfrm flipV="1">
            <a:off x="7363819" y="4466562"/>
            <a:ext cx="2469012" cy="156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F330023-C711-47D8-92EA-8695F0A7AA3E}"/>
              </a:ext>
            </a:extLst>
          </p:cNvPr>
          <p:cNvSpPr/>
          <p:nvPr/>
        </p:nvSpPr>
        <p:spPr>
          <a:xfrm>
            <a:off x="9832833" y="1325166"/>
            <a:ext cx="959133" cy="9592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Dog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85EA789-A64F-4EF9-9D72-FCE99C8928D3}"/>
              </a:ext>
            </a:extLst>
          </p:cNvPr>
          <p:cNvSpPr/>
          <p:nvPr/>
        </p:nvSpPr>
        <p:spPr>
          <a:xfrm>
            <a:off x="9832831" y="3986923"/>
            <a:ext cx="959133" cy="9592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DDA7B-C353-40CC-9C53-1D654B684E89}"/>
              </a:ext>
            </a:extLst>
          </p:cNvPr>
          <p:cNvSpPr/>
          <p:nvPr/>
        </p:nvSpPr>
        <p:spPr>
          <a:xfrm>
            <a:off x="9832832" y="2682096"/>
            <a:ext cx="959133" cy="9592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101FFE1-3655-4132-BE4E-A1F6EDFA0439}"/>
              </a:ext>
            </a:extLst>
          </p:cNvPr>
          <p:cNvCxnSpPr>
            <a:cxnSpLocks/>
            <a:stCxn id="40" idx="6"/>
            <a:endCxn id="26" idx="2"/>
          </p:cNvCxnSpPr>
          <p:nvPr/>
        </p:nvCxnSpPr>
        <p:spPr>
          <a:xfrm flipV="1">
            <a:off x="7363819" y="3161735"/>
            <a:ext cx="2469013" cy="287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B12E40-2F9D-4146-9311-59C1C9FC162F}"/>
              </a:ext>
            </a:extLst>
          </p:cNvPr>
          <p:cNvCxnSpPr>
            <a:cxnSpLocks/>
            <a:stCxn id="39" idx="6"/>
            <a:endCxn id="24" idx="2"/>
          </p:cNvCxnSpPr>
          <p:nvPr/>
        </p:nvCxnSpPr>
        <p:spPr>
          <a:xfrm flipV="1">
            <a:off x="7363819" y="1804805"/>
            <a:ext cx="2469014" cy="307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FCF3F0-1DD3-4655-ABD4-153BC6161196}"/>
              </a:ext>
            </a:extLst>
          </p:cNvPr>
          <p:cNvCxnSpPr>
            <a:cxnSpLocks/>
            <a:stCxn id="39" idx="6"/>
            <a:endCxn id="26" idx="2"/>
          </p:cNvCxnSpPr>
          <p:nvPr/>
        </p:nvCxnSpPr>
        <p:spPr>
          <a:xfrm flipV="1">
            <a:off x="7363819" y="3161735"/>
            <a:ext cx="2469013" cy="17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2EF9782-7930-4203-A2AF-145FCCFC1CA4}"/>
              </a:ext>
            </a:extLst>
          </p:cNvPr>
          <p:cNvCxnSpPr>
            <a:cxnSpLocks/>
            <a:stCxn id="37" idx="6"/>
            <a:endCxn id="24" idx="2"/>
          </p:cNvCxnSpPr>
          <p:nvPr/>
        </p:nvCxnSpPr>
        <p:spPr>
          <a:xfrm flipV="1">
            <a:off x="7363819" y="1804805"/>
            <a:ext cx="2469014" cy="1852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E36B28-BA0F-4199-A3EF-46EF0D18C9FA}"/>
              </a:ext>
            </a:extLst>
          </p:cNvPr>
          <p:cNvCxnSpPr>
            <a:cxnSpLocks/>
            <a:stCxn id="38" idx="6"/>
            <a:endCxn id="25" idx="2"/>
          </p:cNvCxnSpPr>
          <p:nvPr/>
        </p:nvCxnSpPr>
        <p:spPr>
          <a:xfrm>
            <a:off x="7370161" y="2513122"/>
            <a:ext cx="2462670" cy="19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C72C664-2E56-4A14-93B3-A13FD784608B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 flipV="1">
            <a:off x="7370161" y="1804805"/>
            <a:ext cx="2462672" cy="70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FE9A0C6-FDEE-43FF-AA7C-9FC2633C38E7}"/>
              </a:ext>
            </a:extLst>
          </p:cNvPr>
          <p:cNvCxnSpPr>
            <a:cxnSpLocks/>
            <a:stCxn id="2" idx="6"/>
            <a:endCxn id="26" idx="2"/>
          </p:cNvCxnSpPr>
          <p:nvPr/>
        </p:nvCxnSpPr>
        <p:spPr>
          <a:xfrm>
            <a:off x="7344769" y="1251538"/>
            <a:ext cx="2488063" cy="1910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2DFDE9-2A07-42A5-8F4F-07DE496E67FA}"/>
              </a:ext>
            </a:extLst>
          </p:cNvPr>
          <p:cNvCxnSpPr>
            <a:cxnSpLocks/>
            <a:stCxn id="2" idx="6"/>
            <a:endCxn id="25" idx="2"/>
          </p:cNvCxnSpPr>
          <p:nvPr/>
        </p:nvCxnSpPr>
        <p:spPr>
          <a:xfrm>
            <a:off x="7344769" y="1251538"/>
            <a:ext cx="2488062" cy="321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8C992F-A0E1-41DA-AA24-07DBF6278963}"/>
              </a:ext>
            </a:extLst>
          </p:cNvPr>
          <p:cNvCxnSpPr>
            <a:cxnSpLocks/>
            <a:stCxn id="40" idx="6"/>
            <a:endCxn id="24" idx="2"/>
          </p:cNvCxnSpPr>
          <p:nvPr/>
        </p:nvCxnSpPr>
        <p:spPr>
          <a:xfrm flipV="1">
            <a:off x="7363819" y="1804805"/>
            <a:ext cx="2469014" cy="422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D02AFC3-4F32-4AA3-9F3A-8A6E045A68D0}"/>
              </a:ext>
            </a:extLst>
          </p:cNvPr>
          <p:cNvCxnSpPr>
            <a:cxnSpLocks/>
            <a:stCxn id="37" idx="6"/>
            <a:endCxn id="26" idx="2"/>
          </p:cNvCxnSpPr>
          <p:nvPr/>
        </p:nvCxnSpPr>
        <p:spPr>
          <a:xfrm flipV="1">
            <a:off x="7363819" y="3161735"/>
            <a:ext cx="2469013" cy="496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ECE9935-C493-4891-B94A-5BF8279C056A}"/>
              </a:ext>
            </a:extLst>
          </p:cNvPr>
          <p:cNvSpPr/>
          <p:nvPr/>
        </p:nvSpPr>
        <p:spPr>
          <a:xfrm>
            <a:off x="6824069" y="1003888"/>
            <a:ext cx="520700" cy="495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9CB586C-8FA9-4E1D-B748-576254578510}"/>
              </a:ext>
            </a:extLst>
          </p:cNvPr>
          <p:cNvSpPr/>
          <p:nvPr/>
        </p:nvSpPr>
        <p:spPr>
          <a:xfrm>
            <a:off x="6843119" y="3410096"/>
            <a:ext cx="520700" cy="495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2D865B0-3E6A-4975-A0D1-30E8F2AA36D7}"/>
              </a:ext>
            </a:extLst>
          </p:cNvPr>
          <p:cNvSpPr/>
          <p:nvPr/>
        </p:nvSpPr>
        <p:spPr>
          <a:xfrm>
            <a:off x="6849461" y="2265472"/>
            <a:ext cx="520700" cy="4953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F9790DB-3F3B-4153-BDFF-5E409715FBBA}"/>
              </a:ext>
            </a:extLst>
          </p:cNvPr>
          <p:cNvSpPr/>
          <p:nvPr/>
        </p:nvSpPr>
        <p:spPr>
          <a:xfrm>
            <a:off x="6843119" y="4632291"/>
            <a:ext cx="5207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A2DAF4-8D41-4D6A-80E8-54F9069AAF65}"/>
              </a:ext>
            </a:extLst>
          </p:cNvPr>
          <p:cNvSpPr/>
          <p:nvPr/>
        </p:nvSpPr>
        <p:spPr>
          <a:xfrm>
            <a:off x="6843119" y="5784766"/>
            <a:ext cx="520700" cy="495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BA89B1C-334D-4152-ACE5-8B0E5D1D070E}"/>
              </a:ext>
            </a:extLst>
          </p:cNvPr>
          <p:cNvSpPr/>
          <p:nvPr/>
        </p:nvSpPr>
        <p:spPr>
          <a:xfrm>
            <a:off x="4089400" y="3538082"/>
            <a:ext cx="2006600" cy="2476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FCC7FD94-282E-41D8-94EF-542BAE88BD15}"/>
              </a:ext>
            </a:extLst>
          </p:cNvPr>
          <p:cNvSpPr/>
          <p:nvPr/>
        </p:nvSpPr>
        <p:spPr>
          <a:xfrm>
            <a:off x="4089400" y="4756116"/>
            <a:ext cx="2006600" cy="2476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8867907-FF86-4592-8252-9F2D060193CF}"/>
              </a:ext>
            </a:extLst>
          </p:cNvPr>
          <p:cNvSpPr/>
          <p:nvPr/>
        </p:nvSpPr>
        <p:spPr>
          <a:xfrm>
            <a:off x="4068289" y="5850326"/>
            <a:ext cx="2006600" cy="2476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2668AB6-4904-45C0-8DC6-87550C3861FF}"/>
              </a:ext>
            </a:extLst>
          </p:cNvPr>
          <p:cNvSpPr/>
          <p:nvPr/>
        </p:nvSpPr>
        <p:spPr>
          <a:xfrm>
            <a:off x="4089400" y="2325718"/>
            <a:ext cx="2006600" cy="2476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7AD0D38-F110-497C-8A68-BF595C04E0DA}"/>
              </a:ext>
            </a:extLst>
          </p:cNvPr>
          <p:cNvSpPr/>
          <p:nvPr/>
        </p:nvSpPr>
        <p:spPr>
          <a:xfrm>
            <a:off x="4089400" y="1127713"/>
            <a:ext cx="2006600" cy="24765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7">
            <a:extLst>
              <a:ext uri="{FF2B5EF4-FFF2-40B4-BE49-F238E27FC236}">
                <a16:creationId xmlns:a16="http://schemas.microsoft.com/office/drawing/2014/main" id="{B9F98A57-67CA-40E4-AE54-8CB60768D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50155"/>
              </p:ext>
            </p:extLst>
          </p:nvPr>
        </p:nvGraphicFramePr>
        <p:xfrm>
          <a:off x="2492235" y="807286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0DE461-7900-4A3B-B742-2969BEFDD051}"/>
              </a:ext>
            </a:extLst>
          </p:cNvPr>
          <p:cNvSpPr/>
          <p:nvPr/>
        </p:nvSpPr>
        <p:spPr>
          <a:xfrm>
            <a:off x="9766300" y="2593478"/>
            <a:ext cx="1143000" cy="1096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6F1C8D5-01D9-48BA-B11D-28BCE8937DAE}"/>
              </a:ext>
            </a:extLst>
          </p:cNvPr>
          <p:cNvSpPr/>
          <p:nvPr/>
        </p:nvSpPr>
        <p:spPr>
          <a:xfrm>
            <a:off x="9832831" y="5208327"/>
            <a:ext cx="959133" cy="9592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Cow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1299FE1-9607-44F5-91F2-88B620A25DE1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 flipV="1">
            <a:off x="7363819" y="5687966"/>
            <a:ext cx="2469012" cy="34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7A4001E-8DEF-47C7-9136-18915CF68B4B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7363819" y="4879941"/>
            <a:ext cx="2469012" cy="8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33D7994-4F45-4CEF-8938-53F987F3746B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7363819" y="3657746"/>
            <a:ext cx="2469012" cy="203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BFB21DC-A5B6-4698-9902-9C53CF8A6BFA}"/>
              </a:ext>
            </a:extLst>
          </p:cNvPr>
          <p:cNvCxnSpPr>
            <a:cxnSpLocks/>
            <a:stCxn id="38" idx="6"/>
            <a:endCxn id="47" idx="2"/>
          </p:cNvCxnSpPr>
          <p:nvPr/>
        </p:nvCxnSpPr>
        <p:spPr>
          <a:xfrm>
            <a:off x="7370161" y="2513122"/>
            <a:ext cx="2462670" cy="317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FF6C6A9-0803-41AD-B160-AE2F84C11424}"/>
              </a:ext>
            </a:extLst>
          </p:cNvPr>
          <p:cNvCxnSpPr>
            <a:cxnSpLocks/>
            <a:stCxn id="2" idx="6"/>
            <a:endCxn id="47" idx="2"/>
          </p:cNvCxnSpPr>
          <p:nvPr/>
        </p:nvCxnSpPr>
        <p:spPr>
          <a:xfrm>
            <a:off x="7344769" y="1251538"/>
            <a:ext cx="2488062" cy="443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0B6763-9AB1-4F03-8DC3-2CD407E561A8}"/>
              </a:ext>
            </a:extLst>
          </p:cNvPr>
          <p:cNvSpPr txBox="1"/>
          <p:nvPr/>
        </p:nvSpPr>
        <p:spPr>
          <a:xfrm>
            <a:off x="3770831" y="388716"/>
            <a:ext cx="264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Global Average Pooling</a:t>
            </a:r>
          </a:p>
          <a:p>
            <a:pPr algn="ctr"/>
            <a:r>
              <a:rPr lang="ko-KR" altLang="en-US" dirty="0"/>
              <a:t>하나의 값으로 표현</a:t>
            </a:r>
          </a:p>
        </p:txBody>
      </p:sp>
    </p:spTree>
    <p:extLst>
      <p:ext uri="{BB962C8B-B14F-4D97-AF65-F5344CB8AC3E}">
        <p14:creationId xmlns:p14="http://schemas.microsoft.com/office/powerpoint/2010/main" val="371083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g object 17">
            <a:extLst>
              <a:ext uri="{FF2B5EF4-FFF2-40B4-BE49-F238E27FC236}">
                <a16:creationId xmlns:a16="http://schemas.microsoft.com/office/drawing/2014/main" id="{56803064-5CC5-4887-87B0-BFF5D4279312}"/>
              </a:ext>
            </a:extLst>
          </p:cNvPr>
          <p:cNvSpPr/>
          <p:nvPr/>
        </p:nvSpPr>
        <p:spPr>
          <a:xfrm>
            <a:off x="169335" y="683628"/>
            <a:ext cx="135890" cy="704850"/>
          </a:xfrm>
          <a:custGeom>
            <a:avLst/>
            <a:gdLst/>
            <a:ahLst/>
            <a:cxnLst/>
            <a:rect l="l" t="t" r="r" b="b"/>
            <a:pathLst>
              <a:path w="135890" h="704850">
                <a:moveTo>
                  <a:pt x="135465" y="0"/>
                </a:moveTo>
                <a:lnTo>
                  <a:pt x="0" y="0"/>
                </a:lnTo>
                <a:lnTo>
                  <a:pt x="0" y="704850"/>
                </a:lnTo>
                <a:lnTo>
                  <a:pt x="135465" y="704850"/>
                </a:lnTo>
                <a:lnTo>
                  <a:pt x="13546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098DB3B-9143-4E90-B8B1-E194CE1FAECA}"/>
              </a:ext>
            </a:extLst>
          </p:cNvPr>
          <p:cNvSpPr txBox="1">
            <a:spLocks/>
          </p:cNvSpPr>
          <p:nvPr/>
        </p:nvSpPr>
        <p:spPr>
          <a:xfrm>
            <a:off x="237280" y="683628"/>
            <a:ext cx="2735790" cy="70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spc="45" dirty="0">
                <a:latin typeface="WenQuanYi Micro Hei"/>
                <a:cs typeface="WenQuanYi Micro Hei"/>
              </a:rPr>
              <a:t>Related work</a:t>
            </a:r>
            <a:endParaRPr lang="en-US" altLang="ko-KR" sz="2400" dirty="0"/>
          </a:p>
          <a:p>
            <a:pPr algn="l"/>
            <a:r>
              <a:rPr lang="en-US" altLang="ko-KR" sz="1700" b="1" spc="45" dirty="0">
                <a:solidFill>
                  <a:schemeClr val="bg2">
                    <a:lumMod val="25000"/>
                  </a:schemeClr>
                </a:solidFill>
                <a:latin typeface="WenQuanYi Micro Hei"/>
              </a:rPr>
              <a:t> : CAM</a:t>
            </a:r>
            <a:endParaRPr lang="ko-KR" altLang="en-US" sz="1700" b="1" spc="45" dirty="0">
              <a:solidFill>
                <a:schemeClr val="bg2">
                  <a:lumMod val="25000"/>
                </a:schemeClr>
              </a:solidFill>
              <a:latin typeface="WenQuanYi Micro He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C184E8-7E50-48FC-9854-C0C2C999C5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140" dirty="0"/>
              <a:pPr marL="38100" algn="r">
                <a:lnSpc>
                  <a:spcPct val="100000"/>
                </a:lnSpc>
                <a:spcBef>
                  <a:spcPts val="204"/>
                </a:spcBef>
              </a:pPr>
              <a:t>9</a:t>
            </a:fld>
            <a:endParaRPr spc="-14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CF545BD-5603-4B62-A1DC-8B67F98BA7A8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4384050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44D0A0-8087-4BD9-8ECE-CEA2BDBA9226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3198779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C68F80B6-E134-487E-A93A-98D5322AE107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5569321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BAB94-B99C-482D-98AE-1430EB228316}"/>
              </a:ext>
            </a:extLst>
          </p:cNvPr>
          <p:cNvSpPr/>
          <p:nvPr/>
        </p:nvSpPr>
        <p:spPr>
          <a:xfrm>
            <a:off x="1004358" y="3144826"/>
            <a:ext cx="774700" cy="723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CDB67-38D6-43DE-9854-B3576A4A2E61}"/>
              </a:ext>
            </a:extLst>
          </p:cNvPr>
          <p:cNvSpPr/>
          <p:nvPr/>
        </p:nvSpPr>
        <p:spPr>
          <a:xfrm>
            <a:off x="927930" y="3228149"/>
            <a:ext cx="774700" cy="7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86499C-32D3-4410-9A39-D708DAFA520B}"/>
              </a:ext>
            </a:extLst>
          </p:cNvPr>
          <p:cNvSpPr/>
          <p:nvPr/>
        </p:nvSpPr>
        <p:spPr>
          <a:xfrm>
            <a:off x="834584" y="3309123"/>
            <a:ext cx="774700" cy="723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5DBCB0F-27AC-4226-87C9-6200F69F1C73}"/>
              </a:ext>
            </a:extLst>
          </p:cNvPr>
          <p:cNvSpPr/>
          <p:nvPr/>
        </p:nvSpPr>
        <p:spPr>
          <a:xfrm>
            <a:off x="1965750" y="3538082"/>
            <a:ext cx="339793" cy="28737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E9DE8F-58F9-4CB2-88AD-37B1B5397AA2}"/>
              </a:ext>
            </a:extLst>
          </p:cNvPr>
          <p:cNvSpPr/>
          <p:nvPr/>
        </p:nvSpPr>
        <p:spPr>
          <a:xfrm>
            <a:off x="742255" y="3402397"/>
            <a:ext cx="774700" cy="723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D558B8-A283-4947-9A34-587F236E48BD}"/>
              </a:ext>
            </a:extLst>
          </p:cNvPr>
          <p:cNvSpPr/>
          <p:nvPr/>
        </p:nvSpPr>
        <p:spPr>
          <a:xfrm>
            <a:off x="635960" y="3495671"/>
            <a:ext cx="774700" cy="723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EF19CFF4-FC67-4DBD-9B77-DDDE39BA43B0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2013508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F50BF4-9022-463F-B0ED-1F28FA293DF1}"/>
              </a:ext>
            </a:extLst>
          </p:cNvPr>
          <p:cNvCxnSpPr>
            <a:cxnSpLocks/>
            <a:stCxn id="2" idx="6"/>
            <a:endCxn id="24" idx="2"/>
          </p:cNvCxnSpPr>
          <p:nvPr/>
        </p:nvCxnSpPr>
        <p:spPr>
          <a:xfrm>
            <a:off x="7344769" y="1251538"/>
            <a:ext cx="2488064" cy="59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681035-4ADE-4059-AE9F-F95AB4867B43}"/>
              </a:ext>
            </a:extLst>
          </p:cNvPr>
          <p:cNvCxnSpPr>
            <a:cxnSpLocks/>
            <a:stCxn id="38" idx="6"/>
            <a:endCxn id="26" idx="2"/>
          </p:cNvCxnSpPr>
          <p:nvPr/>
        </p:nvCxnSpPr>
        <p:spPr>
          <a:xfrm>
            <a:off x="7370161" y="2513122"/>
            <a:ext cx="2462671" cy="648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06E099-74A6-410B-AF18-7576790316A8}"/>
              </a:ext>
            </a:extLst>
          </p:cNvPr>
          <p:cNvCxnSpPr>
            <a:cxnSpLocks/>
            <a:stCxn id="37" idx="6"/>
            <a:endCxn id="25" idx="2"/>
          </p:cNvCxnSpPr>
          <p:nvPr/>
        </p:nvCxnSpPr>
        <p:spPr>
          <a:xfrm>
            <a:off x="7363819" y="3657746"/>
            <a:ext cx="2469012" cy="77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C2503E-5B91-4793-9290-0BC00D2B4A23}"/>
              </a:ext>
            </a:extLst>
          </p:cNvPr>
          <p:cNvCxnSpPr>
            <a:cxnSpLocks/>
            <a:stCxn id="39" idx="6"/>
            <a:endCxn id="25" idx="2"/>
          </p:cNvCxnSpPr>
          <p:nvPr/>
        </p:nvCxnSpPr>
        <p:spPr>
          <a:xfrm flipV="1">
            <a:off x="7363819" y="4428462"/>
            <a:ext cx="2469012" cy="45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055780-C666-4E1A-89A1-AF001DB86097}"/>
              </a:ext>
            </a:extLst>
          </p:cNvPr>
          <p:cNvCxnSpPr>
            <a:cxnSpLocks/>
            <a:stCxn id="40" idx="6"/>
            <a:endCxn id="25" idx="2"/>
          </p:cNvCxnSpPr>
          <p:nvPr/>
        </p:nvCxnSpPr>
        <p:spPr>
          <a:xfrm flipV="1">
            <a:off x="7363819" y="4428462"/>
            <a:ext cx="2469012" cy="160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F330023-C711-47D8-92EA-8695F0A7AA3E}"/>
              </a:ext>
            </a:extLst>
          </p:cNvPr>
          <p:cNvSpPr/>
          <p:nvPr/>
        </p:nvSpPr>
        <p:spPr>
          <a:xfrm>
            <a:off x="9832833" y="1363266"/>
            <a:ext cx="959133" cy="9592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Dog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85EA789-A64F-4EF9-9D72-FCE99C8928D3}"/>
              </a:ext>
            </a:extLst>
          </p:cNvPr>
          <p:cNvSpPr/>
          <p:nvPr/>
        </p:nvSpPr>
        <p:spPr>
          <a:xfrm>
            <a:off x="9832831" y="3948823"/>
            <a:ext cx="959133" cy="9592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DDA7B-C353-40CC-9C53-1D654B684E89}"/>
              </a:ext>
            </a:extLst>
          </p:cNvPr>
          <p:cNvSpPr/>
          <p:nvPr/>
        </p:nvSpPr>
        <p:spPr>
          <a:xfrm>
            <a:off x="9832832" y="2682096"/>
            <a:ext cx="959133" cy="9592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101FFE1-3655-4132-BE4E-A1F6EDFA0439}"/>
              </a:ext>
            </a:extLst>
          </p:cNvPr>
          <p:cNvCxnSpPr>
            <a:cxnSpLocks/>
            <a:stCxn id="40" idx="6"/>
            <a:endCxn id="26" idx="2"/>
          </p:cNvCxnSpPr>
          <p:nvPr/>
        </p:nvCxnSpPr>
        <p:spPr>
          <a:xfrm flipV="1">
            <a:off x="7363819" y="3161735"/>
            <a:ext cx="2469013" cy="2870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B12E40-2F9D-4146-9311-59C1C9FC162F}"/>
              </a:ext>
            </a:extLst>
          </p:cNvPr>
          <p:cNvCxnSpPr>
            <a:cxnSpLocks/>
            <a:stCxn id="39" idx="6"/>
            <a:endCxn id="24" idx="2"/>
          </p:cNvCxnSpPr>
          <p:nvPr/>
        </p:nvCxnSpPr>
        <p:spPr>
          <a:xfrm flipV="1">
            <a:off x="7363819" y="1842905"/>
            <a:ext cx="2469014" cy="303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FCF3F0-1DD3-4655-ABD4-153BC6161196}"/>
              </a:ext>
            </a:extLst>
          </p:cNvPr>
          <p:cNvCxnSpPr>
            <a:cxnSpLocks/>
            <a:stCxn id="39" idx="6"/>
            <a:endCxn id="26" idx="2"/>
          </p:cNvCxnSpPr>
          <p:nvPr/>
        </p:nvCxnSpPr>
        <p:spPr>
          <a:xfrm flipV="1">
            <a:off x="7363819" y="3161735"/>
            <a:ext cx="2469013" cy="171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2EF9782-7930-4203-A2AF-145FCCFC1CA4}"/>
              </a:ext>
            </a:extLst>
          </p:cNvPr>
          <p:cNvCxnSpPr>
            <a:cxnSpLocks/>
            <a:stCxn id="37" idx="6"/>
            <a:endCxn id="24" idx="2"/>
          </p:cNvCxnSpPr>
          <p:nvPr/>
        </p:nvCxnSpPr>
        <p:spPr>
          <a:xfrm flipV="1">
            <a:off x="7363819" y="1842905"/>
            <a:ext cx="2469014" cy="181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E36B28-BA0F-4199-A3EF-46EF0D18C9FA}"/>
              </a:ext>
            </a:extLst>
          </p:cNvPr>
          <p:cNvCxnSpPr>
            <a:cxnSpLocks/>
            <a:stCxn id="38" idx="6"/>
            <a:endCxn id="25" idx="2"/>
          </p:cNvCxnSpPr>
          <p:nvPr/>
        </p:nvCxnSpPr>
        <p:spPr>
          <a:xfrm>
            <a:off x="7370161" y="2513122"/>
            <a:ext cx="2462670" cy="19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C72C664-2E56-4A14-93B3-A13FD784608B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 flipV="1">
            <a:off x="7370161" y="1842905"/>
            <a:ext cx="2462672" cy="67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FE9A0C6-FDEE-43FF-AA7C-9FC2633C38E7}"/>
              </a:ext>
            </a:extLst>
          </p:cNvPr>
          <p:cNvCxnSpPr>
            <a:cxnSpLocks/>
            <a:stCxn id="2" idx="6"/>
            <a:endCxn id="26" idx="2"/>
          </p:cNvCxnSpPr>
          <p:nvPr/>
        </p:nvCxnSpPr>
        <p:spPr>
          <a:xfrm>
            <a:off x="7344769" y="1251538"/>
            <a:ext cx="2488063" cy="1910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2DFDE9-2A07-42A5-8F4F-07DE496E67FA}"/>
              </a:ext>
            </a:extLst>
          </p:cNvPr>
          <p:cNvCxnSpPr>
            <a:cxnSpLocks/>
            <a:stCxn id="2" idx="6"/>
            <a:endCxn id="25" idx="2"/>
          </p:cNvCxnSpPr>
          <p:nvPr/>
        </p:nvCxnSpPr>
        <p:spPr>
          <a:xfrm>
            <a:off x="7344769" y="1251538"/>
            <a:ext cx="2488062" cy="317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8C992F-A0E1-41DA-AA24-07DBF6278963}"/>
              </a:ext>
            </a:extLst>
          </p:cNvPr>
          <p:cNvCxnSpPr>
            <a:cxnSpLocks/>
            <a:stCxn id="40" idx="6"/>
            <a:endCxn id="24" idx="2"/>
          </p:cNvCxnSpPr>
          <p:nvPr/>
        </p:nvCxnSpPr>
        <p:spPr>
          <a:xfrm flipV="1">
            <a:off x="7363819" y="1842905"/>
            <a:ext cx="2469014" cy="418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D02AFC3-4F32-4AA3-9F3A-8A6E045A68D0}"/>
              </a:ext>
            </a:extLst>
          </p:cNvPr>
          <p:cNvCxnSpPr>
            <a:cxnSpLocks/>
            <a:stCxn id="37" idx="6"/>
            <a:endCxn id="26" idx="2"/>
          </p:cNvCxnSpPr>
          <p:nvPr/>
        </p:nvCxnSpPr>
        <p:spPr>
          <a:xfrm flipV="1">
            <a:off x="7363819" y="3161735"/>
            <a:ext cx="2469013" cy="496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ECE9935-C493-4891-B94A-5BF8279C056A}"/>
              </a:ext>
            </a:extLst>
          </p:cNvPr>
          <p:cNvSpPr/>
          <p:nvPr/>
        </p:nvSpPr>
        <p:spPr>
          <a:xfrm>
            <a:off x="6824069" y="1003888"/>
            <a:ext cx="520700" cy="495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9CB586C-8FA9-4E1D-B748-576254578510}"/>
              </a:ext>
            </a:extLst>
          </p:cNvPr>
          <p:cNvSpPr/>
          <p:nvPr/>
        </p:nvSpPr>
        <p:spPr>
          <a:xfrm>
            <a:off x="6843119" y="3410096"/>
            <a:ext cx="520700" cy="495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2D865B0-3E6A-4975-A0D1-30E8F2AA36D7}"/>
              </a:ext>
            </a:extLst>
          </p:cNvPr>
          <p:cNvSpPr/>
          <p:nvPr/>
        </p:nvSpPr>
        <p:spPr>
          <a:xfrm>
            <a:off x="6849461" y="2265472"/>
            <a:ext cx="520700" cy="4953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F9790DB-3F3B-4153-BDFF-5E409715FBBA}"/>
              </a:ext>
            </a:extLst>
          </p:cNvPr>
          <p:cNvSpPr/>
          <p:nvPr/>
        </p:nvSpPr>
        <p:spPr>
          <a:xfrm>
            <a:off x="6843119" y="4632291"/>
            <a:ext cx="5207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A2DAF4-8D41-4D6A-80E8-54F9069AAF65}"/>
              </a:ext>
            </a:extLst>
          </p:cNvPr>
          <p:cNvSpPr/>
          <p:nvPr/>
        </p:nvSpPr>
        <p:spPr>
          <a:xfrm>
            <a:off x="6843119" y="5784766"/>
            <a:ext cx="520700" cy="495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BA89B1C-334D-4152-ACE5-8B0E5D1D070E}"/>
              </a:ext>
            </a:extLst>
          </p:cNvPr>
          <p:cNvSpPr/>
          <p:nvPr/>
        </p:nvSpPr>
        <p:spPr>
          <a:xfrm>
            <a:off x="4089400" y="3538082"/>
            <a:ext cx="2006600" cy="2476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FCC7FD94-282E-41D8-94EF-542BAE88BD15}"/>
              </a:ext>
            </a:extLst>
          </p:cNvPr>
          <p:cNvSpPr/>
          <p:nvPr/>
        </p:nvSpPr>
        <p:spPr>
          <a:xfrm>
            <a:off x="4089400" y="4756116"/>
            <a:ext cx="2006600" cy="2476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8867907-FF86-4592-8252-9F2D060193CF}"/>
              </a:ext>
            </a:extLst>
          </p:cNvPr>
          <p:cNvSpPr/>
          <p:nvPr/>
        </p:nvSpPr>
        <p:spPr>
          <a:xfrm>
            <a:off x="4068289" y="5850326"/>
            <a:ext cx="2006600" cy="2476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2668AB6-4904-45C0-8DC6-87550C3861FF}"/>
              </a:ext>
            </a:extLst>
          </p:cNvPr>
          <p:cNvSpPr/>
          <p:nvPr/>
        </p:nvSpPr>
        <p:spPr>
          <a:xfrm>
            <a:off x="4089400" y="2325718"/>
            <a:ext cx="2006600" cy="2476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7AD0D38-F110-497C-8A68-BF595C04E0DA}"/>
              </a:ext>
            </a:extLst>
          </p:cNvPr>
          <p:cNvSpPr/>
          <p:nvPr/>
        </p:nvSpPr>
        <p:spPr>
          <a:xfrm>
            <a:off x="4089400" y="1127713"/>
            <a:ext cx="2006600" cy="24765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7">
            <a:extLst>
              <a:ext uri="{FF2B5EF4-FFF2-40B4-BE49-F238E27FC236}">
                <a16:creationId xmlns:a16="http://schemas.microsoft.com/office/drawing/2014/main" id="{B9F98A57-67CA-40E4-AE54-8CB60768D57F}"/>
              </a:ext>
            </a:extLst>
          </p:cNvPr>
          <p:cNvGraphicFramePr>
            <a:graphicFrameLocks noGrp="1"/>
          </p:cNvGraphicFramePr>
          <p:nvPr/>
        </p:nvGraphicFramePr>
        <p:xfrm>
          <a:off x="2492235" y="807286"/>
          <a:ext cx="1087224" cy="8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8">
                  <a:extLst>
                    <a:ext uri="{9D8B030D-6E8A-4147-A177-3AD203B41FA5}">
                      <a16:colId xmlns:a16="http://schemas.microsoft.com/office/drawing/2014/main" val="1896813644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2794782099"/>
                    </a:ext>
                  </a:extLst>
                </a:gridCol>
                <a:gridCol w="362408">
                  <a:extLst>
                    <a:ext uri="{9D8B030D-6E8A-4147-A177-3AD203B41FA5}">
                      <a16:colId xmlns:a16="http://schemas.microsoft.com/office/drawing/2014/main" val="687302446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2567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258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9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F38E62-2C06-48F5-A606-D65955B77920}"/>
              </a:ext>
            </a:extLst>
          </p:cNvPr>
          <p:cNvSpPr txBox="1"/>
          <p:nvPr/>
        </p:nvSpPr>
        <p:spPr>
          <a:xfrm>
            <a:off x="3770831" y="388716"/>
            <a:ext cx="264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Global Average Pooling</a:t>
            </a:r>
          </a:p>
          <a:p>
            <a:pPr algn="ctr"/>
            <a:r>
              <a:rPr lang="ko-KR" altLang="en-US" dirty="0"/>
              <a:t>하나의 값으로 표현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0DE461-7900-4A3B-B742-2969BEFDD051}"/>
              </a:ext>
            </a:extLst>
          </p:cNvPr>
          <p:cNvSpPr/>
          <p:nvPr/>
        </p:nvSpPr>
        <p:spPr>
          <a:xfrm>
            <a:off x="9766300" y="2593478"/>
            <a:ext cx="1143000" cy="1096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430DD8-8810-45B2-9971-C59A3EA65B79}"/>
              </a:ext>
            </a:extLst>
          </p:cNvPr>
          <p:cNvSpPr txBox="1"/>
          <p:nvPr/>
        </p:nvSpPr>
        <p:spPr>
          <a:xfrm>
            <a:off x="8171955" y="1709080"/>
            <a:ext cx="9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Weight</a:t>
            </a:r>
            <a:endParaRPr lang="ko-KR" altLang="en-US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E5F5806-91D6-4846-8256-CF7CBC010FAB}"/>
              </a:ext>
            </a:extLst>
          </p:cNvPr>
          <p:cNvSpPr/>
          <p:nvPr/>
        </p:nvSpPr>
        <p:spPr>
          <a:xfrm>
            <a:off x="9828352" y="5179266"/>
            <a:ext cx="959133" cy="9592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Cow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2118D01-1C92-4FC9-99B2-FCCC5E3AEC42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 flipV="1">
            <a:off x="7363819" y="5658905"/>
            <a:ext cx="2464533" cy="37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76DB10C-1254-4EFF-8F1C-0FBA236D8EA5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7363819" y="4879941"/>
            <a:ext cx="2464533" cy="778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8D7DE7E-BB96-4355-8E09-87532504D301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7363819" y="3657746"/>
            <a:ext cx="2464533" cy="200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DCF1D35-D41F-455F-BD8A-35160FB7E48B}"/>
              </a:ext>
            </a:extLst>
          </p:cNvPr>
          <p:cNvCxnSpPr>
            <a:cxnSpLocks/>
            <a:stCxn id="38" idx="6"/>
            <a:endCxn id="47" idx="2"/>
          </p:cNvCxnSpPr>
          <p:nvPr/>
        </p:nvCxnSpPr>
        <p:spPr>
          <a:xfrm>
            <a:off x="7370161" y="2513122"/>
            <a:ext cx="2458191" cy="3145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C18F9BB-8EAE-4837-A78E-74134F31F704}"/>
              </a:ext>
            </a:extLst>
          </p:cNvPr>
          <p:cNvCxnSpPr>
            <a:cxnSpLocks/>
            <a:stCxn id="2" idx="6"/>
            <a:endCxn id="47" idx="2"/>
          </p:cNvCxnSpPr>
          <p:nvPr/>
        </p:nvCxnSpPr>
        <p:spPr>
          <a:xfrm>
            <a:off x="7344769" y="1251538"/>
            <a:ext cx="2483583" cy="440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1334</Words>
  <Application>Microsoft Office PowerPoint</Application>
  <PresentationFormat>와이드스크린</PresentationFormat>
  <Paragraphs>578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-apple-system</vt:lpstr>
      <vt:lpstr>UnDinaru</vt:lpstr>
      <vt:lpstr>WenQuanYi Micro Hei</vt:lpstr>
      <vt:lpstr>맑은 고딕</vt:lpstr>
      <vt:lpstr>Arial</vt:lpstr>
      <vt:lpstr>Arial Black</vt:lpstr>
      <vt:lpstr>Cambria Math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you.</vt:lpstr>
      <vt:lpstr>Appendix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Spatio-Temporal Graph for Video Captioning with Knowledge Distillation </dc:title>
  <dc:creator>임 희주</dc:creator>
  <cp:lastModifiedBy>임 희주</cp:lastModifiedBy>
  <cp:revision>93</cp:revision>
  <dcterms:created xsi:type="dcterms:W3CDTF">2020-10-25T12:03:30Z</dcterms:created>
  <dcterms:modified xsi:type="dcterms:W3CDTF">2021-02-08T07:07:39Z</dcterms:modified>
</cp:coreProperties>
</file>