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68" r:id="rId5"/>
    <p:sldId id="263" r:id="rId6"/>
    <p:sldId id="264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669CF-B766-4D4A-8673-F2A4C01152F2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11A9-765E-4F54-A71E-A61F6DA3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4B6B9-F45F-4972-8AD5-F187B01D4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8EE9F-2D47-4821-A69F-7BCBFBD96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71EF2-3DF7-40E5-A63C-874A988E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FB98-4848-4CBE-B58A-56F5A864BA5E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389FE-5F1C-4AF3-8C7F-3FD01637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A698D-B015-4C19-AC86-539D1801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4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46831-EC70-449C-B84D-3C659EC8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7805B-CA7D-4E8E-86D0-A98BBE8C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9DDD7-A1F9-4DF5-8E88-C430277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22C-BD99-4454-AA64-328D22866F64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21A6A-3F0A-42AC-96EA-069EBB86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3777E-DBD1-41CA-A7F1-C2EEAC8C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2888A-4B0A-4A73-B696-08961BEB3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87E90-367A-48E9-9ABD-3CF4B4CA1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64881-4BA8-4078-AF28-68EDEE88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A3B4-F5C4-4E10-AA30-CC02FD9A6BEA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26FE1-CF51-4C57-BF2C-4977ABD0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61BBC-377C-4DFF-A058-311BC76D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5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937FA-6B81-4D84-A365-C578ADA2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A563A-D086-499B-A0C4-A6C6A2C2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E88-CA8B-420F-8AD3-72435C6F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FEDC-31D4-428F-8D33-59A5EBA6D600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CF090-8C75-4114-B640-A6232F16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2EC73-C857-4D53-9B93-A4272C5C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6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7FE0-1B86-41AC-ACA0-FEEE1046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28C6B-399C-403B-BC6D-39BDABE1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ADF1D-B7B6-4C18-A0FD-791778DA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68F7-29AE-4563-8166-1A65BD261CE1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74336-06F9-47F3-A0AB-99404F8F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231ED-79EA-4889-9630-B2C9EF70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4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5EECC-F5F3-442E-9BD5-F35707EE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4A954-7F07-4C86-93FE-2D1D6E76A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7FF2C-2134-4687-A185-14004DB3D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173DB-9EF7-4883-BD7D-9D2B4FEB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2B28-FBE6-4F22-AD9D-F9C12ECD7334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9C151-615A-425B-9010-79BDB6D8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6FBEC-A4E4-43AC-86C9-D2A9EA5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2A022-F2E0-4B0B-8849-DDFD801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CAE3D-D2CC-4372-8419-9DA7D7B8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50D59-8B0B-40F0-B67F-C8B7491E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F1CDD-A274-43FC-9B21-57C476356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80FD2-3F51-4810-801F-DDF15352B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724934-C2D5-4A5E-9484-D7BEC38C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A349-5382-4805-ACC7-783F49BC4CD7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D92461-4809-4E2D-8D1A-668506BA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D17DEA-7D27-4A17-97D9-BA00C4A1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5E590-0CFC-4321-BEE7-C2224A3D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6252F-F4E9-4973-9C1D-38B1D14E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216D-44DF-47DA-B216-8729D38D618B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B30C6-17BB-436F-BE5B-042A87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3A6C7-39F9-4C3C-8344-BC3B46B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B05D3F-6646-4979-A64D-45B678D7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CA25-F795-4DAA-A046-55317152F1EC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93B04-1646-436C-BC93-38BE2D97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091FF-EC89-4DFD-90C7-ECBA0CA6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D3640-89C7-4EB9-BC8B-FBC367E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74A18-1EAB-465C-957B-5315012D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A73F3C-2298-4B05-A474-C25D0A96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846F7-3E2A-476C-BC03-6DC5CD38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767B-9644-4EF7-8529-B46F640000A8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DFB71-CA9A-4611-A11B-B9E9E703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B18B8-D9B0-4A91-9182-46AF483A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8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6ECF1-BFD3-4772-B377-507C5568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2F0EE-AEED-4FFA-9974-985D4B302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56ECE-25AE-4576-AD7C-D51A120C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14F54-7F47-4897-8FB2-F8844F96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018B-38AD-4895-9D41-6FEE4F46799F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8D1FF-09A8-4771-8C5F-923E5CA0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DA4EC-230C-4E46-80BD-D4FBD3CD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9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01BBE-D27A-42C3-9FC8-52C65F44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1CA46-39D8-4F34-BB8F-2396292A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7AE15-C04E-4E89-9133-F67082AAD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92C-2B71-4969-BE0E-E322218595F4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38647-A0BC-41BD-BDA7-2479E89BF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17AAB-154A-47AF-89E5-75F3C014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55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5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3512978" y="2134796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Weight Standardization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23DD1-A0B5-4233-B2F7-A56A51AC1359}"/>
              </a:ext>
            </a:extLst>
          </p:cNvPr>
          <p:cNvSpPr txBox="1"/>
          <p:nvPr/>
        </p:nvSpPr>
        <p:spPr>
          <a:xfrm>
            <a:off x="505404" y="4299446"/>
            <a:ext cx="9942722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Batch-size</a:t>
            </a:r>
            <a:r>
              <a:rPr lang="ko-KR" altLang="en-US" sz="1600" dirty="0"/>
              <a:t>에 의존적이고</a:t>
            </a:r>
            <a:r>
              <a:rPr lang="en-US" altLang="ko-KR" sz="1600" dirty="0"/>
              <a:t>, RNN</a:t>
            </a:r>
            <a:r>
              <a:rPr lang="ko-KR" altLang="en-US" sz="1600" dirty="0"/>
              <a:t>에는 적용하기 힘든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의 단점을 보완하기 위해 제안됨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Procedure: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A27D8A-47B6-4FB0-8AE2-8CA08B6BA749}"/>
              </a:ext>
            </a:extLst>
          </p:cNvPr>
          <p:cNvSpPr txBox="1"/>
          <p:nvPr/>
        </p:nvSpPr>
        <p:spPr>
          <a:xfrm>
            <a:off x="436226" y="6202461"/>
            <a:ext cx="10660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 err="1">
                <a:effectLst/>
                <a:latin typeface="Noto Sans KR"/>
              </a:rPr>
              <a:t>Qiao</a:t>
            </a:r>
            <a:r>
              <a:rPr lang="en-US" altLang="ko-KR" sz="1400" i="0" dirty="0">
                <a:effectLst/>
                <a:latin typeface="Noto Sans KR"/>
              </a:rPr>
              <a:t>, </a:t>
            </a:r>
            <a:r>
              <a:rPr lang="en-US" altLang="ko-KR" sz="1400" i="0" dirty="0" err="1">
                <a:effectLst/>
                <a:latin typeface="Noto Sans KR"/>
              </a:rPr>
              <a:t>Siyuan</a:t>
            </a:r>
            <a:r>
              <a:rPr lang="en-US" altLang="ko-KR" sz="1400" i="0" dirty="0">
                <a:effectLst/>
                <a:latin typeface="Noto Sans KR"/>
              </a:rPr>
              <a:t>, et al. "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Weight Standardization</a:t>
            </a:r>
            <a:r>
              <a:rPr lang="en-US" altLang="ko-KR" sz="1400" i="0" dirty="0">
                <a:effectLst/>
                <a:latin typeface="Noto Sans KR"/>
              </a:rPr>
              <a:t>“ </a:t>
            </a:r>
            <a:r>
              <a:rPr lang="en-US" altLang="ko-KR" sz="1400" i="1" dirty="0">
                <a:solidFill>
                  <a:srgbClr val="000000"/>
                </a:solidFill>
                <a:effectLst/>
                <a:latin typeface="Lucida Grande"/>
              </a:rPr>
              <a:t>Computer Vision and Pattern Recognition”</a:t>
            </a:r>
            <a:r>
              <a:rPr lang="en-US" altLang="ko-KR" sz="1400" i="0" dirty="0">
                <a:effectLst/>
                <a:latin typeface="Noto Sans KR"/>
              </a:rPr>
              <a:t> (2019).</a:t>
            </a:r>
            <a:endParaRPr lang="ko-KR" altLang="en-US" sz="1400" dirty="0"/>
          </a:p>
        </p:txBody>
      </p:sp>
      <p:sp>
        <p:nvSpPr>
          <p:cNvPr id="58" name="슬라이드 번호 개체 틀 57">
            <a:extLst>
              <a:ext uri="{FF2B5EF4-FFF2-40B4-BE49-F238E27FC236}">
                <a16:creationId xmlns:a16="http://schemas.microsoft.com/office/drawing/2014/main" id="{FCC973C8-FF32-403B-A16A-04272856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9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1C0A24-B7BA-4681-94C2-43EF3686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71080"/>
            <a:ext cx="3790950" cy="3533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972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Weight Standardization + 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4446C-E4D7-4D6F-9831-1D84C68FB489}"/>
              </a:ext>
            </a:extLst>
          </p:cNvPr>
          <p:cNvSpPr txBox="1"/>
          <p:nvPr/>
        </p:nvSpPr>
        <p:spPr>
          <a:xfrm>
            <a:off x="219655" y="1260971"/>
            <a:ext cx="1071504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Weight Standardization</a:t>
            </a:r>
            <a:r>
              <a:rPr lang="ko-KR" altLang="en-US" sz="1600" dirty="0"/>
              <a:t> 논문에서 제안하는 방법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Weight Standardization(WS)</a:t>
            </a:r>
            <a:r>
              <a:rPr lang="ko-KR" altLang="en-US" sz="1600" dirty="0"/>
              <a:t>과 </a:t>
            </a:r>
            <a:r>
              <a:rPr lang="en-US" altLang="ko-KR" sz="1600" dirty="0"/>
              <a:t>Group Normalization(GN)</a:t>
            </a:r>
            <a:r>
              <a:rPr lang="ko-KR" altLang="en-US" sz="1600" dirty="0"/>
              <a:t>을 함께 적용하였을 시 </a:t>
            </a:r>
            <a:r>
              <a:rPr lang="en-US" altLang="ko-KR" sz="1600" dirty="0"/>
              <a:t>Batch normalization(BN)</a:t>
            </a:r>
            <a:r>
              <a:rPr lang="ko-KR" altLang="en-US" sz="1600" dirty="0"/>
              <a:t>보다 높은 성능을 달성함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AF2FBC-1A5A-45EA-8C21-F267C4F9DCC3}"/>
              </a:ext>
            </a:extLst>
          </p:cNvPr>
          <p:cNvSpPr txBox="1"/>
          <p:nvPr/>
        </p:nvSpPr>
        <p:spPr>
          <a:xfrm>
            <a:off x="838200" y="5734917"/>
            <a:ext cx="10715046" cy="73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BN</a:t>
            </a:r>
            <a:r>
              <a:rPr lang="ko-KR" altLang="en-US" sz="1400" dirty="0"/>
              <a:t>은 큰 </a:t>
            </a:r>
            <a:r>
              <a:rPr lang="en-US" altLang="ko-KR" sz="1400" dirty="0"/>
              <a:t>batch size</a:t>
            </a:r>
            <a:r>
              <a:rPr lang="ko-KR" altLang="en-US" sz="1400" dirty="0"/>
              <a:t>로 훈련되었지만</a:t>
            </a:r>
            <a:r>
              <a:rPr lang="en-US" altLang="ko-KR" sz="1400" dirty="0"/>
              <a:t>, GN</a:t>
            </a:r>
            <a:r>
              <a:rPr lang="ko-KR" altLang="en-US" sz="1400" dirty="0"/>
              <a:t>과 </a:t>
            </a:r>
            <a:r>
              <a:rPr lang="en-US" altLang="ko-KR" sz="1400" dirty="0"/>
              <a:t>GN+WS</a:t>
            </a:r>
            <a:r>
              <a:rPr lang="ko-KR" altLang="en-US" sz="1400" dirty="0"/>
              <a:t>는 </a:t>
            </a:r>
            <a:r>
              <a:rPr lang="en-US" altLang="ko-KR" sz="1400" dirty="0"/>
              <a:t>batch</a:t>
            </a:r>
            <a:r>
              <a:rPr lang="ko-KR" altLang="en-US" sz="1400" dirty="0"/>
              <a:t> </a:t>
            </a:r>
            <a:r>
              <a:rPr lang="en-US" altLang="ko-KR" sz="1400" dirty="0"/>
              <a:t>size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로 훈련되었음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59E2FA-D222-4DB4-96A8-B38A6D99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1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Batch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23DD1-A0B5-4233-B2F7-A56A51AC1359}"/>
              </a:ext>
            </a:extLst>
          </p:cNvPr>
          <p:cNvSpPr txBox="1"/>
          <p:nvPr/>
        </p:nvSpPr>
        <p:spPr>
          <a:xfrm>
            <a:off x="219654" y="1260971"/>
            <a:ext cx="184731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6260E2-92DF-4FB4-9AE2-FAEE3DA3968D}"/>
              </a:ext>
            </a:extLst>
          </p:cNvPr>
          <p:cNvSpPr/>
          <p:nvPr/>
        </p:nvSpPr>
        <p:spPr>
          <a:xfrm>
            <a:off x="2286917" y="243348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82A40A-AFA7-4BF3-B637-6C095441930C}"/>
              </a:ext>
            </a:extLst>
          </p:cNvPr>
          <p:cNvSpPr/>
          <p:nvPr/>
        </p:nvSpPr>
        <p:spPr>
          <a:xfrm>
            <a:off x="2286916" y="270835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0E476-DF57-4CE9-B40A-94BB3F31F1FA}"/>
              </a:ext>
            </a:extLst>
          </p:cNvPr>
          <p:cNvSpPr/>
          <p:nvPr/>
        </p:nvSpPr>
        <p:spPr>
          <a:xfrm>
            <a:off x="2286915" y="3001971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E412F7-670C-452C-B9DC-D708F0806379}"/>
              </a:ext>
            </a:extLst>
          </p:cNvPr>
          <p:cNvSpPr/>
          <p:nvPr/>
        </p:nvSpPr>
        <p:spPr>
          <a:xfrm>
            <a:off x="2286915" y="327616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1DB98-A0EE-4C9C-A7AE-F4207EA45A99}"/>
                  </a:ext>
                </a:extLst>
              </p:cNvPr>
              <p:cNvSpPr txBox="1"/>
              <p:nvPr/>
            </p:nvSpPr>
            <p:spPr>
              <a:xfrm>
                <a:off x="2178672" y="2092385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−1(1)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1DB98-A0EE-4C9C-A7AE-F4207EA4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72" y="2092385"/>
                <a:ext cx="510095" cy="288477"/>
              </a:xfrm>
              <a:prstGeom prst="rect">
                <a:avLst/>
              </a:prstGeom>
              <a:blipFill>
                <a:blip r:embed="rId2"/>
                <a:stretch>
                  <a:fillRect l="-11905" t="-4167" r="-45238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CCC3C-01D3-401D-9A28-256828C9088C}"/>
                  </a:ext>
                </a:extLst>
              </p:cNvPr>
              <p:cNvSpPr/>
              <p:nvPr/>
            </p:nvSpPr>
            <p:spPr>
              <a:xfrm>
                <a:off x="308269" y="3716563"/>
                <a:ext cx="1259606" cy="1259606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CCC3C-01D3-401D-9A28-256828C90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9" y="3716563"/>
                <a:ext cx="1259606" cy="1259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F2F7C-4546-4520-B249-0C3167C6D11D}"/>
                  </a:ext>
                </a:extLst>
              </p:cNvPr>
              <p:cNvSpPr txBox="1"/>
              <p:nvPr/>
            </p:nvSpPr>
            <p:spPr>
              <a:xfrm>
                <a:off x="1822908" y="420786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F2F7C-4546-4520-B249-0C3167C6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08" y="4207866"/>
                <a:ext cx="193964" cy="276999"/>
              </a:xfrm>
              <a:prstGeom prst="rect">
                <a:avLst/>
              </a:prstGeom>
              <a:blipFill>
                <a:blip r:embed="rId4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2A1342-5FAE-45CE-AB68-CA8DC818C7F4}"/>
              </a:ext>
            </a:extLst>
          </p:cNvPr>
          <p:cNvCxnSpPr>
            <a:cxnSpLocks/>
          </p:cNvCxnSpPr>
          <p:nvPr/>
        </p:nvCxnSpPr>
        <p:spPr>
          <a:xfrm>
            <a:off x="2856177" y="4327974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7EB19C-C4F5-41BB-8B55-FE5991C383C7}"/>
              </a:ext>
            </a:extLst>
          </p:cNvPr>
          <p:cNvSpPr/>
          <p:nvPr/>
        </p:nvSpPr>
        <p:spPr>
          <a:xfrm>
            <a:off x="3466989" y="378060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F8353-86E5-4611-9A4E-F68F9E3D5FA8}"/>
              </a:ext>
            </a:extLst>
          </p:cNvPr>
          <p:cNvSpPr/>
          <p:nvPr/>
        </p:nvSpPr>
        <p:spPr>
          <a:xfrm>
            <a:off x="3466988" y="405547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3B79DB-1FAB-427C-8BE9-9F5E962312A9}"/>
              </a:ext>
            </a:extLst>
          </p:cNvPr>
          <p:cNvSpPr/>
          <p:nvPr/>
        </p:nvSpPr>
        <p:spPr>
          <a:xfrm>
            <a:off x="3466987" y="4349089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4EFB46-831D-40A4-B7B3-35A67D7FE74A}"/>
              </a:ext>
            </a:extLst>
          </p:cNvPr>
          <p:cNvSpPr/>
          <p:nvPr/>
        </p:nvSpPr>
        <p:spPr>
          <a:xfrm>
            <a:off x="3466987" y="462327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1DD88A-8026-484B-8280-02293FF3D9BE}"/>
                  </a:ext>
                </a:extLst>
              </p:cNvPr>
              <p:cNvSpPr txBox="1"/>
              <p:nvPr/>
            </p:nvSpPr>
            <p:spPr>
              <a:xfrm>
                <a:off x="3387146" y="3428086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1DD88A-8026-484B-8280-02293FF3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46" y="3428086"/>
                <a:ext cx="510095" cy="288477"/>
              </a:xfrm>
              <a:prstGeom prst="rect">
                <a:avLst/>
              </a:prstGeom>
              <a:blipFill>
                <a:blip r:embed="rId5"/>
                <a:stretch>
                  <a:fillRect l="-9639" t="-4167" r="-3614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29BE59-B022-404B-A9D7-0683F2F69042}"/>
              </a:ext>
            </a:extLst>
          </p:cNvPr>
          <p:cNvCxnSpPr>
            <a:cxnSpLocks/>
          </p:cNvCxnSpPr>
          <p:nvPr/>
        </p:nvCxnSpPr>
        <p:spPr>
          <a:xfrm>
            <a:off x="5619273" y="4359528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F91448-789C-4DCF-A4D8-EAB998411B31}"/>
              </a:ext>
            </a:extLst>
          </p:cNvPr>
          <p:cNvSpPr txBox="1"/>
          <p:nvPr/>
        </p:nvSpPr>
        <p:spPr>
          <a:xfrm>
            <a:off x="5212370" y="3750922"/>
            <a:ext cx="165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차원 마다 </a:t>
            </a:r>
            <a:endParaRPr lang="en-US" altLang="ko-KR" sz="1200" dirty="0"/>
          </a:p>
          <a:p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DDEAA1-B12D-47B1-BC20-46F53A21A014}"/>
                  </a:ext>
                </a:extLst>
              </p:cNvPr>
              <p:cNvSpPr txBox="1"/>
              <p:nvPr/>
            </p:nvSpPr>
            <p:spPr>
              <a:xfrm>
                <a:off x="6908698" y="2642274"/>
                <a:ext cx="441083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DDEAA1-B12D-47B1-BC20-46F53A21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98" y="2642274"/>
                <a:ext cx="441083" cy="342979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32D445-0332-4690-9CCB-8B8A78175CDC}"/>
                  </a:ext>
                </a:extLst>
              </p:cNvPr>
              <p:cNvSpPr txBox="1"/>
              <p:nvPr/>
            </p:nvSpPr>
            <p:spPr>
              <a:xfrm>
                <a:off x="8348985" y="2492861"/>
                <a:ext cx="2243370" cy="505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32D445-0332-4690-9CCB-8B8A78175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985" y="2492861"/>
                <a:ext cx="2243370" cy="505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AC9B607-B532-4768-A74E-F4D614CB3975}"/>
              </a:ext>
            </a:extLst>
          </p:cNvPr>
          <p:cNvCxnSpPr>
            <a:cxnSpLocks/>
          </p:cNvCxnSpPr>
          <p:nvPr/>
        </p:nvCxnSpPr>
        <p:spPr>
          <a:xfrm>
            <a:off x="10483398" y="4327974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DCD163-4C5E-4619-AF3B-3814FAF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CEE206-A9B2-471F-A3F7-457E2C032CC4}"/>
              </a:ext>
            </a:extLst>
          </p:cNvPr>
          <p:cNvSpPr/>
          <p:nvPr/>
        </p:nvSpPr>
        <p:spPr>
          <a:xfrm>
            <a:off x="2290038" y="521813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1E6B59-E695-47E2-8A26-681E3F601030}"/>
              </a:ext>
            </a:extLst>
          </p:cNvPr>
          <p:cNvSpPr/>
          <p:nvPr/>
        </p:nvSpPr>
        <p:spPr>
          <a:xfrm>
            <a:off x="2290037" y="5493003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4CAC29-A1DE-4D02-BE12-FCA3822FEB8C}"/>
              </a:ext>
            </a:extLst>
          </p:cNvPr>
          <p:cNvSpPr/>
          <p:nvPr/>
        </p:nvSpPr>
        <p:spPr>
          <a:xfrm>
            <a:off x="2290036" y="578661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9E5CD0-8E0C-413B-8ED4-FB013046FF6F}"/>
              </a:ext>
            </a:extLst>
          </p:cNvPr>
          <p:cNvSpPr/>
          <p:nvPr/>
        </p:nvSpPr>
        <p:spPr>
          <a:xfrm>
            <a:off x="2290036" y="606080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AA1E7A-38A2-42B2-9F47-CD313D9A35DE}"/>
                  </a:ext>
                </a:extLst>
              </p:cNvPr>
              <p:cNvSpPr txBox="1"/>
              <p:nvPr/>
            </p:nvSpPr>
            <p:spPr>
              <a:xfrm>
                <a:off x="2181793" y="4877032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AA1E7A-38A2-42B2-9F47-CD313D9A3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793" y="4877032"/>
                <a:ext cx="510095" cy="288477"/>
              </a:xfrm>
              <a:prstGeom prst="rect">
                <a:avLst/>
              </a:prstGeom>
              <a:blipFill>
                <a:blip r:embed="rId8"/>
                <a:stretch>
                  <a:fillRect l="-11905" t="-4255" r="-50000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C03790-2202-44FB-B8FA-808DC1CCDC08}"/>
                  </a:ext>
                </a:extLst>
              </p:cNvPr>
              <p:cNvSpPr txBox="1"/>
              <p:nvPr/>
            </p:nvSpPr>
            <p:spPr>
              <a:xfrm>
                <a:off x="2147279" y="4174086"/>
                <a:ext cx="499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C03790-2202-44FB-B8FA-808DC1CC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79" y="4174086"/>
                <a:ext cx="4995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0D6B0B-CD9D-4725-AEB3-A28BE4E7ABC0}"/>
              </a:ext>
            </a:extLst>
          </p:cNvPr>
          <p:cNvSpPr/>
          <p:nvPr/>
        </p:nvSpPr>
        <p:spPr>
          <a:xfrm>
            <a:off x="4047593" y="377121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500D65-A7C3-4390-944E-065E31FB35DF}"/>
              </a:ext>
            </a:extLst>
          </p:cNvPr>
          <p:cNvSpPr/>
          <p:nvPr/>
        </p:nvSpPr>
        <p:spPr>
          <a:xfrm>
            <a:off x="4047592" y="404607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13B9DF7-FC8C-4D21-959C-EDF56C096272}"/>
              </a:ext>
            </a:extLst>
          </p:cNvPr>
          <p:cNvSpPr/>
          <p:nvPr/>
        </p:nvSpPr>
        <p:spPr>
          <a:xfrm>
            <a:off x="4047591" y="4339693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51C297-3A04-495B-AA21-12A6AFEFB096}"/>
              </a:ext>
            </a:extLst>
          </p:cNvPr>
          <p:cNvSpPr/>
          <p:nvPr/>
        </p:nvSpPr>
        <p:spPr>
          <a:xfrm>
            <a:off x="4047591" y="461388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88474B-E82B-435F-8162-A13B5164174A}"/>
                  </a:ext>
                </a:extLst>
              </p:cNvPr>
              <p:cNvSpPr txBox="1"/>
              <p:nvPr/>
            </p:nvSpPr>
            <p:spPr>
              <a:xfrm>
                <a:off x="3967750" y="3418690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88474B-E82B-435F-8162-A13B51641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50" y="3418690"/>
                <a:ext cx="510095" cy="288477"/>
              </a:xfrm>
              <a:prstGeom prst="rect">
                <a:avLst/>
              </a:prstGeom>
              <a:blipFill>
                <a:blip r:embed="rId10"/>
                <a:stretch>
                  <a:fillRect l="-9524" t="-4255" r="-2381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0DA2A3-F823-4C7C-946D-13C1AC4803CE}"/>
                  </a:ext>
                </a:extLst>
              </p:cNvPr>
              <p:cNvSpPr txBox="1"/>
              <p:nvPr/>
            </p:nvSpPr>
            <p:spPr>
              <a:xfrm>
                <a:off x="4486585" y="4198703"/>
                <a:ext cx="216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0DA2A3-F823-4C7C-946D-13C1AC48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85" y="4198703"/>
                <a:ext cx="216406" cy="215444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051BD7-48DE-4A4F-BF4D-58D5B23A3F98}"/>
                  </a:ext>
                </a:extLst>
              </p:cNvPr>
              <p:cNvSpPr txBox="1"/>
              <p:nvPr/>
            </p:nvSpPr>
            <p:spPr>
              <a:xfrm>
                <a:off x="1805382" y="2863471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051BD7-48DE-4A4F-BF4D-58D5B23A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382" y="2863471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6250" r="-6250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F35738-86D4-4721-8E55-CE8DE5A5CF03}"/>
                  </a:ext>
                </a:extLst>
              </p:cNvPr>
              <p:cNvSpPr txBox="1"/>
              <p:nvPr/>
            </p:nvSpPr>
            <p:spPr>
              <a:xfrm>
                <a:off x="1887629" y="559702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F35738-86D4-4721-8E55-CE8DE5A5C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629" y="559702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6452"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F6945E-9E26-41EB-A8EB-A0672B59976D}"/>
              </a:ext>
            </a:extLst>
          </p:cNvPr>
          <p:cNvSpPr/>
          <p:nvPr/>
        </p:nvSpPr>
        <p:spPr>
          <a:xfrm>
            <a:off x="4789951" y="378902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FA485B3-EB75-48E9-A0DE-EFE574361C69}"/>
              </a:ext>
            </a:extLst>
          </p:cNvPr>
          <p:cNvSpPr/>
          <p:nvPr/>
        </p:nvSpPr>
        <p:spPr>
          <a:xfrm>
            <a:off x="4789950" y="406389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53AE35-4B1C-4B39-BCB5-F56E9A4396E1}"/>
              </a:ext>
            </a:extLst>
          </p:cNvPr>
          <p:cNvSpPr/>
          <p:nvPr/>
        </p:nvSpPr>
        <p:spPr>
          <a:xfrm>
            <a:off x="4789949" y="435750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23D6D2A-0A0B-42A0-A871-07B666590338}"/>
              </a:ext>
            </a:extLst>
          </p:cNvPr>
          <p:cNvSpPr/>
          <p:nvPr/>
        </p:nvSpPr>
        <p:spPr>
          <a:xfrm>
            <a:off x="4789949" y="463169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5C84D73-AEF8-4199-B469-2784CA90F8CA}"/>
                  </a:ext>
                </a:extLst>
              </p:cNvPr>
              <p:cNvSpPr txBox="1"/>
              <p:nvPr/>
            </p:nvSpPr>
            <p:spPr>
              <a:xfrm>
                <a:off x="4710108" y="3398402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5C84D73-AEF8-4199-B469-2784CA90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8" y="3398402"/>
                <a:ext cx="510095" cy="288477"/>
              </a:xfrm>
              <a:prstGeom prst="rect">
                <a:avLst/>
              </a:prstGeom>
              <a:blipFill>
                <a:blip r:embed="rId14"/>
                <a:stretch>
                  <a:fillRect l="-12048" t="-4167" r="-7229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28A210E7-72CB-472E-B6EF-DAB195CCF60A}"/>
              </a:ext>
            </a:extLst>
          </p:cNvPr>
          <p:cNvSpPr/>
          <p:nvPr/>
        </p:nvSpPr>
        <p:spPr>
          <a:xfrm>
            <a:off x="6967637" y="3025970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689A8B3-5B0A-46C4-9208-8B0FC6725C1F}"/>
              </a:ext>
            </a:extLst>
          </p:cNvPr>
          <p:cNvSpPr/>
          <p:nvPr/>
        </p:nvSpPr>
        <p:spPr>
          <a:xfrm>
            <a:off x="6967636" y="3300838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F7CD0D2-1B77-45A1-B36D-D4929272993F}"/>
              </a:ext>
            </a:extLst>
          </p:cNvPr>
          <p:cNvSpPr/>
          <p:nvPr/>
        </p:nvSpPr>
        <p:spPr>
          <a:xfrm>
            <a:off x="6967635" y="3594453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88438B-5FE5-4497-823E-3FF97D90A445}"/>
              </a:ext>
            </a:extLst>
          </p:cNvPr>
          <p:cNvSpPr/>
          <p:nvPr/>
        </p:nvSpPr>
        <p:spPr>
          <a:xfrm>
            <a:off x="6967635" y="3868642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A31A806-F351-4D23-9437-463B44B06306}"/>
              </a:ext>
            </a:extLst>
          </p:cNvPr>
          <p:cNvSpPr/>
          <p:nvPr/>
        </p:nvSpPr>
        <p:spPr>
          <a:xfrm>
            <a:off x="6972050" y="4728663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B9A2DC-E279-4DB5-816F-B1F83AB2208F}"/>
              </a:ext>
            </a:extLst>
          </p:cNvPr>
          <p:cNvSpPr/>
          <p:nvPr/>
        </p:nvSpPr>
        <p:spPr>
          <a:xfrm>
            <a:off x="6972049" y="5003531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08753A-1F89-4E7B-BE02-68A1AE640135}"/>
              </a:ext>
            </a:extLst>
          </p:cNvPr>
          <p:cNvSpPr/>
          <p:nvPr/>
        </p:nvSpPr>
        <p:spPr>
          <a:xfrm>
            <a:off x="6972048" y="5297146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5C80F9-F225-4172-B17F-52F74CE09616}"/>
              </a:ext>
            </a:extLst>
          </p:cNvPr>
          <p:cNvSpPr/>
          <p:nvPr/>
        </p:nvSpPr>
        <p:spPr>
          <a:xfrm>
            <a:off x="6972048" y="5571335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538DAB3-431B-40DB-8450-687A59454422}"/>
                  </a:ext>
                </a:extLst>
              </p:cNvPr>
              <p:cNvSpPr txBox="1"/>
              <p:nvPr/>
            </p:nvSpPr>
            <p:spPr>
              <a:xfrm>
                <a:off x="6916263" y="4349089"/>
                <a:ext cx="455573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538DAB3-431B-40DB-8450-687A5945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263" y="4349089"/>
                <a:ext cx="455573" cy="3429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FEE4E7E-8865-4086-882F-0CB2479C158C}"/>
              </a:ext>
            </a:extLst>
          </p:cNvPr>
          <p:cNvCxnSpPr>
            <a:cxnSpLocks/>
          </p:cNvCxnSpPr>
          <p:nvPr/>
        </p:nvCxnSpPr>
        <p:spPr>
          <a:xfrm>
            <a:off x="7695546" y="4327974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2470D32-674B-48DC-AFC1-7B99FFFF9486}"/>
              </a:ext>
            </a:extLst>
          </p:cNvPr>
          <p:cNvSpPr txBox="1"/>
          <p:nvPr/>
        </p:nvSpPr>
        <p:spPr>
          <a:xfrm>
            <a:off x="7395982" y="3889990"/>
            <a:ext cx="116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Normalization</a:t>
            </a:r>
            <a:endParaRPr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79A5DE-9262-40FD-9ED3-A1B1579BEE70}"/>
              </a:ext>
            </a:extLst>
          </p:cNvPr>
          <p:cNvSpPr/>
          <p:nvPr/>
        </p:nvSpPr>
        <p:spPr>
          <a:xfrm>
            <a:off x="8596453" y="376031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C977B03-71C1-4893-89AD-B209251A575E}"/>
              </a:ext>
            </a:extLst>
          </p:cNvPr>
          <p:cNvSpPr/>
          <p:nvPr/>
        </p:nvSpPr>
        <p:spPr>
          <a:xfrm>
            <a:off x="8596452" y="403518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810F4DE-D2A0-4E27-8A9D-8214CB3362D7}"/>
              </a:ext>
            </a:extLst>
          </p:cNvPr>
          <p:cNvSpPr/>
          <p:nvPr/>
        </p:nvSpPr>
        <p:spPr>
          <a:xfrm>
            <a:off x="8596451" y="4328801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CD65D3-AFAA-4A0A-9AD5-D8AB6D88439F}"/>
              </a:ext>
            </a:extLst>
          </p:cNvPr>
          <p:cNvSpPr/>
          <p:nvPr/>
        </p:nvSpPr>
        <p:spPr>
          <a:xfrm>
            <a:off x="8596451" y="460299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D93B68-0439-472A-8380-23296C8A24E1}"/>
                  </a:ext>
                </a:extLst>
              </p:cNvPr>
              <p:cNvSpPr txBox="1"/>
              <p:nvPr/>
            </p:nvSpPr>
            <p:spPr>
              <a:xfrm>
                <a:off x="8516610" y="3407798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D93B68-0439-472A-8380-23296C8A2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610" y="3407798"/>
                <a:ext cx="510095" cy="288477"/>
              </a:xfrm>
              <a:prstGeom prst="rect">
                <a:avLst/>
              </a:prstGeom>
              <a:blipFill>
                <a:blip r:embed="rId16"/>
                <a:stretch>
                  <a:fillRect l="-8333" t="-14894" r="-2381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21F51A-DC6A-4957-81A6-D98F9ACBDC87}"/>
              </a:ext>
            </a:extLst>
          </p:cNvPr>
          <p:cNvSpPr/>
          <p:nvPr/>
        </p:nvSpPr>
        <p:spPr>
          <a:xfrm>
            <a:off x="9177057" y="375092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20CD1A9-6FAF-4F1A-9164-7341D20CD569}"/>
              </a:ext>
            </a:extLst>
          </p:cNvPr>
          <p:cNvSpPr/>
          <p:nvPr/>
        </p:nvSpPr>
        <p:spPr>
          <a:xfrm>
            <a:off x="9177056" y="402579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80D5C6E-C8E2-41A7-9A95-59464C383F9E}"/>
              </a:ext>
            </a:extLst>
          </p:cNvPr>
          <p:cNvSpPr/>
          <p:nvPr/>
        </p:nvSpPr>
        <p:spPr>
          <a:xfrm>
            <a:off x="9177055" y="431940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1062850-E553-4367-9848-6B609A874146}"/>
              </a:ext>
            </a:extLst>
          </p:cNvPr>
          <p:cNvSpPr/>
          <p:nvPr/>
        </p:nvSpPr>
        <p:spPr>
          <a:xfrm>
            <a:off x="9177055" y="459359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830049-302D-49BB-AA00-2160726563B8}"/>
                  </a:ext>
                </a:extLst>
              </p:cNvPr>
              <p:cNvSpPr txBox="1"/>
              <p:nvPr/>
            </p:nvSpPr>
            <p:spPr>
              <a:xfrm>
                <a:off x="9097214" y="3398402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830049-302D-49BB-AA00-21607265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214" y="3398402"/>
                <a:ext cx="510095" cy="288477"/>
              </a:xfrm>
              <a:prstGeom prst="rect">
                <a:avLst/>
              </a:prstGeom>
              <a:blipFill>
                <a:blip r:embed="rId17"/>
                <a:stretch>
                  <a:fillRect l="-8333" t="-14583" r="-2381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1BBF0F-8C52-40FA-AF02-C7DAE0680CD4}"/>
                  </a:ext>
                </a:extLst>
              </p:cNvPr>
              <p:cNvSpPr txBox="1"/>
              <p:nvPr/>
            </p:nvSpPr>
            <p:spPr>
              <a:xfrm>
                <a:off x="9616049" y="4178415"/>
                <a:ext cx="216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1BBF0F-8C52-40FA-AF02-C7DAE068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49" y="4178415"/>
                <a:ext cx="216406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66C5CA-5B3C-4AEB-8CFC-2BFC84B15509}"/>
              </a:ext>
            </a:extLst>
          </p:cNvPr>
          <p:cNvSpPr/>
          <p:nvPr/>
        </p:nvSpPr>
        <p:spPr>
          <a:xfrm>
            <a:off x="9919415" y="376873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EC9023-2980-4971-BA9E-8990934C0A3E}"/>
              </a:ext>
            </a:extLst>
          </p:cNvPr>
          <p:cNvSpPr/>
          <p:nvPr/>
        </p:nvSpPr>
        <p:spPr>
          <a:xfrm>
            <a:off x="9919414" y="404360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19DF74F-A35F-4898-A543-681AA5DB394C}"/>
              </a:ext>
            </a:extLst>
          </p:cNvPr>
          <p:cNvSpPr/>
          <p:nvPr/>
        </p:nvSpPr>
        <p:spPr>
          <a:xfrm>
            <a:off x="9919413" y="433721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943FE4-9079-42A2-A29C-58ED16B00EC9}"/>
              </a:ext>
            </a:extLst>
          </p:cNvPr>
          <p:cNvSpPr/>
          <p:nvPr/>
        </p:nvSpPr>
        <p:spPr>
          <a:xfrm>
            <a:off x="9919413" y="461140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0F6783-1760-4AF8-A8E4-7B587879154F}"/>
              </a:ext>
            </a:extLst>
          </p:cNvPr>
          <p:cNvSpPr txBox="1"/>
          <p:nvPr/>
        </p:nvSpPr>
        <p:spPr>
          <a:xfrm>
            <a:off x="11064279" y="4042647"/>
            <a:ext cx="100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Activation </a:t>
            </a:r>
            <a:r>
              <a:rPr lang="ko-KR" altLang="en-US" sz="1200" dirty="0"/>
              <a:t>함수 적용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825C8D4-B18E-4E1C-B97C-1717480D5602}"/>
                  </a:ext>
                </a:extLst>
              </p:cNvPr>
              <p:cNvSpPr txBox="1"/>
              <p:nvPr/>
            </p:nvSpPr>
            <p:spPr>
              <a:xfrm>
                <a:off x="9877605" y="3396046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825C8D4-B18E-4E1C-B97C-1717480D5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05" y="3396046"/>
                <a:ext cx="510095" cy="288477"/>
              </a:xfrm>
              <a:prstGeom prst="rect">
                <a:avLst/>
              </a:prstGeom>
              <a:blipFill>
                <a:blip r:embed="rId19"/>
                <a:stretch>
                  <a:fillRect l="-11905" t="-14894" r="-5952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AE030530-82F7-43A9-8AD0-D174A93A3282}"/>
              </a:ext>
            </a:extLst>
          </p:cNvPr>
          <p:cNvSpPr txBox="1"/>
          <p:nvPr/>
        </p:nvSpPr>
        <p:spPr>
          <a:xfrm>
            <a:off x="436226" y="1151392"/>
            <a:ext cx="10717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</a:t>
            </a:r>
            <a:r>
              <a:rPr lang="ko-KR" altLang="en-US" sz="1600" dirty="0"/>
              <a:t> </a:t>
            </a:r>
            <a:r>
              <a:rPr lang="en-US" altLang="ko-KR" sz="1600" dirty="0"/>
              <a:t>Normalization</a:t>
            </a:r>
            <a:r>
              <a:rPr lang="ko-KR" altLang="en-US" sz="1600" dirty="0"/>
              <a:t>은 다음 레이어에 입력될 </a:t>
            </a:r>
            <a:r>
              <a:rPr lang="en-US" altLang="ko-KR" sz="1600" dirty="0"/>
              <a:t>activation </a:t>
            </a:r>
            <a:r>
              <a:rPr lang="ko-KR" altLang="en-US" sz="1600" dirty="0"/>
              <a:t>값을</a:t>
            </a:r>
            <a:r>
              <a:rPr lang="en-US" altLang="ko-KR" sz="1600" dirty="0"/>
              <a:t>(</a:t>
            </a:r>
            <a:r>
              <a:rPr lang="ko-KR" altLang="en-US" sz="1600" dirty="0"/>
              <a:t>정확히는 </a:t>
            </a:r>
            <a:r>
              <a:rPr lang="en-US" altLang="ko-KR" sz="1600" dirty="0"/>
              <a:t>activation </a:t>
            </a:r>
            <a:r>
              <a:rPr lang="ko-KR" altLang="en-US" sz="1600" dirty="0"/>
              <a:t>함수를 적용하기 전의 </a:t>
            </a:r>
            <a:r>
              <a:rPr lang="en-US" altLang="ko-KR" sz="1600" dirty="0"/>
              <a:t>summed feature </a:t>
            </a:r>
            <a:r>
              <a:rPr lang="ko-KR" altLang="en-US" sz="1600" dirty="0"/>
              <a:t>값</a:t>
            </a:r>
            <a:r>
              <a:rPr lang="en-US" altLang="ko-KR" sz="1600" dirty="0"/>
              <a:t>) zero-mean, unit variance</a:t>
            </a:r>
            <a:r>
              <a:rPr lang="ko-KR" altLang="en-US" sz="1600" dirty="0"/>
              <a:t>로 정규화 함으로써 학습 속도를 높이고 </a:t>
            </a:r>
            <a:r>
              <a:rPr lang="en-US" altLang="ko-KR" sz="1600" dirty="0"/>
              <a:t>loss surface</a:t>
            </a:r>
            <a:r>
              <a:rPr lang="ko-KR" altLang="en-US" sz="1600" dirty="0"/>
              <a:t>를 부드럽게 </a:t>
            </a:r>
            <a:r>
              <a:rPr lang="ko-KR" altLang="en-US" sz="1600" dirty="0" err="1"/>
              <a:t>만듬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273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Batch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23DD1-A0B5-4233-B2F7-A56A51AC1359}"/>
              </a:ext>
            </a:extLst>
          </p:cNvPr>
          <p:cNvSpPr txBox="1"/>
          <p:nvPr/>
        </p:nvSpPr>
        <p:spPr>
          <a:xfrm>
            <a:off x="219654" y="1260971"/>
            <a:ext cx="184731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DCD163-4C5E-4619-AF3B-3814FAF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FF364E-B437-407C-A1B0-9A52B521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0847"/>
            <a:ext cx="8086725" cy="346683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D64B9E3-1CE6-4475-8368-20B562CA78A8}"/>
              </a:ext>
            </a:extLst>
          </p:cNvPr>
          <p:cNvSpPr txBox="1"/>
          <p:nvPr/>
        </p:nvSpPr>
        <p:spPr>
          <a:xfrm>
            <a:off x="436226" y="1371830"/>
            <a:ext cx="10717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</a:t>
            </a:r>
            <a:r>
              <a:rPr lang="ko-KR" altLang="en-US" sz="1600" dirty="0"/>
              <a:t> </a:t>
            </a:r>
            <a:r>
              <a:rPr lang="en-US" altLang="ko-KR" sz="1600" dirty="0"/>
              <a:t>normalization</a:t>
            </a:r>
            <a:r>
              <a:rPr lang="ko-KR" altLang="en-US" sz="1600" dirty="0"/>
              <a:t>을 적용하였을 경우 </a:t>
            </a:r>
            <a:r>
              <a:rPr lang="en-US" altLang="ko-KR" sz="1600" dirty="0"/>
              <a:t>loss</a:t>
            </a:r>
            <a:r>
              <a:rPr lang="ko-KR" altLang="en-US" sz="1600" dirty="0"/>
              <a:t>의 </a:t>
            </a:r>
            <a:r>
              <a:rPr lang="en-US" altLang="ko-KR" sz="1600" dirty="0"/>
              <a:t>landscape</a:t>
            </a:r>
            <a:r>
              <a:rPr lang="ko-KR" altLang="en-US" sz="1600" dirty="0"/>
              <a:t>가 훨씬 부드럽게 됨</a:t>
            </a:r>
            <a:r>
              <a:rPr lang="en-US" altLang="ko-KR" sz="1600" dirty="0"/>
              <a:t>(smoothing </a:t>
            </a:r>
            <a:r>
              <a:rPr lang="ko-KR" altLang="en-US" sz="1600" dirty="0"/>
              <a:t>효과</a:t>
            </a:r>
            <a:r>
              <a:rPr lang="en-US" altLang="ko-KR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Weight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gradient</a:t>
            </a:r>
            <a:r>
              <a:rPr lang="ko-KR" altLang="en-US" sz="1600" dirty="0"/>
              <a:t>의 크기</a:t>
            </a:r>
            <a:r>
              <a:rPr lang="en-US" altLang="ko-KR" sz="1600" dirty="0"/>
              <a:t>(l2 norm) </a:t>
            </a:r>
            <a:r>
              <a:rPr lang="ko-KR" altLang="en-US" sz="1600" dirty="0"/>
              <a:t>또한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을 적용하지 않았을 때보다 훨씬 안정됨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48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Layer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23DD1-A0B5-4233-B2F7-A56A51AC1359}"/>
              </a:ext>
            </a:extLst>
          </p:cNvPr>
          <p:cNvSpPr txBox="1"/>
          <p:nvPr/>
        </p:nvSpPr>
        <p:spPr>
          <a:xfrm>
            <a:off x="219654" y="1260971"/>
            <a:ext cx="994272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Batch-size</a:t>
            </a:r>
            <a:r>
              <a:rPr lang="ko-KR" altLang="en-US" sz="1600" dirty="0"/>
              <a:t>에 의존적이고</a:t>
            </a:r>
            <a:r>
              <a:rPr lang="en-US" altLang="ko-KR" sz="1600" dirty="0"/>
              <a:t>, RNN</a:t>
            </a:r>
            <a:r>
              <a:rPr lang="ko-KR" altLang="en-US" sz="1600" dirty="0"/>
              <a:t>에는 적용하기 힘든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의 단점을 보완하기 위해 제안됨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6260E2-92DF-4FB4-9AE2-FAEE3DA3968D}"/>
              </a:ext>
            </a:extLst>
          </p:cNvPr>
          <p:cNvSpPr/>
          <p:nvPr/>
        </p:nvSpPr>
        <p:spPr>
          <a:xfrm>
            <a:off x="2132304" y="303563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82A40A-AFA7-4BF3-B637-6C095441930C}"/>
              </a:ext>
            </a:extLst>
          </p:cNvPr>
          <p:cNvSpPr/>
          <p:nvPr/>
        </p:nvSpPr>
        <p:spPr>
          <a:xfrm>
            <a:off x="2132303" y="331050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0E476-DF57-4CE9-B40A-94BB3F31F1FA}"/>
              </a:ext>
            </a:extLst>
          </p:cNvPr>
          <p:cNvSpPr/>
          <p:nvPr/>
        </p:nvSpPr>
        <p:spPr>
          <a:xfrm>
            <a:off x="2132302" y="360411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E412F7-670C-452C-B9DC-D708F0806379}"/>
              </a:ext>
            </a:extLst>
          </p:cNvPr>
          <p:cNvSpPr/>
          <p:nvPr/>
        </p:nvSpPr>
        <p:spPr>
          <a:xfrm>
            <a:off x="2132302" y="387830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5F8B64-F02B-4956-B4B8-321FB759756C}"/>
              </a:ext>
            </a:extLst>
          </p:cNvPr>
          <p:cNvSpPr/>
          <p:nvPr/>
        </p:nvSpPr>
        <p:spPr>
          <a:xfrm>
            <a:off x="2132301" y="415317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9FDBAF-3B37-4D30-9433-18BAEDC98659}"/>
              </a:ext>
            </a:extLst>
          </p:cNvPr>
          <p:cNvSpPr/>
          <p:nvPr/>
        </p:nvSpPr>
        <p:spPr>
          <a:xfrm>
            <a:off x="2132300" y="444678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1DB98-A0EE-4C9C-A7AE-F4207EA45A99}"/>
                  </a:ext>
                </a:extLst>
              </p:cNvPr>
              <p:cNvSpPr txBox="1"/>
              <p:nvPr/>
            </p:nvSpPr>
            <p:spPr>
              <a:xfrm>
                <a:off x="2024059" y="2694529"/>
                <a:ext cx="510095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1DB98-A0EE-4C9C-A7AE-F4207EA4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59" y="2694529"/>
                <a:ext cx="510095" cy="281937"/>
              </a:xfrm>
              <a:prstGeom prst="rect">
                <a:avLst/>
              </a:prstGeom>
              <a:blipFill>
                <a:blip r:embed="rId2"/>
                <a:stretch>
                  <a:fillRect l="-8333" t="-217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CCC3C-01D3-401D-9A28-256828C9088C}"/>
                  </a:ext>
                </a:extLst>
              </p:cNvPr>
              <p:cNvSpPr/>
              <p:nvPr/>
            </p:nvSpPr>
            <p:spPr>
              <a:xfrm>
                <a:off x="383353" y="3248501"/>
                <a:ext cx="1259606" cy="1259606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CCC3C-01D3-401D-9A28-256828C90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53" y="3248501"/>
                <a:ext cx="1259606" cy="1259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F2F7C-4546-4520-B249-0C3167C6D11D}"/>
                  </a:ext>
                </a:extLst>
              </p:cNvPr>
              <p:cNvSpPr txBox="1"/>
              <p:nvPr/>
            </p:nvSpPr>
            <p:spPr>
              <a:xfrm>
                <a:off x="1790647" y="371142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F2F7C-4546-4520-B249-0C3167C6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47" y="3711420"/>
                <a:ext cx="193964" cy="276999"/>
              </a:xfrm>
              <a:prstGeom prst="rect">
                <a:avLst/>
              </a:prstGeom>
              <a:blipFill>
                <a:blip r:embed="rId4"/>
                <a:stretch>
                  <a:fillRect l="-6250" r="-6250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2A1342-5FAE-45CE-AB68-CA8DC818C7F4}"/>
              </a:ext>
            </a:extLst>
          </p:cNvPr>
          <p:cNvCxnSpPr>
            <a:cxnSpLocks/>
          </p:cNvCxnSpPr>
          <p:nvPr/>
        </p:nvCxnSpPr>
        <p:spPr>
          <a:xfrm>
            <a:off x="2741877" y="3897730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7EB19C-C4F5-41BB-8B55-FE5991C383C7}"/>
              </a:ext>
            </a:extLst>
          </p:cNvPr>
          <p:cNvSpPr/>
          <p:nvPr/>
        </p:nvSpPr>
        <p:spPr>
          <a:xfrm>
            <a:off x="3496060" y="303739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F8353-86E5-4611-9A4E-F68F9E3D5FA8}"/>
              </a:ext>
            </a:extLst>
          </p:cNvPr>
          <p:cNvSpPr/>
          <p:nvPr/>
        </p:nvSpPr>
        <p:spPr>
          <a:xfrm>
            <a:off x="3496059" y="331226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3B79DB-1FAB-427C-8BE9-9F5E962312A9}"/>
              </a:ext>
            </a:extLst>
          </p:cNvPr>
          <p:cNvSpPr/>
          <p:nvPr/>
        </p:nvSpPr>
        <p:spPr>
          <a:xfrm>
            <a:off x="3496058" y="3605881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4EFB46-831D-40A4-B7B3-35A67D7FE74A}"/>
              </a:ext>
            </a:extLst>
          </p:cNvPr>
          <p:cNvSpPr/>
          <p:nvPr/>
        </p:nvSpPr>
        <p:spPr>
          <a:xfrm>
            <a:off x="3496058" y="388007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8EA8A5-8061-422C-AFED-F371B45343FC}"/>
              </a:ext>
            </a:extLst>
          </p:cNvPr>
          <p:cNvSpPr/>
          <p:nvPr/>
        </p:nvSpPr>
        <p:spPr>
          <a:xfrm>
            <a:off x="3496057" y="415493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3AA215-C25B-454B-9178-4E14B30F997B}"/>
              </a:ext>
            </a:extLst>
          </p:cNvPr>
          <p:cNvSpPr/>
          <p:nvPr/>
        </p:nvSpPr>
        <p:spPr>
          <a:xfrm>
            <a:off x="3496056" y="4448553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1DD88A-8026-484B-8280-02293FF3D9BE}"/>
                  </a:ext>
                </a:extLst>
              </p:cNvPr>
              <p:cNvSpPr txBox="1"/>
              <p:nvPr/>
            </p:nvSpPr>
            <p:spPr>
              <a:xfrm>
                <a:off x="3387815" y="2685352"/>
                <a:ext cx="510095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1DD88A-8026-484B-8280-02293FF3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815" y="2685352"/>
                <a:ext cx="510095" cy="281937"/>
              </a:xfrm>
              <a:prstGeom prst="rect">
                <a:avLst/>
              </a:prstGeom>
              <a:blipFill>
                <a:blip r:embed="rId5"/>
                <a:stretch>
                  <a:fillRect t="-434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29BE59-B022-404B-A9D7-0683F2F69042}"/>
              </a:ext>
            </a:extLst>
          </p:cNvPr>
          <p:cNvCxnSpPr>
            <a:cxnSpLocks/>
          </p:cNvCxnSpPr>
          <p:nvPr/>
        </p:nvCxnSpPr>
        <p:spPr>
          <a:xfrm>
            <a:off x="4342495" y="3897730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F91448-789C-4DCF-A4D8-EAB998411B31}"/>
              </a:ext>
            </a:extLst>
          </p:cNvPr>
          <p:cNvSpPr txBox="1"/>
          <p:nvPr/>
        </p:nvSpPr>
        <p:spPr>
          <a:xfrm>
            <a:off x="3984416" y="3473923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DDEAA1-B12D-47B1-BC20-46F53A21A014}"/>
                  </a:ext>
                </a:extLst>
              </p:cNvPr>
              <p:cNvSpPr txBox="1"/>
              <p:nvPr/>
            </p:nvSpPr>
            <p:spPr>
              <a:xfrm>
                <a:off x="5632447" y="2769524"/>
                <a:ext cx="1374222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DDEAA1-B12D-47B1-BC20-46F53A21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447" y="2769524"/>
                <a:ext cx="1374222" cy="784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60A248-4045-4B6A-86AE-7B48706EAA98}"/>
                  </a:ext>
                </a:extLst>
              </p:cNvPr>
              <p:cNvSpPr txBox="1"/>
              <p:nvPr/>
            </p:nvSpPr>
            <p:spPr>
              <a:xfrm>
                <a:off x="5374475" y="3912425"/>
                <a:ext cx="2308004" cy="1050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60A248-4045-4B6A-86AE-7B48706EA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75" y="3912425"/>
                <a:ext cx="2308004" cy="1050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7D14EE-8309-4CCC-8A40-FCF72021972F}"/>
              </a:ext>
            </a:extLst>
          </p:cNvPr>
          <p:cNvCxnSpPr>
            <a:cxnSpLocks/>
          </p:cNvCxnSpPr>
          <p:nvPr/>
        </p:nvCxnSpPr>
        <p:spPr>
          <a:xfrm>
            <a:off x="7947221" y="3849919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77C839-D1DC-4B29-8DAC-AFD68FD927F8}"/>
              </a:ext>
            </a:extLst>
          </p:cNvPr>
          <p:cNvSpPr/>
          <p:nvPr/>
        </p:nvSpPr>
        <p:spPr>
          <a:xfrm>
            <a:off x="9190694" y="303563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60E3B5-4D5B-4897-91AC-B383D1810D90}"/>
              </a:ext>
            </a:extLst>
          </p:cNvPr>
          <p:cNvSpPr/>
          <p:nvPr/>
        </p:nvSpPr>
        <p:spPr>
          <a:xfrm>
            <a:off x="9190693" y="331050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FCA23E-7E24-4DBC-B8DB-66F54CF7FA56}"/>
              </a:ext>
            </a:extLst>
          </p:cNvPr>
          <p:cNvSpPr/>
          <p:nvPr/>
        </p:nvSpPr>
        <p:spPr>
          <a:xfrm>
            <a:off x="9190692" y="360411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5B14A0-9185-459F-8D52-070611F3116D}"/>
              </a:ext>
            </a:extLst>
          </p:cNvPr>
          <p:cNvSpPr/>
          <p:nvPr/>
        </p:nvSpPr>
        <p:spPr>
          <a:xfrm>
            <a:off x="9190692" y="387830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374513-FB3D-4EE0-9387-BE4CA8B85A68}"/>
              </a:ext>
            </a:extLst>
          </p:cNvPr>
          <p:cNvSpPr/>
          <p:nvPr/>
        </p:nvSpPr>
        <p:spPr>
          <a:xfrm>
            <a:off x="9190691" y="415317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50A363F-F940-46B8-AFCC-CAF6DDE0561C}"/>
              </a:ext>
            </a:extLst>
          </p:cNvPr>
          <p:cNvSpPr/>
          <p:nvPr/>
        </p:nvSpPr>
        <p:spPr>
          <a:xfrm>
            <a:off x="9190690" y="444678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32D445-0332-4690-9CCB-8B8A78175CDC}"/>
                  </a:ext>
                </a:extLst>
              </p:cNvPr>
              <p:cNvSpPr txBox="1"/>
              <p:nvPr/>
            </p:nvSpPr>
            <p:spPr>
              <a:xfrm>
                <a:off x="8215812" y="2426158"/>
                <a:ext cx="2243370" cy="499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32D445-0332-4690-9CCB-8B8A78175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12" y="2426158"/>
                <a:ext cx="2243370" cy="499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AC9B607-B532-4768-A74E-F4D614CB3975}"/>
              </a:ext>
            </a:extLst>
          </p:cNvPr>
          <p:cNvCxnSpPr>
            <a:cxnSpLocks/>
          </p:cNvCxnSpPr>
          <p:nvPr/>
        </p:nvCxnSpPr>
        <p:spPr>
          <a:xfrm>
            <a:off x="10264323" y="3859894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324CC8-48B2-4439-9D38-DAD3E7C278D1}"/>
              </a:ext>
            </a:extLst>
          </p:cNvPr>
          <p:cNvSpPr/>
          <p:nvPr/>
        </p:nvSpPr>
        <p:spPr>
          <a:xfrm>
            <a:off x="11227624" y="303563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0ACF5F-F0F9-48EA-8183-1AAAFA85702A}"/>
              </a:ext>
            </a:extLst>
          </p:cNvPr>
          <p:cNvSpPr/>
          <p:nvPr/>
        </p:nvSpPr>
        <p:spPr>
          <a:xfrm>
            <a:off x="11227623" y="331050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1ACDEF-1A07-4276-84D0-E3AA647AD7C6}"/>
              </a:ext>
            </a:extLst>
          </p:cNvPr>
          <p:cNvSpPr/>
          <p:nvPr/>
        </p:nvSpPr>
        <p:spPr>
          <a:xfrm>
            <a:off x="11227622" y="360411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E53904-D6CA-46AD-878E-1E9DCB704A46}"/>
              </a:ext>
            </a:extLst>
          </p:cNvPr>
          <p:cNvSpPr/>
          <p:nvPr/>
        </p:nvSpPr>
        <p:spPr>
          <a:xfrm>
            <a:off x="11227622" y="387830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B7B5D-36B3-4CA5-91FB-BBFEE46D7912}"/>
              </a:ext>
            </a:extLst>
          </p:cNvPr>
          <p:cNvSpPr/>
          <p:nvPr/>
        </p:nvSpPr>
        <p:spPr>
          <a:xfrm>
            <a:off x="11227621" y="415317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17FD87-D6C3-4A0A-A852-92E3734B768A}"/>
              </a:ext>
            </a:extLst>
          </p:cNvPr>
          <p:cNvSpPr/>
          <p:nvPr/>
        </p:nvSpPr>
        <p:spPr>
          <a:xfrm>
            <a:off x="11227620" y="444678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CB5C65-78F8-4EBD-88B0-3618082CB42F}"/>
                  </a:ext>
                </a:extLst>
              </p:cNvPr>
              <p:cNvSpPr txBox="1"/>
              <p:nvPr/>
            </p:nvSpPr>
            <p:spPr>
              <a:xfrm>
                <a:off x="10264323" y="2569206"/>
                <a:ext cx="2243370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CB5C65-78F8-4EBD-88B0-3618082CB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323" y="2569206"/>
                <a:ext cx="2243370" cy="250646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7C7E60-8526-4D58-B94E-7A9A6E4581D7}"/>
                  </a:ext>
                </a:extLst>
              </p:cNvPr>
              <p:cNvSpPr txBox="1"/>
              <p:nvPr/>
            </p:nvSpPr>
            <p:spPr>
              <a:xfrm>
                <a:off x="7103578" y="1953753"/>
                <a:ext cx="63214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400" b="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sz="1400" dirty="0"/>
                  <a:t>: gain parameters(batch-normalization</a:t>
                </a:r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400" dirty="0"/>
                  <a:t>에 해당</a:t>
                </a:r>
                <a:r>
                  <a:rPr lang="en-US" altLang="ko-KR" sz="1400" dirty="0"/>
                  <a:t>))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7C7E60-8526-4D58-B94E-7A9A6E458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578" y="1953753"/>
                <a:ext cx="6321490" cy="307777"/>
              </a:xfrm>
              <a:prstGeom prst="rect">
                <a:avLst/>
              </a:prstGeom>
              <a:blipFill>
                <a:blip r:embed="rId10"/>
                <a:stretch>
                  <a:fillRect l="-28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DCD163-4C5E-4619-AF3B-3814FAF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89F7D3-7D19-4063-9BFC-11D92EC25409}"/>
              </a:ext>
            </a:extLst>
          </p:cNvPr>
          <p:cNvSpPr txBox="1"/>
          <p:nvPr/>
        </p:nvSpPr>
        <p:spPr>
          <a:xfrm>
            <a:off x="571783" y="5286767"/>
            <a:ext cx="1070340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데이터마다 </a:t>
            </a:r>
            <a:r>
              <a:rPr lang="en-US" altLang="ko-KR" sz="1600" dirty="0"/>
              <a:t>normalization</a:t>
            </a:r>
            <a:r>
              <a:rPr lang="ko-KR" altLang="en-US" sz="1600" dirty="0"/>
              <a:t>을 수행하기 때문에 </a:t>
            </a:r>
            <a:r>
              <a:rPr lang="en-US" altLang="ko-KR" sz="1600" dirty="0"/>
              <a:t>batch-size</a:t>
            </a:r>
            <a:r>
              <a:rPr lang="ko-KR" altLang="en-US" sz="1600" dirty="0"/>
              <a:t>에 상관이 없음</a:t>
            </a:r>
            <a:r>
              <a:rPr lang="en-US" altLang="ko-KR" sz="1600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RNN</a:t>
            </a:r>
            <a:r>
              <a:rPr lang="ko-KR" altLang="en-US" sz="1600" dirty="0"/>
              <a:t>에 적용 가능하지만 </a:t>
            </a:r>
            <a:r>
              <a:rPr lang="en-US" altLang="ko-KR" sz="1600" dirty="0"/>
              <a:t>CNN</a:t>
            </a:r>
            <a:r>
              <a:rPr lang="ko-KR" altLang="en-US" sz="1600" dirty="0"/>
              <a:t>에서는 좋은 성능을 내지 못한다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 Normalization</a:t>
            </a:r>
            <a:r>
              <a:rPr lang="ko-KR" altLang="en-US" sz="1600" dirty="0"/>
              <a:t>보다 성능에서 우수하지는 않음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9582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4446C-E4D7-4D6F-9831-1D84C68FB489}"/>
              </a:ext>
            </a:extLst>
          </p:cNvPr>
          <p:cNvSpPr txBox="1"/>
          <p:nvPr/>
        </p:nvSpPr>
        <p:spPr>
          <a:xfrm>
            <a:off x="219654" y="1167711"/>
            <a:ext cx="7440114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Batch-size</a:t>
            </a:r>
            <a:r>
              <a:rPr lang="ko-KR" altLang="en-US" sz="1600" dirty="0"/>
              <a:t>에 의존적인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의 단점을 보완하기 위해 제안됨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CNN</a:t>
            </a:r>
            <a:r>
              <a:rPr lang="ko-KR" altLang="en-US" sz="1600" dirty="0"/>
              <a:t>에 적용했을 때 성능이 좋지 않은 </a:t>
            </a:r>
            <a:r>
              <a:rPr lang="en-US" altLang="ko-KR" sz="1600" dirty="0"/>
              <a:t>Layer Normalization</a:t>
            </a:r>
            <a:r>
              <a:rPr lang="ko-KR" altLang="en-US" sz="1600" dirty="0"/>
              <a:t>을 보완함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D80A25-FC80-45F6-B8E5-BD4B05E208BE}"/>
              </a:ext>
            </a:extLst>
          </p:cNvPr>
          <p:cNvSpPr/>
          <p:nvPr/>
        </p:nvSpPr>
        <p:spPr>
          <a:xfrm>
            <a:off x="798027" y="4075010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5A07D6-272E-41D8-AF75-E67539446640}"/>
              </a:ext>
            </a:extLst>
          </p:cNvPr>
          <p:cNvSpPr/>
          <p:nvPr/>
        </p:nvSpPr>
        <p:spPr>
          <a:xfrm>
            <a:off x="1091642" y="407500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2DA50-CFE1-4D9F-9DC0-D7BF430A6CC3}"/>
              </a:ext>
            </a:extLst>
          </p:cNvPr>
          <p:cNvSpPr/>
          <p:nvPr/>
        </p:nvSpPr>
        <p:spPr>
          <a:xfrm>
            <a:off x="1385257" y="407500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88AEEB-C24A-4187-AE6A-36C80BD85924}"/>
              </a:ext>
            </a:extLst>
          </p:cNvPr>
          <p:cNvSpPr/>
          <p:nvPr/>
        </p:nvSpPr>
        <p:spPr>
          <a:xfrm>
            <a:off x="798026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A8D916-62F1-4E79-856C-AB538F1E7FAC}"/>
              </a:ext>
            </a:extLst>
          </p:cNvPr>
          <p:cNvSpPr/>
          <p:nvPr/>
        </p:nvSpPr>
        <p:spPr>
          <a:xfrm>
            <a:off x="1091641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992E7A-AF17-4091-9D5C-1D0EE274B7F2}"/>
              </a:ext>
            </a:extLst>
          </p:cNvPr>
          <p:cNvSpPr/>
          <p:nvPr/>
        </p:nvSpPr>
        <p:spPr>
          <a:xfrm>
            <a:off x="1385256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A4CBFB-A636-4255-A3E1-5F0C3ABB964D}"/>
              </a:ext>
            </a:extLst>
          </p:cNvPr>
          <p:cNvSpPr/>
          <p:nvPr/>
        </p:nvSpPr>
        <p:spPr>
          <a:xfrm>
            <a:off x="798025" y="466223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B2FE92-33D2-455B-93B5-88E67C72BC89}"/>
              </a:ext>
            </a:extLst>
          </p:cNvPr>
          <p:cNvSpPr/>
          <p:nvPr/>
        </p:nvSpPr>
        <p:spPr>
          <a:xfrm>
            <a:off x="1091641" y="466223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009C94-A9DF-4375-98F9-F072AF377E7B}"/>
              </a:ext>
            </a:extLst>
          </p:cNvPr>
          <p:cNvSpPr/>
          <p:nvPr/>
        </p:nvSpPr>
        <p:spPr>
          <a:xfrm>
            <a:off x="1385254" y="466223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82A91AD-749A-491A-8DC5-5002AE355917}"/>
              </a:ext>
            </a:extLst>
          </p:cNvPr>
          <p:cNvCxnSpPr/>
          <p:nvPr/>
        </p:nvCxnSpPr>
        <p:spPr>
          <a:xfrm flipV="1">
            <a:off x="798025" y="3429000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5DC874C-B04B-44C4-A62D-0928A3608C5D}"/>
              </a:ext>
            </a:extLst>
          </p:cNvPr>
          <p:cNvCxnSpPr/>
          <p:nvPr/>
        </p:nvCxnSpPr>
        <p:spPr>
          <a:xfrm flipV="1">
            <a:off x="1092996" y="34207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322770D-8079-440D-BBD1-A13D31D27428}"/>
              </a:ext>
            </a:extLst>
          </p:cNvPr>
          <p:cNvCxnSpPr/>
          <p:nvPr/>
        </p:nvCxnSpPr>
        <p:spPr>
          <a:xfrm flipV="1">
            <a:off x="1378036" y="342979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282233D-04C6-4D61-B2CC-5F852D8E0F02}"/>
              </a:ext>
            </a:extLst>
          </p:cNvPr>
          <p:cNvCxnSpPr/>
          <p:nvPr/>
        </p:nvCxnSpPr>
        <p:spPr>
          <a:xfrm flipV="1">
            <a:off x="1678869" y="3431193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C550356-2BFA-4B22-8C7E-32FDAD0F3C8F}"/>
              </a:ext>
            </a:extLst>
          </p:cNvPr>
          <p:cNvCxnSpPr>
            <a:cxnSpLocks/>
          </p:cNvCxnSpPr>
          <p:nvPr/>
        </p:nvCxnSpPr>
        <p:spPr>
          <a:xfrm>
            <a:off x="2324878" y="3429000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1B9E39B-AE34-4E61-BFDD-B71DBDC4C1A9}"/>
              </a:ext>
            </a:extLst>
          </p:cNvPr>
          <p:cNvCxnSpPr/>
          <p:nvPr/>
        </p:nvCxnSpPr>
        <p:spPr>
          <a:xfrm flipV="1">
            <a:off x="1678869" y="4306918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B434D57-E82A-4A62-94F0-71003102EC03}"/>
              </a:ext>
            </a:extLst>
          </p:cNvPr>
          <p:cNvCxnSpPr/>
          <p:nvPr/>
        </p:nvCxnSpPr>
        <p:spPr>
          <a:xfrm flipV="1">
            <a:off x="1686092" y="4013158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EA8B502-3B3F-45CB-BC3A-923D5C1A2166}"/>
              </a:ext>
            </a:extLst>
          </p:cNvPr>
          <p:cNvCxnSpPr/>
          <p:nvPr/>
        </p:nvCxnSpPr>
        <p:spPr>
          <a:xfrm flipV="1">
            <a:off x="1677514" y="371291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EE3FB38-F9F0-4440-9BF9-DE61C9204BC9}"/>
              </a:ext>
            </a:extLst>
          </p:cNvPr>
          <p:cNvCxnSpPr>
            <a:cxnSpLocks/>
          </p:cNvCxnSpPr>
          <p:nvPr/>
        </p:nvCxnSpPr>
        <p:spPr>
          <a:xfrm>
            <a:off x="1858348" y="3919967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D282E6-3132-4144-9845-187F669C6291}"/>
              </a:ext>
            </a:extLst>
          </p:cNvPr>
          <p:cNvCxnSpPr>
            <a:cxnSpLocks/>
          </p:cNvCxnSpPr>
          <p:nvPr/>
        </p:nvCxnSpPr>
        <p:spPr>
          <a:xfrm>
            <a:off x="2019983" y="3752004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98ABB36-CF93-431A-AB80-3AE885874125}"/>
              </a:ext>
            </a:extLst>
          </p:cNvPr>
          <p:cNvCxnSpPr>
            <a:cxnSpLocks/>
          </p:cNvCxnSpPr>
          <p:nvPr/>
        </p:nvCxnSpPr>
        <p:spPr>
          <a:xfrm>
            <a:off x="2159942" y="3596962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CDD870D-862F-490C-82B2-D3CD8C20CEC8}"/>
              </a:ext>
            </a:extLst>
          </p:cNvPr>
          <p:cNvCxnSpPr/>
          <p:nvPr/>
        </p:nvCxnSpPr>
        <p:spPr>
          <a:xfrm>
            <a:off x="944832" y="3923763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F5372C0-E9FE-4CED-A3BE-5B26C372F4F3}"/>
              </a:ext>
            </a:extLst>
          </p:cNvPr>
          <p:cNvCxnSpPr/>
          <p:nvPr/>
        </p:nvCxnSpPr>
        <p:spPr>
          <a:xfrm>
            <a:off x="1121029" y="3748676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0AA2CAA-8C65-40E9-A6AD-7BBDBF2EBE4B}"/>
              </a:ext>
            </a:extLst>
          </p:cNvPr>
          <p:cNvCxnSpPr>
            <a:cxnSpLocks/>
          </p:cNvCxnSpPr>
          <p:nvPr/>
        </p:nvCxnSpPr>
        <p:spPr>
          <a:xfrm>
            <a:off x="1289488" y="3596962"/>
            <a:ext cx="87045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0C63BF5-3262-4C19-810A-32A23B2E504C}"/>
              </a:ext>
            </a:extLst>
          </p:cNvPr>
          <p:cNvCxnSpPr/>
          <p:nvPr/>
        </p:nvCxnSpPr>
        <p:spPr>
          <a:xfrm>
            <a:off x="1444034" y="3429000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4046193-268A-4E00-8F8D-11787CC7581E}"/>
              </a:ext>
            </a:extLst>
          </p:cNvPr>
          <p:cNvSpPr txBox="1"/>
          <p:nvPr/>
        </p:nvSpPr>
        <p:spPr>
          <a:xfrm>
            <a:off x="664853" y="5336129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feature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165770D-62EF-42BC-8DF9-F953AB2E10B3}"/>
                  </a:ext>
                </a:extLst>
              </p:cNvPr>
              <p:cNvSpPr txBox="1"/>
              <p:nvPr/>
            </p:nvSpPr>
            <p:spPr>
              <a:xfrm>
                <a:off x="1009509" y="4968096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165770D-62EF-42BC-8DF9-F953AB2E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09" y="4968096"/>
                <a:ext cx="457877" cy="307777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A042EF-CCEE-4404-B172-DC3E6265190B}"/>
                  </a:ext>
                </a:extLst>
              </p:cNvPr>
              <p:cNvSpPr txBox="1"/>
              <p:nvPr/>
            </p:nvSpPr>
            <p:spPr>
              <a:xfrm>
                <a:off x="396173" y="4413477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A042EF-CCEE-4404-B172-DC3E62651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3" y="4413477"/>
                <a:ext cx="457877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9BD4FF-4286-4C99-92EB-87AE4BF5A189}"/>
                  </a:ext>
                </a:extLst>
              </p:cNvPr>
              <p:cNvSpPr txBox="1"/>
              <p:nvPr/>
            </p:nvSpPr>
            <p:spPr>
              <a:xfrm>
                <a:off x="755224" y="3399493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9BD4FF-4286-4C99-92EB-87AE4BF5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4" y="3399493"/>
                <a:ext cx="45787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>
            <a:extLst>
              <a:ext uri="{FF2B5EF4-FFF2-40B4-BE49-F238E27FC236}">
                <a16:creationId xmlns:a16="http://schemas.microsoft.com/office/drawing/2014/main" id="{919137B1-58E7-4521-8E95-F63B58FFF007}"/>
              </a:ext>
            </a:extLst>
          </p:cNvPr>
          <p:cNvSpPr/>
          <p:nvPr/>
        </p:nvSpPr>
        <p:spPr>
          <a:xfrm>
            <a:off x="3808847" y="317011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B75C07-0FD7-4083-AABB-8BC7175F5E1F}"/>
              </a:ext>
            </a:extLst>
          </p:cNvPr>
          <p:cNvSpPr/>
          <p:nvPr/>
        </p:nvSpPr>
        <p:spPr>
          <a:xfrm>
            <a:off x="4102462" y="317011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EA7850-9FFD-48E8-BA8F-246D9AC616ED}"/>
              </a:ext>
            </a:extLst>
          </p:cNvPr>
          <p:cNvSpPr/>
          <p:nvPr/>
        </p:nvSpPr>
        <p:spPr>
          <a:xfrm>
            <a:off x="3808846" y="3463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6706C8B-F412-43DF-865F-3B3CD81E49E8}"/>
              </a:ext>
            </a:extLst>
          </p:cNvPr>
          <p:cNvSpPr/>
          <p:nvPr/>
        </p:nvSpPr>
        <p:spPr>
          <a:xfrm>
            <a:off x="4102461" y="3463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62B8F81-DE41-4162-A58C-F5E59EADD246}"/>
              </a:ext>
            </a:extLst>
          </p:cNvPr>
          <p:cNvCxnSpPr/>
          <p:nvPr/>
        </p:nvCxnSpPr>
        <p:spPr>
          <a:xfrm flipV="1">
            <a:off x="3810201" y="2515874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7F4042E-5196-461C-B607-CAE7D7186C96}"/>
              </a:ext>
            </a:extLst>
          </p:cNvPr>
          <p:cNvCxnSpPr/>
          <p:nvPr/>
        </p:nvCxnSpPr>
        <p:spPr>
          <a:xfrm flipV="1">
            <a:off x="4095241" y="252490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73853CC-6624-418E-9A61-DC605A9351EC}"/>
              </a:ext>
            </a:extLst>
          </p:cNvPr>
          <p:cNvCxnSpPr/>
          <p:nvPr/>
        </p:nvCxnSpPr>
        <p:spPr>
          <a:xfrm flipV="1">
            <a:off x="4396074" y="2526301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B536C38-71D4-4287-8178-978D0BDC24D6}"/>
              </a:ext>
            </a:extLst>
          </p:cNvPr>
          <p:cNvCxnSpPr>
            <a:cxnSpLocks/>
          </p:cNvCxnSpPr>
          <p:nvPr/>
        </p:nvCxnSpPr>
        <p:spPr>
          <a:xfrm>
            <a:off x="5042083" y="2524108"/>
            <a:ext cx="0" cy="6004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D518E33-65AF-40CC-A30F-1B8A16E54598}"/>
              </a:ext>
            </a:extLst>
          </p:cNvPr>
          <p:cNvCxnSpPr/>
          <p:nvPr/>
        </p:nvCxnSpPr>
        <p:spPr>
          <a:xfrm flipV="1">
            <a:off x="4403297" y="31082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C1DF7F4-3716-49A7-91F0-EC1D7002FFB5}"/>
              </a:ext>
            </a:extLst>
          </p:cNvPr>
          <p:cNvCxnSpPr/>
          <p:nvPr/>
        </p:nvCxnSpPr>
        <p:spPr>
          <a:xfrm flipV="1">
            <a:off x="4394719" y="280802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F857129-F1AB-4A4D-B242-F7E90717AD7F}"/>
              </a:ext>
            </a:extLst>
          </p:cNvPr>
          <p:cNvCxnSpPr>
            <a:cxnSpLocks/>
          </p:cNvCxnSpPr>
          <p:nvPr/>
        </p:nvCxnSpPr>
        <p:spPr>
          <a:xfrm>
            <a:off x="4575553" y="3015075"/>
            <a:ext cx="0" cy="579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80884E0-EAED-4006-91B6-B8B674DDC5B7}"/>
              </a:ext>
            </a:extLst>
          </p:cNvPr>
          <p:cNvCxnSpPr>
            <a:cxnSpLocks/>
          </p:cNvCxnSpPr>
          <p:nvPr/>
        </p:nvCxnSpPr>
        <p:spPr>
          <a:xfrm>
            <a:off x="4737188" y="2847112"/>
            <a:ext cx="0" cy="554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4B354A3-95E9-44B4-A80D-AE233498D7FA}"/>
              </a:ext>
            </a:extLst>
          </p:cNvPr>
          <p:cNvCxnSpPr>
            <a:cxnSpLocks/>
          </p:cNvCxnSpPr>
          <p:nvPr/>
        </p:nvCxnSpPr>
        <p:spPr>
          <a:xfrm>
            <a:off x="4877147" y="2692070"/>
            <a:ext cx="0" cy="5942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0626933-D78D-4A4C-A184-AA7E6BF7898A}"/>
              </a:ext>
            </a:extLst>
          </p:cNvPr>
          <p:cNvCxnSpPr>
            <a:cxnSpLocks/>
          </p:cNvCxnSpPr>
          <p:nvPr/>
        </p:nvCxnSpPr>
        <p:spPr>
          <a:xfrm>
            <a:off x="3955652" y="3018871"/>
            <a:ext cx="60541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4576A6-D7E1-40E0-A4D1-2C3D336F54E4}"/>
              </a:ext>
            </a:extLst>
          </p:cNvPr>
          <p:cNvCxnSpPr>
            <a:cxnSpLocks/>
          </p:cNvCxnSpPr>
          <p:nvPr/>
        </p:nvCxnSpPr>
        <p:spPr>
          <a:xfrm>
            <a:off x="4133205" y="2843784"/>
            <a:ext cx="6040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AC33765-4767-459C-AB31-7D8BD42B29D1}"/>
              </a:ext>
            </a:extLst>
          </p:cNvPr>
          <p:cNvCxnSpPr>
            <a:cxnSpLocks/>
          </p:cNvCxnSpPr>
          <p:nvPr/>
        </p:nvCxnSpPr>
        <p:spPr>
          <a:xfrm>
            <a:off x="4258361" y="2692070"/>
            <a:ext cx="61878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89D94A0-93E4-46B8-944D-6483B57A5D79}"/>
              </a:ext>
            </a:extLst>
          </p:cNvPr>
          <p:cNvCxnSpPr>
            <a:cxnSpLocks/>
          </p:cNvCxnSpPr>
          <p:nvPr/>
        </p:nvCxnSpPr>
        <p:spPr>
          <a:xfrm>
            <a:off x="4449253" y="2524108"/>
            <a:ext cx="6110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0F4DBE-E5C5-4048-BE9B-2BF1CEE87A37}"/>
                  </a:ext>
                </a:extLst>
              </p:cNvPr>
              <p:cNvSpPr txBox="1"/>
              <p:nvPr/>
            </p:nvSpPr>
            <p:spPr>
              <a:xfrm>
                <a:off x="3904266" y="3771510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0F4DBE-E5C5-4048-BE9B-2BF1CEE8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66" y="3771510"/>
                <a:ext cx="45787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89DE23A-292F-4111-8C2B-00C650F739C6}"/>
                  </a:ext>
                </a:extLst>
              </p:cNvPr>
              <p:cNvSpPr txBox="1"/>
              <p:nvPr/>
            </p:nvSpPr>
            <p:spPr>
              <a:xfrm>
                <a:off x="3414970" y="3286298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89DE23A-292F-4111-8C2B-00C650F7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70" y="3286298"/>
                <a:ext cx="4578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4F1A4F5-03B7-4477-AB51-4AD19071F3F0}"/>
                  </a:ext>
                </a:extLst>
              </p:cNvPr>
              <p:cNvSpPr txBox="1"/>
              <p:nvPr/>
            </p:nvSpPr>
            <p:spPr>
              <a:xfrm>
                <a:off x="3723106" y="2531737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4F1A4F5-03B7-4477-AB51-4AD19071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06" y="2531737"/>
                <a:ext cx="45787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124BB2-39F7-4EAB-9047-6195BDACE76E}"/>
                  </a:ext>
                </a:extLst>
              </p:cNvPr>
              <p:cNvSpPr txBox="1"/>
              <p:nvPr/>
            </p:nvSpPr>
            <p:spPr>
              <a:xfrm>
                <a:off x="3455828" y="4108622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124BB2-39F7-4EAB-9047-6195BDAC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28" y="4108622"/>
                <a:ext cx="16050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직사각형 90">
            <a:extLst>
              <a:ext uri="{FF2B5EF4-FFF2-40B4-BE49-F238E27FC236}">
                <a16:creationId xmlns:a16="http://schemas.microsoft.com/office/drawing/2014/main" id="{DC6BEE4C-21D9-4449-9E19-D958C4E9F841}"/>
              </a:ext>
            </a:extLst>
          </p:cNvPr>
          <p:cNvSpPr/>
          <p:nvPr/>
        </p:nvSpPr>
        <p:spPr>
          <a:xfrm>
            <a:off x="3861760" y="533537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FD5C3A-74A5-4243-B7C7-94C73766375D}"/>
              </a:ext>
            </a:extLst>
          </p:cNvPr>
          <p:cNvSpPr/>
          <p:nvPr/>
        </p:nvSpPr>
        <p:spPr>
          <a:xfrm>
            <a:off x="4155375" y="533537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F79057-ECE7-4C02-9E35-D8B4DDD01A38}"/>
              </a:ext>
            </a:extLst>
          </p:cNvPr>
          <p:cNvSpPr/>
          <p:nvPr/>
        </p:nvSpPr>
        <p:spPr>
          <a:xfrm>
            <a:off x="3861759" y="562899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306061-14E0-4474-9322-C22507AF6FFA}"/>
              </a:ext>
            </a:extLst>
          </p:cNvPr>
          <p:cNvSpPr/>
          <p:nvPr/>
        </p:nvSpPr>
        <p:spPr>
          <a:xfrm>
            <a:off x="4155374" y="562899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A0F6966-DD82-4719-B045-3EB952255AD5}"/>
              </a:ext>
            </a:extLst>
          </p:cNvPr>
          <p:cNvCxnSpPr/>
          <p:nvPr/>
        </p:nvCxnSpPr>
        <p:spPr>
          <a:xfrm flipV="1">
            <a:off x="3863114" y="468113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93E7C60-C9E1-4A70-848D-30BAD123AEE9}"/>
              </a:ext>
            </a:extLst>
          </p:cNvPr>
          <p:cNvCxnSpPr/>
          <p:nvPr/>
        </p:nvCxnSpPr>
        <p:spPr>
          <a:xfrm flipV="1">
            <a:off x="4148154" y="46901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60254C3-9CA7-47BE-BCCF-887F051E21EB}"/>
              </a:ext>
            </a:extLst>
          </p:cNvPr>
          <p:cNvCxnSpPr/>
          <p:nvPr/>
        </p:nvCxnSpPr>
        <p:spPr>
          <a:xfrm flipV="1">
            <a:off x="4448987" y="4691562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EB454F9-4853-4E5A-8957-B05623D24FEE}"/>
              </a:ext>
            </a:extLst>
          </p:cNvPr>
          <p:cNvCxnSpPr>
            <a:cxnSpLocks/>
          </p:cNvCxnSpPr>
          <p:nvPr/>
        </p:nvCxnSpPr>
        <p:spPr>
          <a:xfrm>
            <a:off x="5094996" y="4689369"/>
            <a:ext cx="0" cy="6004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3370CA4-5E9D-4C04-BD64-B7DB0DEEDA6E}"/>
              </a:ext>
            </a:extLst>
          </p:cNvPr>
          <p:cNvCxnSpPr/>
          <p:nvPr/>
        </p:nvCxnSpPr>
        <p:spPr>
          <a:xfrm flipV="1">
            <a:off x="4456210" y="527352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E4824CC-9D13-4C1B-919A-FBBA7F6EDFCA}"/>
              </a:ext>
            </a:extLst>
          </p:cNvPr>
          <p:cNvCxnSpPr/>
          <p:nvPr/>
        </p:nvCxnSpPr>
        <p:spPr>
          <a:xfrm flipV="1">
            <a:off x="4447632" y="497328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9A56CB4-9B9C-4759-9997-DD32E6E9226F}"/>
              </a:ext>
            </a:extLst>
          </p:cNvPr>
          <p:cNvCxnSpPr>
            <a:cxnSpLocks/>
          </p:cNvCxnSpPr>
          <p:nvPr/>
        </p:nvCxnSpPr>
        <p:spPr>
          <a:xfrm>
            <a:off x="4628466" y="5180336"/>
            <a:ext cx="0" cy="579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43E211D-A22F-4693-999F-B2AC42DFA8E6}"/>
              </a:ext>
            </a:extLst>
          </p:cNvPr>
          <p:cNvCxnSpPr>
            <a:cxnSpLocks/>
          </p:cNvCxnSpPr>
          <p:nvPr/>
        </p:nvCxnSpPr>
        <p:spPr>
          <a:xfrm>
            <a:off x="4790101" y="5012373"/>
            <a:ext cx="0" cy="554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DD0F5DA-A9DB-48D3-9C29-4B0F34758A39}"/>
              </a:ext>
            </a:extLst>
          </p:cNvPr>
          <p:cNvCxnSpPr>
            <a:cxnSpLocks/>
          </p:cNvCxnSpPr>
          <p:nvPr/>
        </p:nvCxnSpPr>
        <p:spPr>
          <a:xfrm>
            <a:off x="4930060" y="4857331"/>
            <a:ext cx="0" cy="5942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B2FCA3E-A7B8-45FB-BCEF-CE6F9D176D37}"/>
              </a:ext>
            </a:extLst>
          </p:cNvPr>
          <p:cNvCxnSpPr>
            <a:cxnSpLocks/>
          </p:cNvCxnSpPr>
          <p:nvPr/>
        </p:nvCxnSpPr>
        <p:spPr>
          <a:xfrm>
            <a:off x="4008565" y="5184132"/>
            <a:ext cx="60541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DE0E875-4630-4B74-950B-FF5772238EC6}"/>
              </a:ext>
            </a:extLst>
          </p:cNvPr>
          <p:cNvCxnSpPr>
            <a:cxnSpLocks/>
          </p:cNvCxnSpPr>
          <p:nvPr/>
        </p:nvCxnSpPr>
        <p:spPr>
          <a:xfrm>
            <a:off x="4186118" y="5009045"/>
            <a:ext cx="6040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4568C84-A800-4F9C-BFFE-3B3634497F28}"/>
              </a:ext>
            </a:extLst>
          </p:cNvPr>
          <p:cNvCxnSpPr>
            <a:cxnSpLocks/>
          </p:cNvCxnSpPr>
          <p:nvPr/>
        </p:nvCxnSpPr>
        <p:spPr>
          <a:xfrm>
            <a:off x="4311274" y="4857331"/>
            <a:ext cx="61878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DE48B3B-2AB9-479F-8BE6-CD2A951BEF29}"/>
              </a:ext>
            </a:extLst>
          </p:cNvPr>
          <p:cNvCxnSpPr>
            <a:cxnSpLocks/>
          </p:cNvCxnSpPr>
          <p:nvPr/>
        </p:nvCxnSpPr>
        <p:spPr>
          <a:xfrm>
            <a:off x="4502166" y="4689369"/>
            <a:ext cx="6110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732AA4-0D04-4A07-BE4F-40212E6A87E6}"/>
                  </a:ext>
                </a:extLst>
              </p:cNvPr>
              <p:cNvSpPr txBox="1"/>
              <p:nvPr/>
            </p:nvSpPr>
            <p:spPr>
              <a:xfrm>
                <a:off x="3467883" y="5451559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732AA4-0D04-4A07-BE4F-40212E6A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83" y="5451559"/>
                <a:ext cx="4578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CC4521E-A3D6-48BE-B34F-BA1F62D9BDBD}"/>
                  </a:ext>
                </a:extLst>
              </p:cNvPr>
              <p:cNvSpPr txBox="1"/>
              <p:nvPr/>
            </p:nvSpPr>
            <p:spPr>
              <a:xfrm>
                <a:off x="3776019" y="4696998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CC4521E-A3D6-48BE-B34F-BA1F62D9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19" y="4696998"/>
                <a:ext cx="45787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오른쪽 중괄호 109">
            <a:extLst>
              <a:ext uri="{FF2B5EF4-FFF2-40B4-BE49-F238E27FC236}">
                <a16:creationId xmlns:a16="http://schemas.microsoft.com/office/drawing/2014/main" id="{7EF54382-7DBB-4639-8284-007ACFA0F19F}"/>
              </a:ext>
            </a:extLst>
          </p:cNvPr>
          <p:cNvSpPr/>
          <p:nvPr/>
        </p:nvSpPr>
        <p:spPr>
          <a:xfrm>
            <a:off x="5354509" y="2669797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782DD5-B91E-4858-97FE-DE324338ECDC}"/>
                  </a:ext>
                </a:extLst>
              </p:cNvPr>
              <p:cNvSpPr txBox="1"/>
              <p:nvPr/>
            </p:nvSpPr>
            <p:spPr>
              <a:xfrm>
                <a:off x="5729108" y="3992506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782DD5-B91E-4858-97FE-DE324338E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08" y="3992506"/>
                <a:ext cx="45787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A09C03CC-7A9A-44E6-A709-D88BDA5FC480}"/>
              </a:ext>
            </a:extLst>
          </p:cNvPr>
          <p:cNvSpPr txBox="1"/>
          <p:nvPr/>
        </p:nvSpPr>
        <p:spPr>
          <a:xfrm>
            <a:off x="3885508" y="6193724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weights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E676BD-8949-4F4E-B7ED-504D84F7EE31}"/>
              </a:ext>
            </a:extLst>
          </p:cNvPr>
          <p:cNvSpPr txBox="1"/>
          <p:nvPr/>
        </p:nvSpPr>
        <p:spPr>
          <a:xfrm>
            <a:off x="2459420" y="4158877"/>
            <a:ext cx="108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Convolution </a:t>
            </a:r>
          </a:p>
          <a:p>
            <a:r>
              <a:rPr lang="en-US" altLang="ko-KR" sz="1200" dirty="0"/>
              <a:t>operation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713D903-DB3E-49F0-9752-3FBAE9250782}"/>
                  </a:ext>
                </a:extLst>
              </p:cNvPr>
              <p:cNvSpPr txBox="1"/>
              <p:nvPr/>
            </p:nvSpPr>
            <p:spPr>
              <a:xfrm>
                <a:off x="4073243" y="5903181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713D903-DB3E-49F0-9752-3FBAE9250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3" y="5903181"/>
                <a:ext cx="45787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5EB10B5-AEFC-4550-B783-A20B90F0665F}"/>
              </a:ext>
            </a:extLst>
          </p:cNvPr>
          <p:cNvSpPr/>
          <p:nvPr/>
        </p:nvSpPr>
        <p:spPr>
          <a:xfrm>
            <a:off x="6864502" y="2700985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5A8B2A-1F89-4898-AD52-347EACC6CED6}"/>
              </a:ext>
            </a:extLst>
          </p:cNvPr>
          <p:cNvSpPr/>
          <p:nvPr/>
        </p:nvSpPr>
        <p:spPr>
          <a:xfrm>
            <a:off x="7158117" y="270098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17625-3241-4157-B3CD-08699E8F826E}"/>
              </a:ext>
            </a:extLst>
          </p:cNvPr>
          <p:cNvSpPr/>
          <p:nvPr/>
        </p:nvSpPr>
        <p:spPr>
          <a:xfrm>
            <a:off x="6864501" y="299459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83C7615-86DF-4146-931D-40F5489F2F98}"/>
              </a:ext>
            </a:extLst>
          </p:cNvPr>
          <p:cNvSpPr/>
          <p:nvPr/>
        </p:nvSpPr>
        <p:spPr>
          <a:xfrm>
            <a:off x="7158116" y="299459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7DD144B-890A-419B-AF1F-FC7AA334F1AA}"/>
              </a:ext>
            </a:extLst>
          </p:cNvPr>
          <p:cNvSpPr/>
          <p:nvPr/>
        </p:nvSpPr>
        <p:spPr>
          <a:xfrm>
            <a:off x="6897390" y="50732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0735734-59F7-433B-BE74-A32A1419B7D9}"/>
              </a:ext>
            </a:extLst>
          </p:cNvPr>
          <p:cNvSpPr/>
          <p:nvPr/>
        </p:nvSpPr>
        <p:spPr>
          <a:xfrm>
            <a:off x="7191005" y="5073296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79D73C3-2D31-42D0-A7AD-2E937CAF872A}"/>
              </a:ext>
            </a:extLst>
          </p:cNvPr>
          <p:cNvSpPr/>
          <p:nvPr/>
        </p:nvSpPr>
        <p:spPr>
          <a:xfrm>
            <a:off x="6897389" y="536691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FA95112-F8A9-4828-AA2B-315FEA42C88A}"/>
              </a:ext>
            </a:extLst>
          </p:cNvPr>
          <p:cNvSpPr/>
          <p:nvPr/>
        </p:nvSpPr>
        <p:spPr>
          <a:xfrm>
            <a:off x="7191004" y="536691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E7877BC-2CE2-4F3A-978D-670BCA63F28A}"/>
                  </a:ext>
                </a:extLst>
              </p:cNvPr>
              <p:cNvSpPr txBox="1"/>
              <p:nvPr/>
            </p:nvSpPr>
            <p:spPr>
              <a:xfrm>
                <a:off x="6367955" y="4054202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E7877BC-2CE2-4F3A-978D-670BCA63F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55" y="4054202"/>
                <a:ext cx="160506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오른쪽 중괄호 123">
            <a:extLst>
              <a:ext uri="{FF2B5EF4-FFF2-40B4-BE49-F238E27FC236}">
                <a16:creationId xmlns:a16="http://schemas.microsoft.com/office/drawing/2014/main" id="{FC6740DD-505E-42B3-8805-70797393A3BD}"/>
              </a:ext>
            </a:extLst>
          </p:cNvPr>
          <p:cNvSpPr/>
          <p:nvPr/>
        </p:nvSpPr>
        <p:spPr>
          <a:xfrm>
            <a:off x="7949716" y="2700984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589074-9B23-48A1-979C-8759276D811F}"/>
                  </a:ext>
                </a:extLst>
              </p:cNvPr>
              <p:cNvSpPr txBox="1"/>
              <p:nvPr/>
            </p:nvSpPr>
            <p:spPr>
              <a:xfrm>
                <a:off x="8324315" y="4023693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589074-9B23-48A1-979C-8759276D8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15" y="4023693"/>
                <a:ext cx="45787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068B01F-AEA6-484D-B50F-4FFF4F198C4B}"/>
              </a:ext>
            </a:extLst>
          </p:cNvPr>
          <p:cNvSpPr txBox="1"/>
          <p:nvPr/>
        </p:nvSpPr>
        <p:spPr>
          <a:xfrm>
            <a:off x="6649198" y="6233490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 features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36F474E-390C-4C12-A978-4B7FAE6B60A2}"/>
                  </a:ext>
                </a:extLst>
              </p:cNvPr>
              <p:cNvSpPr txBox="1"/>
              <p:nvPr/>
            </p:nvSpPr>
            <p:spPr>
              <a:xfrm>
                <a:off x="5040728" y="2340332"/>
                <a:ext cx="330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36F474E-390C-4C12-A978-4B7FAE6B6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28" y="2340332"/>
                <a:ext cx="330796" cy="246221"/>
              </a:xfrm>
              <a:prstGeom prst="rect">
                <a:avLst/>
              </a:prstGeom>
              <a:blipFill>
                <a:blip r:embed="rId14"/>
                <a:stretch>
                  <a:fillRect l="-1111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0EE1748-2683-4F6C-930B-C2DCE2F8B568}"/>
                  </a:ext>
                </a:extLst>
              </p:cNvPr>
              <p:cNvSpPr txBox="1"/>
              <p:nvPr/>
            </p:nvSpPr>
            <p:spPr>
              <a:xfrm>
                <a:off x="4953450" y="4455839"/>
                <a:ext cx="560795" cy="26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0EE1748-2683-4F6C-930B-C2DCE2F8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50" y="4455839"/>
                <a:ext cx="560795" cy="268663"/>
              </a:xfrm>
              <a:prstGeom prst="rect">
                <a:avLst/>
              </a:prstGeom>
              <a:blipFill>
                <a:blip r:embed="rId15"/>
                <a:stretch>
                  <a:fillRect l="-6522" b="-1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695318-7626-4144-8B56-C7AE1258B743}"/>
              </a:ext>
            </a:extLst>
          </p:cNvPr>
          <p:cNvCxnSpPr/>
          <p:nvPr/>
        </p:nvCxnSpPr>
        <p:spPr>
          <a:xfrm>
            <a:off x="6098481" y="2969183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2155FB1-9A56-4024-A3D6-7A2AD0B1E73D}"/>
              </a:ext>
            </a:extLst>
          </p:cNvPr>
          <p:cNvCxnSpPr/>
          <p:nvPr/>
        </p:nvCxnSpPr>
        <p:spPr>
          <a:xfrm>
            <a:off x="6218454" y="546773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12038A-B6BB-433F-B1A5-4A652BCE38A6}"/>
                  </a:ext>
                </a:extLst>
              </p:cNvPr>
              <p:cNvSpPr txBox="1"/>
              <p:nvPr/>
            </p:nvSpPr>
            <p:spPr>
              <a:xfrm>
                <a:off x="2832803" y="4532045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12038A-B6BB-433F-B1A5-4A652BCE3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03" y="4532045"/>
                <a:ext cx="193963" cy="276999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슬라이드 번호 개체 틀 131">
            <a:extLst>
              <a:ext uri="{FF2B5EF4-FFF2-40B4-BE49-F238E27FC236}">
                <a16:creationId xmlns:a16="http://schemas.microsoft.com/office/drawing/2014/main" id="{4D58E49D-AFD7-4737-9376-B63C886E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5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5EB10B5-AEFC-4550-B783-A20B90F0665F}"/>
              </a:ext>
            </a:extLst>
          </p:cNvPr>
          <p:cNvSpPr/>
          <p:nvPr/>
        </p:nvSpPr>
        <p:spPr>
          <a:xfrm>
            <a:off x="948893" y="2689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5A8B2A-1F89-4898-AD52-347EACC6CED6}"/>
              </a:ext>
            </a:extLst>
          </p:cNvPr>
          <p:cNvSpPr/>
          <p:nvPr/>
        </p:nvSpPr>
        <p:spPr>
          <a:xfrm>
            <a:off x="1242508" y="268973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17625-3241-4157-B3CD-08699E8F826E}"/>
              </a:ext>
            </a:extLst>
          </p:cNvPr>
          <p:cNvSpPr/>
          <p:nvPr/>
        </p:nvSpPr>
        <p:spPr>
          <a:xfrm>
            <a:off x="948892" y="2983346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83C7615-86DF-4146-931D-40F5489F2F98}"/>
              </a:ext>
            </a:extLst>
          </p:cNvPr>
          <p:cNvSpPr/>
          <p:nvPr/>
        </p:nvSpPr>
        <p:spPr>
          <a:xfrm>
            <a:off x="1242507" y="2983346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7DD144B-890A-419B-AF1F-FC7AA334F1AA}"/>
              </a:ext>
            </a:extLst>
          </p:cNvPr>
          <p:cNvSpPr/>
          <p:nvPr/>
        </p:nvSpPr>
        <p:spPr>
          <a:xfrm>
            <a:off x="981781" y="506204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0735734-59F7-433B-BE74-A32A1419B7D9}"/>
              </a:ext>
            </a:extLst>
          </p:cNvPr>
          <p:cNvSpPr/>
          <p:nvPr/>
        </p:nvSpPr>
        <p:spPr>
          <a:xfrm>
            <a:off x="1275396" y="506204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79D73C3-2D31-42D0-A7AD-2E937CAF872A}"/>
              </a:ext>
            </a:extLst>
          </p:cNvPr>
          <p:cNvSpPr/>
          <p:nvPr/>
        </p:nvSpPr>
        <p:spPr>
          <a:xfrm>
            <a:off x="981780" y="535565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FA95112-F8A9-4828-AA2B-315FEA42C88A}"/>
              </a:ext>
            </a:extLst>
          </p:cNvPr>
          <p:cNvSpPr/>
          <p:nvPr/>
        </p:nvSpPr>
        <p:spPr>
          <a:xfrm>
            <a:off x="1275395" y="535565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E7877BC-2CE2-4F3A-978D-670BCA63F28A}"/>
                  </a:ext>
                </a:extLst>
              </p:cNvPr>
              <p:cNvSpPr txBox="1"/>
              <p:nvPr/>
            </p:nvSpPr>
            <p:spPr>
              <a:xfrm>
                <a:off x="452346" y="4042949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E7877BC-2CE2-4F3A-978D-670BCA63F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6" y="4042949"/>
                <a:ext cx="160506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오른쪽 중괄호 123">
            <a:extLst>
              <a:ext uri="{FF2B5EF4-FFF2-40B4-BE49-F238E27FC236}">
                <a16:creationId xmlns:a16="http://schemas.microsoft.com/office/drawing/2014/main" id="{FC6740DD-505E-42B3-8805-70797393A3BD}"/>
              </a:ext>
            </a:extLst>
          </p:cNvPr>
          <p:cNvSpPr/>
          <p:nvPr/>
        </p:nvSpPr>
        <p:spPr>
          <a:xfrm>
            <a:off x="2034107" y="2689731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589074-9B23-48A1-979C-8759276D811F}"/>
                  </a:ext>
                </a:extLst>
              </p:cNvPr>
              <p:cNvSpPr txBox="1"/>
              <p:nvPr/>
            </p:nvSpPr>
            <p:spPr>
              <a:xfrm>
                <a:off x="2408706" y="4012440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589074-9B23-48A1-979C-8759276D8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06" y="4012440"/>
                <a:ext cx="4578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068B01F-AEA6-484D-B50F-4FFF4F198C4B}"/>
              </a:ext>
            </a:extLst>
          </p:cNvPr>
          <p:cNvSpPr txBox="1"/>
          <p:nvPr/>
        </p:nvSpPr>
        <p:spPr>
          <a:xfrm>
            <a:off x="733589" y="6222237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 features</a:t>
            </a:r>
            <a:endParaRPr lang="ko-KR" altLang="en-US" sz="1400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695318-7626-4144-8B56-C7AE1258B743}"/>
              </a:ext>
            </a:extLst>
          </p:cNvPr>
          <p:cNvCxnSpPr/>
          <p:nvPr/>
        </p:nvCxnSpPr>
        <p:spPr>
          <a:xfrm>
            <a:off x="182872" y="2957930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2155FB1-9A56-4024-A3D6-7A2AD0B1E73D}"/>
              </a:ext>
            </a:extLst>
          </p:cNvPr>
          <p:cNvCxnSpPr/>
          <p:nvPr/>
        </p:nvCxnSpPr>
        <p:spPr>
          <a:xfrm>
            <a:off x="302845" y="5456479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1A24F3-FD6E-423E-B168-266BF7514CFE}"/>
              </a:ext>
            </a:extLst>
          </p:cNvPr>
          <p:cNvSpPr/>
          <p:nvPr/>
        </p:nvSpPr>
        <p:spPr>
          <a:xfrm>
            <a:off x="4317748" y="261181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DA65C5-DCC4-481B-BB2D-12D22DC2C559}"/>
              </a:ext>
            </a:extLst>
          </p:cNvPr>
          <p:cNvSpPr/>
          <p:nvPr/>
        </p:nvSpPr>
        <p:spPr>
          <a:xfrm>
            <a:off x="4611363" y="261181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0C8E820-77CC-4CDC-916A-96FEE81DB919}"/>
              </a:ext>
            </a:extLst>
          </p:cNvPr>
          <p:cNvSpPr/>
          <p:nvPr/>
        </p:nvSpPr>
        <p:spPr>
          <a:xfrm>
            <a:off x="4317747" y="290543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669C783-F1A7-459B-9191-BE01330B3D3D}"/>
              </a:ext>
            </a:extLst>
          </p:cNvPr>
          <p:cNvSpPr/>
          <p:nvPr/>
        </p:nvSpPr>
        <p:spPr>
          <a:xfrm>
            <a:off x="4611362" y="290543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523CBA-4D90-4FB0-84AA-3A3516C561B7}"/>
              </a:ext>
            </a:extLst>
          </p:cNvPr>
          <p:cNvSpPr/>
          <p:nvPr/>
        </p:nvSpPr>
        <p:spPr>
          <a:xfrm>
            <a:off x="5087862" y="26093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F2EDFDF-281B-4119-B910-C30153908932}"/>
              </a:ext>
            </a:extLst>
          </p:cNvPr>
          <p:cNvSpPr/>
          <p:nvPr/>
        </p:nvSpPr>
        <p:spPr>
          <a:xfrm>
            <a:off x="5381477" y="260938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5C4CE2D-DF93-46B7-8AF8-1685F26CB355}"/>
              </a:ext>
            </a:extLst>
          </p:cNvPr>
          <p:cNvSpPr/>
          <p:nvPr/>
        </p:nvSpPr>
        <p:spPr>
          <a:xfrm>
            <a:off x="5087861" y="29029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229D3A-F35C-4ABE-B60B-85DB6E2F75DC}"/>
              </a:ext>
            </a:extLst>
          </p:cNvPr>
          <p:cNvSpPr/>
          <p:nvPr/>
        </p:nvSpPr>
        <p:spPr>
          <a:xfrm>
            <a:off x="5381476" y="29029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D76C9CE-7EC5-4725-8FC0-98D8486A5EEA}"/>
              </a:ext>
            </a:extLst>
          </p:cNvPr>
          <p:cNvSpPr/>
          <p:nvPr/>
        </p:nvSpPr>
        <p:spPr>
          <a:xfrm>
            <a:off x="5824770" y="26093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0335821-68EA-4E72-BE83-8CF1C75644DA}"/>
              </a:ext>
            </a:extLst>
          </p:cNvPr>
          <p:cNvSpPr/>
          <p:nvPr/>
        </p:nvSpPr>
        <p:spPr>
          <a:xfrm>
            <a:off x="6118385" y="260938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1E909D-4F90-46B2-929D-61E7563FDB6A}"/>
              </a:ext>
            </a:extLst>
          </p:cNvPr>
          <p:cNvSpPr/>
          <p:nvPr/>
        </p:nvSpPr>
        <p:spPr>
          <a:xfrm>
            <a:off x="5824769" y="29029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7F45564-8038-4042-9AFD-80DC197FBBA4}"/>
              </a:ext>
            </a:extLst>
          </p:cNvPr>
          <p:cNvSpPr/>
          <p:nvPr/>
        </p:nvSpPr>
        <p:spPr>
          <a:xfrm>
            <a:off x="6118384" y="29029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EE2972-0933-4965-9490-955A408EC5F1}"/>
              </a:ext>
            </a:extLst>
          </p:cNvPr>
          <p:cNvCxnSpPr>
            <a:cxnSpLocks/>
          </p:cNvCxnSpPr>
          <p:nvPr/>
        </p:nvCxnSpPr>
        <p:spPr>
          <a:xfrm>
            <a:off x="3106464" y="4208729"/>
            <a:ext cx="827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65E8DA9-6E23-46C9-AE38-017D3433393D}"/>
                  </a:ext>
                </a:extLst>
              </p:cNvPr>
              <p:cNvSpPr txBox="1"/>
              <p:nvPr/>
            </p:nvSpPr>
            <p:spPr>
              <a:xfrm>
                <a:off x="2866583" y="3712372"/>
                <a:ext cx="1433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sz="1200" dirty="0"/>
                  <a:t>개의 </a:t>
                </a:r>
                <a:r>
                  <a:rPr lang="en-US" altLang="ko-KR" sz="1200" dirty="0"/>
                  <a:t>group</a:t>
                </a:r>
                <a:r>
                  <a:rPr lang="ko-KR" altLang="en-US" sz="1200" dirty="0"/>
                  <a:t>으로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나눔</a:t>
                </a: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65E8DA9-6E23-46C9-AE38-017D34333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583" y="3712372"/>
                <a:ext cx="1433149" cy="461665"/>
              </a:xfrm>
              <a:prstGeom prst="rect">
                <a:avLst/>
              </a:prstGeom>
              <a:blipFill>
                <a:blip r:embed="rId4"/>
                <a:stretch>
                  <a:fillRect t="-2632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A1AEF2-A0B3-47A4-8153-E43F7CC60B6A}"/>
                  </a:ext>
                </a:extLst>
              </p:cNvPr>
              <p:cNvSpPr txBox="1"/>
              <p:nvPr/>
            </p:nvSpPr>
            <p:spPr>
              <a:xfrm>
                <a:off x="6655450" y="4012172"/>
                <a:ext cx="8165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A1AEF2-A0B3-47A4-8153-E43F7CC6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50" y="4012172"/>
                <a:ext cx="81650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F98F4F4-93F0-482B-B935-0891CF7936A0}"/>
                  </a:ext>
                </a:extLst>
              </p:cNvPr>
              <p:cNvSpPr txBox="1"/>
              <p:nvPr/>
            </p:nvSpPr>
            <p:spPr>
              <a:xfrm>
                <a:off x="3794859" y="2274931"/>
                <a:ext cx="8165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F98F4F4-93F0-482B-B935-0891CF793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2274931"/>
                <a:ext cx="816503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582A082-0838-4EF8-B8D8-91887DE310D7}"/>
                  </a:ext>
                </a:extLst>
              </p:cNvPr>
              <p:cNvSpPr txBox="1"/>
              <p:nvPr/>
            </p:nvSpPr>
            <p:spPr>
              <a:xfrm>
                <a:off x="3860483" y="4644725"/>
                <a:ext cx="8165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582A082-0838-4EF8-B8D8-91887DE3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83" y="4644725"/>
                <a:ext cx="816503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6FD3BA9-F68C-4D3A-B700-D31261974029}"/>
                  </a:ext>
                </a:extLst>
              </p:cNvPr>
              <p:cNvSpPr txBox="1"/>
              <p:nvPr/>
            </p:nvSpPr>
            <p:spPr>
              <a:xfrm>
                <a:off x="4578943" y="3977513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6FD3BA9-F68C-4D3A-B700-D31261974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43" y="3977513"/>
                <a:ext cx="16050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D6B1133-E91B-40B2-997B-13942934C713}"/>
              </a:ext>
            </a:extLst>
          </p:cNvPr>
          <p:cNvSpPr/>
          <p:nvPr/>
        </p:nvSpPr>
        <p:spPr>
          <a:xfrm>
            <a:off x="4236565" y="5013105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93BE076-4321-4ADC-9D82-FD495C49C467}"/>
              </a:ext>
            </a:extLst>
          </p:cNvPr>
          <p:cNvSpPr/>
          <p:nvPr/>
        </p:nvSpPr>
        <p:spPr>
          <a:xfrm>
            <a:off x="4530180" y="501310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28943AF-731C-4B2C-B3AF-215E180366D3}"/>
              </a:ext>
            </a:extLst>
          </p:cNvPr>
          <p:cNvSpPr/>
          <p:nvPr/>
        </p:nvSpPr>
        <p:spPr>
          <a:xfrm>
            <a:off x="4236564" y="530671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7C814E-EBC5-4BB5-A454-D2E271F26E6B}"/>
              </a:ext>
            </a:extLst>
          </p:cNvPr>
          <p:cNvSpPr/>
          <p:nvPr/>
        </p:nvSpPr>
        <p:spPr>
          <a:xfrm>
            <a:off x="4530179" y="530671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CDA9719-7BCA-4953-B021-2C532D1EE026}"/>
              </a:ext>
            </a:extLst>
          </p:cNvPr>
          <p:cNvSpPr/>
          <p:nvPr/>
        </p:nvSpPr>
        <p:spPr>
          <a:xfrm>
            <a:off x="5006679" y="501066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93DA439-547A-4E53-A513-FCA4B3E05D64}"/>
              </a:ext>
            </a:extLst>
          </p:cNvPr>
          <p:cNvSpPr/>
          <p:nvPr/>
        </p:nvSpPr>
        <p:spPr>
          <a:xfrm>
            <a:off x="5300294" y="501066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02D1203-2BD6-4EEB-AAE3-16A3A698F5AF}"/>
              </a:ext>
            </a:extLst>
          </p:cNvPr>
          <p:cNvSpPr/>
          <p:nvPr/>
        </p:nvSpPr>
        <p:spPr>
          <a:xfrm>
            <a:off x="5006678" y="53042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6294883-B3D8-40BB-AC11-E2769627E4F0}"/>
              </a:ext>
            </a:extLst>
          </p:cNvPr>
          <p:cNvSpPr/>
          <p:nvPr/>
        </p:nvSpPr>
        <p:spPr>
          <a:xfrm>
            <a:off x="5300293" y="53042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4CCF84-FD91-41CC-A4EA-B93D8B75A161}"/>
              </a:ext>
            </a:extLst>
          </p:cNvPr>
          <p:cNvSpPr/>
          <p:nvPr/>
        </p:nvSpPr>
        <p:spPr>
          <a:xfrm>
            <a:off x="5743587" y="501066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D048160-0ADD-479F-B7ED-B9B8D4036CE6}"/>
              </a:ext>
            </a:extLst>
          </p:cNvPr>
          <p:cNvSpPr/>
          <p:nvPr/>
        </p:nvSpPr>
        <p:spPr>
          <a:xfrm>
            <a:off x="6037202" y="501066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D301B06-C26F-41BF-9E2C-3C261EEDB3F4}"/>
              </a:ext>
            </a:extLst>
          </p:cNvPr>
          <p:cNvSpPr/>
          <p:nvPr/>
        </p:nvSpPr>
        <p:spPr>
          <a:xfrm>
            <a:off x="5743586" y="53042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9DE5FB5-8E96-4234-9855-E021A77A435F}"/>
              </a:ext>
            </a:extLst>
          </p:cNvPr>
          <p:cNvSpPr/>
          <p:nvPr/>
        </p:nvSpPr>
        <p:spPr>
          <a:xfrm>
            <a:off x="6037201" y="53042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중괄호 188">
            <a:extLst>
              <a:ext uri="{FF2B5EF4-FFF2-40B4-BE49-F238E27FC236}">
                <a16:creationId xmlns:a16="http://schemas.microsoft.com/office/drawing/2014/main" id="{588162E6-63C2-48CA-977F-BEAF573356FD}"/>
              </a:ext>
            </a:extLst>
          </p:cNvPr>
          <p:cNvSpPr/>
          <p:nvPr/>
        </p:nvSpPr>
        <p:spPr>
          <a:xfrm>
            <a:off x="6589825" y="2625990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64AE134-5B84-430A-933D-FECA59259EFE}"/>
              </a:ext>
            </a:extLst>
          </p:cNvPr>
          <p:cNvCxnSpPr>
            <a:cxnSpLocks/>
          </p:cNvCxnSpPr>
          <p:nvPr/>
        </p:nvCxnSpPr>
        <p:spPr>
          <a:xfrm>
            <a:off x="7260667" y="4172244"/>
            <a:ext cx="49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735EB09-6AEE-44BC-9F61-5B38FD9FB6E5}"/>
              </a:ext>
            </a:extLst>
          </p:cNvPr>
          <p:cNvSpPr txBox="1"/>
          <p:nvPr/>
        </p:nvSpPr>
        <p:spPr>
          <a:xfrm>
            <a:off x="7696094" y="3746678"/>
            <a:ext cx="122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각 </a:t>
            </a:r>
            <a:r>
              <a:rPr lang="en-US" altLang="ko-KR" sz="1200" dirty="0"/>
              <a:t>Group </a:t>
            </a:r>
            <a:r>
              <a:rPr lang="ko-KR" altLang="en-US" sz="1200" dirty="0"/>
              <a:t>내의 모든 </a:t>
            </a:r>
            <a:r>
              <a:rPr lang="en-US" altLang="ko-KR" sz="1200" dirty="0"/>
              <a:t>feature map</a:t>
            </a:r>
            <a:r>
              <a:rPr lang="ko-KR" altLang="en-US" sz="1200" dirty="0"/>
              <a:t>들의 평균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 계산</a:t>
            </a: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067A5BD5-3B50-4F7B-9297-17975C344175}"/>
              </a:ext>
            </a:extLst>
          </p:cNvPr>
          <p:cNvCxnSpPr>
            <a:cxnSpLocks/>
          </p:cNvCxnSpPr>
          <p:nvPr/>
        </p:nvCxnSpPr>
        <p:spPr>
          <a:xfrm>
            <a:off x="8921600" y="4159621"/>
            <a:ext cx="33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51C55-6F2B-4AD1-A9B2-5CF99AA316F7}"/>
                  </a:ext>
                </a:extLst>
              </p:cNvPr>
              <p:cNvSpPr txBox="1"/>
              <p:nvPr/>
            </p:nvSpPr>
            <p:spPr>
              <a:xfrm>
                <a:off x="9429245" y="2689731"/>
                <a:ext cx="787492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51C55-6F2B-4AD1-A9B2-5CF99AA3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245" y="2689731"/>
                <a:ext cx="787492" cy="359714"/>
              </a:xfrm>
              <a:prstGeom prst="rect">
                <a:avLst/>
              </a:prstGeom>
              <a:blipFill>
                <a:blip r:embed="rId9"/>
                <a:stretch>
                  <a:fillRect r="-2326" b="-3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8B2BF07-176A-44DB-8E69-7C2E65738721}"/>
                  </a:ext>
                </a:extLst>
              </p:cNvPr>
              <p:cNvSpPr txBox="1"/>
              <p:nvPr/>
            </p:nvSpPr>
            <p:spPr>
              <a:xfrm>
                <a:off x="9429245" y="5263063"/>
                <a:ext cx="825097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8B2BF07-176A-44DB-8E69-7C2E65738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245" y="5263063"/>
                <a:ext cx="825097" cy="369460"/>
              </a:xfrm>
              <a:prstGeom prst="rect">
                <a:avLst/>
              </a:prstGeom>
              <a:blipFill>
                <a:blip r:embed="rId10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AA152B6-6C8A-4D76-B0C0-42105E66A139}"/>
                  </a:ext>
                </a:extLst>
              </p:cNvPr>
              <p:cNvSpPr txBox="1"/>
              <p:nvPr/>
            </p:nvSpPr>
            <p:spPr>
              <a:xfrm>
                <a:off x="9325417" y="4024511"/>
                <a:ext cx="651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AA152B6-6C8A-4D76-B0C0-42105E66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417" y="4024511"/>
                <a:ext cx="65102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C5E3166C-9A00-4151-81AA-8C2454784FB7}"/>
              </a:ext>
            </a:extLst>
          </p:cNvPr>
          <p:cNvCxnSpPr>
            <a:cxnSpLocks/>
          </p:cNvCxnSpPr>
          <p:nvPr/>
        </p:nvCxnSpPr>
        <p:spPr>
          <a:xfrm>
            <a:off x="10066231" y="4132024"/>
            <a:ext cx="49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056E7CB-89A6-468D-ACCB-2C50DC0ACE9C}"/>
              </a:ext>
            </a:extLst>
          </p:cNvPr>
          <p:cNvSpPr txBox="1"/>
          <p:nvPr/>
        </p:nvSpPr>
        <p:spPr>
          <a:xfrm>
            <a:off x="10453309" y="3429000"/>
            <a:ext cx="1225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계산된 평균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표준편차로 각 </a:t>
            </a:r>
            <a:r>
              <a:rPr lang="en-US" altLang="ko-KR" sz="1200" dirty="0"/>
              <a:t>feature map</a:t>
            </a:r>
            <a:r>
              <a:rPr lang="ko-KR" altLang="en-US" sz="1200" dirty="0"/>
              <a:t>들의 값을 </a:t>
            </a:r>
            <a:r>
              <a:rPr lang="en-US" altLang="ko-KR" sz="1200" dirty="0"/>
              <a:t>normalization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0CC5D676-EB96-4EA8-AF75-E2BD7213E6C0}"/>
                  </a:ext>
                </a:extLst>
              </p:cNvPr>
              <p:cNvSpPr txBox="1"/>
              <p:nvPr/>
            </p:nvSpPr>
            <p:spPr>
              <a:xfrm>
                <a:off x="9948630" y="4538166"/>
                <a:ext cx="2243370" cy="420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0CC5D676-EB96-4EA8-AF75-E2BD7213E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630" y="4538166"/>
                <a:ext cx="2243370" cy="420051"/>
              </a:xfrm>
              <a:prstGeom prst="rect">
                <a:avLst/>
              </a:prstGeom>
              <a:blipFill>
                <a:blip r:embed="rId12"/>
                <a:stretch>
                  <a:fillRect t="-1449" b="-11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B2A86FB2-77D8-4488-B90E-42D5C8059BEF}"/>
              </a:ext>
            </a:extLst>
          </p:cNvPr>
          <p:cNvSpPr txBox="1"/>
          <p:nvPr/>
        </p:nvSpPr>
        <p:spPr>
          <a:xfrm>
            <a:off x="219654" y="1167711"/>
            <a:ext cx="7440114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Batch-size</a:t>
            </a:r>
            <a:r>
              <a:rPr lang="ko-KR" altLang="en-US" sz="1600" dirty="0"/>
              <a:t>에 의존적인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의 단점을 보완하기 위해 제안됨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CNN</a:t>
            </a:r>
            <a:r>
              <a:rPr lang="ko-KR" altLang="en-US" sz="1600" dirty="0"/>
              <a:t>에 적용했을 때 성능이 좋지 않은 </a:t>
            </a:r>
            <a:r>
              <a:rPr lang="en-US" altLang="ko-KR" sz="1600" dirty="0"/>
              <a:t>Layer Normalization</a:t>
            </a:r>
            <a:r>
              <a:rPr lang="ko-KR" altLang="en-US" sz="1600" dirty="0"/>
              <a:t>을 보완함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57421-46EE-45BC-A2A4-27E0A29C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9FD6CF9-86BA-4ED7-BC61-C8D6A2A315A9}"/>
              </a:ext>
            </a:extLst>
          </p:cNvPr>
          <p:cNvCxnSpPr>
            <a:cxnSpLocks/>
          </p:cNvCxnSpPr>
          <p:nvPr/>
        </p:nvCxnSpPr>
        <p:spPr>
          <a:xfrm>
            <a:off x="8921600" y="2902997"/>
            <a:ext cx="33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3DFF4E3-919C-4EAF-83EF-19AC56D3315D}"/>
              </a:ext>
            </a:extLst>
          </p:cNvPr>
          <p:cNvCxnSpPr>
            <a:cxnSpLocks/>
          </p:cNvCxnSpPr>
          <p:nvPr/>
        </p:nvCxnSpPr>
        <p:spPr>
          <a:xfrm>
            <a:off x="8991051" y="5490812"/>
            <a:ext cx="33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2A86FB2-77D8-4488-B90E-42D5C8059BEF}"/>
              </a:ext>
            </a:extLst>
          </p:cNvPr>
          <p:cNvSpPr txBox="1"/>
          <p:nvPr/>
        </p:nvSpPr>
        <p:spPr>
          <a:xfrm>
            <a:off x="436226" y="1287616"/>
            <a:ext cx="655718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 normalization</a:t>
            </a:r>
            <a:r>
              <a:rPr lang="ko-KR" altLang="en-US" sz="1600" dirty="0"/>
              <a:t>은 </a:t>
            </a:r>
            <a:r>
              <a:rPr lang="en-US" altLang="ko-KR" sz="1600" dirty="0"/>
              <a:t>batch size</a:t>
            </a:r>
            <a:r>
              <a:rPr lang="ko-KR" altLang="en-US" sz="1600" dirty="0"/>
              <a:t>에 민감하게 반응하지만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Group normalization</a:t>
            </a:r>
            <a:r>
              <a:rPr lang="ko-KR" altLang="en-US" sz="1600" dirty="0"/>
              <a:t>은 </a:t>
            </a:r>
            <a:r>
              <a:rPr lang="en-US" altLang="ko-KR" sz="1600" dirty="0"/>
              <a:t>batch size</a:t>
            </a:r>
            <a:r>
              <a:rPr lang="ko-KR" altLang="en-US" sz="1600" dirty="0"/>
              <a:t>에 상관없이 동일한 성능을 보임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4DEF17-9374-4465-8B47-F9C6BFAF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387919"/>
            <a:ext cx="10077450" cy="384051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9D463-B07C-4536-9F63-6F7ED112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2A86FB2-77D8-4488-B90E-42D5C8059BEF}"/>
              </a:ext>
            </a:extLst>
          </p:cNvPr>
          <p:cNvSpPr txBox="1"/>
          <p:nvPr/>
        </p:nvSpPr>
        <p:spPr>
          <a:xfrm>
            <a:off x="340976" y="1438522"/>
            <a:ext cx="9855518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하지만 </a:t>
            </a:r>
            <a:r>
              <a:rPr lang="en-US" altLang="ko-KR" sz="1600" dirty="0"/>
              <a:t>batch-size</a:t>
            </a:r>
            <a:r>
              <a:rPr lang="ko-KR" altLang="en-US" sz="1600" dirty="0"/>
              <a:t>의 크기가 충분히 클 때</a:t>
            </a:r>
            <a:r>
              <a:rPr lang="en-US" altLang="ko-KR" sz="1600" dirty="0"/>
              <a:t>(batch-size = 32), batch normalization</a:t>
            </a:r>
            <a:r>
              <a:rPr lang="ko-KR" altLang="en-US" sz="1600" dirty="0"/>
              <a:t>의 성능을 넘지는 못함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E9A88-C631-49A0-91FC-3D8819B01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17" y="2025124"/>
            <a:ext cx="5713754" cy="405467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A107B1-DC9B-4AE3-9546-5AC0FE25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Weight Standardization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F2E508-F7F7-4748-8B42-9EA31DAAF153}"/>
              </a:ext>
            </a:extLst>
          </p:cNvPr>
          <p:cNvSpPr/>
          <p:nvPr/>
        </p:nvSpPr>
        <p:spPr>
          <a:xfrm>
            <a:off x="798027" y="4075010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AAEB1F-0C98-41E1-B9CD-44C9D3E3424F}"/>
              </a:ext>
            </a:extLst>
          </p:cNvPr>
          <p:cNvSpPr/>
          <p:nvPr/>
        </p:nvSpPr>
        <p:spPr>
          <a:xfrm>
            <a:off x="1091642" y="407500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9D1DEA-7580-477F-A205-9E1AE0BE4D0E}"/>
              </a:ext>
            </a:extLst>
          </p:cNvPr>
          <p:cNvSpPr/>
          <p:nvPr/>
        </p:nvSpPr>
        <p:spPr>
          <a:xfrm>
            <a:off x="1385257" y="407500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97153C-B952-403D-8CDC-05A421B5AC45}"/>
              </a:ext>
            </a:extLst>
          </p:cNvPr>
          <p:cNvSpPr/>
          <p:nvPr/>
        </p:nvSpPr>
        <p:spPr>
          <a:xfrm>
            <a:off x="798026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B563D7B-1818-4285-A65A-F59D3BE1FACB}"/>
              </a:ext>
            </a:extLst>
          </p:cNvPr>
          <p:cNvSpPr/>
          <p:nvPr/>
        </p:nvSpPr>
        <p:spPr>
          <a:xfrm>
            <a:off x="1091641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A81F18-DF77-43BB-8415-A525810C32BF}"/>
              </a:ext>
            </a:extLst>
          </p:cNvPr>
          <p:cNvSpPr/>
          <p:nvPr/>
        </p:nvSpPr>
        <p:spPr>
          <a:xfrm>
            <a:off x="1385256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8D7DCE-3CB6-4DD6-A090-5DC7DFBDE3D6}"/>
              </a:ext>
            </a:extLst>
          </p:cNvPr>
          <p:cNvSpPr/>
          <p:nvPr/>
        </p:nvSpPr>
        <p:spPr>
          <a:xfrm>
            <a:off x="798025" y="466223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A0309C-6F46-4916-86FF-98D5137B13E7}"/>
              </a:ext>
            </a:extLst>
          </p:cNvPr>
          <p:cNvSpPr/>
          <p:nvPr/>
        </p:nvSpPr>
        <p:spPr>
          <a:xfrm>
            <a:off x="1091641" y="466223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1CADDE-D5E9-49D3-949E-89FF98118140}"/>
              </a:ext>
            </a:extLst>
          </p:cNvPr>
          <p:cNvSpPr/>
          <p:nvPr/>
        </p:nvSpPr>
        <p:spPr>
          <a:xfrm>
            <a:off x="1385254" y="466223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6F8D900-A23E-4AEC-926F-B765CA39DB15}"/>
              </a:ext>
            </a:extLst>
          </p:cNvPr>
          <p:cNvCxnSpPr/>
          <p:nvPr/>
        </p:nvCxnSpPr>
        <p:spPr>
          <a:xfrm flipV="1">
            <a:off x="798025" y="3429000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4C97D71-F783-47CC-9CC5-FB465302E00B}"/>
              </a:ext>
            </a:extLst>
          </p:cNvPr>
          <p:cNvCxnSpPr/>
          <p:nvPr/>
        </p:nvCxnSpPr>
        <p:spPr>
          <a:xfrm flipV="1">
            <a:off x="1092996" y="34207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EDFFDBC-65BC-4000-B4AC-5591B61341E6}"/>
              </a:ext>
            </a:extLst>
          </p:cNvPr>
          <p:cNvCxnSpPr/>
          <p:nvPr/>
        </p:nvCxnSpPr>
        <p:spPr>
          <a:xfrm flipV="1">
            <a:off x="1378036" y="342979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A418BB-4EAB-4F61-8B6C-5B18B2A58CBC}"/>
              </a:ext>
            </a:extLst>
          </p:cNvPr>
          <p:cNvCxnSpPr/>
          <p:nvPr/>
        </p:nvCxnSpPr>
        <p:spPr>
          <a:xfrm flipV="1">
            <a:off x="1678869" y="3431193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F9D040B-9FCD-4E6E-A910-A8F8DF70C960}"/>
              </a:ext>
            </a:extLst>
          </p:cNvPr>
          <p:cNvCxnSpPr>
            <a:cxnSpLocks/>
          </p:cNvCxnSpPr>
          <p:nvPr/>
        </p:nvCxnSpPr>
        <p:spPr>
          <a:xfrm>
            <a:off x="2324878" y="3429000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E5E203-E05F-4417-BEF2-22E632CC8238}"/>
              </a:ext>
            </a:extLst>
          </p:cNvPr>
          <p:cNvCxnSpPr/>
          <p:nvPr/>
        </p:nvCxnSpPr>
        <p:spPr>
          <a:xfrm flipV="1">
            <a:off x="1678869" y="4306918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156CE45-5B43-47B9-B408-46E4A37F4151}"/>
              </a:ext>
            </a:extLst>
          </p:cNvPr>
          <p:cNvCxnSpPr/>
          <p:nvPr/>
        </p:nvCxnSpPr>
        <p:spPr>
          <a:xfrm flipV="1">
            <a:off x="1686092" y="4013158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F9BEC64-D0E9-4254-AD0A-F5911B952537}"/>
              </a:ext>
            </a:extLst>
          </p:cNvPr>
          <p:cNvCxnSpPr/>
          <p:nvPr/>
        </p:nvCxnSpPr>
        <p:spPr>
          <a:xfrm flipV="1">
            <a:off x="1677514" y="371291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22E4DC8-4C5B-4CA2-BDB0-82101B82DA9D}"/>
              </a:ext>
            </a:extLst>
          </p:cNvPr>
          <p:cNvCxnSpPr>
            <a:cxnSpLocks/>
          </p:cNvCxnSpPr>
          <p:nvPr/>
        </p:nvCxnSpPr>
        <p:spPr>
          <a:xfrm>
            <a:off x="1858348" y="3919967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4DE4D83-E48B-483E-B463-3F696E01329F}"/>
              </a:ext>
            </a:extLst>
          </p:cNvPr>
          <p:cNvCxnSpPr>
            <a:cxnSpLocks/>
          </p:cNvCxnSpPr>
          <p:nvPr/>
        </p:nvCxnSpPr>
        <p:spPr>
          <a:xfrm>
            <a:off x="2019983" y="3752004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32DB6C-B459-45D1-AC84-C3719F039986}"/>
              </a:ext>
            </a:extLst>
          </p:cNvPr>
          <p:cNvCxnSpPr>
            <a:cxnSpLocks/>
          </p:cNvCxnSpPr>
          <p:nvPr/>
        </p:nvCxnSpPr>
        <p:spPr>
          <a:xfrm>
            <a:off x="2159942" y="3596962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F8532F-33E7-4742-86A1-2BBCCDFB1992}"/>
              </a:ext>
            </a:extLst>
          </p:cNvPr>
          <p:cNvCxnSpPr/>
          <p:nvPr/>
        </p:nvCxnSpPr>
        <p:spPr>
          <a:xfrm>
            <a:off x="944832" y="3923763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34D805F-C4A4-47CF-9946-DFAF2AD57E3B}"/>
              </a:ext>
            </a:extLst>
          </p:cNvPr>
          <p:cNvCxnSpPr/>
          <p:nvPr/>
        </p:nvCxnSpPr>
        <p:spPr>
          <a:xfrm>
            <a:off x="1121029" y="3748676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EFFD6D8-2430-4694-8A5C-D572EAFB6E14}"/>
              </a:ext>
            </a:extLst>
          </p:cNvPr>
          <p:cNvCxnSpPr>
            <a:cxnSpLocks/>
          </p:cNvCxnSpPr>
          <p:nvPr/>
        </p:nvCxnSpPr>
        <p:spPr>
          <a:xfrm>
            <a:off x="1289488" y="3596962"/>
            <a:ext cx="87045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D21DEF0-ECB6-4683-841F-E3982942EF87}"/>
              </a:ext>
            </a:extLst>
          </p:cNvPr>
          <p:cNvCxnSpPr/>
          <p:nvPr/>
        </p:nvCxnSpPr>
        <p:spPr>
          <a:xfrm>
            <a:off x="1444034" y="3429000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BD165B-C583-40AF-B3DC-65B1DE420CF3}"/>
              </a:ext>
            </a:extLst>
          </p:cNvPr>
          <p:cNvSpPr txBox="1"/>
          <p:nvPr/>
        </p:nvSpPr>
        <p:spPr>
          <a:xfrm>
            <a:off x="664853" y="5336129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feature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26D57F-F6AF-455E-B1BC-81F06F66BE4D}"/>
                  </a:ext>
                </a:extLst>
              </p:cNvPr>
              <p:cNvSpPr txBox="1"/>
              <p:nvPr/>
            </p:nvSpPr>
            <p:spPr>
              <a:xfrm>
                <a:off x="1009509" y="4968096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26D57F-F6AF-455E-B1BC-81F06F66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09" y="4968096"/>
                <a:ext cx="457877" cy="307777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FCB0B00-41EA-4754-8C7E-011B4EFB4A88}"/>
                  </a:ext>
                </a:extLst>
              </p:cNvPr>
              <p:cNvSpPr txBox="1"/>
              <p:nvPr/>
            </p:nvSpPr>
            <p:spPr>
              <a:xfrm>
                <a:off x="396173" y="4413477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FCB0B00-41EA-4754-8C7E-011B4EFB4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3" y="4413477"/>
                <a:ext cx="457877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D11C69E-07B7-4731-A714-79D120EBDE87}"/>
                  </a:ext>
                </a:extLst>
              </p:cNvPr>
              <p:cNvSpPr txBox="1"/>
              <p:nvPr/>
            </p:nvSpPr>
            <p:spPr>
              <a:xfrm>
                <a:off x="755224" y="3399493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D11C69E-07B7-4731-A714-79D120EBD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4" y="3399493"/>
                <a:ext cx="45787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580622-B2D7-43BF-881A-D241198C6A9F}"/>
              </a:ext>
            </a:extLst>
          </p:cNvPr>
          <p:cNvSpPr/>
          <p:nvPr/>
        </p:nvSpPr>
        <p:spPr>
          <a:xfrm>
            <a:off x="3808847" y="317011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D68B33E-9C17-47CB-9239-219A45537D52}"/>
              </a:ext>
            </a:extLst>
          </p:cNvPr>
          <p:cNvSpPr/>
          <p:nvPr/>
        </p:nvSpPr>
        <p:spPr>
          <a:xfrm>
            <a:off x="4102462" y="317011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FFA639-D08A-43CA-B470-93E0CF1D24A3}"/>
              </a:ext>
            </a:extLst>
          </p:cNvPr>
          <p:cNvSpPr/>
          <p:nvPr/>
        </p:nvSpPr>
        <p:spPr>
          <a:xfrm>
            <a:off x="3808846" y="3463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D109A08-0141-4588-B5E0-3F785D452669}"/>
              </a:ext>
            </a:extLst>
          </p:cNvPr>
          <p:cNvSpPr/>
          <p:nvPr/>
        </p:nvSpPr>
        <p:spPr>
          <a:xfrm>
            <a:off x="4102461" y="3463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D745047-F04F-4693-82AB-51DF4EF86C7E}"/>
              </a:ext>
            </a:extLst>
          </p:cNvPr>
          <p:cNvCxnSpPr/>
          <p:nvPr/>
        </p:nvCxnSpPr>
        <p:spPr>
          <a:xfrm flipV="1">
            <a:off x="3810201" y="2515874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440EF1D-B765-45CC-991C-BEA88A4ACBB5}"/>
              </a:ext>
            </a:extLst>
          </p:cNvPr>
          <p:cNvCxnSpPr/>
          <p:nvPr/>
        </p:nvCxnSpPr>
        <p:spPr>
          <a:xfrm flipV="1">
            <a:off x="4095241" y="252490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C21D9DC-4BA8-48D6-895F-BB5A5F7ED1E7}"/>
              </a:ext>
            </a:extLst>
          </p:cNvPr>
          <p:cNvCxnSpPr/>
          <p:nvPr/>
        </p:nvCxnSpPr>
        <p:spPr>
          <a:xfrm flipV="1">
            <a:off x="4396074" y="2526301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19F4282-BB98-4B89-8B5B-BA1D20DEF286}"/>
              </a:ext>
            </a:extLst>
          </p:cNvPr>
          <p:cNvCxnSpPr>
            <a:cxnSpLocks/>
          </p:cNvCxnSpPr>
          <p:nvPr/>
        </p:nvCxnSpPr>
        <p:spPr>
          <a:xfrm>
            <a:off x="5042083" y="2524108"/>
            <a:ext cx="0" cy="6004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F148C92-699C-4E81-8475-1B99EBB5A994}"/>
              </a:ext>
            </a:extLst>
          </p:cNvPr>
          <p:cNvCxnSpPr/>
          <p:nvPr/>
        </p:nvCxnSpPr>
        <p:spPr>
          <a:xfrm flipV="1">
            <a:off x="4403297" y="31082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82CBEEF-93D1-49C3-8686-1FA9581C64D9}"/>
              </a:ext>
            </a:extLst>
          </p:cNvPr>
          <p:cNvCxnSpPr/>
          <p:nvPr/>
        </p:nvCxnSpPr>
        <p:spPr>
          <a:xfrm flipV="1">
            <a:off x="4394719" y="280802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EB3E3F0-BB88-4F92-B920-AC740FA4B150}"/>
              </a:ext>
            </a:extLst>
          </p:cNvPr>
          <p:cNvCxnSpPr>
            <a:cxnSpLocks/>
          </p:cNvCxnSpPr>
          <p:nvPr/>
        </p:nvCxnSpPr>
        <p:spPr>
          <a:xfrm>
            <a:off x="4575553" y="3015075"/>
            <a:ext cx="0" cy="579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B6E6B40-8D3E-4129-9A04-E69D7B9FDB4F}"/>
              </a:ext>
            </a:extLst>
          </p:cNvPr>
          <p:cNvCxnSpPr>
            <a:cxnSpLocks/>
          </p:cNvCxnSpPr>
          <p:nvPr/>
        </p:nvCxnSpPr>
        <p:spPr>
          <a:xfrm>
            <a:off x="4737188" y="2847112"/>
            <a:ext cx="0" cy="554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C005FB7-7663-4824-89CE-78AA0D6A4DB7}"/>
              </a:ext>
            </a:extLst>
          </p:cNvPr>
          <p:cNvCxnSpPr>
            <a:cxnSpLocks/>
          </p:cNvCxnSpPr>
          <p:nvPr/>
        </p:nvCxnSpPr>
        <p:spPr>
          <a:xfrm>
            <a:off x="4877147" y="2692070"/>
            <a:ext cx="0" cy="5942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616004E-25BC-4F90-A95C-26ADAE5949A2}"/>
              </a:ext>
            </a:extLst>
          </p:cNvPr>
          <p:cNvCxnSpPr>
            <a:cxnSpLocks/>
          </p:cNvCxnSpPr>
          <p:nvPr/>
        </p:nvCxnSpPr>
        <p:spPr>
          <a:xfrm>
            <a:off x="3955652" y="3018871"/>
            <a:ext cx="60541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C6155CC-2E64-46F5-BE69-A0B751DDA62C}"/>
              </a:ext>
            </a:extLst>
          </p:cNvPr>
          <p:cNvCxnSpPr>
            <a:cxnSpLocks/>
          </p:cNvCxnSpPr>
          <p:nvPr/>
        </p:nvCxnSpPr>
        <p:spPr>
          <a:xfrm>
            <a:off x="4133205" y="2843784"/>
            <a:ext cx="6040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A22503B-4AE0-49C5-9B90-D96F5E016F43}"/>
              </a:ext>
            </a:extLst>
          </p:cNvPr>
          <p:cNvCxnSpPr>
            <a:cxnSpLocks/>
          </p:cNvCxnSpPr>
          <p:nvPr/>
        </p:nvCxnSpPr>
        <p:spPr>
          <a:xfrm>
            <a:off x="4258361" y="2692070"/>
            <a:ext cx="61878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9777361-7C20-461F-BCD3-C62667D24A94}"/>
              </a:ext>
            </a:extLst>
          </p:cNvPr>
          <p:cNvCxnSpPr>
            <a:cxnSpLocks/>
          </p:cNvCxnSpPr>
          <p:nvPr/>
        </p:nvCxnSpPr>
        <p:spPr>
          <a:xfrm>
            <a:off x="4449253" y="2524108"/>
            <a:ext cx="6110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279F54-BCCB-4A4F-B187-7DCC50F64249}"/>
                  </a:ext>
                </a:extLst>
              </p:cNvPr>
              <p:cNvSpPr txBox="1"/>
              <p:nvPr/>
            </p:nvSpPr>
            <p:spPr>
              <a:xfrm>
                <a:off x="3904266" y="3771510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279F54-BCCB-4A4F-B187-7DCC50F6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66" y="3771510"/>
                <a:ext cx="45787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B22A5E9-CDFD-49A9-A28B-8A5C3BA7D49D}"/>
                  </a:ext>
                </a:extLst>
              </p:cNvPr>
              <p:cNvSpPr txBox="1"/>
              <p:nvPr/>
            </p:nvSpPr>
            <p:spPr>
              <a:xfrm>
                <a:off x="3414970" y="3286298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B22A5E9-CDFD-49A9-A28B-8A5C3BA7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70" y="3286298"/>
                <a:ext cx="4578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B9D4FDE-DBA0-493C-82B9-54F4E29B896F}"/>
                  </a:ext>
                </a:extLst>
              </p:cNvPr>
              <p:cNvSpPr txBox="1"/>
              <p:nvPr/>
            </p:nvSpPr>
            <p:spPr>
              <a:xfrm>
                <a:off x="3723106" y="2531737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B9D4FDE-DBA0-493C-82B9-54F4E29B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06" y="2531737"/>
                <a:ext cx="45787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9908087-E11C-4377-8AD8-054D2124310B}"/>
                  </a:ext>
                </a:extLst>
              </p:cNvPr>
              <p:cNvSpPr txBox="1"/>
              <p:nvPr/>
            </p:nvSpPr>
            <p:spPr>
              <a:xfrm>
                <a:off x="3455828" y="4108622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9908087-E11C-4377-8AD8-054D21243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28" y="4108622"/>
                <a:ext cx="16050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26D98C-58BA-41DC-ABF5-67B1B87103E1}"/>
              </a:ext>
            </a:extLst>
          </p:cNvPr>
          <p:cNvSpPr/>
          <p:nvPr/>
        </p:nvSpPr>
        <p:spPr>
          <a:xfrm>
            <a:off x="3861760" y="533537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A8E3A59-B6BB-4C6D-A218-6E10FF9BB41B}"/>
              </a:ext>
            </a:extLst>
          </p:cNvPr>
          <p:cNvSpPr/>
          <p:nvPr/>
        </p:nvSpPr>
        <p:spPr>
          <a:xfrm>
            <a:off x="4155375" y="533537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8ACAF1-C47D-4025-8D2E-1285549B07C1}"/>
              </a:ext>
            </a:extLst>
          </p:cNvPr>
          <p:cNvSpPr/>
          <p:nvPr/>
        </p:nvSpPr>
        <p:spPr>
          <a:xfrm>
            <a:off x="3861759" y="562899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5551646-200A-4803-A948-CB340F2BC93F}"/>
              </a:ext>
            </a:extLst>
          </p:cNvPr>
          <p:cNvSpPr/>
          <p:nvPr/>
        </p:nvSpPr>
        <p:spPr>
          <a:xfrm>
            <a:off x="4155374" y="562899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2448D61-65ED-4E8C-A7A1-753E485C83DF}"/>
              </a:ext>
            </a:extLst>
          </p:cNvPr>
          <p:cNvCxnSpPr/>
          <p:nvPr/>
        </p:nvCxnSpPr>
        <p:spPr>
          <a:xfrm flipV="1">
            <a:off x="3863114" y="468113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2D93314-EBA2-499F-8D8B-A8E5A62A4C6F}"/>
              </a:ext>
            </a:extLst>
          </p:cNvPr>
          <p:cNvCxnSpPr/>
          <p:nvPr/>
        </p:nvCxnSpPr>
        <p:spPr>
          <a:xfrm flipV="1">
            <a:off x="4148154" y="46901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C581AFE-FB1B-4244-89BB-11F3F052842A}"/>
              </a:ext>
            </a:extLst>
          </p:cNvPr>
          <p:cNvCxnSpPr/>
          <p:nvPr/>
        </p:nvCxnSpPr>
        <p:spPr>
          <a:xfrm flipV="1">
            <a:off x="4448987" y="4691562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F0343DA3-D8C0-485D-A3B3-3394F6EB7623}"/>
              </a:ext>
            </a:extLst>
          </p:cNvPr>
          <p:cNvCxnSpPr>
            <a:cxnSpLocks/>
          </p:cNvCxnSpPr>
          <p:nvPr/>
        </p:nvCxnSpPr>
        <p:spPr>
          <a:xfrm>
            <a:off x="5094996" y="4689369"/>
            <a:ext cx="0" cy="6004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410B7AB2-E502-4424-8A54-3307C3541D99}"/>
              </a:ext>
            </a:extLst>
          </p:cNvPr>
          <p:cNvCxnSpPr/>
          <p:nvPr/>
        </p:nvCxnSpPr>
        <p:spPr>
          <a:xfrm flipV="1">
            <a:off x="4456210" y="527352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87DA3595-06C0-4238-A258-D088C97328A2}"/>
              </a:ext>
            </a:extLst>
          </p:cNvPr>
          <p:cNvCxnSpPr/>
          <p:nvPr/>
        </p:nvCxnSpPr>
        <p:spPr>
          <a:xfrm flipV="1">
            <a:off x="4447632" y="497328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D99809F-36E8-4C5E-8E29-9205EC93CB9F}"/>
              </a:ext>
            </a:extLst>
          </p:cNvPr>
          <p:cNvCxnSpPr>
            <a:cxnSpLocks/>
          </p:cNvCxnSpPr>
          <p:nvPr/>
        </p:nvCxnSpPr>
        <p:spPr>
          <a:xfrm>
            <a:off x="4628466" y="5180336"/>
            <a:ext cx="0" cy="579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A565750-4A7B-4040-949E-A2C87711D5D3}"/>
              </a:ext>
            </a:extLst>
          </p:cNvPr>
          <p:cNvCxnSpPr>
            <a:cxnSpLocks/>
          </p:cNvCxnSpPr>
          <p:nvPr/>
        </p:nvCxnSpPr>
        <p:spPr>
          <a:xfrm>
            <a:off x="4790101" y="5012373"/>
            <a:ext cx="0" cy="554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4EBF6F0-F3C2-4600-8279-107267E4A225}"/>
              </a:ext>
            </a:extLst>
          </p:cNvPr>
          <p:cNvCxnSpPr>
            <a:cxnSpLocks/>
          </p:cNvCxnSpPr>
          <p:nvPr/>
        </p:nvCxnSpPr>
        <p:spPr>
          <a:xfrm>
            <a:off x="4930060" y="4857331"/>
            <a:ext cx="0" cy="5942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DB674DC-F11C-4C7B-9BAD-25D4F6D5C474}"/>
              </a:ext>
            </a:extLst>
          </p:cNvPr>
          <p:cNvCxnSpPr>
            <a:cxnSpLocks/>
          </p:cNvCxnSpPr>
          <p:nvPr/>
        </p:nvCxnSpPr>
        <p:spPr>
          <a:xfrm>
            <a:off x="4008565" y="5184132"/>
            <a:ext cx="60541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48F0DE6E-47A0-4472-BC18-FDC584736BEE}"/>
              </a:ext>
            </a:extLst>
          </p:cNvPr>
          <p:cNvCxnSpPr>
            <a:cxnSpLocks/>
          </p:cNvCxnSpPr>
          <p:nvPr/>
        </p:nvCxnSpPr>
        <p:spPr>
          <a:xfrm>
            <a:off x="4186118" y="5009045"/>
            <a:ext cx="6040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C9F97F2-0E1E-4260-A6B3-D343FCEFDF3E}"/>
              </a:ext>
            </a:extLst>
          </p:cNvPr>
          <p:cNvCxnSpPr>
            <a:cxnSpLocks/>
          </p:cNvCxnSpPr>
          <p:nvPr/>
        </p:nvCxnSpPr>
        <p:spPr>
          <a:xfrm>
            <a:off x="4311274" y="4857331"/>
            <a:ext cx="61878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0C5EE28-5C08-4A7A-8E42-DB5880BFF164}"/>
              </a:ext>
            </a:extLst>
          </p:cNvPr>
          <p:cNvCxnSpPr>
            <a:cxnSpLocks/>
          </p:cNvCxnSpPr>
          <p:nvPr/>
        </p:nvCxnSpPr>
        <p:spPr>
          <a:xfrm>
            <a:off x="4502166" y="4689369"/>
            <a:ext cx="6110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65C39F8-5EBA-42CE-9A02-9CDC1FD7375E}"/>
                  </a:ext>
                </a:extLst>
              </p:cNvPr>
              <p:cNvSpPr txBox="1"/>
              <p:nvPr/>
            </p:nvSpPr>
            <p:spPr>
              <a:xfrm>
                <a:off x="3467883" y="5451559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65C39F8-5EBA-42CE-9A02-9CDC1FD73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83" y="5451559"/>
                <a:ext cx="4578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EB698A1-FEF8-41A9-BDA5-A4F1614D3B97}"/>
                  </a:ext>
                </a:extLst>
              </p:cNvPr>
              <p:cNvSpPr txBox="1"/>
              <p:nvPr/>
            </p:nvSpPr>
            <p:spPr>
              <a:xfrm>
                <a:off x="3776019" y="4696998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EB698A1-FEF8-41A9-BDA5-A4F1614D3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19" y="4696998"/>
                <a:ext cx="45787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오른쪽 중괄호 153">
            <a:extLst>
              <a:ext uri="{FF2B5EF4-FFF2-40B4-BE49-F238E27FC236}">
                <a16:creationId xmlns:a16="http://schemas.microsoft.com/office/drawing/2014/main" id="{D8B9EA17-A507-4279-A618-2635A8FCBE12}"/>
              </a:ext>
            </a:extLst>
          </p:cNvPr>
          <p:cNvSpPr/>
          <p:nvPr/>
        </p:nvSpPr>
        <p:spPr>
          <a:xfrm>
            <a:off x="5354509" y="2669797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B33F069-1EE9-47A1-9CFC-39D9938A692E}"/>
                  </a:ext>
                </a:extLst>
              </p:cNvPr>
              <p:cNvSpPr txBox="1"/>
              <p:nvPr/>
            </p:nvSpPr>
            <p:spPr>
              <a:xfrm>
                <a:off x="5729108" y="3992506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B33F069-1EE9-47A1-9CFC-39D9938A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08" y="3992506"/>
                <a:ext cx="45787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958BCB97-1ABF-4E4C-BC55-329B405287B1}"/>
              </a:ext>
            </a:extLst>
          </p:cNvPr>
          <p:cNvSpPr txBox="1"/>
          <p:nvPr/>
        </p:nvSpPr>
        <p:spPr>
          <a:xfrm>
            <a:off x="3885508" y="6193724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weights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DCA83E-F2FB-47F9-BFF0-66D875D11915}"/>
                  </a:ext>
                </a:extLst>
              </p:cNvPr>
              <p:cNvSpPr txBox="1"/>
              <p:nvPr/>
            </p:nvSpPr>
            <p:spPr>
              <a:xfrm>
                <a:off x="4073243" y="5903181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DCA83E-F2FB-47F9-BFF0-66D875D11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3" y="5903181"/>
                <a:ext cx="45787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EAE06CF-A82C-446E-A175-B5EB98713BE0}"/>
              </a:ext>
            </a:extLst>
          </p:cNvPr>
          <p:cNvSpPr/>
          <p:nvPr/>
        </p:nvSpPr>
        <p:spPr>
          <a:xfrm>
            <a:off x="9691387" y="2643845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A6409C5-BBFC-46F4-A32E-2CAC98452078}"/>
              </a:ext>
            </a:extLst>
          </p:cNvPr>
          <p:cNvSpPr/>
          <p:nvPr/>
        </p:nvSpPr>
        <p:spPr>
          <a:xfrm>
            <a:off x="9985002" y="264384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D808884-03CE-4DFA-9F17-F35FCD9F2837}"/>
              </a:ext>
            </a:extLst>
          </p:cNvPr>
          <p:cNvSpPr/>
          <p:nvPr/>
        </p:nvSpPr>
        <p:spPr>
          <a:xfrm>
            <a:off x="9691386" y="293745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2D9F70A-34D0-4480-97BF-94BF0C4A68B5}"/>
              </a:ext>
            </a:extLst>
          </p:cNvPr>
          <p:cNvSpPr/>
          <p:nvPr/>
        </p:nvSpPr>
        <p:spPr>
          <a:xfrm>
            <a:off x="9985001" y="293745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B7F3130-1E3A-4EED-BB9F-96015C26EC17}"/>
              </a:ext>
            </a:extLst>
          </p:cNvPr>
          <p:cNvSpPr/>
          <p:nvPr/>
        </p:nvSpPr>
        <p:spPr>
          <a:xfrm>
            <a:off x="9724275" y="501615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DC72E2F-7657-4291-B0C9-191DC9AC75E4}"/>
              </a:ext>
            </a:extLst>
          </p:cNvPr>
          <p:cNvSpPr/>
          <p:nvPr/>
        </p:nvSpPr>
        <p:spPr>
          <a:xfrm>
            <a:off x="10017890" y="5016156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5000D73-2774-41A8-9E83-58E07CA34FB0}"/>
              </a:ext>
            </a:extLst>
          </p:cNvPr>
          <p:cNvSpPr/>
          <p:nvPr/>
        </p:nvSpPr>
        <p:spPr>
          <a:xfrm>
            <a:off x="9724274" y="530977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37BE920-0181-45A4-9414-E7393D6F129E}"/>
              </a:ext>
            </a:extLst>
          </p:cNvPr>
          <p:cNvSpPr/>
          <p:nvPr/>
        </p:nvSpPr>
        <p:spPr>
          <a:xfrm>
            <a:off x="10017889" y="530977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C25A049-2F90-4163-A219-E5EF155F6A07}"/>
                  </a:ext>
                </a:extLst>
              </p:cNvPr>
              <p:cNvSpPr txBox="1"/>
              <p:nvPr/>
            </p:nvSpPr>
            <p:spPr>
              <a:xfrm>
                <a:off x="9194840" y="3997062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C25A049-2F90-4163-A219-E5EF155F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840" y="3997062"/>
                <a:ext cx="160506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오른쪽 중괄호 168">
            <a:extLst>
              <a:ext uri="{FF2B5EF4-FFF2-40B4-BE49-F238E27FC236}">
                <a16:creationId xmlns:a16="http://schemas.microsoft.com/office/drawing/2014/main" id="{8F11E7F0-958A-4FCE-8718-553EEDFC2104}"/>
              </a:ext>
            </a:extLst>
          </p:cNvPr>
          <p:cNvSpPr/>
          <p:nvPr/>
        </p:nvSpPr>
        <p:spPr>
          <a:xfrm>
            <a:off x="10776601" y="2643844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9ACE0E8-5C25-46AE-B573-3D81F2CDC1D5}"/>
                  </a:ext>
                </a:extLst>
              </p:cNvPr>
              <p:cNvSpPr txBox="1"/>
              <p:nvPr/>
            </p:nvSpPr>
            <p:spPr>
              <a:xfrm>
                <a:off x="11151200" y="3966553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9ACE0E8-5C25-46AE-B573-3D81F2CD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200" y="3966553"/>
                <a:ext cx="45787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DD06647A-1C0F-47EE-AB55-25837E05C98A}"/>
              </a:ext>
            </a:extLst>
          </p:cNvPr>
          <p:cNvSpPr txBox="1"/>
          <p:nvPr/>
        </p:nvSpPr>
        <p:spPr>
          <a:xfrm>
            <a:off x="9476083" y="6176350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 features</a:t>
            </a:r>
            <a:endParaRPr lang="ko-KR" altLang="en-US" sz="1400" dirty="0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7F42DA9-36D4-4E5F-8988-EDE090E7FF12}"/>
              </a:ext>
            </a:extLst>
          </p:cNvPr>
          <p:cNvCxnSpPr/>
          <p:nvPr/>
        </p:nvCxnSpPr>
        <p:spPr>
          <a:xfrm>
            <a:off x="8925366" y="2912043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85F0FDE-D566-4292-BC50-9DC380F7EA39}"/>
              </a:ext>
            </a:extLst>
          </p:cNvPr>
          <p:cNvCxnSpPr/>
          <p:nvPr/>
        </p:nvCxnSpPr>
        <p:spPr>
          <a:xfrm>
            <a:off x="9045339" y="541059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5F339E7-0929-4D36-AFAA-B47E6E23F339}"/>
                  </a:ext>
                </a:extLst>
              </p:cNvPr>
              <p:cNvSpPr txBox="1"/>
              <p:nvPr/>
            </p:nvSpPr>
            <p:spPr>
              <a:xfrm>
                <a:off x="5040728" y="2340332"/>
                <a:ext cx="330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5F339E7-0929-4D36-AFAA-B47E6E23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28" y="2340332"/>
                <a:ext cx="330796" cy="246221"/>
              </a:xfrm>
              <a:prstGeom prst="rect">
                <a:avLst/>
              </a:prstGeom>
              <a:blipFill>
                <a:blip r:embed="rId13"/>
                <a:stretch>
                  <a:fillRect l="-1111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42B1582-8692-4016-87B6-BED630138C63}"/>
                  </a:ext>
                </a:extLst>
              </p:cNvPr>
              <p:cNvSpPr txBox="1"/>
              <p:nvPr/>
            </p:nvSpPr>
            <p:spPr>
              <a:xfrm>
                <a:off x="4953450" y="4455839"/>
                <a:ext cx="560795" cy="26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42B1582-8692-4016-87B6-BED630138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50" y="4455839"/>
                <a:ext cx="560795" cy="268663"/>
              </a:xfrm>
              <a:prstGeom prst="rect">
                <a:avLst/>
              </a:prstGeom>
              <a:blipFill>
                <a:blip r:embed="rId14"/>
                <a:stretch>
                  <a:fillRect l="-6522" b="-1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D5C7DF6-1239-46A2-A092-802BCD418AAE}"/>
              </a:ext>
            </a:extLst>
          </p:cNvPr>
          <p:cNvCxnSpPr/>
          <p:nvPr/>
        </p:nvCxnSpPr>
        <p:spPr>
          <a:xfrm>
            <a:off x="5978678" y="299770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2AC451D-FAA6-4E83-8F0C-C213117B219F}"/>
              </a:ext>
            </a:extLst>
          </p:cNvPr>
          <p:cNvCxnSpPr/>
          <p:nvPr/>
        </p:nvCxnSpPr>
        <p:spPr>
          <a:xfrm>
            <a:off x="5978678" y="541059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069EB6B-19A5-45C0-B2F4-778B4F15315C}"/>
                  </a:ext>
                </a:extLst>
              </p:cNvPr>
              <p:cNvSpPr txBox="1"/>
              <p:nvPr/>
            </p:nvSpPr>
            <p:spPr>
              <a:xfrm>
                <a:off x="6700395" y="2634822"/>
                <a:ext cx="1738874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069EB6B-19A5-45C0-B2F4-778B4F153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95" y="2634822"/>
                <a:ext cx="1738874" cy="521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1AFF02-3BC2-4FA5-A370-817B76ED113B}"/>
                  </a:ext>
                </a:extLst>
              </p:cNvPr>
              <p:cNvSpPr txBox="1"/>
              <p:nvPr/>
            </p:nvSpPr>
            <p:spPr>
              <a:xfrm>
                <a:off x="6596148" y="5086357"/>
                <a:ext cx="2442976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1AFF02-3BC2-4FA5-A370-817B76ED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48" y="5086357"/>
                <a:ext cx="2442976" cy="6079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A56D6ECF-74AE-4ABF-969E-722EFAF0B25F}"/>
              </a:ext>
            </a:extLst>
          </p:cNvPr>
          <p:cNvSpPr txBox="1"/>
          <p:nvPr/>
        </p:nvSpPr>
        <p:spPr>
          <a:xfrm>
            <a:off x="219654" y="1260971"/>
            <a:ext cx="10550132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Batch-normalization</a:t>
            </a:r>
            <a:r>
              <a:rPr lang="ko-KR" altLang="en-US" sz="1600" dirty="0"/>
              <a:t>의 </a:t>
            </a:r>
            <a:r>
              <a:rPr lang="en-US" altLang="ko-KR" sz="1600" dirty="0"/>
              <a:t>loss landscape</a:t>
            </a:r>
            <a:r>
              <a:rPr lang="ko-KR" altLang="en-US" sz="1600" dirty="0"/>
              <a:t>를 </a:t>
            </a:r>
            <a:r>
              <a:rPr lang="en-US" altLang="ko-KR" sz="1600" dirty="0"/>
              <a:t>smoothing </a:t>
            </a:r>
            <a:r>
              <a:rPr lang="ko-KR" altLang="en-US" sz="1600" dirty="0"/>
              <a:t>하는 효과를 </a:t>
            </a:r>
            <a:r>
              <a:rPr lang="en-US" altLang="ko-KR" sz="1600" dirty="0"/>
              <a:t>weight </a:t>
            </a:r>
            <a:r>
              <a:rPr lang="ko-KR" altLang="en-US" sz="1600" dirty="0"/>
              <a:t>표준화를 통해 달성하기 위해 제안됨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다른 </a:t>
            </a:r>
            <a:r>
              <a:rPr lang="en-US" altLang="ko-KR" sz="1600" dirty="0"/>
              <a:t>normalization </a:t>
            </a:r>
            <a:r>
              <a:rPr lang="ko-KR" altLang="en-US" sz="1600" dirty="0"/>
              <a:t>기법</a:t>
            </a:r>
            <a:r>
              <a:rPr lang="en-US" altLang="ko-KR" sz="1600" dirty="0"/>
              <a:t>(batch, layer, group normalization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과 결합할 수 있음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A86581-0BFA-41E4-A4DF-54FBCC45258C}"/>
              </a:ext>
            </a:extLst>
          </p:cNvPr>
          <p:cNvSpPr txBox="1"/>
          <p:nvPr/>
        </p:nvSpPr>
        <p:spPr>
          <a:xfrm>
            <a:off x="2459420" y="4158877"/>
            <a:ext cx="108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Convolution </a:t>
            </a:r>
          </a:p>
          <a:p>
            <a:r>
              <a:rPr lang="en-US" altLang="ko-KR" sz="1200" dirty="0"/>
              <a:t>operation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F0BB559-CF7D-4CCA-A51F-343F798E8A6A}"/>
                  </a:ext>
                </a:extLst>
              </p:cNvPr>
              <p:cNvSpPr txBox="1"/>
              <p:nvPr/>
            </p:nvSpPr>
            <p:spPr>
              <a:xfrm>
                <a:off x="2832803" y="4532045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F0BB559-CF7D-4CCA-A51F-343F798E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03" y="4532045"/>
                <a:ext cx="193963" cy="276999"/>
              </a:xfrm>
              <a:prstGeom prst="rect">
                <a:avLst/>
              </a:prstGeom>
              <a:blipFill>
                <a:blip r:embed="rId17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3D6335-584C-4966-A553-7F5E55BA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6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527</Words>
  <Application>Microsoft Office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Lucida Grande</vt:lpstr>
      <vt:lpstr>Noto Sans KR</vt:lpstr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김형섭</dc:creator>
  <cp:lastModifiedBy>김형섭</cp:lastModifiedBy>
  <cp:revision>79</cp:revision>
  <dcterms:created xsi:type="dcterms:W3CDTF">2021-07-05T06:16:58Z</dcterms:created>
  <dcterms:modified xsi:type="dcterms:W3CDTF">2021-07-05T08:57:30Z</dcterms:modified>
</cp:coreProperties>
</file>