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984" autoAdjust="0"/>
  </p:normalViewPr>
  <p:slideViewPr>
    <p:cSldViewPr snapToGrid="0">
      <p:cViewPr>
        <p:scale>
          <a:sx n="66" d="100"/>
          <a:sy n="66" d="100"/>
        </p:scale>
        <p:origin x="225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12B28-D6CD-427C-BFFB-DFFD2038CE3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83A5D-EE55-4A54-83AF-AEA1E73929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9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기초 개념이다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자료구조에서 그래프의 의미이며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밑에 세 개에서 나오는 그래프 종류들에 대해서는 본</a:t>
            </a:r>
            <a:r>
              <a:rPr lang="ko-KR" altLang="en-US" baseline="0" dirty="0" smtClean="0"/>
              <a:t> 세미나에서는 다루지 않고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데이터의 표현을 </a:t>
            </a:r>
            <a:r>
              <a:rPr lang="ko-KR" altLang="en-US" baseline="0" dirty="0" err="1" smtClean="0"/>
              <a:t>이런식으로</a:t>
            </a:r>
            <a:r>
              <a:rPr lang="ko-KR" altLang="en-US" baseline="0" dirty="0" smtClean="0"/>
              <a:t> 하는게 그래프 </a:t>
            </a:r>
            <a:r>
              <a:rPr lang="ko-KR" altLang="en-US" baseline="0" dirty="0" err="1" smtClean="0"/>
              <a:t>형태구나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하고 넘어가겠습니다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3A5D-EE55-4A54-83AF-AEA1E73929C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3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노드는 각 점의 특징이라고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엣지는</a:t>
            </a:r>
            <a:r>
              <a:rPr lang="ko-KR" altLang="en-US" dirty="0" smtClean="0"/>
              <a:t> 각 노드 간의 관계라고 할 </a:t>
            </a:r>
            <a:r>
              <a:rPr lang="ko-KR" altLang="en-US" dirty="0" err="1" smtClean="0"/>
              <a:t>수있다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3A5D-EE55-4A54-83AF-AEA1E73929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12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GNN</a:t>
            </a:r>
            <a:r>
              <a:rPr lang="ko-KR" altLang="en-US" dirty="0" smtClean="0"/>
              <a:t>이랑 </a:t>
            </a:r>
            <a:r>
              <a:rPr lang="ko-KR" altLang="en-US" dirty="0" err="1" smtClean="0"/>
              <a:t>임베딩</a:t>
            </a:r>
            <a:r>
              <a:rPr lang="ko-KR" altLang="en-US" dirty="0" smtClean="0"/>
              <a:t> 얘기까지 하면 너무 길어져서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3A5D-EE55-4A54-83AF-AEA1E73929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4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물론 더 많은 정보를 주기 위해 </a:t>
            </a:r>
            <a:r>
              <a:rPr lang="en-US" altLang="ko-KR" dirty="0" smtClean="0"/>
              <a:t>norm</a:t>
            </a:r>
            <a:r>
              <a:rPr lang="ko-KR" altLang="en-US" dirty="0" smtClean="0"/>
              <a:t>의 필요성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라플라시안</a:t>
            </a:r>
            <a:r>
              <a:rPr lang="ko-KR" altLang="en-US" dirty="0" smtClean="0"/>
              <a:t> 매트릭스 사용 등이 있는데 생략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다양한 도메인에서 사용가능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3A5D-EE55-4A54-83AF-AEA1E73929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7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봤던 </a:t>
            </a:r>
            <a:r>
              <a:rPr lang="en-US" altLang="ko-KR" baseline="0" dirty="0" smtClean="0"/>
              <a:t>GNN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행렬과 </a:t>
            </a:r>
            <a:r>
              <a:rPr lang="ko-KR" altLang="en-US" baseline="0" dirty="0" err="1" smtClean="0"/>
              <a:t>다른점이</a:t>
            </a:r>
            <a:r>
              <a:rPr lang="ko-KR" altLang="en-US" baseline="0" dirty="0" smtClean="0"/>
              <a:t> 있다면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자신에게 해당하는 정보를 </a:t>
            </a:r>
            <a:r>
              <a:rPr lang="ko-KR" altLang="en-US" baseline="0" dirty="0" err="1" smtClean="0"/>
              <a:t>이어줌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아까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의 정의대로 </a:t>
            </a:r>
            <a:r>
              <a:rPr lang="ko-KR" altLang="en-US" baseline="0" dirty="0" err="1" smtClean="0"/>
              <a:t>연산하게되면</a:t>
            </a:r>
            <a:r>
              <a:rPr lang="ko-KR" altLang="en-US" baseline="0" dirty="0" smtClean="0"/>
              <a:t> 나중에 연산하고 나온 잠재 벡터가 해당 노드에 대해서 </a:t>
            </a:r>
            <a:r>
              <a:rPr lang="ko-KR" altLang="en-US" baseline="0" dirty="0" err="1" smtClean="0"/>
              <a:t>반영받지</a:t>
            </a:r>
            <a:r>
              <a:rPr lang="ko-KR" altLang="en-US" baseline="0" dirty="0" smtClean="0"/>
              <a:t> 못했기 때문에</a:t>
            </a:r>
            <a:r>
              <a:rPr lang="en-US" altLang="ko-KR" baseline="0" dirty="0" smtClean="0"/>
              <a:t>, GCN</a:t>
            </a:r>
            <a:r>
              <a:rPr lang="ko-KR" altLang="en-US" baseline="0" dirty="0" smtClean="0"/>
              <a:t>에서는 이렇게 </a:t>
            </a:r>
            <a:r>
              <a:rPr lang="ko-KR" altLang="en-US" baseline="0" dirty="0" err="1" smtClean="0"/>
              <a:t>셀프</a:t>
            </a:r>
            <a:r>
              <a:rPr lang="ko-KR" altLang="en-US" baseline="0" dirty="0" smtClean="0"/>
              <a:t> 루프를 정의해준다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사실 </a:t>
            </a:r>
            <a:r>
              <a:rPr lang="en-US" altLang="ko-KR" baseline="0" dirty="0" smtClean="0"/>
              <a:t>GCN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A </a:t>
            </a:r>
            <a:r>
              <a:rPr lang="ko-KR" altLang="en-US" baseline="0" dirty="0" smtClean="0"/>
              <a:t>행렬에 대해 정규화 과정이 필요한데</a:t>
            </a:r>
            <a:r>
              <a:rPr lang="en-US" altLang="ko-KR" baseline="0" dirty="0" smtClean="0"/>
              <a:t>, H </a:t>
            </a:r>
            <a:r>
              <a:rPr lang="ko-KR" altLang="en-US" baseline="0" dirty="0" smtClean="0"/>
              <a:t>행렬의 크기가 불안정하다는 이유로 이와 같은 정규화 과정을 거침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사실 정규화과정도 있는데 이건 뒤에서 다시 설명하겠</a:t>
            </a:r>
            <a:r>
              <a:rPr lang="ko-KR" altLang="en-US" baseline="0" dirty="0" smtClean="0"/>
              <a:t>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그래프의 정보를 </a:t>
            </a:r>
            <a:r>
              <a:rPr lang="ko-KR" altLang="en-US" dirty="0" err="1" smtClean="0"/>
              <a:t>결정하는건</a:t>
            </a:r>
            <a:r>
              <a:rPr lang="ko-KR" altLang="en-US" dirty="0" smtClean="0"/>
              <a:t> 노드에 담긴 정보이다</a:t>
            </a:r>
            <a:r>
              <a:rPr lang="en-US" altLang="ko-KR" dirty="0" smtClean="0"/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부분의 특성만 받아 동일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연산하면서 노드 정보가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되도록 해야한다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3A5D-EE55-4A54-83AF-AEA1E73929C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5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3D </a:t>
            </a:r>
            <a:r>
              <a:rPr lang="ko-KR" altLang="en-US" dirty="0" smtClean="0"/>
              <a:t>영상으로 학습시킨다면</a:t>
            </a:r>
            <a:r>
              <a:rPr lang="en-US" altLang="ko-KR" dirty="0" smtClean="0"/>
              <a:t>, z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대한것도</a:t>
            </a:r>
            <a:r>
              <a:rPr lang="ko-KR" altLang="en-US" dirty="0" smtClean="0"/>
              <a:t> 추가되겠지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3A5D-EE55-4A54-83AF-AEA1E73929C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3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3A5D-EE55-4A54-83AF-AEA1E73929C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00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3A5D-EE55-4A54-83AF-AEA1E73929C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D906-89EE-4F84-B312-F32A020AC9C4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8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BFE8-6373-4297-B8C4-07A152183B2E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2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765A-E39E-4EA0-8E29-B09B4278D5B9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0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5365-925D-4A46-BBF6-E84A2C7EEA49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5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2E93-6533-42C3-840C-FA1543433F92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8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BE6D-8208-4ED0-99EF-259B9DC9491A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8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F756-9CB4-47BD-9FFF-ACB09AF842E8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A3ABE-0368-4CBA-B2B0-08C9205D9F77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5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310D-7CFB-454C-BD46-9B499006ACA0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481D-093E-46DF-8BAF-CA87AFFC7FE3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1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25CD-7056-4B7D-8B9C-553194939278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3F72-208A-4A43-A41D-4B9F12845D6C}" type="datetime1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CE49-75EE-4B28-9210-96EA348218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4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0874" y="1276148"/>
            <a:ext cx="11161223" cy="2387600"/>
          </a:xfrm>
        </p:spPr>
        <p:txBody>
          <a:bodyPr>
            <a:noAutofit/>
          </a:bodyPr>
          <a:lstStyle/>
          <a:p>
            <a:r>
              <a:rPr lang="en-US" altLang="ko-KR" sz="4400" b="1" dirty="0"/>
              <a:t>S</a:t>
            </a:r>
            <a:r>
              <a:rPr lang="en-US" altLang="ko-KR" sz="4400" dirty="0"/>
              <a:t>patial </a:t>
            </a:r>
            <a:r>
              <a:rPr lang="en-US" altLang="ko-KR" sz="4400" b="1" dirty="0"/>
              <a:t>T</a:t>
            </a:r>
            <a:r>
              <a:rPr lang="en-US" altLang="ko-KR" sz="4400" dirty="0"/>
              <a:t>emporal 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b="1" dirty="0" smtClean="0"/>
              <a:t>G</a:t>
            </a:r>
            <a:r>
              <a:rPr lang="en-US" altLang="ko-KR" sz="4400" dirty="0" smtClean="0"/>
              <a:t>raph </a:t>
            </a:r>
            <a:r>
              <a:rPr lang="en-US" altLang="ko-KR" sz="4400" b="1" dirty="0"/>
              <a:t>C</a:t>
            </a:r>
            <a:r>
              <a:rPr lang="en-US" altLang="ko-KR" sz="4400" dirty="0"/>
              <a:t>onvolutional </a:t>
            </a:r>
            <a:r>
              <a:rPr lang="en-US" altLang="ko-KR" sz="4400" b="1" dirty="0"/>
              <a:t>N</a:t>
            </a:r>
            <a:r>
              <a:rPr lang="en-US" altLang="ko-KR" sz="4400" dirty="0"/>
              <a:t>etworks for Skeleton-Based </a:t>
            </a:r>
            <a:r>
              <a:rPr lang="en-US" altLang="ko-KR" sz="4400" dirty="0" smtClean="0"/>
              <a:t>Action Recognition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9486" y="4009361"/>
            <a:ext cx="9144000" cy="1655762"/>
          </a:xfrm>
        </p:spPr>
        <p:txBody>
          <a:bodyPr/>
          <a:lstStyle/>
          <a:p>
            <a:r>
              <a:rPr lang="en-US" altLang="ko-KR" dirty="0"/>
              <a:t> </a:t>
            </a:r>
            <a:r>
              <a:rPr lang="en-US" altLang="ko-KR" i="1" dirty="0"/>
              <a:t>Thirty-second AAAI conference on artificial intelligence</a:t>
            </a:r>
            <a:r>
              <a:rPr lang="en-US" altLang="ko-KR" dirty="0"/>
              <a:t>. 2018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Yan, </a:t>
            </a:r>
            <a:r>
              <a:rPr lang="en-US" altLang="ko-KR" dirty="0" err="1"/>
              <a:t>Sijie</a:t>
            </a:r>
            <a:r>
              <a:rPr lang="en-US" altLang="ko-KR" dirty="0"/>
              <a:t>, </a:t>
            </a:r>
            <a:r>
              <a:rPr lang="en-US" altLang="ko-KR" dirty="0" err="1"/>
              <a:t>Yuanjun</a:t>
            </a:r>
            <a:r>
              <a:rPr lang="en-US" altLang="ko-KR" dirty="0"/>
              <a:t> </a:t>
            </a:r>
            <a:r>
              <a:rPr lang="en-US" altLang="ko-KR" dirty="0" err="1"/>
              <a:t>Xiong</a:t>
            </a:r>
            <a:r>
              <a:rPr lang="en-US" altLang="ko-KR" dirty="0"/>
              <a:t>, and </a:t>
            </a:r>
            <a:r>
              <a:rPr lang="en-US" altLang="ko-KR" dirty="0" err="1"/>
              <a:t>Dahua</a:t>
            </a:r>
            <a:r>
              <a:rPr lang="en-US" altLang="ko-KR" dirty="0"/>
              <a:t> Lin.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6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0700" y="4318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ST-GCN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81112"/>
          <a:stretch/>
        </p:blipFill>
        <p:spPr>
          <a:xfrm>
            <a:off x="125589" y="1087613"/>
            <a:ext cx="4073878" cy="45291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57600" y="4188178"/>
            <a:ext cx="778934" cy="587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436534" y="2449688"/>
            <a:ext cx="462844" cy="89695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36445" y="2009422"/>
            <a:ext cx="1548822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머리 </a:t>
            </a:r>
            <a:r>
              <a:rPr lang="en-US" altLang="ko-KR" dirty="0"/>
              <a:t>-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왼손 </a:t>
            </a:r>
            <a:r>
              <a:rPr lang="en-US" altLang="ko-KR" dirty="0"/>
              <a:t>-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/>
              <a:t>.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왼발</a:t>
            </a:r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algn="ctr"/>
            <a:r>
              <a:rPr lang="ko-KR" altLang="en-US" dirty="0" smtClean="0"/>
              <a:t>오른발</a:t>
            </a:r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6877179" y="2449688"/>
            <a:ext cx="462844" cy="89695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86638"/>
              </p:ext>
            </p:extLst>
          </p:nvPr>
        </p:nvGraphicFramePr>
        <p:xfrm>
          <a:off x="9719735" y="2272960"/>
          <a:ext cx="1422399" cy="1463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133">
                  <a:extLst>
                    <a:ext uri="{9D8B030D-6E8A-4147-A177-3AD203B41FA5}">
                      <a16:colId xmlns:a16="http://schemas.microsoft.com/office/drawing/2014/main" val="2798544709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325072819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829601597"/>
                    </a:ext>
                  </a:extLst>
                </a:gridCol>
              </a:tblGrid>
              <a:tr h="487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머리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30724"/>
                  </a:ext>
                </a:extLst>
              </a:tr>
              <a:tr h="48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머리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434492"/>
                  </a:ext>
                </a:extLst>
              </a:tr>
              <a:tr h="48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11318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20686"/>
              </p:ext>
            </p:extLst>
          </p:nvPr>
        </p:nvGraphicFramePr>
        <p:xfrm>
          <a:off x="7818679" y="2272959"/>
          <a:ext cx="1422399" cy="1463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133">
                  <a:extLst>
                    <a:ext uri="{9D8B030D-6E8A-4147-A177-3AD203B41FA5}">
                      <a16:colId xmlns:a16="http://schemas.microsoft.com/office/drawing/2014/main" val="2798544709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325072819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829601597"/>
                    </a:ext>
                  </a:extLst>
                </a:gridCol>
              </a:tblGrid>
              <a:tr h="487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머리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30724"/>
                  </a:ext>
                </a:extLst>
              </a:tr>
              <a:tr h="48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머리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434492"/>
                  </a:ext>
                </a:extLst>
              </a:tr>
              <a:tr h="48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11318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49843"/>
              </p:ext>
            </p:extLst>
          </p:nvPr>
        </p:nvGraphicFramePr>
        <p:xfrm>
          <a:off x="8582378" y="4528097"/>
          <a:ext cx="1422399" cy="1463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133">
                  <a:extLst>
                    <a:ext uri="{9D8B030D-6E8A-4147-A177-3AD203B41FA5}">
                      <a16:colId xmlns:a16="http://schemas.microsoft.com/office/drawing/2014/main" val="2798544709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325072819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829601597"/>
                    </a:ext>
                  </a:extLst>
                </a:gridCol>
              </a:tblGrid>
              <a:tr h="487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머리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30724"/>
                  </a:ext>
                </a:extLst>
              </a:tr>
              <a:tr h="48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머리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434492"/>
                  </a:ext>
                </a:extLst>
              </a:tr>
              <a:tr h="48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11318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02017"/>
              </p:ext>
            </p:extLst>
          </p:nvPr>
        </p:nvGraphicFramePr>
        <p:xfrm>
          <a:off x="10092268" y="4528097"/>
          <a:ext cx="1422399" cy="1463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133">
                  <a:extLst>
                    <a:ext uri="{9D8B030D-6E8A-4147-A177-3AD203B41FA5}">
                      <a16:colId xmlns:a16="http://schemas.microsoft.com/office/drawing/2014/main" val="2798544709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325072819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829601597"/>
                    </a:ext>
                  </a:extLst>
                </a:gridCol>
              </a:tblGrid>
              <a:tr h="487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머리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30724"/>
                  </a:ext>
                </a:extLst>
              </a:tr>
              <a:tr h="48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머리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434492"/>
                  </a:ext>
                </a:extLst>
              </a:tr>
              <a:tr h="487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11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03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0700" y="4318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ST-GCN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4365" t="-1" r="69070" b="5049"/>
          <a:stretch/>
        </p:blipFill>
        <p:spPr>
          <a:xfrm>
            <a:off x="859366" y="4636190"/>
            <a:ext cx="280178" cy="498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3802" y="4722812"/>
            <a:ext cx="14371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= A+I </a:t>
            </a:r>
            <a:endParaRPr lang="ko-KR" altLang="en-US" sz="2300" b="1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7" y="1177925"/>
            <a:ext cx="11541494" cy="24235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79300" y="993259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 Layer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77" y="5261100"/>
            <a:ext cx="4555112" cy="10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6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0700" y="4318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ST-GCN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5423" y="10837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한계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9456" y="1817890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관절의 관계성을 로컬 영역에서 밖에 찾지 못한다</a:t>
            </a:r>
            <a:r>
              <a:rPr lang="en-US" altLang="ko-KR" dirty="0" smtClean="0"/>
              <a:t>.”</a:t>
            </a:r>
            <a:endParaRPr lang="ko-KR" altLang="en-US" dirty="0"/>
          </a:p>
        </p:txBody>
      </p:sp>
      <p:pic>
        <p:nvPicPr>
          <p:cNvPr id="8" name="Picture 2" descr="https://k.kakaocdn.net/dn/G5sAW/btqxG6OSV82/yz3IkJmEkgbNW3FZd6UgNK/img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1"/>
          <a:stretch/>
        </p:blipFill>
        <p:spPr bwMode="auto">
          <a:xfrm>
            <a:off x="1566846" y="2365655"/>
            <a:ext cx="2946400" cy="372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096000" y="43180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후속 논문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∙ Li, </a:t>
            </a:r>
            <a:r>
              <a:rPr lang="en-US" altLang="ko-KR" dirty="0" err="1" smtClean="0"/>
              <a:t>Maosen</a:t>
            </a:r>
            <a:r>
              <a:rPr lang="en-US" altLang="ko-KR" dirty="0" smtClean="0"/>
              <a:t>, et al. "</a:t>
            </a:r>
            <a:r>
              <a:rPr lang="en-US" altLang="ko-KR" b="1" dirty="0" err="1" smtClean="0"/>
              <a:t>Actional</a:t>
            </a:r>
            <a:r>
              <a:rPr lang="en-US" altLang="ko-KR" b="1" dirty="0" smtClean="0"/>
              <a:t>-Structural Graph Convolutional Networks </a:t>
            </a:r>
            <a:br>
              <a:rPr lang="en-US" altLang="ko-KR" b="1" dirty="0" smtClean="0"/>
            </a:br>
            <a:r>
              <a:rPr lang="en-US" altLang="ko-KR" b="1" dirty="0" smtClean="0"/>
              <a:t>  for Skeleton-based Action Recognition</a:t>
            </a:r>
            <a:r>
              <a:rPr lang="en-US" altLang="ko-KR" dirty="0" smtClean="0"/>
              <a:t>.“, CVPR, 2019</a:t>
            </a:r>
          </a:p>
          <a:p>
            <a:r>
              <a:rPr lang="en-US" altLang="ko-KR" dirty="0" smtClean="0"/>
              <a:t>∙ Si, </a:t>
            </a:r>
            <a:r>
              <a:rPr lang="en-US" altLang="ko-KR" dirty="0" err="1" smtClean="0"/>
              <a:t>Chenyang</a:t>
            </a:r>
            <a:r>
              <a:rPr lang="en-US" altLang="ko-KR" dirty="0" smtClean="0"/>
              <a:t>, et al. "</a:t>
            </a:r>
            <a:r>
              <a:rPr lang="en-US" altLang="ko-KR" b="1" dirty="0" smtClean="0"/>
              <a:t>An Attention Enhanced Graph Convolutional </a:t>
            </a:r>
            <a:br>
              <a:rPr lang="en-US" altLang="ko-KR" b="1" dirty="0" smtClean="0"/>
            </a:br>
            <a:r>
              <a:rPr lang="en-US" altLang="ko-KR" b="1" dirty="0" smtClean="0"/>
              <a:t>  LSTM Network for Skeleton-Based Action Recognition</a:t>
            </a:r>
            <a:r>
              <a:rPr lang="en-US" altLang="ko-KR" dirty="0" smtClean="0"/>
              <a:t>.“, CVPR, 2019</a:t>
            </a:r>
          </a:p>
          <a:p>
            <a:r>
              <a:rPr lang="en-US" altLang="ko-KR" dirty="0" smtClean="0"/>
              <a:t>∙ Shi, Lei, et al. "</a:t>
            </a:r>
            <a:r>
              <a:rPr lang="en-US" altLang="ko-KR" b="1" dirty="0" smtClean="0"/>
              <a:t>Two-Stream Adaptive Graph Convolutional </a:t>
            </a:r>
          </a:p>
          <a:p>
            <a:r>
              <a:rPr lang="en-US" altLang="ko-KR" b="1" dirty="0" smtClean="0"/>
              <a:t>  Networks for Skeleton-Based Action Recognition</a:t>
            </a:r>
            <a:r>
              <a:rPr lang="en-US" altLang="ko-KR" dirty="0" smtClean="0"/>
              <a:t>.“, CVPR, 2019</a:t>
            </a:r>
          </a:p>
          <a:p>
            <a:r>
              <a:rPr lang="en-US" altLang="ko-KR" dirty="0" smtClean="0"/>
              <a:t>∙ Shi, Lei, et al. "</a:t>
            </a:r>
            <a:r>
              <a:rPr lang="en-US" altLang="ko-KR" b="1" dirty="0" smtClean="0"/>
              <a:t>Skeleton-Based Action Recognition with </a:t>
            </a:r>
          </a:p>
          <a:p>
            <a:r>
              <a:rPr lang="en-US" altLang="ko-KR" b="1" dirty="0" smtClean="0"/>
              <a:t>  Directed Graph Neural Networks</a:t>
            </a:r>
            <a:r>
              <a:rPr lang="en-US" altLang="ko-KR" dirty="0" smtClean="0"/>
              <a:t>."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52089" y="498968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3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4591" y="523523"/>
            <a:ext cx="4945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&lt;SOTA_2018.1&gt;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Kinetics dataset(400) : 18</a:t>
            </a:r>
            <a:r>
              <a:rPr lang="ko-KR" altLang="en-US" dirty="0" smtClean="0"/>
              <a:t>개 관절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노드</a:t>
            </a:r>
            <a:r>
              <a:rPr lang="en-US" altLang="ko-KR" dirty="0" smtClean="0"/>
              <a:t>), 30.7%</a:t>
            </a:r>
          </a:p>
          <a:p>
            <a:r>
              <a:rPr lang="en-US" altLang="ko-KR" dirty="0" smtClean="0"/>
              <a:t>NTU RGB+D(60) : 25</a:t>
            </a:r>
            <a:r>
              <a:rPr lang="ko-KR" altLang="en-US" dirty="0" smtClean="0"/>
              <a:t>개 관절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노드</a:t>
            </a:r>
            <a:r>
              <a:rPr lang="en-US" altLang="ko-KR" dirty="0" smtClean="0"/>
              <a:t>), 88.3%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591" y="2944285"/>
            <a:ext cx="120774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&lt;SOTA_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Kinetics dataset(400) : 18</a:t>
            </a:r>
            <a:r>
              <a:rPr lang="ko-KR" altLang="en-US" dirty="0" smtClean="0"/>
              <a:t>개 관절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노드</a:t>
            </a:r>
            <a:r>
              <a:rPr lang="en-US" altLang="ko-KR" dirty="0" smtClean="0"/>
              <a:t>), 38.6%</a:t>
            </a:r>
          </a:p>
          <a:p>
            <a:r>
              <a:rPr lang="en-US" altLang="ko-KR" dirty="0" smtClean="0"/>
              <a:t> - </a:t>
            </a:r>
            <a:r>
              <a:rPr lang="en-US" altLang="ko-KR" dirty="0" err="1" smtClean="0"/>
              <a:t>Obinata</a:t>
            </a:r>
            <a:r>
              <a:rPr lang="en-US" altLang="ko-KR" dirty="0"/>
              <a:t>, </a:t>
            </a:r>
            <a:r>
              <a:rPr lang="en-US" altLang="ko-KR" dirty="0" err="1"/>
              <a:t>Yuya</a:t>
            </a:r>
            <a:r>
              <a:rPr lang="en-US" altLang="ko-KR" dirty="0"/>
              <a:t>, and Takuma Yamamoto. "Temporal Extension Module for Skeleton-Based Action Recognition." </a:t>
            </a:r>
            <a:endParaRPr lang="en-US" altLang="ko-KR" dirty="0" smtClean="0"/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 </a:t>
            </a:r>
            <a:r>
              <a:rPr lang="en-US" altLang="ko-KR" i="1" dirty="0" err="1" smtClean="0"/>
              <a:t>arXiv</a:t>
            </a:r>
            <a:r>
              <a:rPr lang="en-US" altLang="ko-KR" i="1" dirty="0" smtClean="0"/>
              <a:t> </a:t>
            </a:r>
            <a:r>
              <a:rPr lang="en-US" altLang="ko-KR" i="1" dirty="0"/>
              <a:t>preprint arXiv:2003.08951</a:t>
            </a:r>
            <a:r>
              <a:rPr lang="en-US" altLang="ko-KR" dirty="0"/>
              <a:t> (2020</a:t>
            </a:r>
            <a:r>
              <a:rPr lang="en-US" altLang="ko-KR" dirty="0" smtClean="0"/>
              <a:t>).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NTU RGB+D(60) : 25</a:t>
            </a:r>
            <a:r>
              <a:rPr lang="ko-KR" altLang="en-US" dirty="0" smtClean="0"/>
              <a:t>개 관절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노드</a:t>
            </a:r>
            <a:r>
              <a:rPr lang="en-US" altLang="ko-KR" dirty="0" smtClean="0"/>
              <a:t>), 99.0%</a:t>
            </a:r>
          </a:p>
          <a:p>
            <a:r>
              <a:rPr lang="en-US" altLang="ko-KR" dirty="0" smtClean="0"/>
              <a:t> - </a:t>
            </a:r>
            <a:r>
              <a:rPr lang="en-US" altLang="ko-KR" dirty="0"/>
              <a:t>Shi, Lei, et al. "Skeleton-Based Action Recognition with Multi-Stream Adaptive Graph Convolutional Networks</a:t>
            </a:r>
            <a:r>
              <a:rPr lang="en-US" altLang="ko-KR" dirty="0" smtClean="0"/>
              <a:t>.“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 </a:t>
            </a:r>
            <a:r>
              <a:rPr lang="en-US" altLang="ko-KR" i="1" dirty="0" err="1"/>
              <a:t>arXiv</a:t>
            </a:r>
            <a:r>
              <a:rPr lang="en-US" altLang="ko-KR" i="1" dirty="0"/>
              <a:t> preprint arXiv:1912.06971</a:t>
            </a:r>
            <a:r>
              <a:rPr lang="en-US" altLang="ko-KR" dirty="0"/>
              <a:t> (2019).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99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3420836"/>
            <a:ext cx="127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71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1976" y="322382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개요 </a:t>
            </a:r>
            <a:r>
              <a:rPr lang="en-US" altLang="ko-KR" dirty="0" smtClean="0"/>
              <a:t>: Graph?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756" y="1273247"/>
            <a:ext cx="67656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Graph 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vertex(node)</a:t>
            </a:r>
            <a:r>
              <a:rPr lang="ko-KR" altLang="en-US" dirty="0" smtClean="0"/>
              <a:t>와 </a:t>
            </a:r>
            <a:r>
              <a:rPr lang="en-US" altLang="ko-KR" dirty="0"/>
              <a:t>edge</a:t>
            </a:r>
            <a:r>
              <a:rPr lang="ko-KR" altLang="en-US" dirty="0"/>
              <a:t>로 구성된 한정된 자료구조를 의미한다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vertex(node)</a:t>
            </a:r>
            <a:r>
              <a:rPr lang="ko-KR" altLang="en-US" dirty="0" smtClean="0"/>
              <a:t>는 </a:t>
            </a:r>
            <a:r>
              <a:rPr lang="ko-KR" altLang="en-US" b="1" dirty="0"/>
              <a:t>정점</a:t>
            </a:r>
            <a:r>
              <a:rPr lang="en-US" altLang="ko-KR" dirty="0"/>
              <a:t>, edge</a:t>
            </a:r>
            <a:r>
              <a:rPr lang="ko-KR" altLang="en-US" dirty="0"/>
              <a:t>는 </a:t>
            </a:r>
            <a:r>
              <a:rPr lang="ko-KR" altLang="en-US" b="1" dirty="0"/>
              <a:t>정점</a:t>
            </a:r>
            <a:r>
              <a:rPr lang="ko-KR" altLang="en-US" dirty="0"/>
              <a:t>과 정점을 연결하는 간선이다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32756" y="798022"/>
            <a:ext cx="11646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TIL] 자료구조 Graph 이해하기 - gKYOe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1204912"/>
            <a:ext cx="46482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자료구조] 그래프 : 네이버 블로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6" y="3225800"/>
            <a:ext cx="6879768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0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976" y="32238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32756" y="798022"/>
            <a:ext cx="11646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2" descr="분자구조 벡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" y="1211263"/>
            <a:ext cx="4247638" cy="30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eep Learning based Human Pose Estimation using OpenCV | Learn OpenCV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8056" r="22015"/>
          <a:stretch/>
        </p:blipFill>
        <p:spPr bwMode="auto">
          <a:xfrm>
            <a:off x="8978900" y="1084264"/>
            <a:ext cx="1803401" cy="470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00" y="4460875"/>
            <a:ext cx="3724275" cy="2228850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 flipV="1">
            <a:off x="0" y="2514600"/>
            <a:ext cx="5626100" cy="434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626100" y="2514600"/>
            <a:ext cx="3479800" cy="434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5626100" y="823423"/>
            <a:ext cx="429721" cy="1691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352912" y="5393655"/>
            <a:ext cx="195967" cy="266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756400" y="5786959"/>
            <a:ext cx="210783" cy="266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44500" y="838200"/>
            <a:ext cx="11036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1976" y="32238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개요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예시</a:t>
            </a:r>
            <a:endParaRPr lang="ko-KR" altLang="en-US" dirty="0"/>
          </a:p>
        </p:txBody>
      </p:sp>
      <p:pic>
        <p:nvPicPr>
          <p:cNvPr id="4098" name="Picture 2" descr="https://k.kakaocdn.net/dn/qm7BW/btqAVGL9OEc/iF0HZzfq2t466Z7qxkBld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20" y="3707570"/>
            <a:ext cx="9493780" cy="26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k.kakaocdn.net/dn/C1o5u/btqz5bf9ItC/Oowmk84Ykjuc3uEHYVkiA0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02" y="1440182"/>
            <a:ext cx="5013325" cy="171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762000" y="3429000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3650" y="211064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직관적으로 표현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650" y="437802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18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eep Learning based Human Pose Estimation using OpenCV | Learn OpenCV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8056" r="22015"/>
          <a:stretch/>
        </p:blipFill>
        <p:spPr bwMode="auto">
          <a:xfrm>
            <a:off x="897725" y="1031875"/>
            <a:ext cx="1803401" cy="470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44500" y="838200"/>
            <a:ext cx="11036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976" y="32238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과 비교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58852" y="1262722"/>
            <a:ext cx="1016001" cy="9652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eep Learning based Human Pose Estimation using OpenCV | Learn OpenCV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8056" r="22015"/>
          <a:stretch/>
        </p:blipFill>
        <p:spPr bwMode="auto">
          <a:xfrm>
            <a:off x="9080499" y="1031875"/>
            <a:ext cx="1803401" cy="470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57129" y="2459892"/>
            <a:ext cx="4229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적은 </a:t>
            </a:r>
            <a:r>
              <a:rPr lang="ko-KR" altLang="en-US" dirty="0" err="1" smtClean="0"/>
              <a:t>계산량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넓은 </a:t>
            </a:r>
            <a:r>
              <a:rPr lang="ko-KR" altLang="en-US" dirty="0" err="1" smtClean="0"/>
              <a:t>수용범위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표현되는 데이터에도 적용가능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유클리드 공간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60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50"/>
            <a:ext cx="7130406" cy="443865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7145"/>
              </p:ext>
            </p:extLst>
          </p:nvPr>
        </p:nvGraphicFramePr>
        <p:xfrm>
          <a:off x="7332662" y="2527300"/>
          <a:ext cx="18113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3552454266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3377639204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2277059144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3697228007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3888842671"/>
                    </a:ext>
                  </a:extLst>
                </a:gridCol>
              </a:tblGrid>
              <a:tr h="3207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08673"/>
                  </a:ext>
                </a:extLst>
              </a:tr>
              <a:tr h="3207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73091"/>
                  </a:ext>
                </a:extLst>
              </a:tr>
              <a:tr h="3207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713687"/>
                  </a:ext>
                </a:extLst>
              </a:tr>
              <a:tr h="3207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78698"/>
                  </a:ext>
                </a:extLst>
              </a:tr>
              <a:tr h="3207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73645"/>
                  </a:ext>
                </a:extLst>
              </a:tr>
              <a:tr h="3207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8546"/>
                  </a:ext>
                </a:extLst>
              </a:tr>
              <a:tr h="3207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28775"/>
                  </a:ext>
                </a:extLst>
              </a:tr>
              <a:tr h="3207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27142"/>
                  </a:ext>
                </a:extLst>
              </a:tr>
              <a:tr h="3207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3817"/>
                  </a:ext>
                </a:extLst>
              </a:tr>
              <a:tr h="3207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3014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52659" y="6166663"/>
            <a:ext cx="1171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Weight matrix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725" y="369889"/>
            <a:ext cx="6797675" cy="12867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36193" y="211510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25" y="5623632"/>
            <a:ext cx="2647950" cy="4476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725" y="5184775"/>
            <a:ext cx="1162050" cy="4000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206" y="4761597"/>
            <a:ext cx="22694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X=H , D = A</a:t>
            </a:r>
            <a:r>
              <a:rPr lang="ko-KR" altLang="en-US" sz="15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차수 행렬</a:t>
            </a:r>
            <a:endParaRPr lang="ko-KR" altLang="en-US" sz="150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93725" y="4601526"/>
            <a:ext cx="3097742" cy="15833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5" y="3556000"/>
            <a:ext cx="7915275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025" y="1859659"/>
            <a:ext cx="6797675" cy="12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0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8573"/>
          <a:stretch/>
        </p:blipFill>
        <p:spPr>
          <a:xfrm>
            <a:off x="782637" y="2246312"/>
            <a:ext cx="4119563" cy="4371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1551" y="4247633"/>
            <a:ext cx="529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같은 그래프이지만 </a:t>
            </a:r>
            <a:r>
              <a:rPr lang="en-US" altLang="ko-KR" dirty="0" smtClean="0"/>
              <a:t>Adjacency matrix</a:t>
            </a:r>
            <a:r>
              <a:rPr lang="ko-KR" altLang="en-US" dirty="0" smtClean="0"/>
              <a:t>가 다른 경우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91100" y="506927"/>
            <a:ext cx="1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Readout layer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86300" y="1055092"/>
            <a:ext cx="604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에서 모든 정보를 취합하기 위해  </a:t>
            </a:r>
            <a:r>
              <a:rPr lang="en-US" altLang="ko-KR" b="1" dirty="0" smtClean="0"/>
              <a:t>FC</a:t>
            </a:r>
            <a:r>
              <a:rPr lang="ko-KR" altLang="en-US" b="1" dirty="0" smtClean="0"/>
              <a:t>를 거치고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86300" y="1653024"/>
            <a:ext cx="732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GCN</a:t>
            </a:r>
            <a:r>
              <a:rPr lang="ko-KR" altLang="en-US" dirty="0" smtClean="0"/>
              <a:t>에서 모든 정보를 취합하기 위해  </a:t>
            </a:r>
            <a:r>
              <a:rPr lang="en-US" altLang="ko-KR" b="1" dirty="0" smtClean="0"/>
              <a:t>Readout(MLP)</a:t>
            </a:r>
            <a:r>
              <a:rPr lang="ko-KR" altLang="en-US" b="1" dirty="0" smtClean="0"/>
              <a:t>을 거치고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98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CCE49-75EE-4B28-9210-96EA3482181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0700" y="4318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ST-GCN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1177925"/>
            <a:ext cx="11541494" cy="242359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656959" y="3131621"/>
            <a:ext cx="0" cy="93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7896" y="407142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</a:t>
            </a:r>
            <a:r>
              <a:rPr lang="ko-KR" altLang="en-US" dirty="0" smtClean="0"/>
              <a:t>정보 추출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960533" y="3770489"/>
            <a:ext cx="0" cy="79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54437" y="460960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GCN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2" idx="3"/>
          </p:cNvCxnSpPr>
          <p:nvPr/>
        </p:nvCxnSpPr>
        <p:spPr>
          <a:xfrm>
            <a:off x="6566628" y="4794269"/>
            <a:ext cx="1482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48978" y="4609603"/>
            <a:ext cx="2045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Feature </a:t>
            </a:r>
            <a:r>
              <a:rPr lang="ko-KR" altLang="en-US" dirty="0" smtClean="0"/>
              <a:t>정보 추출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36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430</Words>
  <Application>Microsoft Office PowerPoint</Application>
  <PresentationFormat>와이드스크린</PresentationFormat>
  <Paragraphs>136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Book Antiqua</vt:lpstr>
      <vt:lpstr>Office 테마</vt:lpstr>
      <vt:lpstr>Spatial Temporal  Graph Convolutional Networks for Skeleton-Based Action Recognition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SYM</dc:creator>
  <cp:lastModifiedBy>SYM</cp:lastModifiedBy>
  <cp:revision>23</cp:revision>
  <dcterms:created xsi:type="dcterms:W3CDTF">2020-05-18T01:23:04Z</dcterms:created>
  <dcterms:modified xsi:type="dcterms:W3CDTF">2020-05-18T07:15:42Z</dcterms:modified>
</cp:coreProperties>
</file>