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428" r:id="rId3"/>
    <p:sldId id="429" r:id="rId4"/>
    <p:sldId id="445" r:id="rId5"/>
    <p:sldId id="431" r:id="rId6"/>
    <p:sldId id="433" r:id="rId7"/>
    <p:sldId id="434" r:id="rId8"/>
    <p:sldId id="443" r:id="rId9"/>
    <p:sldId id="444" r:id="rId10"/>
    <p:sldId id="435" r:id="rId11"/>
    <p:sldId id="439" r:id="rId12"/>
    <p:sldId id="442" r:id="rId13"/>
    <p:sldId id="441" r:id="rId14"/>
    <p:sldId id="440" r:id="rId15"/>
    <p:sldId id="438" r:id="rId16"/>
    <p:sldId id="44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3C4BB"/>
    <a:srgbClr val="C47070"/>
    <a:srgbClr val="B93A3A"/>
    <a:srgbClr val="FFFFFF"/>
    <a:srgbClr val="A1A0A0"/>
    <a:srgbClr val="AB9B97"/>
    <a:srgbClr val="9B7272"/>
    <a:srgbClr val="76DEEC"/>
    <a:srgbClr val="261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767" autoAdjust="0"/>
  </p:normalViewPr>
  <p:slideViewPr>
    <p:cSldViewPr snapToGrid="0">
      <p:cViewPr varScale="1">
        <p:scale>
          <a:sx n="107" d="100"/>
          <a:sy n="107" d="100"/>
        </p:scale>
        <p:origin x="92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048B2-3DD3-4C9C-BBB1-9DCBFC8413EF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5121-6063-40D6-9CBC-05651A82B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8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CC104-F1C4-4D53-9AFD-BE75ED529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7744C9-5B1E-4B18-84D9-7D6A6B9AB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3236"/>
            <a:ext cx="9144000" cy="11845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49A39-DBB5-47F9-86DC-9FCD6FBA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E823-E34F-4D2B-B5E9-EDFF2E00CE26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B4AF1-58BB-4343-B56F-FCBDE8B7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F0FA6-B52D-4F38-8F93-F0E38B2A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04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5CD3-E899-4EEC-A8DA-AAD28B5C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F6DB9A-9C11-4792-9B8C-255295DA7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7F780-1642-41E6-8EF0-BB55DC07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C07-2140-477F-88FB-7165FEA524A1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52637-5017-4EF1-B011-BB95A87E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C6461-757E-4252-9721-F2707A5D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1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F6C4-7F88-45B4-B770-5E5E287A9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F079DF-3C63-4F62-91BC-DE0A0BDEF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CD432-0F8F-4183-B64A-BD9A6456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741D-F38A-42F7-8822-FF377C45D530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79A9A-E877-4C00-AFEA-B263F7C1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7526D-37B0-4327-8E68-3E419D5A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DC465-1206-47A9-B80C-3327E18E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EB3E8-4E8B-4EF5-AB06-32DA3F1A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6F5B3-C273-46B7-91EC-39C5F1C9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C3E-F798-452A-B9A9-ECBF08DF0B9B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1A3D1-5A33-4B30-8D24-FE47F277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5AF31-0F74-4BEC-B404-5E75F989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6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4B13B-1927-4968-9056-43505775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B8F74-9021-4A1B-9757-FEC15B64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F8BF5-1D9A-4539-BF81-3A6EA83B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B440-C22D-43F7-989F-AFF749622BA1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79B83-712D-4D6E-A6FA-C27F3D89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9AF5C-6ECC-4A03-9B74-5033CA72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8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D29C2-590A-411C-BFA2-7DF952DC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4FEB7-D641-4504-9236-4B84C1DDA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F63E6-72AD-4CD2-AD3C-FC1B9020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D279C9-5D74-4475-B38F-D810E5BB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613B-B5C0-464A-B8BF-5C413E58518B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1BE6D-FE70-449E-AD8B-E29318C8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3B780-8501-448F-97CE-7F128EFA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BE358-239D-4053-90F8-B170D25C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507C4-878F-464B-90F5-8E58718A2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32BEB-4B13-4B90-B8BE-279D6096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C9B525-2EB8-4EC5-B89A-75244A2EA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E82735-220C-43A5-A3EE-B252AC26F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13ABBB-E56F-4BD4-93BC-59079DFF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DBED-9B03-4159-B932-4BE175E668FA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7A6269-F793-4B8E-920F-49816CDF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E578F4-9FC4-4108-8B6B-E1C3BF1D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3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6555A-C689-4FB9-A259-50184713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CAFD95-8A53-475C-A39B-4C03FC73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5B2C-794C-4D57-BAB3-C27040B2E1FC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CCA34-9FAE-45A1-9CE2-C927A8DA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7F563-D02C-4FF8-8DD9-BB8D048B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CC4F6-E6B7-44CF-A515-9FDF2656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3AED-D3E7-4233-AB23-934BC8F34EE6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FAF706-1475-4EF3-820A-FAA0BFE3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098A32-5BD3-4A2A-A878-FDC4B6A1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D8CD9-7E54-493B-8111-128391B8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1DDAE-D539-4D4C-879D-54A73630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6AE5A-A7A4-4A25-9FF6-A0253FA3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4EE020-AA09-46F2-9736-956990C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340C-5BBD-4BE9-A878-2BDCF7F03D46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921EE-B98D-4E4F-89A7-9B1279E4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C36A0-72F7-4858-A63D-5870229E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7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0CF6-0FFF-466B-B68E-A28D36DE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AA2139-195C-4440-A94C-FD28FFE7F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38091-0C10-42C8-985E-4FB320132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76D2E-447C-401B-8F6F-31197905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D84A-3391-48CC-AEBD-3A019C8B20BE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782BC-8DAF-449A-8C28-0CA25AB3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574DC-B92B-4173-B1CA-5922B126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FBD413-5F04-459E-ABEC-F776C300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06234-2528-443C-9571-76E03FC5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34FD5-C2AB-4EB0-A1B1-688E1A86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53C8-3724-4B2F-8A1C-6330A69CD311}" type="datetime1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5C4E9-709B-400E-9B59-706E8A7A0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DC190-9EDA-416D-9708-7A26A3321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2685-9F80-4BB1-BFE1-67D62B0D9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4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나눔고딕 Bold" panose="020D0804000000000000" pitchFamily="50" charset="-127"/>
          <a:ea typeface="나눔고딕 Bold" panose="020D0804000000000000" pitchFamily="50" charset="-127"/>
          <a:cs typeface="나눔고딕 Bold" panose="020D0804000000000000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4053608-37C2-4F62-BD7A-DE368DAF2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/>
              <a:t>Universal Transformers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8A504D3-88DF-452A-9E7B-BBF7656A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3236"/>
            <a:ext cx="9144000" cy="1951046"/>
          </a:xfrm>
        </p:spPr>
        <p:txBody>
          <a:bodyPr>
            <a:normAutofit/>
          </a:bodyPr>
          <a:lstStyle/>
          <a:p>
            <a:pPr algn="r"/>
            <a:r>
              <a:rPr lang="en-US" altLang="ko-KR" sz="1400" b="1" dirty="0"/>
              <a:t>Mostafa </a:t>
            </a:r>
            <a:r>
              <a:rPr lang="en-US" altLang="ko-KR" sz="1400" b="1" dirty="0" err="1"/>
              <a:t>Dehghani</a:t>
            </a:r>
            <a:r>
              <a:rPr lang="en-US" altLang="ko-KR" sz="1400" b="1" dirty="0"/>
              <a:t> </a:t>
            </a:r>
            <a:r>
              <a:rPr lang="en-US" altLang="ko-KR" sz="1400" dirty="0"/>
              <a:t>University of Amsterdam</a:t>
            </a:r>
          </a:p>
          <a:p>
            <a:pPr algn="r"/>
            <a:r>
              <a:rPr lang="en-US" altLang="ko-KR" sz="1400" b="1" dirty="0"/>
              <a:t>Stephan Gouws </a:t>
            </a:r>
            <a:r>
              <a:rPr lang="en-US" altLang="ko-KR" sz="1400" dirty="0"/>
              <a:t>DeepMind</a:t>
            </a:r>
          </a:p>
          <a:p>
            <a:pPr algn="r"/>
            <a:r>
              <a:rPr lang="en-US" altLang="ko-KR" sz="1400" b="1" dirty="0" err="1"/>
              <a:t>Orial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Vinyals</a:t>
            </a:r>
            <a:r>
              <a:rPr lang="en-US" altLang="ko-KR" sz="1400" b="1" dirty="0"/>
              <a:t> </a:t>
            </a:r>
            <a:r>
              <a:rPr lang="en-US" altLang="ko-KR" sz="1400" dirty="0"/>
              <a:t>DeepMind</a:t>
            </a:r>
          </a:p>
          <a:p>
            <a:pPr algn="r"/>
            <a:r>
              <a:rPr lang="en-US" altLang="ko-KR" sz="1400" b="1" dirty="0"/>
              <a:t>Jakob </a:t>
            </a:r>
            <a:r>
              <a:rPr lang="en-US" altLang="ko-KR" sz="1400" b="1" dirty="0" err="1"/>
              <a:t>Uszkoreit</a:t>
            </a:r>
            <a:r>
              <a:rPr lang="en-US" altLang="ko-KR" sz="1400" b="1" dirty="0"/>
              <a:t> </a:t>
            </a:r>
            <a:r>
              <a:rPr lang="en-US" altLang="ko-KR" sz="1400" dirty="0"/>
              <a:t>Google Brain</a:t>
            </a:r>
          </a:p>
          <a:p>
            <a:pPr algn="r"/>
            <a:r>
              <a:rPr lang="en-US" altLang="ko-KR" sz="1400" b="1" dirty="0"/>
              <a:t>Lukasz </a:t>
            </a:r>
            <a:r>
              <a:rPr lang="en-US" altLang="ko-KR" sz="1400" b="1" dirty="0" err="1"/>
              <a:t>Kaier</a:t>
            </a:r>
            <a:r>
              <a:rPr lang="en-US" altLang="ko-KR" sz="1400" b="1" dirty="0"/>
              <a:t> </a:t>
            </a:r>
            <a:r>
              <a:rPr lang="en-US" altLang="ko-KR" sz="1400" dirty="0"/>
              <a:t>Google Brain</a:t>
            </a:r>
          </a:p>
          <a:p>
            <a:pPr algn="r"/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8CB46-87B1-4AFC-9784-91499D4E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5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Subject-Verb Agreement</a:t>
            </a:r>
          </a:p>
          <a:p>
            <a:pPr lvl="1"/>
            <a:r>
              <a:rPr lang="ko-KR" altLang="en-US" sz="1800" dirty="0"/>
              <a:t>주어가 주어졌을 때 동사가 단수형</a:t>
            </a:r>
            <a:r>
              <a:rPr lang="en-US" altLang="ko-KR" sz="1800" dirty="0"/>
              <a:t>/</a:t>
            </a:r>
            <a:r>
              <a:rPr lang="ko-KR" altLang="en-US" sz="1800" dirty="0"/>
              <a:t>복수형</a:t>
            </a:r>
            <a:endParaRPr lang="en-US" altLang="ko-KR" sz="1800" dirty="0"/>
          </a:p>
          <a:p>
            <a:pPr lvl="1"/>
            <a:r>
              <a:rPr lang="ko-KR" altLang="en-US" sz="1800" dirty="0"/>
              <a:t>문법 구조 파악</a:t>
            </a:r>
            <a:endParaRPr lang="en-US" altLang="ko-KR" sz="1800" dirty="0"/>
          </a:p>
          <a:p>
            <a:pPr lvl="1"/>
            <a:r>
              <a:rPr lang="en-US" altLang="ko-KR" sz="1800" dirty="0"/>
              <a:t>Attractors↑ == </a:t>
            </a:r>
            <a:r>
              <a:rPr lang="ko-KR" altLang="en-US" sz="1800" dirty="0"/>
              <a:t>난이도</a:t>
            </a:r>
            <a:r>
              <a:rPr lang="en-US" altLang="ko-KR" sz="1800" dirty="0"/>
              <a:t>↑</a:t>
            </a:r>
          </a:p>
          <a:p>
            <a:pPr lvl="1"/>
            <a:r>
              <a:rPr lang="en-US" altLang="ko-KR" sz="1800" dirty="0"/>
              <a:t>Transformer</a:t>
            </a:r>
            <a:r>
              <a:rPr lang="ko-KR" altLang="en-US" sz="1800" dirty="0"/>
              <a:t>는 </a:t>
            </a:r>
            <a:r>
              <a:rPr lang="en-US" altLang="ko-KR" sz="1800" dirty="0"/>
              <a:t>LSTM with Attention </a:t>
            </a:r>
            <a:r>
              <a:rPr lang="ko-KR" altLang="en-US" sz="1800" dirty="0"/>
              <a:t>보다 못함</a:t>
            </a:r>
            <a:endParaRPr lang="en-US" altLang="ko-KR" sz="1800" dirty="0"/>
          </a:p>
          <a:p>
            <a:pPr lvl="1"/>
            <a:r>
              <a:rPr lang="en-US" altLang="ko-KR" sz="1800" dirty="0"/>
              <a:t>UT</a:t>
            </a:r>
            <a:r>
              <a:rPr lang="ko-KR" altLang="en-US" sz="1800" dirty="0"/>
              <a:t>는 </a:t>
            </a:r>
            <a:r>
              <a:rPr lang="en-US" altLang="ko-KR" sz="1800" dirty="0"/>
              <a:t>Attractors↑</a:t>
            </a:r>
            <a:r>
              <a:rPr lang="ko-KR" altLang="en-US" sz="1800" dirty="0"/>
              <a:t>할수록 다른 모델보다 좋음</a:t>
            </a:r>
            <a:r>
              <a:rPr lang="en-US" altLang="ko-KR" sz="1800" dirty="0"/>
              <a:t> 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A26B1BB-0BC7-40E5-B02B-CD35F8DD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5" y="1825625"/>
            <a:ext cx="5326230" cy="2453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C5853B-0D20-4B26-B7F1-8EB64F2A1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51797"/>
            <a:ext cx="6734175" cy="7524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7A73FD8-3E53-4EBB-9A98-69371BBD58FF}"/>
              </a:ext>
            </a:extLst>
          </p:cNvPr>
          <p:cNvSpPr/>
          <p:nvPr/>
        </p:nvSpPr>
        <p:spPr>
          <a:xfrm>
            <a:off x="375573" y="2954164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6D0947D-E529-4779-9B71-97D2E29AFEC2}"/>
              </a:ext>
            </a:extLst>
          </p:cNvPr>
          <p:cNvSpPr/>
          <p:nvPr/>
        </p:nvSpPr>
        <p:spPr>
          <a:xfrm>
            <a:off x="375573" y="3442527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7D0DDBD-7B4D-4DC8-9FDF-7517AF44EE0C}"/>
              </a:ext>
            </a:extLst>
          </p:cNvPr>
          <p:cNvSpPr/>
          <p:nvPr/>
        </p:nvSpPr>
        <p:spPr>
          <a:xfrm>
            <a:off x="375573" y="3728871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5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A4716D3B-F0DE-45B8-96E8-3695CE2C9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1690688"/>
            <a:ext cx="7858125" cy="1552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LAMBADA</a:t>
            </a:r>
          </a:p>
          <a:p>
            <a:pPr lvl="1"/>
            <a:r>
              <a:rPr lang="en-US" altLang="ko-KR" sz="1800" dirty="0"/>
              <a:t>Context</a:t>
            </a:r>
            <a:r>
              <a:rPr lang="ko-KR" altLang="en-US" sz="1800" dirty="0"/>
              <a:t>가 주어졌을 때 </a:t>
            </a:r>
            <a:r>
              <a:rPr lang="en-US" altLang="ko-KR" sz="1800" dirty="0"/>
              <a:t>Target sentence</a:t>
            </a:r>
            <a:r>
              <a:rPr lang="ko-KR" altLang="en-US" sz="1800" dirty="0"/>
              <a:t>의 마지막 단어 예측</a:t>
            </a:r>
            <a:endParaRPr lang="en-US" altLang="ko-KR" sz="1800" dirty="0"/>
          </a:p>
          <a:p>
            <a:pPr lvl="1"/>
            <a:r>
              <a:rPr lang="en-US" altLang="ko-KR" sz="1800" dirty="0"/>
              <a:t>Target sentence</a:t>
            </a:r>
            <a:r>
              <a:rPr lang="ko-KR" altLang="en-US" sz="1800" dirty="0"/>
              <a:t>만 이용해서는 풀 수 없음</a:t>
            </a:r>
            <a:endParaRPr lang="en-US" altLang="ko-KR" sz="1800" dirty="0"/>
          </a:p>
          <a:p>
            <a:pPr lvl="1"/>
            <a:r>
              <a:rPr lang="ko-KR" altLang="en-US" sz="1800" dirty="0"/>
              <a:t>컨텍스트 전반을 이해해야 풀 수 있음</a:t>
            </a:r>
            <a:endParaRPr lang="en-US" altLang="ko-KR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3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3119"/>
            <a:ext cx="10515600" cy="214384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UT</a:t>
            </a:r>
            <a:r>
              <a:rPr lang="ko-KR" altLang="en-US" sz="1800" dirty="0"/>
              <a:t>가 </a:t>
            </a:r>
            <a:r>
              <a:rPr lang="en-US" altLang="ko-KR" sz="1800" dirty="0"/>
              <a:t>Transformer </a:t>
            </a:r>
            <a:r>
              <a:rPr lang="ko-KR" altLang="en-US" sz="1800" dirty="0"/>
              <a:t>보다 좋음</a:t>
            </a:r>
            <a:endParaRPr lang="en-US" altLang="ko-KR" sz="1800" dirty="0"/>
          </a:p>
          <a:p>
            <a:r>
              <a:rPr lang="en-US" altLang="ko-KR" sz="1800" dirty="0"/>
              <a:t>Dynamic halting </a:t>
            </a:r>
            <a:r>
              <a:rPr lang="ko-KR" altLang="en-US" sz="1800" dirty="0"/>
              <a:t>평균 스텝</a:t>
            </a:r>
            <a:r>
              <a:rPr lang="en-US" altLang="ko-KR" sz="1800" dirty="0"/>
              <a:t> – 8.2</a:t>
            </a:r>
          </a:p>
          <a:p>
            <a:r>
              <a:rPr lang="en-US" altLang="ko-KR" sz="1800" dirty="0"/>
              <a:t>Step</a:t>
            </a:r>
            <a:r>
              <a:rPr lang="ko-KR" altLang="en-US" sz="1800" dirty="0"/>
              <a:t> 크기 </a:t>
            </a:r>
            <a:r>
              <a:rPr lang="en-US" altLang="ko-KR" sz="1800" dirty="0"/>
              <a:t>8, 9</a:t>
            </a:r>
            <a:r>
              <a:rPr lang="ko-KR" altLang="en-US" sz="1800" dirty="0"/>
              <a:t>로 고정했을 때 보다 </a:t>
            </a:r>
            <a:r>
              <a:rPr lang="en-US" altLang="ko-KR" sz="1800" dirty="0"/>
              <a:t>Dynamic Halting</a:t>
            </a:r>
            <a:r>
              <a:rPr lang="ko-KR" altLang="en-US" sz="1800" dirty="0"/>
              <a:t>이 좋음</a:t>
            </a:r>
            <a:endParaRPr lang="en-US" altLang="ko-KR" sz="1800" dirty="0"/>
          </a:p>
          <a:p>
            <a:r>
              <a:rPr lang="ko-KR" altLang="en-US" sz="1800" dirty="0"/>
              <a:t>단순히 연산을 많이 해서 좋은 것이 아님</a:t>
            </a:r>
            <a:endParaRPr lang="en-US" altLang="ko-KR" sz="1800" dirty="0"/>
          </a:p>
          <a:p>
            <a:r>
              <a:rPr lang="ko-KR" altLang="en-US" sz="1800" dirty="0"/>
              <a:t>중요치 않은 </a:t>
            </a:r>
            <a:r>
              <a:rPr lang="en-US" altLang="ko-KR" sz="1800" dirty="0"/>
              <a:t>symbol</a:t>
            </a:r>
            <a:r>
              <a:rPr lang="ko-KR" altLang="en-US" sz="1800" dirty="0"/>
              <a:t>은 </a:t>
            </a:r>
            <a:r>
              <a:rPr lang="en-US" altLang="ko-KR" sz="1800" dirty="0"/>
              <a:t>halting </a:t>
            </a:r>
            <a:r>
              <a:rPr lang="ko-KR" altLang="en-US" sz="1800" dirty="0"/>
              <a:t>하고 중요한 </a:t>
            </a:r>
            <a:r>
              <a:rPr lang="en-US" altLang="ko-KR" sz="1800" dirty="0"/>
              <a:t>symbol</a:t>
            </a:r>
            <a:r>
              <a:rPr lang="ko-KR" altLang="en-US" sz="1800" dirty="0"/>
              <a:t>은 더 많은 </a:t>
            </a:r>
            <a:r>
              <a:rPr lang="en-US" altLang="ko-KR" sz="1800" dirty="0"/>
              <a:t>computation </a:t>
            </a:r>
            <a:r>
              <a:rPr lang="ko-KR" altLang="en-US" sz="1800" dirty="0"/>
              <a:t>하는 것이 중요한 역할</a:t>
            </a:r>
            <a:endParaRPr lang="en-US" altLang="ko-KR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425E0B6-CD0D-4FED-85C0-E49EDFEE4D9C}"/>
              </a:ext>
            </a:extLst>
          </p:cNvPr>
          <p:cNvSpPr/>
          <p:nvPr/>
        </p:nvSpPr>
        <p:spPr>
          <a:xfrm>
            <a:off x="2468131" y="2664407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E3DCA4-933E-4DAD-83E8-1135C0065A76}"/>
              </a:ext>
            </a:extLst>
          </p:cNvPr>
          <p:cNvSpPr/>
          <p:nvPr/>
        </p:nvSpPr>
        <p:spPr>
          <a:xfrm>
            <a:off x="2468131" y="3152360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테이블이(가) 표시된 사진&#10;&#10;자동 생성된 설명">
            <a:extLst>
              <a:ext uri="{FF2B5EF4-FFF2-40B4-BE49-F238E27FC236}">
                <a16:creationId xmlns:a16="http://schemas.microsoft.com/office/drawing/2014/main" id="{D28D9EDE-F461-460C-A697-E422B3A6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43" y="1690688"/>
            <a:ext cx="6462713" cy="21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7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이(가) 표시된 사진&#10;&#10;자동 생성된 설명">
            <a:extLst>
              <a:ext uri="{FF2B5EF4-FFF2-40B4-BE49-F238E27FC236}">
                <a16:creationId xmlns:a16="http://schemas.microsoft.com/office/drawing/2014/main" id="{15D733B3-292B-476B-A0D6-EE92B8F7C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3339"/>
            <a:ext cx="6838950" cy="1657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Algorithmic Tasks</a:t>
            </a:r>
          </a:p>
          <a:p>
            <a:pPr lvl="1"/>
            <a:r>
              <a:rPr lang="en-US" altLang="ko-KR" sz="1800" dirty="0"/>
              <a:t>Copy, Reverse and Addition</a:t>
            </a:r>
          </a:p>
          <a:p>
            <a:pPr lvl="1"/>
            <a:r>
              <a:rPr lang="en-US" altLang="ko-KR" sz="1800" dirty="0"/>
              <a:t>Train at sequences of length 40</a:t>
            </a:r>
          </a:p>
          <a:p>
            <a:pPr lvl="1"/>
            <a:r>
              <a:rPr lang="en-US" altLang="ko-KR" sz="1800" dirty="0"/>
              <a:t>Evaluate at sequences of length 400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425E0B6-CD0D-4FED-85C0-E49EDFEE4D9C}"/>
              </a:ext>
            </a:extLst>
          </p:cNvPr>
          <p:cNvSpPr/>
          <p:nvPr/>
        </p:nvSpPr>
        <p:spPr>
          <a:xfrm>
            <a:off x="565513" y="4530550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E3DCA4-933E-4DAD-83E8-1135C0065A76}"/>
              </a:ext>
            </a:extLst>
          </p:cNvPr>
          <p:cNvSpPr/>
          <p:nvPr/>
        </p:nvSpPr>
        <p:spPr>
          <a:xfrm>
            <a:off x="565513" y="4726953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난로, 주방기기, 기기이(가) 표시된 사진&#10;&#10;자동 생성된 설명">
            <a:extLst>
              <a:ext uri="{FF2B5EF4-FFF2-40B4-BE49-F238E27FC236}">
                <a16:creationId xmlns:a16="http://schemas.microsoft.com/office/drawing/2014/main" id="{666B8595-D9E8-439C-AFA2-9BC28CB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91" y="2566734"/>
            <a:ext cx="4300009" cy="7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260F5D10-D2F3-402B-9664-AACF307B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2669"/>
            <a:ext cx="5183903" cy="26042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(5/6)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Learning to Execute(LTE)</a:t>
            </a:r>
          </a:p>
          <a:p>
            <a:pPr lvl="1"/>
            <a:r>
              <a:rPr lang="en-US" altLang="ko-KR" sz="1800" dirty="0"/>
              <a:t>Memorization</a:t>
            </a:r>
          </a:p>
          <a:p>
            <a:pPr lvl="2"/>
            <a:r>
              <a:rPr lang="en-US" altLang="ko-KR" sz="1800" dirty="0"/>
              <a:t>Copy, double and reverse</a:t>
            </a:r>
          </a:p>
          <a:p>
            <a:pPr lvl="1"/>
            <a:r>
              <a:rPr lang="en-US" altLang="ko-KR" sz="1800" dirty="0"/>
              <a:t>Program Evaluation</a:t>
            </a:r>
          </a:p>
          <a:p>
            <a:pPr lvl="2"/>
            <a:r>
              <a:rPr lang="en-US" altLang="ko-KR" sz="1800" dirty="0"/>
              <a:t>Program, control and addition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368778DC-86DD-40B9-A32E-6C9C35911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93" y="1690688"/>
            <a:ext cx="3033293" cy="1491783"/>
          </a:xfr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567255-87A4-4FEC-B42B-BD803542F6B7}"/>
              </a:ext>
            </a:extLst>
          </p:cNvPr>
          <p:cNvCxnSpPr>
            <a:cxnSpLocks/>
          </p:cNvCxnSpPr>
          <p:nvPr/>
        </p:nvCxnSpPr>
        <p:spPr>
          <a:xfrm>
            <a:off x="5245099" y="4653779"/>
            <a:ext cx="7770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83F7D8-A0FF-4252-8506-1C963700328D}"/>
              </a:ext>
            </a:extLst>
          </p:cNvPr>
          <p:cNvCxnSpPr>
            <a:cxnSpLocks/>
          </p:cNvCxnSpPr>
          <p:nvPr/>
        </p:nvCxnSpPr>
        <p:spPr>
          <a:xfrm>
            <a:off x="5517356" y="6007450"/>
            <a:ext cx="5047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A79DA6-BB76-49F1-9F75-6610FD8C60CC}"/>
              </a:ext>
            </a:extLst>
          </p:cNvPr>
          <p:cNvCxnSpPr>
            <a:cxnSpLocks/>
          </p:cNvCxnSpPr>
          <p:nvPr/>
        </p:nvCxnSpPr>
        <p:spPr>
          <a:xfrm>
            <a:off x="866775" y="6126513"/>
            <a:ext cx="5667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425E0B6-CD0D-4FED-85C0-E49EDFEE4D9C}"/>
              </a:ext>
            </a:extLst>
          </p:cNvPr>
          <p:cNvSpPr/>
          <p:nvPr/>
        </p:nvSpPr>
        <p:spPr>
          <a:xfrm>
            <a:off x="912718" y="4249018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E3DCA4-933E-4DAD-83E8-1135C0065A76}"/>
              </a:ext>
            </a:extLst>
          </p:cNvPr>
          <p:cNvSpPr/>
          <p:nvPr/>
        </p:nvSpPr>
        <p:spPr>
          <a:xfrm>
            <a:off x="912718" y="5539912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70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(6/6)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WMT 2014 English-German translation task</a:t>
            </a:r>
          </a:p>
          <a:p>
            <a:pPr lvl="1"/>
            <a:r>
              <a:rPr lang="en-US" altLang="ko-KR" sz="1800" dirty="0"/>
              <a:t>Transition function – FC Layer</a:t>
            </a:r>
          </a:p>
          <a:p>
            <a:pPr lvl="1"/>
            <a:r>
              <a:rPr lang="en-US" altLang="ko-KR" sz="1800" dirty="0"/>
              <a:t>Without Dynamic Halting</a:t>
            </a:r>
            <a:endParaRPr lang="ko-KR" altLang="en-US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5D901E11-95A5-4545-A9AF-616DE0511C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825625"/>
            <a:ext cx="4581525" cy="1371600"/>
          </a:xfr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A1ADD7C-37B7-44D5-BD60-0C961A77F9CB}"/>
              </a:ext>
            </a:extLst>
          </p:cNvPr>
          <p:cNvSpPr/>
          <p:nvPr/>
        </p:nvSpPr>
        <p:spPr>
          <a:xfrm>
            <a:off x="912718" y="2511425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BED4CF9-F57A-45C1-B883-A71D3C0F4200}"/>
              </a:ext>
            </a:extLst>
          </p:cNvPr>
          <p:cNvSpPr/>
          <p:nvPr/>
        </p:nvSpPr>
        <p:spPr>
          <a:xfrm>
            <a:off x="912718" y="2873375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1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6ED34EF-5E9B-4779-B264-670524E0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9D23B21-4B1B-4BFC-BDD0-99225477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RNN</a:t>
            </a:r>
            <a:r>
              <a:rPr lang="ko-KR" altLang="en-US" sz="1800" dirty="0"/>
              <a:t>의 재귀구조를 </a:t>
            </a:r>
            <a:r>
              <a:rPr lang="en-US" altLang="ko-KR" sz="1800" dirty="0"/>
              <a:t>Transformer</a:t>
            </a:r>
            <a:r>
              <a:rPr lang="ko-KR" altLang="en-US" sz="1800" dirty="0"/>
              <a:t>와</a:t>
            </a:r>
            <a:r>
              <a:rPr lang="en-US" altLang="ko-KR" sz="1800" dirty="0"/>
              <a:t> </a:t>
            </a:r>
            <a:r>
              <a:rPr lang="ko-KR" altLang="en-US" sz="1800" dirty="0"/>
              <a:t>결합시켰더니 </a:t>
            </a:r>
            <a:r>
              <a:rPr lang="en-US" altLang="ko-KR" sz="1800" dirty="0"/>
              <a:t>Algorithmic </a:t>
            </a:r>
            <a:r>
              <a:rPr lang="ko-KR" altLang="en-US" sz="1800" dirty="0"/>
              <a:t>문제와 </a:t>
            </a:r>
            <a:r>
              <a:rPr lang="en-US" altLang="ko-KR" sz="1800" dirty="0"/>
              <a:t>Natural Language Understanding </a:t>
            </a:r>
            <a:r>
              <a:rPr lang="ko-KR" altLang="en-US" sz="1800" dirty="0"/>
              <a:t>문제에서 성능이 좋아졌다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DB127-DD95-43CF-A86E-B34269E1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96A8C9-BC12-4EB9-9A4F-4E4EE415F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82" y="2802591"/>
            <a:ext cx="5255836" cy="27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FADC-34A3-4EB0-A6C0-5B61B4BB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A7907-5078-4085-BB43-1C41E5C1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5700"/>
            <a:ext cx="10515600" cy="248126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RNN</a:t>
            </a:r>
          </a:p>
          <a:p>
            <a:pPr marL="457200" lvl="1" indent="0">
              <a:buNone/>
            </a:pPr>
            <a:r>
              <a:rPr lang="en-US" altLang="ko-KR" sz="1600" dirty="0"/>
              <a:t>Sequential =&gt; Slow</a:t>
            </a:r>
          </a:p>
          <a:p>
            <a:r>
              <a:rPr lang="en-US" altLang="ko-KR" sz="1800" dirty="0"/>
              <a:t>Transformer</a:t>
            </a:r>
          </a:p>
          <a:p>
            <a:pPr lvl="1"/>
            <a:r>
              <a:rPr lang="en-US" altLang="ko-KR" sz="1600" dirty="0"/>
              <a:t>Parallelization =&gt;</a:t>
            </a:r>
            <a:r>
              <a:rPr lang="ko-KR" altLang="en-US" sz="1600" dirty="0"/>
              <a:t> </a:t>
            </a:r>
            <a:r>
              <a:rPr lang="en-US" altLang="ko-KR" sz="1600" dirty="0"/>
              <a:t>Fast and Global Receptive Field</a:t>
            </a:r>
          </a:p>
          <a:p>
            <a:r>
              <a:rPr lang="en-US" altLang="ko-KR" sz="1800" dirty="0"/>
              <a:t>Goal</a:t>
            </a:r>
          </a:p>
          <a:p>
            <a:pPr lvl="1"/>
            <a:r>
              <a:rPr lang="en-US" altLang="ko-KR" sz="1600" dirty="0"/>
              <a:t>RNN</a:t>
            </a:r>
            <a:r>
              <a:rPr lang="ko-KR" altLang="en-US" sz="1600" dirty="0"/>
              <a:t>의 재귀구조를 </a:t>
            </a:r>
            <a:r>
              <a:rPr lang="en-US" altLang="ko-KR" sz="1600" dirty="0"/>
              <a:t>Transformer</a:t>
            </a:r>
            <a:r>
              <a:rPr lang="ko-KR" altLang="en-US" sz="1600" dirty="0"/>
              <a:t>와 결합</a:t>
            </a:r>
            <a:endParaRPr lang="en-US" altLang="ko-KR" sz="1600" dirty="0"/>
          </a:p>
          <a:p>
            <a:pPr lvl="1"/>
            <a:r>
              <a:rPr lang="en-US" altLang="ko-KR" sz="1600" dirty="0"/>
              <a:t>Algorithmic </a:t>
            </a:r>
            <a:r>
              <a:rPr lang="ko-KR" altLang="en-US" sz="1600" dirty="0"/>
              <a:t>문제와 </a:t>
            </a:r>
            <a:r>
              <a:rPr lang="en-US" altLang="ko-KR" sz="1600" dirty="0"/>
              <a:t>Natural Language Understanding </a:t>
            </a:r>
            <a:r>
              <a:rPr lang="ko-KR" altLang="en-US" sz="1600" dirty="0"/>
              <a:t>문제에서 성능이 좋아졌다</a:t>
            </a:r>
            <a:r>
              <a:rPr lang="en-US" altLang="ko-KR" sz="1600" dirty="0"/>
              <a:t>.</a:t>
            </a:r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1BCAC-5062-4EE4-AC84-01918F12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CFA562-6FB4-416F-B1AC-1BBD83DFB919}"/>
              </a:ext>
            </a:extLst>
          </p:cNvPr>
          <p:cNvSpPr/>
          <p:nvPr/>
        </p:nvSpPr>
        <p:spPr>
          <a:xfrm>
            <a:off x="3157537" y="1900237"/>
            <a:ext cx="2333625" cy="9429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465654-6CAD-441B-8FA9-7215211CCD99}"/>
              </a:ext>
            </a:extLst>
          </p:cNvPr>
          <p:cNvSpPr/>
          <p:nvPr/>
        </p:nvSpPr>
        <p:spPr>
          <a:xfrm>
            <a:off x="6796087" y="1871662"/>
            <a:ext cx="2333625" cy="942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C375CC88-A325-4D48-A805-34EABFBC7F65}"/>
              </a:ext>
            </a:extLst>
          </p:cNvPr>
          <p:cNvSpPr/>
          <p:nvPr/>
        </p:nvSpPr>
        <p:spPr>
          <a:xfrm>
            <a:off x="5791200" y="2066925"/>
            <a:ext cx="609600" cy="6096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D4D75F-4A7C-4CDD-9902-EA60AAA9A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99" y="2925222"/>
            <a:ext cx="3724275" cy="20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2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1D79D-DAA5-41F0-98AA-63AF5224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9F57D-CD8F-4028-923C-88A0D0910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 sz="1800" dirty="0"/>
              <a:t>RNN</a:t>
            </a:r>
          </a:p>
          <a:p>
            <a:pPr lvl="1" algn="ctr"/>
            <a:r>
              <a:rPr lang="en-US" altLang="ko-KR" sz="1600" dirty="0"/>
              <a:t>Recur over positions in the sequence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88EAE1-6BD2-49D9-A6B3-D0F696EA3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 sz="2400" dirty="0"/>
              <a:t>Universal</a:t>
            </a:r>
            <a:r>
              <a:rPr lang="ko-KR" altLang="en-US" sz="2400" dirty="0"/>
              <a:t> </a:t>
            </a:r>
            <a:r>
              <a:rPr lang="en-US" altLang="ko-KR" sz="2400" dirty="0"/>
              <a:t>Transformer</a:t>
            </a:r>
          </a:p>
          <a:p>
            <a:pPr algn="ctr"/>
            <a:r>
              <a:rPr lang="en-US" altLang="ko-KR" sz="2400" dirty="0"/>
              <a:t>	</a:t>
            </a:r>
            <a:r>
              <a:rPr lang="en-US" altLang="ko-KR" sz="2000" dirty="0"/>
              <a:t>Recur over each position</a:t>
            </a:r>
          </a:p>
          <a:p>
            <a:pPr lvl="1"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C1244-1363-4822-BE60-188076B7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0AB22-8D78-4551-AB43-FE6463938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82" y="2505075"/>
            <a:ext cx="5255836" cy="2755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1A8767-4DEF-4E75-ABA0-CC320F4AE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43" y="2877470"/>
            <a:ext cx="3724275" cy="20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360CF65E-91AA-41AD-AAA0-D586EC8F9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71885"/>
              </p:ext>
            </p:extLst>
          </p:nvPr>
        </p:nvGraphicFramePr>
        <p:xfrm>
          <a:off x="6199046" y="1673113"/>
          <a:ext cx="5181600" cy="45827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87165918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4035446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938544281"/>
                    </a:ext>
                  </a:extLst>
                </a:gridCol>
              </a:tblGrid>
              <a:tr h="4245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Transformer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87695"/>
                  </a:ext>
                </a:extLst>
              </a:tr>
              <a:tr h="81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Weight Sharing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Self-Attention, Transition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71443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# Updates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 Stacks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Variable Length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793551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Position Embedding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Position Embedding</a:t>
                      </a:r>
                    </a:p>
                    <a:p>
                      <a:r>
                        <a:rPr lang="en-US" altLang="ko-KR" sz="1600" dirty="0"/>
                        <a:t>+</a:t>
                      </a:r>
                    </a:p>
                    <a:p>
                      <a:r>
                        <a:rPr lang="en-US" altLang="ko-KR" sz="1600" dirty="0"/>
                        <a:t>Timestep Embedding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387973"/>
                  </a:ext>
                </a:extLst>
              </a:tr>
              <a:tr h="1230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Transition Function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Feed Forward Network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Feed Forward Network or Convolution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088437"/>
                  </a:ext>
                </a:extLst>
              </a:tr>
            </a:tbl>
          </a:graphicData>
        </a:graphic>
      </p:graphicFrame>
      <p:sp>
        <p:nvSpPr>
          <p:cNvPr id="6" name="제목 5">
            <a:extLst>
              <a:ext uri="{FF2B5EF4-FFF2-40B4-BE49-F238E27FC236}">
                <a16:creationId xmlns:a16="http://schemas.microsoft.com/office/drawing/2014/main" id="{E3BEA3E3-E992-46FA-AE39-F540D37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 VS Transformer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87346F2-AB57-4212-901D-15B982B9F4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34" y="1825625"/>
            <a:ext cx="4258332" cy="4351338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0A939-B300-49ED-96B7-7E7A6065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6" name="그림 35" descr="\documentclass{article}&#10;\usepackage{amsmath}&#10;\pagestyle{empty}&#10;\begin{document}&#10;&#10;\begin{align*}&#10;1 \leq i \leq&amp; m, 1 \leq t \leq T, 1 \leq j &lt;= d/2\\&#10;P_{i,2j}^t &amp;= \text{sin}(i/10000^{2j/d}) + \text{sin}(t/10000^{2j/d})\\&#10;P_{i,2j+1}^t &amp;= \text{cos}(i/10000^{2j/d}) + \text{cos}(t/10000^{2j/d})&#10;\end{align*}&#10;&#10;\end{document}" title="IguanaTex Bitmap Display">
            <a:extLst>
              <a:ext uri="{FF2B5EF4-FFF2-40B4-BE49-F238E27FC236}">
                <a16:creationId xmlns:a16="http://schemas.microsoft.com/office/drawing/2014/main" id="{2AF69800-4BDC-4A5A-8FBC-CA51FCD1F4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47" y="503359"/>
            <a:ext cx="3512533" cy="80853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7B74D9-B3EC-4D72-8381-EEF16A88C805}"/>
              </a:ext>
            </a:extLst>
          </p:cNvPr>
          <p:cNvSpPr/>
          <p:nvPr/>
        </p:nvSpPr>
        <p:spPr>
          <a:xfrm>
            <a:off x="9196388" y="729643"/>
            <a:ext cx="1283494" cy="611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B944D6-A4FA-4EDD-A219-8BB2DE00BB67}"/>
              </a:ext>
            </a:extLst>
          </p:cNvPr>
          <p:cNvSpPr/>
          <p:nvPr/>
        </p:nvSpPr>
        <p:spPr>
          <a:xfrm>
            <a:off x="10675145" y="729643"/>
            <a:ext cx="1283494" cy="6115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4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AF057-C897-4C02-90DF-CA2745F6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Halting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32E80-AF71-4DF2-99AA-ADC3DA5A4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Adaptation Computation Time (Graves, 2016)</a:t>
            </a:r>
          </a:p>
          <a:p>
            <a:r>
              <a:rPr lang="en-US" altLang="ko-KR" sz="1800" dirty="0"/>
              <a:t>Transformer or RNN =&gt; # Stacks</a:t>
            </a:r>
            <a:r>
              <a:rPr lang="ko-KR" altLang="en-US" sz="1800" dirty="0"/>
              <a:t>에 의해 </a:t>
            </a:r>
            <a:r>
              <a:rPr lang="ko-KR" altLang="en-US" sz="1800" dirty="0" err="1"/>
              <a:t>연산량</a:t>
            </a:r>
            <a:r>
              <a:rPr lang="ko-KR" altLang="en-US" sz="1800" dirty="0"/>
              <a:t> 결정</a:t>
            </a:r>
            <a:endParaRPr lang="en-US" altLang="ko-KR" sz="1800" dirty="0"/>
          </a:p>
          <a:p>
            <a:r>
              <a:rPr lang="en-US" altLang="ko-KR" sz="1800" dirty="0"/>
              <a:t>Dynamic Halting =&gt; </a:t>
            </a:r>
            <a:r>
              <a:rPr lang="ko-KR" altLang="en-US" sz="1800" dirty="0" err="1"/>
              <a:t>연산량을</a:t>
            </a:r>
            <a:r>
              <a:rPr lang="ko-KR" altLang="en-US" sz="1800" dirty="0"/>
              <a:t> 모델 스스로 결정</a:t>
            </a:r>
            <a:endParaRPr lang="en-US" altLang="ko-KR" sz="1800" dirty="0"/>
          </a:p>
          <a:p>
            <a:r>
              <a:rPr lang="ko-KR" altLang="en-US" sz="1800" dirty="0"/>
              <a:t>어렵거나 중요한 </a:t>
            </a:r>
            <a:r>
              <a:rPr lang="en-US" altLang="ko-KR" sz="1800" dirty="0"/>
              <a:t>symbol</a:t>
            </a:r>
            <a:r>
              <a:rPr lang="ko-KR" altLang="en-US" sz="1800" dirty="0"/>
              <a:t>운</a:t>
            </a:r>
            <a:r>
              <a:rPr lang="en-US" altLang="ko-KR" sz="1800" dirty="0"/>
              <a:t> </a:t>
            </a:r>
            <a:r>
              <a:rPr lang="ko-KR" altLang="en-US" sz="1800" dirty="0"/>
              <a:t>더 많은 연산</a:t>
            </a:r>
            <a:endParaRPr lang="en-US" altLang="ko-KR" sz="1800" dirty="0"/>
          </a:p>
          <a:p>
            <a:r>
              <a:rPr lang="ko-KR" altLang="en-US" sz="1800" dirty="0"/>
              <a:t>중간에 중단되면 그 </a:t>
            </a:r>
            <a:r>
              <a:rPr lang="en-US" altLang="ko-KR" sz="1800" dirty="0"/>
              <a:t>symbol</a:t>
            </a:r>
            <a:r>
              <a:rPr lang="ko-KR" altLang="en-US" sz="1800" dirty="0"/>
              <a:t>은 다음 </a:t>
            </a:r>
            <a:r>
              <a:rPr lang="en-US" altLang="ko-KR" sz="1800" dirty="0"/>
              <a:t>step</a:t>
            </a:r>
            <a:r>
              <a:rPr lang="ko-KR" altLang="en-US" sz="1800" dirty="0"/>
              <a:t>에도 같은 </a:t>
            </a:r>
            <a:r>
              <a:rPr lang="en-US" altLang="ko-KR" sz="1800" dirty="0"/>
              <a:t>state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r>
              <a:rPr lang="en-US" altLang="ko-KR" sz="1800" dirty="0"/>
              <a:t>Halting probability</a:t>
            </a:r>
            <a:r>
              <a:rPr lang="ko-KR" altLang="en-US" sz="1800" dirty="0"/>
              <a:t>가 </a:t>
            </a:r>
            <a:r>
              <a:rPr lang="en-US" altLang="ko-KR" sz="1800" dirty="0"/>
              <a:t>threshold</a:t>
            </a:r>
            <a:r>
              <a:rPr lang="ko-KR" altLang="en-US" sz="1800" dirty="0"/>
              <a:t>를 넘으면 중단</a:t>
            </a:r>
            <a:endParaRPr lang="en-US" altLang="ko-KR" sz="1800" dirty="0"/>
          </a:p>
          <a:p>
            <a:r>
              <a:rPr lang="ko-KR" altLang="en-US" sz="1800" dirty="0"/>
              <a:t>모든 </a:t>
            </a:r>
            <a:r>
              <a:rPr lang="en-US" altLang="ko-KR" sz="1800" dirty="0"/>
              <a:t>symbol</a:t>
            </a:r>
            <a:r>
              <a:rPr lang="ko-KR" altLang="en-US" sz="1800" dirty="0"/>
              <a:t>이 중단될 때까지 </a:t>
            </a:r>
            <a:r>
              <a:rPr lang="en-US" altLang="ko-KR" sz="1800" dirty="0"/>
              <a:t>Computation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6900D-9C55-40F5-86E6-72FB6247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15A66A5-6E51-4D23-9327-0B23EF9F82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1124"/>
            <a:ext cx="5181600" cy="2720340"/>
          </a:xfrm>
        </p:spPr>
      </p:pic>
    </p:spTree>
    <p:extLst>
      <p:ext uri="{BB962C8B-B14F-4D97-AF65-F5344CB8AC3E}">
        <p14:creationId xmlns:p14="http://schemas.microsoft.com/office/powerpoint/2010/main" val="91357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bAbi</a:t>
            </a:r>
            <a:r>
              <a:rPr lang="en-US" altLang="ko-KR" dirty="0"/>
              <a:t> 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lvl="1"/>
            <a:r>
              <a:rPr lang="ko-KR" altLang="en-US" dirty="0"/>
              <a:t>모델의 </a:t>
            </a:r>
            <a:r>
              <a:rPr lang="en-US" altLang="ko-KR" dirty="0"/>
              <a:t>Reasoning </a:t>
            </a:r>
            <a:r>
              <a:rPr lang="ko-KR" altLang="en-US" dirty="0"/>
              <a:t>능력 측정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8912206-6B7A-4663-AD59-06B652CDF5B1}"/>
              </a:ext>
            </a:extLst>
          </p:cNvPr>
          <p:cNvSpPr/>
          <p:nvPr/>
        </p:nvSpPr>
        <p:spPr>
          <a:xfrm>
            <a:off x="914400" y="1841739"/>
            <a:ext cx="4038600" cy="1381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Sandra journeyed to the hallway.</a:t>
            </a:r>
          </a:p>
          <a:p>
            <a:r>
              <a:rPr lang="en-US" altLang="ko-KR" dirty="0"/>
              <a:t>Mary went to the bathroom.</a:t>
            </a:r>
          </a:p>
          <a:p>
            <a:r>
              <a:rPr lang="en-US" altLang="ko-KR" dirty="0"/>
              <a:t>Mary took the apple there.</a:t>
            </a:r>
          </a:p>
          <a:p>
            <a:r>
              <a:rPr lang="en-US" altLang="ko-KR" dirty="0"/>
              <a:t>Mary dropped the apple.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716F7D6-F4E4-4A9C-97A3-7FF3F100BFFE}"/>
              </a:ext>
            </a:extLst>
          </p:cNvPr>
          <p:cNvSpPr/>
          <p:nvPr/>
        </p:nvSpPr>
        <p:spPr>
          <a:xfrm>
            <a:off x="914400" y="3663713"/>
            <a:ext cx="4038600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Where is the apple?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E809D5B-C515-424A-A82F-33730DE491F7}"/>
              </a:ext>
            </a:extLst>
          </p:cNvPr>
          <p:cNvSpPr/>
          <p:nvPr/>
        </p:nvSpPr>
        <p:spPr>
          <a:xfrm>
            <a:off x="914400" y="5161837"/>
            <a:ext cx="4038600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bathroom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26F725-4754-474D-8D3B-09EF59FFD405}"/>
              </a:ext>
            </a:extLst>
          </p:cNvPr>
          <p:cNvSpPr txBox="1"/>
          <p:nvPr/>
        </p:nvSpPr>
        <p:spPr>
          <a:xfrm>
            <a:off x="1847850" y="147240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19820-6A35-45D4-A43C-C8988F1436B7}"/>
              </a:ext>
            </a:extLst>
          </p:cNvPr>
          <p:cNvSpPr txBox="1"/>
          <p:nvPr/>
        </p:nvSpPr>
        <p:spPr>
          <a:xfrm>
            <a:off x="1847850" y="329438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3CDAEE-AC06-4A25-AE1A-EFE8ED113DFD}"/>
              </a:ext>
            </a:extLst>
          </p:cNvPr>
          <p:cNvSpPr txBox="1"/>
          <p:nvPr/>
        </p:nvSpPr>
        <p:spPr>
          <a:xfrm>
            <a:off x="1847850" y="472313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74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7675"/>
            <a:ext cx="10515600" cy="191928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Metric</a:t>
            </a:r>
          </a:p>
          <a:p>
            <a:pPr lvl="1"/>
            <a:r>
              <a:rPr lang="en-US" altLang="ko-KR" sz="1800" dirty="0"/>
              <a:t>Error rate</a:t>
            </a:r>
          </a:p>
          <a:p>
            <a:pPr lvl="1"/>
            <a:r>
              <a:rPr lang="en-US" altLang="ko-KR" sz="1800" dirty="0"/>
              <a:t># Failure Task (Total 20 Task , failure = error rate&gt; 5%)</a:t>
            </a:r>
          </a:p>
          <a:p>
            <a:r>
              <a:rPr lang="en-US" altLang="ko-KR" sz="1800" dirty="0"/>
              <a:t>Transformer</a:t>
            </a:r>
            <a:r>
              <a:rPr lang="ko-KR" altLang="en-US" sz="1800" dirty="0"/>
              <a:t>는 잘 못함</a:t>
            </a:r>
            <a:endParaRPr lang="en-US" altLang="ko-KR" sz="1800" dirty="0"/>
          </a:p>
          <a:p>
            <a:r>
              <a:rPr lang="en-US" altLang="ko-KR" sz="1800" dirty="0"/>
              <a:t>UT</a:t>
            </a:r>
            <a:r>
              <a:rPr lang="ko-KR" altLang="en-US" sz="1800" dirty="0"/>
              <a:t>는 </a:t>
            </a:r>
            <a:r>
              <a:rPr lang="en-US" altLang="ko-KR" sz="1800" dirty="0"/>
              <a:t>SOTA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CACBAFF-3003-4BC7-BE3C-3EAC23A8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88" y="1646238"/>
            <a:ext cx="6112023" cy="250666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6477D11-A245-460C-B758-C7B6B91933D7}"/>
              </a:ext>
            </a:extLst>
          </p:cNvPr>
          <p:cNvSpPr/>
          <p:nvPr/>
        </p:nvSpPr>
        <p:spPr>
          <a:xfrm>
            <a:off x="2715781" y="3504785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11117C2-8B9B-4CE6-B2E1-B9D96C097303}"/>
              </a:ext>
            </a:extLst>
          </p:cNvPr>
          <p:cNvSpPr/>
          <p:nvPr/>
        </p:nvSpPr>
        <p:spPr>
          <a:xfrm>
            <a:off x="2715781" y="3828842"/>
            <a:ext cx="396512" cy="196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5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z="1800" dirty="0"/>
              <a:t>Supporting Fact</a:t>
            </a:r>
          </a:p>
          <a:p>
            <a:pPr lvl="1"/>
            <a:r>
              <a:rPr lang="ko-KR" altLang="en-US" sz="1600" dirty="0"/>
              <a:t>문제에 답하기 위해 필요한 문장의 수</a:t>
            </a:r>
            <a:endParaRPr lang="en-US" altLang="ko-KR" sz="1600" dirty="0"/>
          </a:p>
          <a:p>
            <a:pPr lvl="1"/>
            <a:r>
              <a:rPr lang="ko-KR" altLang="en-US" sz="1600" dirty="0"/>
              <a:t>난이도 증가</a:t>
            </a:r>
            <a:endParaRPr lang="en-US" altLang="ko-KR" sz="1600" dirty="0"/>
          </a:p>
          <a:p>
            <a:r>
              <a:rPr lang="en-US" altLang="ko-KR" sz="1800" dirty="0"/>
              <a:t>Supporting Fact</a:t>
            </a:r>
            <a:r>
              <a:rPr lang="ko-KR" altLang="en-US" sz="1800" dirty="0"/>
              <a:t> 증가함에 </a:t>
            </a:r>
            <a:r>
              <a:rPr lang="en-US" altLang="ko-KR" sz="1800" dirty="0"/>
              <a:t>Step </a:t>
            </a:r>
            <a:r>
              <a:rPr lang="ko-KR" altLang="en-US" sz="1800" dirty="0"/>
              <a:t>수 증가</a:t>
            </a:r>
            <a:endParaRPr lang="en-US" altLang="ko-KR" sz="1800" dirty="0"/>
          </a:p>
          <a:p>
            <a:r>
              <a:rPr lang="ko-KR" altLang="en-US" sz="1800" dirty="0"/>
              <a:t>문제 난이도에 따라 모델이 스스로 </a:t>
            </a:r>
            <a:r>
              <a:rPr lang="ko-KR" altLang="en-US" sz="1800" dirty="0" err="1"/>
              <a:t>연산량</a:t>
            </a:r>
            <a:r>
              <a:rPr lang="ko-KR" altLang="en-US" sz="1800" dirty="0"/>
              <a:t> 조절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746344A-263D-4A66-8301-B94FB20AEB63}"/>
              </a:ext>
            </a:extLst>
          </p:cNvPr>
          <p:cNvSpPr/>
          <p:nvPr/>
        </p:nvSpPr>
        <p:spPr>
          <a:xfrm>
            <a:off x="914400" y="1841739"/>
            <a:ext cx="4038600" cy="1381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Sandra journeyed to the hallway.</a:t>
            </a:r>
          </a:p>
          <a:p>
            <a:r>
              <a:rPr lang="en-US" altLang="ko-KR" dirty="0"/>
              <a:t>Mary went to the bathroom.</a:t>
            </a:r>
          </a:p>
          <a:p>
            <a:r>
              <a:rPr lang="en-US" altLang="ko-KR" dirty="0"/>
              <a:t>Mary took the apple there.</a:t>
            </a:r>
          </a:p>
          <a:p>
            <a:r>
              <a:rPr lang="en-US" altLang="ko-KR" dirty="0"/>
              <a:t>Mary dropped the apple.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D1A3C2-E1D0-4795-8A9B-CE63650B9F10}"/>
              </a:ext>
            </a:extLst>
          </p:cNvPr>
          <p:cNvSpPr/>
          <p:nvPr/>
        </p:nvSpPr>
        <p:spPr>
          <a:xfrm>
            <a:off x="914400" y="3663713"/>
            <a:ext cx="4038600" cy="5715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Where is the apple?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37C3E94-D08F-4906-B41B-134C9F3C64F0}"/>
              </a:ext>
            </a:extLst>
          </p:cNvPr>
          <p:cNvSpPr/>
          <p:nvPr/>
        </p:nvSpPr>
        <p:spPr>
          <a:xfrm>
            <a:off x="914400" y="5161837"/>
            <a:ext cx="4038600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bathroom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FF6C3-4893-4098-8B68-643F26AB0E47}"/>
              </a:ext>
            </a:extLst>
          </p:cNvPr>
          <p:cNvSpPr txBox="1"/>
          <p:nvPr/>
        </p:nvSpPr>
        <p:spPr>
          <a:xfrm>
            <a:off x="1847850" y="147240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Story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141E8-CA10-457B-A5E3-9515A8534FAB}"/>
              </a:ext>
            </a:extLst>
          </p:cNvPr>
          <p:cNvSpPr txBox="1"/>
          <p:nvPr/>
        </p:nvSpPr>
        <p:spPr>
          <a:xfrm>
            <a:off x="1847850" y="329438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Question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449F3-32EC-4BD0-90FF-BC4F6342BAAD}"/>
              </a:ext>
            </a:extLst>
          </p:cNvPr>
          <p:cNvSpPr txBox="1"/>
          <p:nvPr/>
        </p:nvSpPr>
        <p:spPr>
          <a:xfrm>
            <a:off x="1847850" y="472313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B50B73-2847-42E6-BD7D-447FE4BB48EC}"/>
              </a:ext>
            </a:extLst>
          </p:cNvPr>
          <p:cNvSpPr/>
          <p:nvPr/>
        </p:nvSpPr>
        <p:spPr>
          <a:xfrm>
            <a:off x="1000125" y="2282587"/>
            <a:ext cx="3124200" cy="822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DA8F54-D05C-4097-A948-456266DAFED9}"/>
              </a:ext>
            </a:extLst>
          </p:cNvPr>
          <p:cNvCxnSpPr>
            <a:cxnSpLocks/>
          </p:cNvCxnSpPr>
          <p:nvPr/>
        </p:nvCxnSpPr>
        <p:spPr>
          <a:xfrm flipV="1">
            <a:off x="4152900" y="2200275"/>
            <a:ext cx="2019300" cy="4857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9">
            <a:extLst>
              <a:ext uri="{FF2B5EF4-FFF2-40B4-BE49-F238E27FC236}">
                <a16:creationId xmlns:a16="http://schemas.microsoft.com/office/drawing/2014/main" id="{3D1BD220-C330-4BD6-9CD6-64ABB51D43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1194354"/>
              </p:ext>
            </p:extLst>
          </p:nvPr>
        </p:nvGraphicFramePr>
        <p:xfrm>
          <a:off x="6172200" y="4041617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73179827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157789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Supporting Fact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steps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4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2.3±0.8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1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3.1±1.1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7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3.8±2.2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4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6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체척계이(가) 표시된 사진&#10;&#10;자동 생성된 설명">
            <a:extLst>
              <a:ext uri="{FF2B5EF4-FFF2-40B4-BE49-F238E27FC236}">
                <a16:creationId xmlns:a16="http://schemas.microsoft.com/office/drawing/2014/main" id="{177C18A5-4DF1-4CEF-B7A7-CCAD6314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696176"/>
            <a:ext cx="7886700" cy="2533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A8ACA-A04F-4D34-86D4-1D10C4B3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(1/6) Experiments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6124C87-78C9-4747-A79D-50C26B18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7675"/>
            <a:ext cx="10515600" cy="191928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각 </a:t>
            </a:r>
            <a:r>
              <a:rPr lang="en-US" altLang="ko-KR" sz="1800" dirty="0"/>
              <a:t>Sentence</a:t>
            </a:r>
            <a:r>
              <a:rPr lang="ko-KR" altLang="en-US" sz="1800" dirty="0"/>
              <a:t>가 몇 번의 </a:t>
            </a:r>
            <a:r>
              <a:rPr lang="en-US" altLang="ko-KR" sz="1800" dirty="0"/>
              <a:t>step </a:t>
            </a:r>
            <a:r>
              <a:rPr lang="ko-KR" altLang="en-US" sz="1800" dirty="0"/>
              <a:t>이후에 중단되는지</a:t>
            </a:r>
            <a:endParaRPr lang="en-US" altLang="ko-KR" sz="1800" dirty="0"/>
          </a:p>
          <a:p>
            <a:r>
              <a:rPr lang="ko-KR" altLang="en-US" sz="1800" dirty="0"/>
              <a:t>대부분의 문장은 한 두 </a:t>
            </a:r>
            <a:r>
              <a:rPr lang="en-US" altLang="ko-KR" sz="1800" dirty="0"/>
              <a:t>step</a:t>
            </a:r>
            <a:r>
              <a:rPr lang="ko-KR" altLang="en-US" sz="1800" dirty="0"/>
              <a:t>만 봄</a:t>
            </a:r>
            <a:endParaRPr lang="en-US" altLang="ko-KR" sz="1800" dirty="0"/>
          </a:p>
          <a:p>
            <a:pPr lvl="1"/>
            <a:r>
              <a:rPr lang="ko-KR" altLang="en-US" sz="1600" dirty="0"/>
              <a:t>중요하지 않은 문장은 무시</a:t>
            </a:r>
            <a:endParaRPr lang="en-US" altLang="ko-KR" sz="1600" dirty="0"/>
          </a:p>
          <a:p>
            <a:pPr lvl="1"/>
            <a:r>
              <a:rPr lang="ko-KR" altLang="en-US" sz="1600" dirty="0"/>
              <a:t>중요한 문장에 집중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79B08-20E3-4154-980C-6543EAAE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2685-9F80-4BB1-BFE1-67D62B0D96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76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8.429"/>
  <p:tag name="ORIGINALWIDTH" val="2469.441"/>
  <p:tag name="LATEXADDIN" val="\documentclass{article}&#10;\usepackage{amsmath}&#10;\pagestyle{empty}&#10;\begin{document}&#10;&#10;\begin{align*}&#10;1 \leq i \leq&amp; m, 1 \leq t \leq T, 1 \leq j &lt;= d/2\\&#10;P_{i,2j}^t &amp;= \text{sin}(i/10000^{2j/d}) + \text{sin}(t/10000^{2j/d})\\&#10;P_{i,2j+1}^t &amp;= \text{cos}(i/10000^{2j/d}) + \text{cos}(t/10000^{2j/d})&#10;\end{align*}&#10;&#10;\end{document}"/>
  <p:tag name="IGUANATEXSIZE" val="1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9950</TotalTime>
  <Words>537</Words>
  <Application>Microsoft Office PowerPoint</Application>
  <PresentationFormat>와이드스크린</PresentationFormat>
  <Paragraphs>142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나눔고딕 Bold</vt:lpstr>
      <vt:lpstr>맑은 고딕</vt:lpstr>
      <vt:lpstr>Arial</vt:lpstr>
      <vt:lpstr>Office 테마</vt:lpstr>
      <vt:lpstr>Universal Transformers</vt:lpstr>
      <vt:lpstr>Introduction</vt:lpstr>
      <vt:lpstr>Model</vt:lpstr>
      <vt:lpstr>UT VS Transformer</vt:lpstr>
      <vt:lpstr>Dynamic Halting</vt:lpstr>
      <vt:lpstr>(1/6) Experiments</vt:lpstr>
      <vt:lpstr>(1/6) Experiments</vt:lpstr>
      <vt:lpstr>(1/6) Experiments</vt:lpstr>
      <vt:lpstr>(1/6) Experiments</vt:lpstr>
      <vt:lpstr>(2/6) Experiments</vt:lpstr>
      <vt:lpstr>(3/6) Experiments</vt:lpstr>
      <vt:lpstr>(3/6) Experiments</vt:lpstr>
      <vt:lpstr>(4/6) Experiments</vt:lpstr>
      <vt:lpstr>(5/6) Experiments</vt:lpstr>
      <vt:lpstr>(6/6) 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정근욱</dc:title>
  <dc:creator>Cheong Geunuk</dc:creator>
  <cp:lastModifiedBy>Cheong Geunuk</cp:lastModifiedBy>
  <cp:revision>364</cp:revision>
  <dcterms:created xsi:type="dcterms:W3CDTF">2021-02-03T20:54:36Z</dcterms:created>
  <dcterms:modified xsi:type="dcterms:W3CDTF">2021-06-21T06:52:54Z</dcterms:modified>
</cp:coreProperties>
</file>