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18"/>
  </p:sldMasterIdLst>
  <p:notesMasterIdLst>
    <p:notesMasterId r:id="rId20"/>
  </p:notesMasterIdLst>
  <p:sldIdLst>
    <p:sldId id="256" r:id="rId22"/>
    <p:sldId id="257" r:id="rId24"/>
    <p:sldId id="258" r:id="rId26"/>
    <p:sldId id="259" r:id="rId27"/>
    <p:sldId id="260" r:id="rId28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</p:sldIdLst>
  <p:sldSz cx="9144000" cy="5143500"/>
  <p:notesSz cx="6858000" cy="9144000"/>
  <p:embeddedFontLst>
    <p:embeddedFont>
      <p:font typeface="Poppins"/>
      <p:regular r:id="rId2"/>
      <p:bold r:id="rId1"/>
      <p:italic r:id="rId4"/>
      <p:boldItalic r:id="rId3"/>
    </p:embeddedFont>
    <p:embeddedFont>
      <p:font typeface="Bree Serif"/>
      <p:regular r:id="rId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Poppins-bold.fntdata"></Relationship><Relationship Id="rId2" Type="http://schemas.openxmlformats.org/officeDocument/2006/relationships/font" Target="fonts/Poppins-regular.fntdata"></Relationship><Relationship Id="rId3" Type="http://schemas.openxmlformats.org/officeDocument/2006/relationships/font" Target="fonts/Poppins-boldItalic.fntdata"></Relationship><Relationship Id="rId4" Type="http://schemas.openxmlformats.org/officeDocument/2006/relationships/font" Target="fonts/Poppins-italic.fntdata"></Relationship><Relationship Id="rId5" Type="http://schemas.openxmlformats.org/officeDocument/2006/relationships/font" Target="fonts/BreeSerif-regular.fntdata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6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5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1.png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13.png"></Relationship><Relationship Id="rId5" Type="http://schemas.openxmlformats.org/officeDocument/2006/relationships/image" Target="../media/image12.png"></Relationship><Relationship Id="rId6" Type="http://schemas.openxmlformats.org/officeDocument/2006/relationships/slideLayout" Target="../slideLayouts/slideLayout1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16.xml"></Relationship><Relationship Id="rId3" Type="http://schemas.openxmlformats.org/officeDocument/2006/relationships/image" Target="../media/image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4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2.jpg"></Relationship><Relationship Id="rId5" Type="http://schemas.openxmlformats.org/officeDocument/2006/relationships/image" Target="../media/image3.png"></Relationship><Relationship Id="rId6" Type="http://schemas.openxmlformats.org/officeDocument/2006/relationships/image" Target="../media/image5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1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1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9.png"></Relationship><Relationship Id="rId5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"/>
            <a:ext cx="9144002" cy="514291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511925" y="3992950"/>
            <a:ext cx="19692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박선영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Local &amp; Remote repository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51130" y="1405255"/>
            <a:ext cx="4912360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45" y="1292225"/>
            <a:ext cx="3775710" cy="295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5642610" y="1330325"/>
            <a:ext cx="2720340" cy="2959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Font typeface="Poppins"/>
              <a:buAutoNum type="arabicPeriod"/>
            </a:pP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push 전 꼭 pull!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일</a:t>
            </a: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단, 원격 저장소에 push 했으면 다음에 </a:t>
            </a: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push</a:t>
            </a: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할 때 push</a:t>
            </a: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전 반드시 pull할 것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>
              <a:spcBef>
                <a:spcPts val="0"/>
              </a:spcBef>
              <a:buSzPct val="100000"/>
              <a:buFont typeface="Poppins"/>
              <a:buAutoNum type="arabicPeriod"/>
            </a:pP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fetch + merge = pull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fetch : 다른 저장소로부터 object나 references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ko" sz="1500">
                <a:latin typeface="Poppins"/>
                <a:ea typeface="Poppins"/>
                <a:cs typeface="Poppins"/>
                <a:sym typeface="Poppins"/>
              </a:rPr>
              <a:t>가져오는 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Branch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51130" y="1221740"/>
            <a:ext cx="5192395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>
                <a:latin typeface="Poppins"/>
                <a:ea typeface="Poppins"/>
                <a:cs typeface="Poppins"/>
                <a:sym typeface="Poppins"/>
              </a:rPr>
              <a:t>branch?</a:t>
            </a:r>
            <a:r>
              <a:rPr lang="ko">
                <a:latin typeface="Poppins"/>
                <a:ea typeface="Poppins"/>
                <a:cs typeface="Poppins"/>
                <a:sym typeface="Poppins"/>
              </a:rPr>
              <a:t> - 독립적인 작업 단위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브랜치로 작업의 기록을 남긴다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내가 할 때는 프로젝트 폴더 2개 하는 효과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여러 사람이 작업할 수 있게 하는 기능 제공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다른 사람의 작업에 영향 안받고 독립적으로 수행 후 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나중에 merge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master ?</a:t>
            </a:r>
            <a:r>
              <a:rPr lang="ko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git에서 기본 제공 branch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rPr b="1" lang="ko">
                <a:latin typeface="Poppins"/>
                <a:ea typeface="Poppins"/>
                <a:cs typeface="Poppins"/>
                <a:sym typeface="Poppins"/>
              </a:rPr>
              <a:t>origin/master? </a:t>
            </a:r>
            <a:r>
              <a:rPr lang="ko">
                <a:latin typeface="Poppins"/>
                <a:ea typeface="Poppins"/>
                <a:cs typeface="Poppins"/>
                <a:sym typeface="Poppins"/>
              </a:rPr>
              <a:t>- 변경내용을 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remote repository에 올렸을 때의 branch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rPr b="1" lang="ko">
                <a:latin typeface="Poppins"/>
                <a:ea typeface="Poppins"/>
                <a:cs typeface="Poppins"/>
                <a:sym typeface="Poppins"/>
              </a:rPr>
              <a:t>master 1 ahead?</a:t>
            </a:r>
            <a:r>
              <a:rPr lang="ko">
                <a:latin typeface="Poppins"/>
                <a:ea typeface="Poppins"/>
                <a:cs typeface="Poppins"/>
                <a:sym typeface="Poppins"/>
              </a:rPr>
              <a:t> -origin/master보다 한 단계 앞서 있다는 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rPr b="1" lang="ko">
                <a:latin typeface="Poppins"/>
                <a:ea typeface="Poppins"/>
                <a:cs typeface="Poppins"/>
                <a:sym typeface="Poppins"/>
              </a:rPr>
              <a:t>origin/HEAD ?</a:t>
            </a:r>
            <a:r>
              <a:rPr lang="ko">
                <a:latin typeface="Poppins"/>
                <a:ea typeface="Poppins"/>
                <a:cs typeface="Poppins"/>
                <a:sym typeface="Poppins"/>
              </a:rPr>
              <a:t> - HEAD 는 보통 그 브랜치 내 가장 최근 commit을 point 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640" y="1123950"/>
            <a:ext cx="4912360" cy="265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1480" y="3233420"/>
            <a:ext cx="3652520" cy="139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Stash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04520" y="1456055"/>
            <a:ext cx="7344410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800"/>
              <a:t>사전적 의미 : 숨기는 장소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ko" sz="1800"/>
              <a:t>일하</a:t>
            </a:r>
            <a:r>
              <a:rPr lang="ko" sz="1800"/>
              <a:t>고 있는데 급다른일 생겼을 때 …!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ko" sz="1800"/>
              <a:t>아직 끝나지 않은 수정사항 잠시 스택에 저장했다가 나중에 쓰는것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800"/>
              <a:t>unstaged 상태(커밋 전 상태) 변경사항 일시적 저장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800"/>
              <a:t>브랜치 변경 가능하게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ko" sz="1800"/>
              <a:t>충돌 방지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git ignore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51130" y="1405255"/>
            <a:ext cx="4912360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29920" y="1732915"/>
            <a:ext cx="8020685" cy="2014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파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일 전체를 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모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두 버전관리 할 필요는 없다!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자동으로 생성되는 로그 파일들, 컴파일된 파일들(자바에서 *.class) 등등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버전관리 할 필요없는 파일 git 에서 제외!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lv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설정 -&gt; Advanced -&gt; 제외시킬 파일 입력</a:t>
            </a:r>
          </a:p>
          <a:p>
            <a:pPr lv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터미널에서 직접 .gitignore 파일 생성해도 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Bree Serif" charset="0"/>
                <a:ea typeface="Bree Serif" charset="0"/>
              </a:rPr>
              <a:t>실습해보기</a:t>
            </a:r>
            <a:endParaRPr lang="ko-KR" altLang="en-US" sz="2600" cap="none" dirty="0" smtClean="0" b="0">
              <a:latin typeface="Bree Serif" charset="0"/>
              <a:ea typeface="Bree Serif" charset="0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51130" y="1405255"/>
            <a:ext cx="4912360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629920" y="1732915"/>
            <a:ext cx="7770495" cy="2014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AutoNum type="arabicPeriod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정상적 과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정 : A가 수정 후 커밋 push ,B 가 pull 받고 수정 후 커밋 push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AutoNum type="arabicPeriod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A 가 수정 후 커밋 전 pull 받음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AutoNum type="arabicPeriod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A 가  수정 후 커밋 전 stash로 빼주고 pull 받음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Poppins"/>
              <a:buAutoNum type="arabicPeriod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A 가 수정 후 커밋 전 pull 하고 commit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52220" y="425450"/>
            <a:ext cx="7580630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Review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51130" y="1405255"/>
            <a:ext cx="4912360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687070" y="1564005"/>
            <a:ext cx="7770495" cy="2014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3000">
                <a:latin typeface="Poppins"/>
                <a:ea typeface="Poppins"/>
                <a:cs typeface="Poppins"/>
                <a:sym typeface="Poppins"/>
              </a:rPr>
              <a:t>git은 엄청난 것이었다 . . . !!!!!!!!!!!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-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장점 : 어마무시, 나열불가 (외않써…?) 습관 되면 진짜 좋을 듯....!!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Poppins"/>
              <a:buChar char="-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단점 : ㅎ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448175" y="425525"/>
            <a:ext cx="4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51150" y="1405488"/>
            <a:ext cx="49122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686850" y="1564200"/>
            <a:ext cx="77703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6000">
                <a:latin typeface="Bree Serif"/>
                <a:ea typeface="Bree Serif"/>
                <a:cs typeface="Bree Serif"/>
                <a:sym typeface="Bree Serif"/>
              </a:rPr>
              <a:t>Q&amp;A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6000">
                <a:latin typeface="Bree Serif"/>
                <a:ea typeface="Bree Serif"/>
                <a:cs typeface="Bree Serif"/>
                <a:sym typeface="Bree Serif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"/>
            <a:ext cx="9144002" cy="514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git…? Wht…?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Poppins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버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전 관리 시스템 : 소스코드의 중요한 변화들을 기록</a:t>
            </a:r>
          </a:p>
          <a:p>
            <a:pPr indent="45720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버전 : 의미 있는 변화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Backup, Recovery, Collaboration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소스코드의 역사를 기록하면서 코드의 탄생과 소멸을 모두 담당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  <a:buFont typeface="Poppins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복잡한 코드 + GIT = 행벅~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git…? Wht…?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76935" y="1169035"/>
            <a:ext cx="7270115" cy="34163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저장소 만들기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 init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git 저장소 초기화 , 현재 디렉토리 버전 관리하겠다-&gt; .git 생성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 status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파일이 관리되고 있는지 확인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tracked(unmodified, modified, staged)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Poppins"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untracked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 add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버전관리 시작! git 이 파일 인식하여 추적 시작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 commit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작업이 완성되면 버전 메세지 쓰기 -&gt; 변화의 이유를 담는다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 log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커밋 정보, 역사 확인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*주의* 수정시 commit 전 add 해야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25525"/>
            <a:ext cx="8520600" cy="5727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ko">
                <a:latin typeface="Bree Serif"/>
                <a:ea typeface="Bree Serif"/>
                <a:cs typeface="Bree Serif"/>
                <a:sym typeface="Bree Serif"/>
              </a:rPr>
              <a:t> 			vs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Poppins"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git repository라는 저장소에 소스코드 넣어서 사용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-&gt; git은 데이터를 일련의 스냅샷으로 기록한다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oppins"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git을 이용한 프로젝트들의 원격 저장소(repository)를 제공하는 서비스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-&gt; 오픈소스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-&gt; 원격-로컬 연결 - 이중백업!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-&gt; 협업, 업무관리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oppins"/>
            </a:pPr>
            <a:r>
              <a:rPr b="1" lang="ko" sz="1800">
                <a:latin typeface="Poppins"/>
                <a:ea typeface="Poppins"/>
                <a:cs typeface="Poppins"/>
                <a:sym typeface="Poppins"/>
              </a:rPr>
              <a:t>SourceTree</a:t>
            </a:r>
            <a:r>
              <a:rPr lang="ko" sz="1800">
                <a:latin typeface="Poppins"/>
                <a:ea typeface="Poppins"/>
                <a:cs typeface="Poppins"/>
                <a:sym typeface="Poppins"/>
              </a:rPr>
              <a:t> : 깃 쉽게 사용하도록 소스 변화를 기록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48175" y="425525"/>
            <a:ext cx="4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2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850" y="3234726"/>
            <a:ext cx="2225046" cy="13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725" y="217825"/>
            <a:ext cx="2535897" cy="9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4475" y="425525"/>
            <a:ext cx="137176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Repository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126990" y="1152525"/>
            <a:ext cx="3756025" cy="34163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Font typeface="Poppins"/>
            </a:pPr>
            <a:r>
              <a:rPr lang="ko" sz="16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ko" sz="1600">
                <a:latin typeface="Poppins"/>
                <a:ea typeface="Poppins"/>
                <a:cs typeface="Poppins"/>
                <a:sym typeface="Poppins"/>
              </a:rPr>
              <a:t>working directory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ko" sz="1600">
                <a:latin typeface="Poppins"/>
                <a:ea typeface="Poppins"/>
                <a:cs typeface="Poppins"/>
                <a:sym typeface="Poppins"/>
              </a:rPr>
              <a:t>= working copy, workspace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600">
                <a:latin typeface="Poppins"/>
                <a:ea typeface="Poppins"/>
                <a:cs typeface="Poppins"/>
                <a:sym typeface="Poppins"/>
              </a:rPr>
              <a:t>파일 추가, 수정, 삭제를 요기서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600">
                <a:latin typeface="Poppins"/>
                <a:ea typeface="Poppins"/>
                <a:cs typeface="Poppins"/>
                <a:sym typeface="Poppins"/>
              </a:rPr>
              <a:t>파일 상태 : untracked, unstaged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Poppins"/>
            </a:pPr>
            <a:r>
              <a:rPr b="1" lang="ko" sz="1600">
                <a:latin typeface="Poppins"/>
                <a:ea typeface="Poppins"/>
                <a:cs typeface="Poppins"/>
                <a:sym typeface="Poppins"/>
              </a:rPr>
              <a:t>staging area = index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600">
                <a:latin typeface="Poppins"/>
                <a:ea typeface="Poppins"/>
                <a:cs typeface="Poppins"/>
                <a:sym typeface="Poppins"/>
              </a:rPr>
              <a:t>파일을 stage로 올림, 커밋할 스냅샷을 만듦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600">
                <a:latin typeface="Poppins"/>
                <a:ea typeface="Poppins"/>
                <a:cs typeface="Poppins"/>
                <a:sym typeface="Poppins"/>
              </a:rPr>
              <a:t>파일 상태 : staged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Poppins"/>
            </a:pPr>
            <a:r>
              <a:rPr b="1" lang="ko" sz="1600">
                <a:latin typeface="Poppins"/>
                <a:ea typeface="Poppins"/>
                <a:cs typeface="Poppins"/>
                <a:sym typeface="Poppins"/>
              </a:rPr>
              <a:t>repository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 sz="1600">
                <a:latin typeface="Poppins"/>
                <a:ea typeface="Poppins"/>
                <a:cs typeface="Poppins"/>
                <a:sym typeface="Poppins"/>
              </a:rPr>
              <a:t>버전들 저장공간, 영구적인 스냅샷으로 저장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3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10" y="1351280"/>
            <a:ext cx="4609465" cy="301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Repository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3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635" y="1233805"/>
            <a:ext cx="4824095" cy="360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Repository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51130" y="1405255"/>
            <a:ext cx="4912360" cy="2846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직</a:t>
            </a:r>
            <a:r>
              <a:rPr lang="ko">
                <a:latin typeface="Poppins"/>
                <a:ea typeface="Poppins"/>
                <a:cs typeface="Poppins"/>
                <a:sym typeface="Poppins"/>
              </a:rPr>
              <a:t>접 해보기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>
              <a:spcBef>
                <a:spcPts val="0"/>
              </a:spcBef>
              <a:buSzPct val="100000"/>
              <a:buFont typeface="Poppins"/>
              <a:buAutoNum type="arabicPeriod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repository 생성- local, remote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-&gt; 이것이 곧 init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AutoNum type="arabicPeriod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수정 add commit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AutoNum type="arabicPeriod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수정 add 수정 commit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AutoNum type="arabicPeriod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수정 후 되돌리기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Poppins"/>
              <a:buChar char="-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reset : 버전 자체를 삭제 (soft, mixed, hard)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	선택한 이후 버전이 삭제됨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	mixed - working copy는 유지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	hard - 싹다지워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Poppins"/>
              <a:buChar char="-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revert : 버전 취소하는데 그 버전 유지하면서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이전 상태로 돌아감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	그 이전 상태를 working copy 에 반영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640" y="1254125"/>
            <a:ext cx="4785360" cy="3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85" y="425450"/>
            <a:ext cx="8521065" cy="573405"/>
          </a:xfrm>
          <a:prstGeom prst="rect">
            <a:avLst/>
          </a:prstGeom>
        </p:spPr>
        <p:txBody>
          <a:bodyPr wrap="square" lIns="68580" tIns="68580" rIns="68580" bIns="68580" numCol="1" vert="horz" anchor="ctr">
            <a:noAutofit/>
          </a:bodyPr>
          <a:lstStyle/>
          <a:p>
            <a:pPr marL="457200" indent="4572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>
                <a:latin typeface="Avenir Heavy" charset="0"/>
                <a:ea typeface="Avenir Heavy" charset="0"/>
              </a:rPr>
              <a:t>Repository</a:t>
            </a:r>
            <a:endParaRPr lang="ko-KR" altLang="en-US" sz="2600" cap="none" dirty="0" smtClean="0" b="0">
              <a:latin typeface="Avenir Heavy" charset="0"/>
              <a:ea typeface="Avenir Heavy" charset="0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48310" y="425450"/>
            <a:ext cx="4292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solidFill>
                  <a:schemeClr val="lt1"/>
                </a:solidFill>
              </a:rPr>
              <a:t>3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25" y="998220"/>
            <a:ext cx="5873750" cy="384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sunsmile01023</cp:lastModifiedBy>
</cp:coreProperties>
</file>