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1" r:id="rId4"/>
    <p:sldId id="278" r:id="rId5"/>
    <p:sldId id="280" r:id="rId6"/>
    <p:sldId id="279" r:id="rId7"/>
    <p:sldId id="281" r:id="rId8"/>
    <p:sldId id="272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  <a:srgbClr val="FF6699"/>
    <a:srgbClr val="041B8E"/>
    <a:srgbClr val="33CCFF"/>
    <a:srgbClr val="FF0066"/>
    <a:srgbClr val="99FF33"/>
    <a:srgbClr val="3E7E89"/>
    <a:srgbClr val="96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 autoAdjust="0"/>
    <p:restoredTop sz="94660"/>
  </p:normalViewPr>
  <p:slideViewPr>
    <p:cSldViewPr>
      <p:cViewPr varScale="1">
        <p:scale>
          <a:sx n="87" d="100"/>
          <a:sy n="87" d="100"/>
        </p:scale>
        <p:origin x="16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16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52157-26D6-46EF-83A5-B67269608D8B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3113-DA82-45AA-91C2-4F3DE48D92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7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 spc="3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23113-DA82-45AA-91C2-4F3DE48D92B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0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23113-DA82-45AA-91C2-4F3DE48D92B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6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8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5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0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2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7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4EFA-1997-46D3-BC86-9E49C9B062F3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4608-B41C-41FC-8182-04F76B95A1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9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56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3648" y="2060848"/>
            <a:ext cx="642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CSE406 : Software Engineering</a:t>
            </a:r>
            <a:endParaRPr lang="en-US" altLang="ko-KR" sz="1600" dirty="0" smtClean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4077072"/>
            <a:ext cx="67687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MIA</a:t>
            </a:r>
          </a:p>
          <a:p>
            <a:pPr algn="ctr"/>
            <a:endParaRPr lang="en-US" altLang="ko-KR" sz="160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en-US" altLang="ko-KR" sz="12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Seonwoong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Kim</a:t>
            </a:r>
            <a:r>
              <a:rPr lang="ko-KR" alt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/   </a:t>
            </a:r>
            <a:r>
              <a:rPr lang="en-US" altLang="ko-KR" sz="12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Dohwan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Ahn</a:t>
            </a:r>
            <a:r>
              <a:rPr lang="ko-KR" alt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/   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Seungho Hong</a:t>
            </a:r>
            <a:r>
              <a:rPr lang="ko-KR" alt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/ </a:t>
            </a:r>
          </a:p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Jaewon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Lee</a:t>
            </a:r>
            <a:r>
              <a:rPr lang="ko-KR" alt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/   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Minho Kim</a:t>
            </a:r>
            <a:r>
              <a:rPr lang="ko-KR" alt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/   </a:t>
            </a:r>
            <a:r>
              <a:rPr lang="en-US" altLang="ko-KR" sz="1200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Jongwon</a:t>
            </a:r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Sim</a:t>
            </a:r>
            <a:endParaRPr lang="en-US" altLang="ko-KR" sz="1200" dirty="0" smtClean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1600" y="2492896"/>
            <a:ext cx="7344816" cy="1296144"/>
          </a:xfrm>
          <a:prstGeom prst="roundRect">
            <a:avLst>
              <a:gd name="adj" fmla="val 50000"/>
            </a:avLst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78266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4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다음_SemiBold" panose="02000700060000000000" pitchFamily="2" charset="-127"/>
                <a:ea typeface="다음_SemiBold" panose="02000700060000000000" pitchFamily="2" charset="-127"/>
              </a:rPr>
              <a:t>L</a:t>
            </a:r>
            <a:r>
              <a:rPr lang="en-US" altLang="ko-KR" sz="3600" b="1" spc="-4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다음_SemiBold" panose="02000700060000000000" pitchFamily="2" charset="-127"/>
                <a:ea typeface="다음_SemiBold" panose="02000700060000000000" pitchFamily="2" charset="-127"/>
              </a:rPr>
              <a:t>ecture Room Reservation System </a:t>
            </a:r>
            <a:endParaRPr lang="ko-KR" altLang="en-US" sz="3600" b="1" spc="-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25360"/>
            <a:ext cx="8784000" cy="6444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24128" y="58052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Presenter : Seungho Hong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565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11560" y="1124744"/>
            <a:ext cx="6264696" cy="707886"/>
          </a:xfrm>
          <a:prstGeom prst="roundRect">
            <a:avLst>
              <a:gd name="adj" fmla="val 50000"/>
            </a:avLst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124744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다음_SemiBold" panose="02000700060000000000" pitchFamily="2" charset="-127"/>
                <a:ea typeface="다음_SemiBold" panose="02000700060000000000" pitchFamily="2" charset="-127"/>
              </a:rPr>
              <a:t>C</a:t>
            </a:r>
            <a:r>
              <a:rPr lang="en-US" altLang="ko-KR" sz="4000" b="1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다음_SemiBold" panose="02000700060000000000" pitchFamily="2" charset="-127"/>
                <a:ea typeface="다음_SemiBold" panose="02000700060000000000" pitchFamily="2" charset="-127"/>
              </a:rPr>
              <a:t>ontents</a:t>
            </a:r>
            <a:endParaRPr lang="ko-KR" altLang="en-US" sz="4000" b="1" spc="-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25360"/>
            <a:ext cx="8784000" cy="6444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2420888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1  .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 </a:t>
            </a:r>
            <a:r>
              <a:rPr lang="en-US" altLang="ko-KR" sz="24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Project Overview</a:t>
            </a:r>
            <a:r>
              <a:rPr lang="ko-KR" altLang="en-US" sz="24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24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2  .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 Agile - </a:t>
            </a:r>
            <a:r>
              <a:rPr lang="en-US" altLang="ko-KR" sz="24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XP?</a:t>
            </a: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24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3  .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 Agile - </a:t>
            </a:r>
            <a:r>
              <a:rPr lang="en-US" altLang="ko-KR" sz="24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Scrum?</a:t>
            </a: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24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4  .   XP? Scrum?</a:t>
            </a:r>
          </a:p>
          <a:p>
            <a:pPr marL="457200" indent="-457200">
              <a:buAutoNum type="arabicPlain" startAt="4"/>
            </a:pP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"/>
            <a:ext cx="9144000" cy="685565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225360"/>
            <a:ext cx="8784000" cy="6444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76470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1  .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Project Overview</a:t>
            </a:r>
            <a:r>
              <a:rPr lang="ko-KR" altLang="en-US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196752"/>
            <a:ext cx="84249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27584" y="1772816"/>
            <a:ext cx="7632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152" y="1981472"/>
            <a:ext cx="6480720" cy="3389970"/>
          </a:xfrm>
          <a:prstGeom prst="roundRect">
            <a:avLst/>
          </a:prstGeom>
          <a:gradFill>
            <a:gsLst>
              <a:gs pos="11000">
                <a:schemeClr val="lt2">
                  <a:tint val="40000"/>
                  <a:satMod val="350000"/>
                  <a:alpha val="80000"/>
                </a:schemeClr>
              </a:gs>
              <a:gs pos="0">
                <a:schemeClr val="lt2">
                  <a:tint val="45000"/>
                  <a:shade val="99000"/>
                  <a:satMod val="350000"/>
                </a:schemeClr>
              </a:gs>
              <a:gs pos="100000">
                <a:schemeClr val="lt2">
                  <a:shade val="20000"/>
                  <a:satMod val="255000"/>
                </a:schemeClr>
              </a:gs>
            </a:gsLst>
          </a:gradFill>
          <a:ln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Lecture Room Reservation System</a:t>
            </a:r>
          </a:p>
          <a:p>
            <a:pPr algn="ctr"/>
            <a:endParaRPr lang="en-US" altLang="ko-KR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endParaRPr lang="en-US" altLang="ko-KR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endParaRPr lang="en-US" altLang="ko-KR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endParaRPr lang="en-US" altLang="ko-KR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endParaRPr lang="en-US" altLang="ko-KR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endParaRPr lang="en-US" altLang="ko-KR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HTML, CSS, PHP, JavaScript, MySQL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790818" y="3172399"/>
            <a:ext cx="5490356" cy="1008116"/>
            <a:chOff x="1817948" y="3212974"/>
            <a:chExt cx="5756832" cy="72008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978071" y="3212975"/>
              <a:ext cx="1440160" cy="7200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다음_Regular" panose="02000603060000000000" pitchFamily="2" charset="-127"/>
                  <a:ea typeface="다음_Regular" panose="02000603060000000000" pitchFamily="2" charset="-127"/>
                </a:rPr>
                <a:t>UI</a:t>
              </a:r>
              <a:endParaRPr lang="ko-KR" altLang="en-US" sz="2400" b="1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817948" y="3212976"/>
              <a:ext cx="1440160" cy="7200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다음_Regular" panose="02000603060000000000" pitchFamily="2" charset="-127"/>
                  <a:ea typeface="다음_Regular" panose="02000603060000000000" pitchFamily="2" charset="-127"/>
                </a:rPr>
                <a:t>DB</a:t>
              </a:r>
              <a:endParaRPr lang="ko-KR" altLang="en-US" sz="2400" b="1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34620" y="3212974"/>
              <a:ext cx="1440160" cy="7200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다음_Regular" panose="02000603060000000000" pitchFamily="2" charset="-127"/>
                  <a:ea typeface="다음_Regular" panose="02000603060000000000" pitchFamily="2" charset="-127"/>
                </a:rPr>
                <a:t>Web</a:t>
              </a:r>
              <a:endParaRPr lang="ko-KR" altLang="en-US" sz="2400" b="1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87" y="1421922"/>
            <a:ext cx="6724650" cy="504825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70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"/>
            <a:ext cx="9144000" cy="685565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225360"/>
            <a:ext cx="8784000" cy="6444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76470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2  .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Agile - 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XP?</a:t>
            </a:r>
            <a:r>
              <a:rPr lang="ko-KR" altLang="en-US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196752"/>
            <a:ext cx="84249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27584" y="1772816"/>
            <a:ext cx="741682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A</a:t>
            </a:r>
            <a:r>
              <a:rPr lang="en-US" altLang="ko-KR" sz="40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gile</a:t>
            </a:r>
            <a:r>
              <a:rPr lang="en-US" altLang="ko-KR" sz="3600" spc="-150" dirty="0"/>
              <a:t/>
            </a:r>
            <a:br>
              <a:rPr lang="en-US" altLang="ko-KR" sz="3600" spc="-150" dirty="0"/>
            </a:br>
            <a:r>
              <a:rPr lang="en-US" altLang="ko-KR" sz="3600" spc="-150" dirty="0">
                <a:solidFill>
                  <a:schemeClr val="bg1"/>
                </a:solidFill>
              </a:rPr>
              <a:t> </a:t>
            </a:r>
            <a:r>
              <a:rPr lang="en-US" altLang="ko-KR" sz="3600" spc="-15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 Focus on software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 Reflect requirements</a:t>
            </a:r>
          </a:p>
          <a:p>
            <a:endParaRPr lang="en-US" altLang="ko-KR" sz="2400" spc="-15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 Fast feedback</a:t>
            </a:r>
            <a:endParaRPr lang="en-US" altLang="ko-KR" sz="2000" spc="-15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688" y="-340434"/>
            <a:ext cx="10058400" cy="75412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225360"/>
            <a:ext cx="8784000" cy="6444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76470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2  .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Agile - 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XP?</a:t>
            </a:r>
            <a:r>
              <a:rPr lang="ko-KR" altLang="en-US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196752"/>
            <a:ext cx="84249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27584" y="1772816"/>
            <a:ext cx="741682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r>
              <a:rPr lang="en-US" altLang="ko-KR" sz="44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X</a:t>
            </a:r>
            <a:r>
              <a:rPr lang="en-US" altLang="ko-KR" sz="44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P</a:t>
            </a:r>
            <a:endParaRPr lang="en-US" altLang="ko-KR" spc="-15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endParaRPr lang="en-US" altLang="ko-KR" spc="-15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Weekly Cycle</a:t>
            </a:r>
            <a:endParaRPr lang="en-US" altLang="ko-KR" spc="-15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Pair Programming, Refactoring</a:t>
            </a:r>
          </a:p>
          <a:p>
            <a:pPr marL="285750" indent="-285750">
              <a:buFontTx/>
              <a:buChar char="-"/>
            </a:pPr>
            <a:endParaRPr lang="en-US" altLang="ko-KR" spc="-15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Unit Test</a:t>
            </a:r>
          </a:p>
          <a:p>
            <a:pPr marL="285750" indent="-285750">
              <a:buFontTx/>
              <a:buChar char="-"/>
            </a:pPr>
            <a:endParaRPr lang="ko-KR" altLang="en-US" spc="-15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539552" y="4221088"/>
            <a:ext cx="8136904" cy="2757203"/>
            <a:chOff x="539552" y="3789040"/>
            <a:chExt cx="8136904" cy="2757203"/>
          </a:xfrm>
        </p:grpSpPr>
        <p:grpSp>
          <p:nvGrpSpPr>
            <p:cNvPr id="54" name="그룹 53"/>
            <p:cNvGrpSpPr/>
            <p:nvPr/>
          </p:nvGrpSpPr>
          <p:grpSpPr>
            <a:xfrm>
              <a:off x="539552" y="3789040"/>
              <a:ext cx="8136904" cy="2757203"/>
              <a:chOff x="539552" y="3789040"/>
              <a:chExt cx="8136904" cy="2757203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39552" y="4812247"/>
                <a:ext cx="1373497" cy="80296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Develop</a:t>
                </a:r>
                <a:endParaRPr lang="ko-KR" altLang="en-US" b="1" dirty="0"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478423" y="4812246"/>
                <a:ext cx="1373497" cy="80296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Test</a:t>
                </a:r>
                <a:endParaRPr lang="ko-KR" altLang="en-US" b="1" dirty="0"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  <p:sp>
            <p:nvSpPr>
              <p:cNvPr id="3" name="다이아몬드 2"/>
              <p:cNvSpPr/>
              <p:nvPr/>
            </p:nvSpPr>
            <p:spPr>
              <a:xfrm>
                <a:off x="4396891" y="4740239"/>
                <a:ext cx="1759285" cy="1028507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Inspect</a:t>
                </a:r>
                <a:endParaRPr lang="ko-KR" altLang="en-US" sz="1600" dirty="0"/>
              </a:p>
            </p:txBody>
          </p:sp>
          <p:cxnSp>
            <p:nvCxnSpPr>
              <p:cNvPr id="6" name="꺾인 연결선 5"/>
              <p:cNvCxnSpPr>
                <a:stCxn id="3" idx="0"/>
              </p:cNvCxnSpPr>
              <p:nvPr/>
            </p:nvCxnSpPr>
            <p:spPr>
              <a:xfrm rot="16200000" flipH="1" flipV="1">
                <a:off x="3251418" y="2787130"/>
                <a:ext cx="72008" cy="3978225"/>
              </a:xfrm>
              <a:prstGeom prst="bentConnector4">
                <a:avLst>
                  <a:gd name="adj1" fmla="val -791748"/>
                  <a:gd name="adj2" fmla="val 100103"/>
                </a:avLst>
              </a:prstGeom>
              <a:ln w="7302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1958040" y="5205702"/>
                <a:ext cx="476784" cy="0"/>
              </a:xfrm>
              <a:prstGeom prst="straightConnector1">
                <a:avLst/>
              </a:prstGeom>
              <a:ln w="7302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>
                <a:off x="3951200" y="5244295"/>
                <a:ext cx="476784" cy="0"/>
              </a:xfrm>
              <a:prstGeom prst="straightConnector1">
                <a:avLst/>
              </a:prstGeom>
              <a:ln w="7302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915816" y="3789040"/>
                <a:ext cx="863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latin typeface="다음_SemiBold" panose="02000700060000000000" pitchFamily="2" charset="-127"/>
                    <a:ea typeface="다음_SemiBold" panose="02000700060000000000" pitchFamily="2" charset="-127"/>
                  </a:rPr>
                  <a:t>Bad</a:t>
                </a:r>
                <a:endParaRPr lang="ko-KR" altLang="en-US" dirty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endParaRPr>
              </a:p>
            </p:txBody>
          </p:sp>
          <p:sp>
            <p:nvSpPr>
              <p:cNvPr id="49" name="자유형 48"/>
              <p:cNvSpPr/>
              <p:nvPr/>
            </p:nvSpPr>
            <p:spPr>
              <a:xfrm>
                <a:off x="793214" y="5750776"/>
                <a:ext cx="4858906" cy="342520"/>
              </a:xfrm>
              <a:custGeom>
                <a:avLst/>
                <a:gdLst>
                  <a:gd name="connsiteX0" fmla="*/ 0 w 4847422"/>
                  <a:gd name="connsiteY0" fmla="*/ 0 h 605928"/>
                  <a:gd name="connsiteX1" fmla="*/ 0 w 4847422"/>
                  <a:gd name="connsiteY1" fmla="*/ 605928 h 605928"/>
                  <a:gd name="connsiteX2" fmla="*/ 4847422 w 4847422"/>
                  <a:gd name="connsiteY2" fmla="*/ 605928 h 605928"/>
                  <a:gd name="connsiteX3" fmla="*/ 4847422 w 4847422"/>
                  <a:gd name="connsiteY3" fmla="*/ 44068 h 605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47422" h="605928">
                    <a:moveTo>
                      <a:pt x="0" y="0"/>
                    </a:moveTo>
                    <a:lnTo>
                      <a:pt x="0" y="605928"/>
                    </a:lnTo>
                    <a:lnTo>
                      <a:pt x="4847422" y="605928"/>
                    </a:lnTo>
                    <a:lnTo>
                      <a:pt x="4847422" y="44068"/>
                    </a:lnTo>
                  </a:path>
                </a:pathLst>
              </a:custGeom>
              <a:noFill/>
              <a:ln w="539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627784" y="6165304"/>
                <a:ext cx="1296144" cy="380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latin typeface="다음_SemiBold" panose="02000700060000000000" pitchFamily="2" charset="-127"/>
                    <a:ea typeface="다음_SemiBold" panose="02000700060000000000" pitchFamily="2" charset="-127"/>
                  </a:rPr>
                  <a:t>1</a:t>
                </a:r>
                <a:r>
                  <a:rPr lang="en-US" altLang="ko-KR" baseline="30000" dirty="0" smtClean="0">
                    <a:solidFill>
                      <a:schemeClr val="bg1"/>
                    </a:solidFill>
                    <a:latin typeface="다음_SemiBold" panose="02000700060000000000" pitchFamily="2" charset="-127"/>
                    <a:ea typeface="다음_SemiBold" panose="02000700060000000000" pitchFamily="2" charset="-127"/>
                  </a:rPr>
                  <a:t>st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다음_SemiBold" panose="02000700060000000000" pitchFamily="2" charset="-127"/>
                    <a:ea typeface="다음_SemiBold" panose="02000700060000000000" pitchFamily="2" charset="-127"/>
                  </a:rPr>
                  <a:t> cycle</a:t>
                </a:r>
                <a:endParaRPr lang="ko-KR" altLang="en-US" dirty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endParaRPr>
              </a:p>
            </p:txBody>
          </p:sp>
          <p:cxnSp>
            <p:nvCxnSpPr>
              <p:cNvPr id="51" name="직선 화살표 연결선 50"/>
              <p:cNvCxnSpPr/>
              <p:nvPr/>
            </p:nvCxnSpPr>
            <p:spPr>
              <a:xfrm>
                <a:off x="6115866" y="5240217"/>
                <a:ext cx="843415" cy="0"/>
              </a:xfrm>
              <a:prstGeom prst="straightConnector1">
                <a:avLst/>
              </a:prstGeom>
              <a:ln w="1016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모서리가 둥근 직사각형 52"/>
              <p:cNvSpPr/>
              <p:nvPr/>
            </p:nvSpPr>
            <p:spPr>
              <a:xfrm>
                <a:off x="7014524" y="4761663"/>
                <a:ext cx="1661932" cy="971593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2</a:t>
                </a:r>
                <a:r>
                  <a:rPr lang="en-US" altLang="ko-KR" b="1" baseline="30000" dirty="0" smtClean="0"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nd</a:t>
                </a:r>
                <a:r>
                  <a:rPr lang="en-US" altLang="ko-KR" b="1" dirty="0" smtClean="0"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 cycle</a:t>
                </a:r>
                <a:endParaRPr lang="ko-KR" altLang="en-US" b="1" dirty="0"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  <p:sp>
          <p:nvSpPr>
            <p:cNvPr id="56" name="굽은 화살표 55"/>
            <p:cNvSpPr/>
            <p:nvPr/>
          </p:nvSpPr>
          <p:spPr>
            <a:xfrm rot="16200000" flipV="1">
              <a:off x="6068600" y="4546063"/>
              <a:ext cx="802378" cy="728494"/>
            </a:xfrm>
            <a:prstGeom prst="bentArrow">
              <a:avLst>
                <a:gd name="adj1" fmla="val 20989"/>
                <a:gd name="adj2" fmla="val 25745"/>
                <a:gd name="adj3" fmla="val 42259"/>
                <a:gd name="adj4" fmla="val 788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56176" y="4170566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Release</a:t>
              </a:r>
              <a:endParaRPr lang="ko-KR" altLang="en-US" sz="16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2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712" y="-370166"/>
            <a:ext cx="10058400" cy="75412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225360"/>
            <a:ext cx="8784000" cy="6444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76470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3  .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Agile - 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Scrum?</a:t>
            </a:r>
            <a:r>
              <a:rPr lang="ko-KR" altLang="en-US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196752"/>
            <a:ext cx="84249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27584" y="1772816"/>
            <a:ext cx="7992888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</a:t>
            </a:r>
            <a:r>
              <a:rPr lang="en-US" altLang="ko-KR" sz="40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crum</a:t>
            </a:r>
            <a:br>
              <a:rPr lang="en-US" altLang="ko-KR" sz="4000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endParaRPr lang="en-US" altLang="ko-KR" sz="2000" spc="-15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Sprint &amp; Backlog</a:t>
            </a:r>
          </a:p>
          <a:p>
            <a:pPr marL="285750" indent="-285750">
              <a:buFontTx/>
              <a:buChar char="-"/>
            </a:pPr>
            <a:endParaRPr lang="en-US" altLang="ko-KR" spc="-15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Daily short meeting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Prototype</a:t>
            </a:r>
          </a:p>
          <a:p>
            <a:pPr>
              <a:lnSpc>
                <a:spcPct val="150000"/>
              </a:lnSpc>
            </a:pPr>
            <a:endParaRPr lang="ko-KR" altLang="en-US" spc="-150" dirty="0"/>
          </a:p>
        </p:txBody>
      </p:sp>
      <p:grpSp>
        <p:nvGrpSpPr>
          <p:cNvPr id="5" name="그룹 4"/>
          <p:cNvGrpSpPr/>
          <p:nvPr/>
        </p:nvGrpSpPr>
        <p:grpSpPr>
          <a:xfrm>
            <a:off x="647564" y="3772014"/>
            <a:ext cx="7841415" cy="2681322"/>
            <a:chOff x="647564" y="3772014"/>
            <a:chExt cx="7841415" cy="2681322"/>
          </a:xfrm>
        </p:grpSpPr>
        <p:sp>
          <p:nvSpPr>
            <p:cNvPr id="10" name="순서도: 자기 디스크 9"/>
            <p:cNvSpPr/>
            <p:nvPr/>
          </p:nvSpPr>
          <p:spPr>
            <a:xfrm>
              <a:off x="827584" y="5373216"/>
              <a:ext cx="1224136" cy="50405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순서도: 자기 디스크 1"/>
            <p:cNvSpPr/>
            <p:nvPr/>
          </p:nvSpPr>
          <p:spPr>
            <a:xfrm>
              <a:off x="827584" y="5085184"/>
              <a:ext cx="1224136" cy="50405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자기 디스크 7"/>
            <p:cNvSpPr/>
            <p:nvPr/>
          </p:nvSpPr>
          <p:spPr>
            <a:xfrm>
              <a:off x="827584" y="4725144"/>
              <a:ext cx="1224136" cy="50405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266900" y="5589240"/>
              <a:ext cx="576908" cy="0"/>
            </a:xfrm>
            <a:prstGeom prst="straightConnector1">
              <a:avLst/>
            </a:prstGeom>
            <a:ln w="730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순서도: 자기 디스크 2"/>
            <p:cNvSpPr/>
            <p:nvPr/>
          </p:nvSpPr>
          <p:spPr>
            <a:xfrm>
              <a:off x="3059832" y="5589240"/>
              <a:ext cx="936104" cy="28803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3059832" y="5373216"/>
              <a:ext cx="936104" cy="28803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자기 디스크 14"/>
            <p:cNvSpPr/>
            <p:nvPr/>
          </p:nvSpPr>
          <p:spPr>
            <a:xfrm>
              <a:off x="3059832" y="5157192"/>
              <a:ext cx="936104" cy="28803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426004" flipH="1">
              <a:off x="4613205" y="3772014"/>
              <a:ext cx="1963962" cy="2234921"/>
            </a:xfrm>
            <a:prstGeom prst="rect">
              <a:avLst/>
            </a:prstGeom>
          </p:spPr>
        </p:pic>
        <p:cxnSp>
          <p:nvCxnSpPr>
            <p:cNvPr id="20" name="직선 화살표 연결선 19"/>
            <p:cNvCxnSpPr/>
            <p:nvPr/>
          </p:nvCxnSpPr>
          <p:spPr>
            <a:xfrm>
              <a:off x="4171412" y="5601084"/>
              <a:ext cx="576908" cy="0"/>
            </a:xfrm>
            <a:prstGeom prst="straightConnector1">
              <a:avLst/>
            </a:prstGeom>
            <a:ln w="730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47564" y="5895445"/>
              <a:ext cx="158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Product Backlog</a:t>
              </a:r>
              <a:endPara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83768" y="5868561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Sprint</a:t>
              </a:r>
              <a:br>
                <a:rPr lang="en-US" altLang="ko-KR" sz="1600" dirty="0" smtClean="0">
                  <a:solidFill>
                    <a:schemeClr val="bg1"/>
                  </a:solidFill>
                </a:rPr>
              </a:br>
              <a:r>
                <a:rPr lang="en-US" altLang="ko-KR" sz="1600" dirty="0" smtClean="0">
                  <a:solidFill>
                    <a:schemeClr val="bg1"/>
                  </a:solidFill>
                </a:rPr>
                <a:t>Backlog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19122" y="4573583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Sprint</a:t>
              </a:r>
              <a:endParaRPr lang="ko-KR" altLang="en-US" sz="24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19122" y="5838465"/>
              <a:ext cx="128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Iteration</a:t>
              </a:r>
              <a:endParaRPr lang="ko-KR" altLang="en-US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115482" y="5281934"/>
              <a:ext cx="1373497" cy="8029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다음_Regular" panose="02000603060000000000" pitchFamily="2" charset="-127"/>
                  <a:ea typeface="다음_Regular" panose="02000603060000000000" pitchFamily="2" charset="-127"/>
                </a:rPr>
                <a:t>Product</a:t>
              </a:r>
              <a:endParaRPr lang="ko-KR" altLang="en-US" b="1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6520671" y="5625628"/>
              <a:ext cx="576908" cy="0"/>
            </a:xfrm>
            <a:prstGeom prst="straightConnector1">
              <a:avLst/>
            </a:prstGeom>
            <a:ln w="730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"/>
            <a:ext cx="9144000" cy="685565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225360"/>
            <a:ext cx="8784000" cy="6444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76470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4  .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X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P ?   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crum ?</a:t>
            </a:r>
            <a:endParaRPr lang="en-US" altLang="ko-KR" sz="2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196752"/>
            <a:ext cx="84249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084" y="2348880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Iterative  Development</a:t>
            </a:r>
          </a:p>
          <a:p>
            <a:endParaRPr lang="en-US" altLang="ko-KR" sz="2800" spc="-20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sz="28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Feedback</a:t>
            </a:r>
          </a:p>
          <a:p>
            <a:endParaRPr lang="en-US" altLang="ko-KR" sz="2800" spc="-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sz="28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Short cycle</a:t>
            </a:r>
          </a:p>
          <a:p>
            <a:endParaRPr lang="en-US" altLang="ko-KR" sz="2800" spc="-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sz="28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17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"/>
            <a:ext cx="9144000" cy="685565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225360"/>
            <a:ext cx="8784000" cy="6444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76470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4  .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X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P ?   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</a:t>
            </a:r>
            <a:r>
              <a:rPr lang="en-US" altLang="ko-KR" sz="20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crum ?</a:t>
            </a:r>
            <a:endParaRPr lang="en-US" altLang="ko-KR" sz="2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196752"/>
            <a:ext cx="84249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-324544" y="1887215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spc="-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Lecture Room Reservation System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1619672" y="2708920"/>
            <a:ext cx="648072" cy="1872208"/>
          </a:xfrm>
          <a:prstGeom prst="downArrow">
            <a:avLst>
              <a:gd name="adj1" fmla="val 50000"/>
              <a:gd name="adj2" fmla="val 12446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364" y="469974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XP</a:t>
            </a:r>
            <a:endParaRPr lang="ko-KR" altLang="en-US" sz="36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471405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Shorter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Impossible Daily </a:t>
            </a:r>
            <a:r>
              <a:rPr lang="en-US" altLang="ko-KR" sz="20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Pair </a:t>
            </a:r>
            <a:r>
              <a:rPr lang="en-US" altLang="ko-KR" sz="20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Not prototype, but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Fast Adaption</a:t>
            </a:r>
          </a:p>
        </p:txBody>
      </p:sp>
    </p:spTree>
    <p:extLst>
      <p:ext uri="{BB962C8B-B14F-4D97-AF65-F5344CB8AC3E}">
        <p14:creationId xmlns:p14="http://schemas.microsoft.com/office/powerpoint/2010/main" val="1970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"/>
            <a:ext cx="9144000" cy="685565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971600" y="4149080"/>
            <a:ext cx="7344816" cy="707886"/>
          </a:xfrm>
          <a:prstGeom prst="roundRect">
            <a:avLst>
              <a:gd name="adj" fmla="val 50000"/>
            </a:avLst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225360"/>
            <a:ext cx="8784000" cy="6444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9632" y="414908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4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다음_SemiBold" panose="02000700060000000000" pitchFamily="2" charset="-127"/>
                <a:ea typeface="다음_SemiBold" panose="02000700060000000000" pitchFamily="2" charset="-127"/>
              </a:rPr>
              <a:t>Q</a:t>
            </a:r>
            <a:r>
              <a:rPr lang="en-US" altLang="ko-KR" sz="4000" b="1" spc="-4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다음_SemiBold" panose="02000700060000000000" pitchFamily="2" charset="-127"/>
                <a:ea typeface="다음_SemiBold" panose="02000700060000000000" pitchFamily="2" charset="-127"/>
              </a:rPr>
              <a:t> &amp; A</a:t>
            </a:r>
            <a:endParaRPr lang="ko-KR" altLang="en-US" sz="4000" b="1" spc="-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2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161</Words>
  <Application>Microsoft Office PowerPoint</Application>
  <PresentationFormat>화면 슬라이드 쇼(4:3)</PresentationFormat>
  <Paragraphs>84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다음_Regular</vt:lpstr>
      <vt:lpstr>다음_SemiBold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AV REAM</dc:creator>
  <cp:lastModifiedBy>홍승호</cp:lastModifiedBy>
  <cp:revision>287</cp:revision>
  <dcterms:created xsi:type="dcterms:W3CDTF">2014-11-05T03:58:55Z</dcterms:created>
  <dcterms:modified xsi:type="dcterms:W3CDTF">2015-04-02T03:28:10Z</dcterms:modified>
</cp:coreProperties>
</file>