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99" r:id="rId2"/>
    <p:sldId id="408" r:id="rId3"/>
    <p:sldId id="487" r:id="rId4"/>
    <p:sldId id="411" r:id="rId5"/>
    <p:sldId id="412" r:id="rId6"/>
    <p:sldId id="345" r:id="rId7"/>
    <p:sldId id="413" r:id="rId8"/>
    <p:sldId id="418" r:id="rId9"/>
    <p:sldId id="419" r:id="rId10"/>
    <p:sldId id="420" r:id="rId11"/>
    <p:sldId id="421" r:id="rId12"/>
    <p:sldId id="423" r:id="rId13"/>
    <p:sldId id="424" r:id="rId14"/>
    <p:sldId id="425" r:id="rId15"/>
    <p:sldId id="426" r:id="rId16"/>
    <p:sldId id="427" r:id="rId17"/>
    <p:sldId id="478" r:id="rId18"/>
    <p:sldId id="479" r:id="rId19"/>
    <p:sldId id="480" r:id="rId20"/>
    <p:sldId id="481" r:id="rId21"/>
    <p:sldId id="428" r:id="rId22"/>
    <p:sldId id="429" r:id="rId23"/>
    <p:sldId id="430" r:id="rId24"/>
    <p:sldId id="431" r:id="rId25"/>
    <p:sldId id="433" r:id="rId26"/>
    <p:sldId id="434" r:id="rId27"/>
    <p:sldId id="435" r:id="rId28"/>
    <p:sldId id="436" r:id="rId29"/>
    <p:sldId id="437" r:id="rId30"/>
    <p:sldId id="482" r:id="rId31"/>
    <p:sldId id="483" r:id="rId32"/>
    <p:sldId id="484" r:id="rId33"/>
    <p:sldId id="485" r:id="rId34"/>
    <p:sldId id="438" r:id="rId35"/>
    <p:sldId id="439" r:id="rId36"/>
    <p:sldId id="440" r:id="rId37"/>
    <p:sldId id="441" r:id="rId38"/>
    <p:sldId id="442" r:id="rId39"/>
    <p:sldId id="443" r:id="rId40"/>
    <p:sldId id="445" r:id="rId41"/>
    <p:sldId id="446" r:id="rId42"/>
    <p:sldId id="447" r:id="rId43"/>
    <p:sldId id="448" r:id="rId44"/>
    <p:sldId id="450" r:id="rId45"/>
    <p:sldId id="451" r:id="rId46"/>
    <p:sldId id="452" r:id="rId47"/>
    <p:sldId id="453" r:id="rId48"/>
    <p:sldId id="454" r:id="rId49"/>
    <p:sldId id="455" r:id="rId50"/>
    <p:sldId id="456" r:id="rId51"/>
    <p:sldId id="457" r:id="rId52"/>
    <p:sldId id="458" r:id="rId53"/>
    <p:sldId id="459" r:id="rId54"/>
    <p:sldId id="460" r:id="rId55"/>
    <p:sldId id="461" r:id="rId56"/>
    <p:sldId id="488" r:id="rId57"/>
    <p:sldId id="489" r:id="rId58"/>
    <p:sldId id="463" r:id="rId59"/>
    <p:sldId id="464" r:id="rId60"/>
    <p:sldId id="465" r:id="rId61"/>
    <p:sldId id="466" r:id="rId62"/>
    <p:sldId id="490" r:id="rId63"/>
    <p:sldId id="491" r:id="rId64"/>
    <p:sldId id="492" r:id="rId65"/>
    <p:sldId id="467" r:id="rId66"/>
    <p:sldId id="468" r:id="rId67"/>
    <p:sldId id="469" r:id="rId68"/>
    <p:sldId id="470" r:id="rId69"/>
    <p:sldId id="471" r:id="rId70"/>
    <p:sldId id="472" r:id="rId71"/>
    <p:sldId id="473" r:id="rId72"/>
    <p:sldId id="474" r:id="rId73"/>
    <p:sldId id="475" r:id="rId74"/>
    <p:sldId id="486" r:id="rId75"/>
    <p:sldId id="476" r:id="rId76"/>
    <p:sldId id="261" r:id="rId7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A1A"/>
    <a:srgbClr val="86EAEF"/>
    <a:srgbClr val="EFD5B2"/>
    <a:srgbClr val="6BC0FF"/>
    <a:srgbClr val="4785B8"/>
    <a:srgbClr val="396E9A"/>
    <a:srgbClr val="174366"/>
    <a:srgbClr val="000000"/>
    <a:srgbClr val="4B5C75"/>
    <a:srgbClr val="0F518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-355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A07CD-7CF1-42E6-88F0-1E16322EAFE4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71B74-8A38-4139-8F3A-2A7FCD344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5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index.go.kr/potal/main/EachDtlPageDetail.do?idx_cd=1428" TargetMode="Externa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2700"/>
            <a:ext cx="12192000" cy="6858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20101" y="448871"/>
            <a:ext cx="11351799" cy="5960258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63611" y="2001520"/>
            <a:ext cx="68257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kern="1800" spc="300" dirty="0">
                <a:solidFill>
                  <a:schemeClr val="bg1"/>
                </a:solidFill>
                <a:latin typeface="+mj-ea"/>
                <a:ea typeface="+mj-ea"/>
              </a:rPr>
              <a:t>python </a:t>
            </a:r>
          </a:p>
          <a:p>
            <a:pPr algn="r"/>
            <a:r>
              <a:rPr lang="ko-KR" altLang="en-US" sz="4800" kern="1800" spc="300" dirty="0">
                <a:solidFill>
                  <a:schemeClr val="bg1"/>
                </a:solidFill>
                <a:latin typeface="+mj-ea"/>
                <a:ea typeface="+mj-ea"/>
              </a:rPr>
              <a:t>데이터 분석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71344" y="3747490"/>
            <a:ext cx="2549237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r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 설치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데이터분석 명령어</a:t>
            </a: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694" y="2718509"/>
            <a:ext cx="697791" cy="697791"/>
          </a:xfrm>
          <a:prstGeom prst="rect">
            <a:avLst/>
          </a:prstGeom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541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9"/>
    </mc:Choice>
    <mc:Fallback xmlns="">
      <p:transition spd="slow" advTm="33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DataFrame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차원 데이터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81B5509-734D-4E13-B035-461EB2B0896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0</a:t>
            </a:r>
            <a:r>
              <a:rPr lang="en-US" altLang="ko-KR" dirty="0"/>
              <a:t>2</a:t>
            </a:r>
            <a:r>
              <a:rPr lang="ko-KR" altLang="en-US" dirty="0"/>
              <a:t>_</a:t>
            </a:r>
            <a:r>
              <a:rPr lang="en-US" altLang="ko-KR" dirty="0"/>
              <a:t>dataframe2</a:t>
            </a:r>
            <a:r>
              <a:rPr lang="ko-KR" altLang="en-US" dirty="0"/>
              <a:t>.py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9F29E53-1BAF-46EE-B698-DDF49557B130}"/>
              </a:ext>
            </a:extLst>
          </p:cNvPr>
          <p:cNvSpPr/>
          <p:nvPr/>
        </p:nvSpPr>
        <p:spPr>
          <a:xfrm>
            <a:off x="405538" y="994230"/>
            <a:ext cx="7530447" cy="58637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2.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DataFrame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접근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pandas as pd</a:t>
            </a:r>
          </a:p>
          <a:p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pc="-150" dirty="0">
                <a:solidFill>
                  <a:srgbClr val="FF0000"/>
                </a:solidFill>
              </a:rPr>
              <a:t># Data</a:t>
            </a:r>
            <a:r>
              <a:rPr lang="ko-KR" altLang="en-US" spc="-150" dirty="0">
                <a:solidFill>
                  <a:srgbClr val="FF0000"/>
                </a:solidFill>
              </a:rPr>
              <a:t> 정보가 있음</a:t>
            </a:r>
            <a:r>
              <a:rPr lang="en-US" altLang="ko-KR" spc="-150" dirty="0">
                <a:solidFill>
                  <a:srgbClr val="FF0000"/>
                </a:solidFill>
              </a:rPr>
              <a:t>.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print(df['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'])         #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 컬럼 출력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print(df['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키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'])            #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키 컬럼 출력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print(df[['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키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']])  #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키 컬럼 출력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print(df[['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','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키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','SW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특기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']]) # 3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 컬럼 출력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연결선: 꺾임 8">
            <a:extLst>
              <a:ext uri="{FF2B5EF4-FFF2-40B4-BE49-F238E27FC236}">
                <a16:creationId xmlns="" xmlns:a16="http://schemas.microsoft.com/office/drawing/2014/main" id="{7763709F-D231-450A-A3F2-6CB7B2C1C4C2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633981" y="2894514"/>
            <a:ext cx="532481" cy="39649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86A2F81-5C3D-4EDE-8082-F0E6A3E9E832}"/>
              </a:ext>
            </a:extLst>
          </p:cNvPr>
          <p:cNvSpPr/>
          <p:nvPr/>
        </p:nvSpPr>
        <p:spPr>
          <a:xfrm>
            <a:off x="8166462" y="2740625"/>
            <a:ext cx="3264419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각 컬럼으로 접근</a:t>
            </a:r>
            <a:endParaRPr lang="en-US" altLang="ko-KR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CD85866-7575-4063-87DE-F2C115B7BC83}"/>
              </a:ext>
            </a:extLst>
          </p:cNvPr>
          <p:cNvSpPr/>
          <p:nvPr/>
        </p:nvSpPr>
        <p:spPr>
          <a:xfrm>
            <a:off x="405538" y="2641682"/>
            <a:ext cx="7228443" cy="1298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2749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DataFrame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차원 데이터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81B5509-734D-4E13-B035-461EB2B0896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0</a:t>
            </a:r>
            <a:r>
              <a:rPr lang="en-US" altLang="ko-KR" dirty="0"/>
              <a:t>2</a:t>
            </a:r>
            <a:r>
              <a:rPr lang="ko-KR" altLang="en-US" dirty="0"/>
              <a:t>_</a:t>
            </a:r>
            <a:r>
              <a:rPr lang="en-US" altLang="ko-KR" dirty="0"/>
              <a:t>dataframe3</a:t>
            </a:r>
            <a:r>
              <a:rPr lang="ko-KR" altLang="en-US" dirty="0"/>
              <a:t>.py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9F29E53-1BAF-46EE-B698-DDF49557B130}"/>
              </a:ext>
            </a:extLst>
          </p:cNvPr>
          <p:cNvSpPr/>
          <p:nvPr/>
        </p:nvSpPr>
        <p:spPr>
          <a:xfrm>
            <a:off x="405538" y="994230"/>
            <a:ext cx="7530447" cy="58637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2.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DataFrame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DataFrame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객체 생성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(Column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지정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data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중에서 원하는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 선택하거나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순서 변경 가능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pandas as pd</a:t>
            </a:r>
          </a:p>
          <a:p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pc="-150" dirty="0">
                <a:solidFill>
                  <a:srgbClr val="FF0000"/>
                </a:solidFill>
              </a:rPr>
              <a:t># Data</a:t>
            </a:r>
            <a:r>
              <a:rPr lang="ko-KR" altLang="en-US" spc="-150" dirty="0">
                <a:solidFill>
                  <a:srgbClr val="FF0000"/>
                </a:solidFill>
              </a:rPr>
              <a:t> 정보가 있음</a:t>
            </a:r>
            <a:r>
              <a:rPr lang="en-US" altLang="ko-KR" spc="-150" dirty="0">
                <a:solidFill>
                  <a:srgbClr val="FF0000"/>
                </a:solidFill>
              </a:rPr>
              <a:t>.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(Column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지정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df =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pd.DataFrame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(data, columns=['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학교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키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'])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print(df)</a:t>
            </a:r>
          </a:p>
          <a:p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df =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pd.DataFrame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(data, columns=['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키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학교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'])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print(df)</a:t>
            </a:r>
          </a:p>
        </p:txBody>
      </p:sp>
      <p:cxnSp>
        <p:nvCxnSpPr>
          <p:cNvPr id="19" name="연결선: 꺾임 8">
            <a:extLst>
              <a:ext uri="{FF2B5EF4-FFF2-40B4-BE49-F238E27FC236}">
                <a16:creationId xmlns="" xmlns:a16="http://schemas.microsoft.com/office/drawing/2014/main" id="{7763709F-D231-450A-A3F2-6CB7B2C1C4C2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>
            <a:off x="7633981" y="3829575"/>
            <a:ext cx="532481" cy="53167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86A2F81-5C3D-4EDE-8082-F0E6A3E9E832}"/>
              </a:ext>
            </a:extLst>
          </p:cNvPr>
          <p:cNvSpPr/>
          <p:nvPr/>
        </p:nvSpPr>
        <p:spPr>
          <a:xfrm>
            <a:off x="8166462" y="4099642"/>
            <a:ext cx="3264419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원하는 컬럼만 출력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* </a:t>
            </a:r>
            <a:r>
              <a:rPr lang="ko-KR" altLang="en-US" sz="1400" dirty="0"/>
              <a:t>순서도 변경가능</a:t>
            </a:r>
            <a:endParaRPr lang="en-US" altLang="ko-KR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CD85866-7575-4063-87DE-F2C115B7BC83}"/>
              </a:ext>
            </a:extLst>
          </p:cNvPr>
          <p:cNvSpPr/>
          <p:nvPr/>
        </p:nvSpPr>
        <p:spPr>
          <a:xfrm>
            <a:off x="405538" y="2793535"/>
            <a:ext cx="7228443" cy="2072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0898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index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지정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index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지정후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출력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81B5509-734D-4E13-B035-461EB2B0896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0</a:t>
            </a:r>
            <a:r>
              <a:rPr lang="en-US" altLang="ko-KR" dirty="0"/>
              <a:t>3</a:t>
            </a:r>
            <a:r>
              <a:rPr lang="ko-KR" altLang="en-US" dirty="0"/>
              <a:t>_</a:t>
            </a:r>
            <a:r>
              <a:rPr lang="en-US" altLang="ko-KR" dirty="0"/>
              <a:t>index1</a:t>
            </a:r>
            <a:r>
              <a:rPr lang="ko-KR" altLang="en-US" dirty="0"/>
              <a:t>.py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9F29E53-1BAF-46EE-B698-DDF49557B130}"/>
              </a:ext>
            </a:extLst>
          </p:cNvPr>
          <p:cNvSpPr/>
          <p:nvPr/>
        </p:nvSpPr>
        <p:spPr>
          <a:xfrm>
            <a:off x="405538" y="994230"/>
            <a:ext cx="7530447" cy="58637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3. Index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데이터에 접근할 수 있는 주소 값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pandas as pd</a:t>
            </a:r>
          </a:p>
          <a:p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= {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'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 : ['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강나래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강태원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강호림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김수찬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김재욱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박동현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박혜정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승근열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'],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'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학교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 : ['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구로고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구로고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구로고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구로고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구로고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디지털고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디지털고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디지털고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'],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'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키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 : [197, 184, 168, 187, 188, 202, 188, 190],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'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국어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 : [90, 40, 80, 40, 15, 80, 55, 100],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'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영어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 : [85, 35, 75, 60, 20, 100, 65, 85],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'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수학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 : [100, 50, 70, 70, 10, 95, 45, 90],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'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과학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 : [95, 55, 80, 75, 35, 85, 40, 95],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'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사회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 : [85, 25, 75, 80, 10, 80, 35, 95],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'SW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특기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 : ['Python', 'Java', '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'', '', 'C', 'PYTHON', 'C#']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  <a:p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(Index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지정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df =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pd.DataFrame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(data, index=['1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'2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'3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'4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'5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'6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'7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'8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'])</a:t>
            </a:r>
          </a:p>
          <a:p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df.index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cxnSp>
        <p:nvCxnSpPr>
          <p:cNvPr id="19" name="연결선: 꺾임 8">
            <a:extLst>
              <a:ext uri="{FF2B5EF4-FFF2-40B4-BE49-F238E27FC236}">
                <a16:creationId xmlns="" xmlns:a16="http://schemas.microsoft.com/office/drawing/2014/main" id="{7763709F-D231-450A-A3F2-6CB7B2C1C4C2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633981" y="4253531"/>
            <a:ext cx="532481" cy="180655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86A2F81-5C3D-4EDE-8082-F0E6A3E9E832}"/>
              </a:ext>
            </a:extLst>
          </p:cNvPr>
          <p:cNvSpPr/>
          <p:nvPr/>
        </p:nvSpPr>
        <p:spPr>
          <a:xfrm>
            <a:off x="8166462" y="4099642"/>
            <a:ext cx="3264419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index</a:t>
            </a:r>
            <a:r>
              <a:rPr lang="ko-KR" altLang="en-US" sz="1400" dirty="0"/>
              <a:t>를 지정</a:t>
            </a:r>
            <a:endParaRPr lang="en-US" altLang="ko-KR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CD85866-7575-4063-87DE-F2C115B7BC83}"/>
              </a:ext>
            </a:extLst>
          </p:cNvPr>
          <p:cNvSpPr/>
          <p:nvPr/>
        </p:nvSpPr>
        <p:spPr>
          <a:xfrm>
            <a:off x="405538" y="5343787"/>
            <a:ext cx="7228443" cy="14325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804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index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지정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index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이름설정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초기화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삭제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81B5509-734D-4E13-B035-461EB2B0896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0</a:t>
            </a:r>
            <a:r>
              <a:rPr lang="en-US" altLang="ko-KR" dirty="0"/>
              <a:t>3</a:t>
            </a:r>
            <a:r>
              <a:rPr lang="ko-KR" altLang="en-US" dirty="0"/>
              <a:t>_</a:t>
            </a:r>
            <a:r>
              <a:rPr lang="en-US" altLang="ko-KR" dirty="0"/>
              <a:t>index1</a:t>
            </a:r>
            <a:r>
              <a:rPr lang="ko-KR" altLang="en-US" dirty="0"/>
              <a:t>.py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9F29E53-1BAF-46EE-B698-DDF49557B130}"/>
              </a:ext>
            </a:extLst>
          </p:cNvPr>
          <p:cNvSpPr/>
          <p:nvPr/>
        </p:nvSpPr>
        <p:spPr>
          <a:xfrm>
            <a:off x="405538" y="994230"/>
            <a:ext cx="7530447" cy="58637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pandas as pd</a:t>
            </a:r>
          </a:p>
          <a:p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pc="-150" dirty="0">
                <a:solidFill>
                  <a:srgbClr val="FF0000"/>
                </a:solidFill>
              </a:rPr>
              <a:t># Data</a:t>
            </a:r>
            <a:r>
              <a:rPr lang="ko-KR" altLang="en-US" spc="-150" dirty="0">
                <a:solidFill>
                  <a:srgbClr val="FF0000"/>
                </a:solidFill>
              </a:rPr>
              <a:t> 정보가 있음</a:t>
            </a:r>
            <a:r>
              <a:rPr lang="en-US" altLang="ko-KR" spc="-150" dirty="0">
                <a:solidFill>
                  <a:srgbClr val="FF0000"/>
                </a:solidFill>
              </a:rPr>
              <a:t>.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(Index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지정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df =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pd.DataFrame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(data, index=['1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'2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'3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'4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'5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'6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'7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'8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'])</a:t>
            </a:r>
          </a:p>
          <a:p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df.index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df.index.name='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지원번호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print(df)</a:t>
            </a:r>
          </a:p>
          <a:p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index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초기화 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vscode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에는 반영이 안됨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df.reset_index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inplace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=True) #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명령어일때만 가능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print(df)</a:t>
            </a:r>
          </a:p>
          <a:p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index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원래 쓰던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＇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지원번호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＇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인텍스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삭제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vscode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에는 반영이 안됨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실제 반영이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된것이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아니기에 다시 출력하면 나타남</a:t>
            </a:r>
          </a:p>
          <a:p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df.reset_index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(drop=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True,inplace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=True)  #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inplace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해야만 반영됨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print(df)</a:t>
            </a:r>
          </a:p>
        </p:txBody>
      </p:sp>
      <p:cxnSp>
        <p:nvCxnSpPr>
          <p:cNvPr id="19" name="연결선: 꺾임 8">
            <a:extLst>
              <a:ext uri="{FF2B5EF4-FFF2-40B4-BE49-F238E27FC236}">
                <a16:creationId xmlns="" xmlns:a16="http://schemas.microsoft.com/office/drawing/2014/main" id="{7763709F-D231-450A-A3F2-6CB7B2C1C4C2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633981" y="1103840"/>
            <a:ext cx="532481" cy="266395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86A2F81-5C3D-4EDE-8082-F0E6A3E9E832}"/>
              </a:ext>
            </a:extLst>
          </p:cNvPr>
          <p:cNvSpPr/>
          <p:nvPr/>
        </p:nvSpPr>
        <p:spPr>
          <a:xfrm>
            <a:off x="8166462" y="949951"/>
            <a:ext cx="3264419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index</a:t>
            </a:r>
            <a:r>
              <a:rPr lang="ko-KR" altLang="en-US" sz="1400" dirty="0"/>
              <a:t> 이름을 지정</a:t>
            </a:r>
            <a:endParaRPr lang="en-US" altLang="ko-KR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CD85866-7575-4063-87DE-F2C115B7BC83}"/>
              </a:ext>
            </a:extLst>
          </p:cNvPr>
          <p:cNvSpPr/>
          <p:nvPr/>
        </p:nvSpPr>
        <p:spPr>
          <a:xfrm>
            <a:off x="405538" y="3429000"/>
            <a:ext cx="7228443" cy="6775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FD4F935-59EC-4CD0-A2EE-720FE454CD29}"/>
              </a:ext>
            </a:extLst>
          </p:cNvPr>
          <p:cNvSpPr/>
          <p:nvPr/>
        </p:nvSpPr>
        <p:spPr>
          <a:xfrm>
            <a:off x="405538" y="4281676"/>
            <a:ext cx="7228443" cy="1020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A4D78CF1-8D93-4BA8-9D0A-81969B0E90C4}"/>
              </a:ext>
            </a:extLst>
          </p:cNvPr>
          <p:cNvSpPr/>
          <p:nvPr/>
        </p:nvSpPr>
        <p:spPr>
          <a:xfrm>
            <a:off x="405538" y="5383457"/>
            <a:ext cx="7228443" cy="1270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482A3376-7AC7-4DF6-B699-AD3A14E375E5}"/>
              </a:ext>
            </a:extLst>
          </p:cNvPr>
          <p:cNvSpPr/>
          <p:nvPr/>
        </p:nvSpPr>
        <p:spPr>
          <a:xfrm>
            <a:off x="8166461" y="4744330"/>
            <a:ext cx="3264419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en-US" altLang="ko-KR" sz="1400" dirty="0" err="1"/>
              <a:t>df.reset_index</a:t>
            </a:r>
            <a:r>
              <a:rPr lang="en-US" altLang="ko-KR" sz="1400" dirty="0"/>
              <a:t>()</a:t>
            </a:r>
            <a:r>
              <a:rPr lang="ko-KR" altLang="en-US" sz="1400" dirty="0"/>
              <a:t> 명령어만 </a:t>
            </a:r>
            <a:r>
              <a:rPr lang="ko-KR" altLang="en-US" sz="1400" dirty="0" err="1"/>
              <a:t>입력시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en-US" altLang="ko-KR" sz="1400" dirty="0" err="1"/>
              <a:t>vscode</a:t>
            </a:r>
            <a:r>
              <a:rPr lang="ko-KR" altLang="en-US" sz="1400" dirty="0"/>
              <a:t>에는 반응이 없음</a:t>
            </a:r>
            <a:endParaRPr lang="en-US" altLang="ko-KR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8D9679C0-D751-4803-ADEA-21E0C46150EC}"/>
              </a:ext>
            </a:extLst>
          </p:cNvPr>
          <p:cNvSpPr/>
          <p:nvPr/>
        </p:nvSpPr>
        <p:spPr>
          <a:xfrm>
            <a:off x="8166462" y="5378359"/>
            <a:ext cx="3264419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en-US" altLang="ko-KR" sz="1400" dirty="0" err="1"/>
              <a:t>df.reset_index</a:t>
            </a:r>
            <a:r>
              <a:rPr lang="en-US" altLang="ko-KR" sz="1400" dirty="0"/>
              <a:t>(drop=True)</a:t>
            </a:r>
            <a:br>
              <a:rPr lang="en-US" altLang="ko-KR" sz="1400" dirty="0"/>
            </a:br>
            <a:r>
              <a:rPr lang="en-US" altLang="ko-KR" sz="1400" dirty="0" err="1"/>
              <a:t>inplace</a:t>
            </a:r>
            <a:r>
              <a:rPr lang="en-US" altLang="ko-KR" sz="1400" dirty="0"/>
              <a:t>=True</a:t>
            </a:r>
            <a:r>
              <a:rPr lang="ko-KR" altLang="en-US" sz="1400" dirty="0"/>
              <a:t> 해야만 반영됨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명령어만 </a:t>
            </a:r>
            <a:r>
              <a:rPr lang="ko-KR" altLang="en-US" sz="1400" dirty="0" err="1"/>
              <a:t>입력시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en-US" altLang="ko-KR" sz="1400" dirty="0" err="1"/>
              <a:t>vscode</a:t>
            </a:r>
            <a:r>
              <a:rPr lang="ko-KR" altLang="en-US" sz="1400" dirty="0"/>
              <a:t>에는 반응이 없음</a:t>
            </a:r>
            <a:endParaRPr lang="en-US" altLang="ko-KR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A81A1972-2E4F-40B2-9694-1D6404F7AD51}"/>
              </a:ext>
            </a:extLst>
          </p:cNvPr>
          <p:cNvSpPr/>
          <p:nvPr/>
        </p:nvSpPr>
        <p:spPr>
          <a:xfrm>
            <a:off x="8166462" y="1993705"/>
            <a:ext cx="3768437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Index</a:t>
            </a:r>
            <a:r>
              <a:rPr lang="ko-KR" altLang="en-US" sz="1400" dirty="0"/>
              <a:t> 이름 변경방법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/>
              <a:t>df.index</a:t>
            </a:r>
            <a:r>
              <a:rPr lang="en-US" altLang="ko-KR" sz="1400" dirty="0"/>
              <a:t> = ['a', 'b']</a:t>
            </a:r>
          </a:p>
          <a:p>
            <a:r>
              <a:rPr lang="en-US" altLang="ko-KR" sz="1400" dirty="0" err="1"/>
              <a:t>df.rename</a:t>
            </a:r>
            <a:r>
              <a:rPr lang="en-US" altLang="ko-KR" sz="1400" dirty="0"/>
              <a:t>(index = {'</a:t>
            </a:r>
            <a:r>
              <a:rPr lang="en-US" altLang="ko-KR" sz="1400" dirty="0" err="1"/>
              <a:t>old_nm</a:t>
            </a:r>
            <a:r>
              <a:rPr lang="en-US" altLang="ko-KR" sz="1400" dirty="0"/>
              <a:t>': '</a:t>
            </a:r>
            <a:r>
              <a:rPr lang="en-US" altLang="ko-KR" sz="1400" dirty="0" err="1"/>
              <a:t>new_nm</a:t>
            </a:r>
            <a:r>
              <a:rPr lang="en-US" altLang="ko-KR" sz="1400" dirty="0"/>
              <a:t>'}, </a:t>
            </a:r>
            <a:r>
              <a:rPr lang="en-US" altLang="ko-KR" sz="1400" dirty="0" err="1"/>
              <a:t>inplace</a:t>
            </a:r>
            <a:r>
              <a:rPr lang="en-US" altLang="ko-KR" sz="1400" dirty="0"/>
              <a:t> = True)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479E9ED-CD67-474D-A4A0-67A7570A0BF0}"/>
              </a:ext>
            </a:extLst>
          </p:cNvPr>
          <p:cNvSpPr/>
          <p:nvPr/>
        </p:nvSpPr>
        <p:spPr>
          <a:xfrm>
            <a:off x="8166462" y="3003564"/>
            <a:ext cx="3768437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Column </a:t>
            </a:r>
            <a:r>
              <a:rPr lang="ko-KR" altLang="en-US" sz="1400" dirty="0"/>
              <a:t>이름 변경방법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/>
              <a:t>df.columns</a:t>
            </a:r>
            <a:r>
              <a:rPr lang="en-US" altLang="ko-KR" sz="1400" dirty="0"/>
              <a:t>=[‘</a:t>
            </a:r>
            <a:r>
              <a:rPr lang="en-US" altLang="ko-KR" sz="1400" dirty="0" err="1"/>
              <a:t>a’,’b</a:t>
            </a:r>
            <a:r>
              <a:rPr lang="en-US" altLang="ko-KR" sz="1400" dirty="0"/>
              <a:t>’]</a:t>
            </a:r>
            <a:br>
              <a:rPr lang="en-US" altLang="ko-KR" sz="1400" dirty="0"/>
            </a:br>
            <a:r>
              <a:rPr lang="en-US" altLang="ko-KR" sz="1400" dirty="0" err="1"/>
              <a:t>df.rename</a:t>
            </a:r>
            <a:r>
              <a:rPr lang="en-US" altLang="ko-KR" sz="1400" dirty="0"/>
              <a:t>(columns = {'</a:t>
            </a:r>
            <a:r>
              <a:rPr lang="en-US" altLang="ko-KR" sz="1400" dirty="0" err="1"/>
              <a:t>old_nm</a:t>
            </a:r>
            <a:r>
              <a:rPr lang="en-US" altLang="ko-KR" sz="1400" dirty="0"/>
              <a:t>' : '</a:t>
            </a:r>
            <a:r>
              <a:rPr lang="en-US" altLang="ko-KR" sz="1400" dirty="0" err="1"/>
              <a:t>new_nm</a:t>
            </a:r>
            <a:r>
              <a:rPr lang="en-US" altLang="ko-KR" sz="1400" dirty="0"/>
              <a:t>'}, </a:t>
            </a:r>
            <a:r>
              <a:rPr lang="en-US" altLang="ko-KR" sz="1400" dirty="0" err="1"/>
              <a:t>inplace</a:t>
            </a:r>
            <a:r>
              <a:rPr lang="en-US" altLang="ko-KR" sz="1400" dirty="0"/>
              <a:t> = True)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482A3376-7AC7-4DF6-B699-AD3A14E375E5}"/>
              </a:ext>
            </a:extLst>
          </p:cNvPr>
          <p:cNvSpPr/>
          <p:nvPr/>
        </p:nvSpPr>
        <p:spPr>
          <a:xfrm>
            <a:off x="8166461" y="1414733"/>
            <a:ext cx="3768438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Index </a:t>
            </a:r>
            <a:r>
              <a:rPr lang="ko-KR" altLang="en-US" sz="1400" dirty="0"/>
              <a:t>이름변경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/>
              <a:t>df.index.values</a:t>
            </a:r>
            <a:r>
              <a:rPr lang="en-US" altLang="ko-KR" sz="1400" dirty="0"/>
              <a:t>[3]=‘</a:t>
            </a:r>
            <a:r>
              <a:rPr lang="en-US" altLang="ko-KR" sz="1400" dirty="0" err="1"/>
              <a:t>new_name</a:t>
            </a:r>
            <a:r>
              <a:rPr lang="en-US" altLang="ko-KR" sz="14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76074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index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지정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삭제 후 반영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81B5509-734D-4E13-B035-461EB2B0896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0</a:t>
            </a:r>
            <a:r>
              <a:rPr lang="en-US" altLang="ko-KR" dirty="0"/>
              <a:t>3</a:t>
            </a:r>
            <a:r>
              <a:rPr lang="ko-KR" altLang="en-US" dirty="0"/>
              <a:t>_</a:t>
            </a:r>
            <a:r>
              <a:rPr lang="en-US" altLang="ko-KR" dirty="0"/>
              <a:t>index1</a:t>
            </a:r>
            <a:r>
              <a:rPr lang="ko-KR" altLang="en-US" dirty="0"/>
              <a:t>.py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9F29E53-1BAF-46EE-B698-DDF49557B130}"/>
              </a:ext>
            </a:extLst>
          </p:cNvPr>
          <p:cNvSpPr/>
          <p:nvPr/>
        </p:nvSpPr>
        <p:spPr>
          <a:xfrm>
            <a:off x="405538" y="994231"/>
            <a:ext cx="7530447" cy="279759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pandas as pd</a:t>
            </a:r>
          </a:p>
          <a:p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pc="-150" dirty="0">
                <a:solidFill>
                  <a:srgbClr val="FF0000"/>
                </a:solidFill>
              </a:rPr>
              <a:t># Data</a:t>
            </a:r>
            <a:r>
              <a:rPr lang="ko-KR" altLang="en-US" spc="-150" dirty="0">
                <a:solidFill>
                  <a:srgbClr val="FF0000"/>
                </a:solidFill>
              </a:rPr>
              <a:t> 정보가 있음</a:t>
            </a:r>
            <a:r>
              <a:rPr lang="en-US" altLang="ko-KR" spc="-150" dirty="0">
                <a:solidFill>
                  <a:srgbClr val="FF0000"/>
                </a:solidFill>
              </a:rPr>
              <a:t>.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실제 데이터에 바로 반영</a:t>
            </a:r>
          </a:p>
          <a:p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df.reset_index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(drop=True,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inplace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=True) 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print(df)</a:t>
            </a:r>
          </a:p>
        </p:txBody>
      </p:sp>
      <p:cxnSp>
        <p:nvCxnSpPr>
          <p:cNvPr id="19" name="연결선: 꺾임 8">
            <a:extLst>
              <a:ext uri="{FF2B5EF4-FFF2-40B4-BE49-F238E27FC236}">
                <a16:creationId xmlns="" xmlns:a16="http://schemas.microsoft.com/office/drawing/2014/main" id="{7763709F-D231-450A-A3F2-6CB7B2C1C4C2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633981" y="2036964"/>
            <a:ext cx="532481" cy="63155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86A2F81-5C3D-4EDE-8082-F0E6A3E9E832}"/>
              </a:ext>
            </a:extLst>
          </p:cNvPr>
          <p:cNvSpPr/>
          <p:nvPr/>
        </p:nvSpPr>
        <p:spPr>
          <a:xfrm>
            <a:off x="8166462" y="1883075"/>
            <a:ext cx="3264419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en-US" altLang="ko-KR" sz="1400" dirty="0" err="1"/>
              <a:t>inplace</a:t>
            </a:r>
            <a:r>
              <a:rPr lang="en-US" altLang="ko-KR" sz="1400" dirty="0"/>
              <a:t>=True </a:t>
            </a:r>
            <a:r>
              <a:rPr lang="ko-KR" altLang="en-US" sz="1400" dirty="0" err="1"/>
              <a:t>해야지만</a:t>
            </a:r>
            <a:r>
              <a:rPr lang="ko-KR" altLang="en-US" sz="1400" dirty="0"/>
              <a:t> 반영을 시킴</a:t>
            </a:r>
            <a:endParaRPr lang="en-US" altLang="ko-KR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CD85866-7575-4063-87DE-F2C115B7BC83}"/>
              </a:ext>
            </a:extLst>
          </p:cNvPr>
          <p:cNvSpPr/>
          <p:nvPr/>
        </p:nvSpPr>
        <p:spPr>
          <a:xfrm>
            <a:off x="405538" y="2036964"/>
            <a:ext cx="7228443" cy="1263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7772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index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지정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이름으로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index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지정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81B5509-734D-4E13-B035-461EB2B0896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0</a:t>
            </a:r>
            <a:r>
              <a:rPr lang="en-US" altLang="ko-KR" dirty="0"/>
              <a:t>3</a:t>
            </a:r>
            <a:r>
              <a:rPr lang="ko-KR" altLang="en-US" dirty="0"/>
              <a:t>_</a:t>
            </a:r>
            <a:r>
              <a:rPr lang="en-US" altLang="ko-KR" dirty="0"/>
              <a:t>index2</a:t>
            </a:r>
            <a:r>
              <a:rPr lang="ko-KR" altLang="en-US" dirty="0"/>
              <a:t>.py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9F29E53-1BAF-46EE-B698-DDF49557B130}"/>
              </a:ext>
            </a:extLst>
          </p:cNvPr>
          <p:cNvSpPr/>
          <p:nvPr/>
        </p:nvSpPr>
        <p:spPr>
          <a:xfrm>
            <a:off x="405538" y="994230"/>
            <a:ext cx="7530447" cy="371199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pandas as pd</a:t>
            </a:r>
          </a:p>
          <a:p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pc="-150" dirty="0">
                <a:solidFill>
                  <a:srgbClr val="FF0000"/>
                </a:solidFill>
              </a:rPr>
              <a:t># Data</a:t>
            </a:r>
            <a:r>
              <a:rPr lang="ko-KR" altLang="en-US" spc="-150" dirty="0">
                <a:solidFill>
                  <a:srgbClr val="FF0000"/>
                </a:solidFill>
              </a:rPr>
              <a:t> 정보가 있음</a:t>
            </a:r>
            <a:r>
              <a:rPr lang="en-US" altLang="ko-KR" spc="-150" dirty="0">
                <a:solidFill>
                  <a:srgbClr val="FF0000"/>
                </a:solidFill>
              </a:rPr>
              <a:t>.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(Index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지정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지정한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column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으로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설정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pd.DataFrame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(data)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df.set_index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이름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inplace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=True)  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반영을 해야함</a:t>
            </a:r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</a:t>
            </a:r>
          </a:p>
        </p:txBody>
      </p:sp>
      <p:cxnSp>
        <p:nvCxnSpPr>
          <p:cNvPr id="19" name="연결선: 꺾임 8">
            <a:extLst>
              <a:ext uri="{FF2B5EF4-FFF2-40B4-BE49-F238E27FC236}">
                <a16:creationId xmlns="" xmlns:a16="http://schemas.microsoft.com/office/drawing/2014/main" id="{7763709F-D231-450A-A3F2-6CB7B2C1C4C2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633981" y="2144685"/>
            <a:ext cx="532481" cy="52383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86A2F81-5C3D-4EDE-8082-F0E6A3E9E832}"/>
              </a:ext>
            </a:extLst>
          </p:cNvPr>
          <p:cNvSpPr/>
          <p:nvPr/>
        </p:nvSpPr>
        <p:spPr>
          <a:xfrm>
            <a:off x="8166462" y="1883075"/>
            <a:ext cx="3264419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en-US" altLang="ko-KR" sz="1400" dirty="0" err="1"/>
              <a:t>inplace</a:t>
            </a:r>
            <a:r>
              <a:rPr lang="en-US" altLang="ko-KR" sz="1400" dirty="0"/>
              <a:t>=True </a:t>
            </a:r>
            <a:r>
              <a:rPr lang="ko-KR" altLang="en-US" sz="1400" dirty="0" err="1"/>
              <a:t>해야지만</a:t>
            </a:r>
            <a:r>
              <a:rPr lang="ko-KR" altLang="en-US" sz="1400" dirty="0"/>
              <a:t>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/>
              <a:t>vscode</a:t>
            </a:r>
            <a:r>
              <a:rPr lang="ko-KR" altLang="en-US" sz="1400" dirty="0"/>
              <a:t>에서 반영되어 출력됨</a:t>
            </a:r>
            <a:r>
              <a:rPr lang="en-US" altLang="ko-KR" sz="1400" dirty="0"/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CD85866-7575-4063-87DE-F2C115B7BC83}"/>
              </a:ext>
            </a:extLst>
          </p:cNvPr>
          <p:cNvSpPr/>
          <p:nvPr/>
        </p:nvSpPr>
        <p:spPr>
          <a:xfrm>
            <a:off x="405538" y="2036964"/>
            <a:ext cx="7228443" cy="1263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5671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index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지정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내림차순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오름차순 지정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81B5509-734D-4E13-B035-461EB2B0896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0</a:t>
            </a:r>
            <a:r>
              <a:rPr lang="en-US" altLang="ko-KR" dirty="0"/>
              <a:t>3</a:t>
            </a:r>
            <a:r>
              <a:rPr lang="ko-KR" altLang="en-US" dirty="0"/>
              <a:t>_</a:t>
            </a:r>
            <a:r>
              <a:rPr lang="en-US" altLang="ko-KR" dirty="0"/>
              <a:t>index3</a:t>
            </a:r>
            <a:r>
              <a:rPr lang="ko-KR" altLang="en-US" dirty="0"/>
              <a:t>.py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9F29E53-1BAF-46EE-B698-DDF49557B130}"/>
              </a:ext>
            </a:extLst>
          </p:cNvPr>
          <p:cNvSpPr/>
          <p:nvPr/>
        </p:nvSpPr>
        <p:spPr>
          <a:xfrm>
            <a:off x="405538" y="994230"/>
            <a:ext cx="7530447" cy="57821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pandas as pd</a:t>
            </a:r>
          </a:p>
          <a:p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pc="-150" dirty="0">
                <a:solidFill>
                  <a:srgbClr val="FF0000"/>
                </a:solidFill>
              </a:rPr>
              <a:t># Data</a:t>
            </a:r>
            <a:r>
              <a:rPr lang="ko-KR" altLang="en-US" spc="-150" dirty="0">
                <a:solidFill>
                  <a:srgbClr val="FF0000"/>
                </a:solidFill>
              </a:rPr>
              <a:t> 정보가 있음</a:t>
            </a:r>
            <a:r>
              <a:rPr lang="en-US" altLang="ko-KR" spc="-150" dirty="0">
                <a:solidFill>
                  <a:srgbClr val="FF0000"/>
                </a:solidFill>
              </a:rPr>
              <a:t>.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(Index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지정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index=['1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'2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'3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'4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'5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'6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'7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'8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pd.DataFrame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data,index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=['1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','2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','3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','4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','5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','6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','7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','8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df.index.name="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지원번호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이름 내림차순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가나다순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정렬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df.sort_index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inplace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=True)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이름 오름차순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하타파순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정렬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df.sort_index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(ascending=False,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inplace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=True)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9" name="연결선: 꺾임 8">
            <a:extLst>
              <a:ext uri="{FF2B5EF4-FFF2-40B4-BE49-F238E27FC236}">
                <a16:creationId xmlns="" xmlns:a16="http://schemas.microsoft.com/office/drawing/2014/main" id="{7763709F-D231-450A-A3F2-6CB7B2C1C4C2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633981" y="3182823"/>
            <a:ext cx="532481" cy="130450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86A2F81-5C3D-4EDE-8082-F0E6A3E9E832}"/>
              </a:ext>
            </a:extLst>
          </p:cNvPr>
          <p:cNvSpPr/>
          <p:nvPr/>
        </p:nvSpPr>
        <p:spPr>
          <a:xfrm>
            <a:off x="8166462" y="2921213"/>
            <a:ext cx="3264419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en-US" altLang="ko-KR" sz="1400" dirty="0" err="1"/>
              <a:t>inplace</a:t>
            </a:r>
            <a:r>
              <a:rPr lang="en-US" altLang="ko-KR" sz="1400" dirty="0"/>
              <a:t>=True </a:t>
            </a:r>
            <a:r>
              <a:rPr lang="ko-KR" altLang="en-US" sz="1400" dirty="0" err="1"/>
              <a:t>해야지만</a:t>
            </a:r>
            <a:r>
              <a:rPr lang="ko-KR" altLang="en-US" sz="1400" dirty="0"/>
              <a:t>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/>
              <a:t>vscode</a:t>
            </a:r>
            <a:r>
              <a:rPr lang="ko-KR" altLang="en-US" sz="1400" dirty="0"/>
              <a:t>에서 반영되어 출력됨</a:t>
            </a:r>
            <a:r>
              <a:rPr lang="en-US" altLang="ko-KR" sz="1400" dirty="0"/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CD85866-7575-4063-87DE-F2C115B7BC83}"/>
              </a:ext>
            </a:extLst>
          </p:cNvPr>
          <p:cNvSpPr/>
          <p:nvPr/>
        </p:nvSpPr>
        <p:spPr>
          <a:xfrm>
            <a:off x="405538" y="3605706"/>
            <a:ext cx="7228443" cy="17632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1269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6B24EF5-5D48-437B-8D39-F5B286A9FBD9}"/>
              </a:ext>
            </a:extLst>
          </p:cNvPr>
          <p:cNvSpPr/>
          <p:nvPr/>
        </p:nvSpPr>
        <p:spPr>
          <a:xfrm>
            <a:off x="416358" y="1246383"/>
            <a:ext cx="10937442" cy="304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Quiz</a:t>
            </a:r>
          </a:p>
          <a:p>
            <a:pPr algn="ctr"/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대한민국 영화 중에서 관객 수가 가장 많은 상위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개의 데이터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영화정보만 </a:t>
            </a:r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출력하시오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1126E7E-7A6B-4BCD-8BAD-D84BEA836E79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ED03B5A-A82F-42C7-A406-BEACF7FC7846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15</a:t>
            </a:r>
            <a:r>
              <a:rPr lang="ko-KR" altLang="en-US" dirty="0"/>
              <a:t>_</a:t>
            </a:r>
            <a:r>
              <a:rPr lang="en-US" altLang="ko-KR" dirty="0"/>
              <a:t>quiz1</a:t>
            </a:r>
            <a:r>
              <a:rPr lang="ko-KR" altLang="en-US" dirty="0"/>
              <a:t>.py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EECEFCC1-956F-48B1-9DAF-A3ECB0866D0F}"/>
              </a:ext>
            </a:extLst>
          </p:cNvPr>
          <p:cNvSpPr/>
          <p:nvPr/>
        </p:nvSpPr>
        <p:spPr>
          <a:xfrm>
            <a:off x="416358" y="4467122"/>
            <a:ext cx="10937442" cy="20009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pandas as pd</a:t>
            </a:r>
          </a:p>
          <a:p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data = {</a:t>
            </a:r>
          </a:p>
          <a:p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'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영화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 : ['</a:t>
            </a:r>
            <a:r>
              <a:rPr lang="ko-KR" altLang="en-US" sz="1200" b="0" dirty="0" err="1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명량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극한직업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sz="1200" b="0" dirty="0" err="1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신과함께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죄와 벌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국제시장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괴물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도둑들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'7</a:t>
            </a:r>
            <a:r>
              <a:rPr lang="ko-KR" altLang="en-US" sz="1200" b="0" dirty="0" err="1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번방의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선물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암살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'],</a:t>
            </a:r>
          </a:p>
          <a:p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'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개봉 연도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 : [2014, 2019, 2017, 2014, 2006, 2012, 2013, 2015],</a:t>
            </a:r>
          </a:p>
          <a:p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'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관객 수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 : [1761, 1626, 1441, 1426, 1301, 1298, 1281, 1270], # (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단위 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만 명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'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평점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 : [8.88, 9.20, 8.73, 9.16, 8.62, 7.64, 8.83, 9.10]</a:t>
            </a:r>
          </a:p>
          <a:p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}</a:t>
            </a:r>
          </a:p>
          <a:p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 = </a:t>
            </a:r>
            <a:r>
              <a:rPr lang="en-US" altLang="ko-KR" sz="1200" b="0" dirty="0" err="1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pd.DataFrame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(data)</a:t>
            </a:r>
          </a:p>
          <a:p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</a:t>
            </a:r>
            <a:endParaRPr lang="ko-KR" altLang="en-US" sz="1200" b="0" dirty="0"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85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405538" y="994231"/>
            <a:ext cx="8679739" cy="58637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15.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퀴즈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대한민국 영화 중에서 관객 수가 가장 많은 상위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8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개의 데이터  </a:t>
            </a:r>
          </a:p>
          <a:p>
            <a:endParaRPr lang="ko-KR" altLang="en-US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pandas as pd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data = {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영화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 : ['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명량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극한직업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신과함께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죄와 벌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국제시장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괴물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도둑들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'7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번방의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선물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암살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'],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개봉 연도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 : [2014, 2019, 2017, 2014, 2006, 2012, 2013, 2015],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관객 수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 : [1761, 1626, 1441, 1426, 1301, 1298, 1281, 1270], # (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단위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만 명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평점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 : [8.88, 9.20, 8.73, 9.16, 8.62, 7.64, 8.83, 9.10]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}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pd.DataFrame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(data)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print(df['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영화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035C9F07-C87F-46F6-94E3-963D7605E70F}"/>
              </a:ext>
            </a:extLst>
          </p:cNvPr>
          <p:cNvSpPr/>
          <p:nvPr/>
        </p:nvSpPr>
        <p:spPr>
          <a:xfrm>
            <a:off x="9227889" y="994231"/>
            <a:ext cx="2268523" cy="304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실습과제</a:t>
            </a:r>
          </a:p>
          <a:p>
            <a:pPr algn="ctr"/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영화</a:t>
            </a:r>
            <a:endParaRPr lang="en-US" altLang="ko-KR" sz="32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E1EE3B5-499F-4FEC-8551-20E1B808E3E2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A6D13C0-DDF0-466D-B513-630EC6985638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15</a:t>
            </a:r>
            <a:r>
              <a:rPr lang="ko-KR" altLang="en-US" dirty="0"/>
              <a:t>_</a:t>
            </a:r>
            <a:r>
              <a:rPr lang="en-US" altLang="ko-KR" dirty="0"/>
              <a:t>quiz1</a:t>
            </a:r>
            <a:r>
              <a:rPr lang="ko-KR" altLang="en-US" dirty="0"/>
              <a:t>.py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23BB4E8-62C7-4D38-87AF-9F6E2ADCA51B}"/>
              </a:ext>
            </a:extLst>
          </p:cNvPr>
          <p:cNvSpPr txBox="1"/>
          <p:nvPr/>
        </p:nvSpPr>
        <p:spPr>
          <a:xfrm>
            <a:off x="982511" y="203587"/>
            <a:ext cx="80188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Quiz 1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C9767AC4-B703-4D33-AC21-2AD6E7D0AC80}"/>
              </a:ext>
            </a:extLst>
          </p:cNvPr>
          <p:cNvSpPr/>
          <p:nvPr/>
        </p:nvSpPr>
        <p:spPr>
          <a:xfrm>
            <a:off x="405538" y="4825588"/>
            <a:ext cx="7429779" cy="4846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6597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6B24EF5-5D48-437B-8D39-F5B286A9FBD9}"/>
              </a:ext>
            </a:extLst>
          </p:cNvPr>
          <p:cNvSpPr/>
          <p:nvPr/>
        </p:nvSpPr>
        <p:spPr>
          <a:xfrm>
            <a:off x="416358" y="1246383"/>
            <a:ext cx="10937442" cy="304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Quiz</a:t>
            </a:r>
          </a:p>
          <a:p>
            <a:pPr algn="ctr"/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1.  3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개의 데이터를 </a:t>
            </a:r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병합하시오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인덱스를 구분 설정하고 데이터를 </a:t>
            </a:r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출력하시오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1126E7E-7A6B-4BCD-8BAD-D84BEA836E79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ED03B5A-A82F-42C7-A406-BEACF7FC7846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15</a:t>
            </a:r>
            <a:r>
              <a:rPr lang="ko-KR" altLang="en-US" dirty="0"/>
              <a:t>_</a:t>
            </a:r>
            <a:r>
              <a:rPr lang="en-US" altLang="ko-KR" dirty="0"/>
              <a:t>quiz1</a:t>
            </a:r>
            <a:r>
              <a:rPr lang="ko-KR" altLang="en-US" dirty="0"/>
              <a:t>.py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EECEFCC1-956F-48B1-9DAF-A3ECB0866D0F}"/>
              </a:ext>
            </a:extLst>
          </p:cNvPr>
          <p:cNvSpPr/>
          <p:nvPr/>
        </p:nvSpPr>
        <p:spPr>
          <a:xfrm>
            <a:off x="416358" y="4467122"/>
            <a:ext cx="10937442" cy="20009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data1 = </a:t>
            </a:r>
            <a:r>
              <a:rPr lang="en-US" altLang="ko-KR" sz="1600" b="0" dirty="0" err="1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pd.read_csv</a:t>
            </a:r>
            <a:r>
              <a:rPr lang="en-US" altLang="ko-KR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('2014</a:t>
            </a:r>
            <a:r>
              <a:rPr lang="ko-KR" altLang="en-US" sz="1600" b="0" dirty="0" err="1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년졸음운전교통사고</a:t>
            </a:r>
            <a:r>
              <a:rPr lang="en-US" altLang="ko-KR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en-US" altLang="ko-KR" sz="1600" b="0" dirty="0" err="1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csv',encoding</a:t>
            </a:r>
            <a:r>
              <a:rPr lang="en-US" altLang="ko-KR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='</a:t>
            </a:r>
            <a:r>
              <a:rPr lang="en-US" altLang="ko-KR" sz="1600" b="0" dirty="0" err="1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euc-kr</a:t>
            </a:r>
            <a:r>
              <a:rPr lang="en-US" altLang="ko-KR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 </a:t>
            </a:r>
          </a:p>
          <a:p>
            <a:r>
              <a:rPr lang="en-US" altLang="ko-KR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data2 = </a:t>
            </a:r>
            <a:r>
              <a:rPr lang="en-US" altLang="ko-KR" sz="1600" b="0" dirty="0" err="1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pd.read_csv</a:t>
            </a:r>
            <a:r>
              <a:rPr lang="en-US" altLang="ko-KR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('2015</a:t>
            </a:r>
            <a:r>
              <a:rPr lang="ko-KR" altLang="en-US" sz="1600" b="0" dirty="0" err="1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년졸음운전교통사고</a:t>
            </a:r>
            <a:r>
              <a:rPr lang="en-US" altLang="ko-KR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en-US" altLang="ko-KR" sz="1600" b="0" dirty="0" err="1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csv',encoding</a:t>
            </a:r>
            <a:r>
              <a:rPr lang="en-US" altLang="ko-KR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='</a:t>
            </a:r>
            <a:r>
              <a:rPr lang="en-US" altLang="ko-KR" sz="1600" b="0" dirty="0" err="1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euc-kr</a:t>
            </a:r>
            <a:r>
              <a:rPr lang="en-US" altLang="ko-KR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 </a:t>
            </a:r>
          </a:p>
          <a:p>
            <a:r>
              <a:rPr lang="en-US" altLang="ko-KR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data3 = </a:t>
            </a:r>
            <a:r>
              <a:rPr lang="en-US" altLang="ko-KR" sz="1600" b="0" dirty="0" err="1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pd.read_csv</a:t>
            </a:r>
            <a:r>
              <a:rPr lang="en-US" altLang="ko-KR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('2016</a:t>
            </a:r>
            <a:r>
              <a:rPr lang="ko-KR" altLang="en-US" sz="1600" b="0" dirty="0" err="1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년졸음운전교통사고</a:t>
            </a:r>
            <a:r>
              <a:rPr lang="en-US" altLang="ko-KR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en-US" altLang="ko-KR" sz="1600" b="0" dirty="0" err="1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csv',encoding</a:t>
            </a:r>
            <a:r>
              <a:rPr lang="en-US" altLang="ko-KR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='</a:t>
            </a:r>
            <a:r>
              <a:rPr lang="en-US" altLang="ko-KR" sz="1600" b="0" dirty="0" err="1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euc-kr</a:t>
            </a:r>
            <a:r>
              <a:rPr lang="en-US" altLang="ko-KR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 </a:t>
            </a:r>
          </a:p>
        </p:txBody>
      </p:sp>
    </p:spTree>
    <p:extLst>
      <p:ext uri="{BB962C8B-B14F-4D97-AF65-F5344CB8AC3E}">
        <p14:creationId xmlns:p14="http://schemas.microsoft.com/office/powerpoint/2010/main" val="97142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분석 및 시각화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6D2D7AA-2AA3-4E86-AE24-3588BF66D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07" y="1094717"/>
            <a:ext cx="10069585" cy="555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8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405538" y="994231"/>
            <a:ext cx="8679739" cy="58637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1. 3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개의 데이터를 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병합하시오</a:t>
            </a:r>
            <a:endParaRPr lang="ko-KR" altLang="en-US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2.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인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덱스를 구분 설정하고 데이터를 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출력하시오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data1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pd.read_csv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('2014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년졸음운전교통사고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csv',encoding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='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euc-kr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 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data2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pd.read_csv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('2015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년졸음운전교통사고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csv',encoding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='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euc-kr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 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data3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pd.read_csv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('2016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년졸음운전교통사고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csv',encoding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='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euc-kr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’) </a:t>
            </a:r>
          </a:p>
          <a:p>
            <a:endParaRPr lang="ko-KR" altLang="en-US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pd.concat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([data1,data2,data3])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df.set_index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구분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inplace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=True)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035C9F07-C87F-46F6-94E3-963D7605E70F}"/>
              </a:ext>
            </a:extLst>
          </p:cNvPr>
          <p:cNvSpPr/>
          <p:nvPr/>
        </p:nvSpPr>
        <p:spPr>
          <a:xfrm>
            <a:off x="9227889" y="994231"/>
            <a:ext cx="2268523" cy="304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실습과제</a:t>
            </a:r>
          </a:p>
          <a:p>
            <a:pPr algn="ctr"/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영화</a:t>
            </a:r>
            <a:endParaRPr lang="en-US" altLang="ko-KR" sz="32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E1EE3B5-499F-4FEC-8551-20E1B808E3E2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A6D13C0-DDF0-466D-B513-630EC6985638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15</a:t>
            </a:r>
            <a:r>
              <a:rPr lang="ko-KR" altLang="en-US" dirty="0"/>
              <a:t>_</a:t>
            </a:r>
            <a:r>
              <a:rPr lang="en-US" altLang="ko-KR" dirty="0"/>
              <a:t>quiz1</a:t>
            </a:r>
            <a:r>
              <a:rPr lang="ko-KR" altLang="en-US" dirty="0"/>
              <a:t>.py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23BB4E8-62C7-4D38-87AF-9F6E2ADCA51B}"/>
              </a:ext>
            </a:extLst>
          </p:cNvPr>
          <p:cNvSpPr txBox="1"/>
          <p:nvPr/>
        </p:nvSpPr>
        <p:spPr>
          <a:xfrm>
            <a:off x="982511" y="203587"/>
            <a:ext cx="80188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Quiz 1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46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파일 저장 및 열기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csv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파일 저장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81B5509-734D-4E13-B035-461EB2B0896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0</a:t>
            </a:r>
            <a:r>
              <a:rPr lang="en-US" altLang="ko-KR" dirty="0"/>
              <a:t>4</a:t>
            </a:r>
            <a:r>
              <a:rPr lang="ko-KR" altLang="en-US" dirty="0"/>
              <a:t>_</a:t>
            </a:r>
            <a:r>
              <a:rPr lang="en-US" altLang="ko-KR" dirty="0"/>
              <a:t>filesave1</a:t>
            </a:r>
            <a:r>
              <a:rPr lang="ko-KR" altLang="en-US" dirty="0"/>
              <a:t>.py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9F29E53-1BAF-46EE-B698-DDF49557B130}"/>
              </a:ext>
            </a:extLst>
          </p:cNvPr>
          <p:cNvSpPr/>
          <p:nvPr/>
        </p:nvSpPr>
        <p:spPr>
          <a:xfrm>
            <a:off x="405538" y="994230"/>
            <a:ext cx="7530447" cy="57821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pandas as pd</a:t>
            </a:r>
          </a:p>
          <a:p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pc="-150" dirty="0">
                <a:solidFill>
                  <a:srgbClr val="FF0000"/>
                </a:solidFill>
              </a:rPr>
              <a:t># Data</a:t>
            </a:r>
            <a:r>
              <a:rPr lang="ko-KR" altLang="en-US" spc="-150" dirty="0">
                <a:solidFill>
                  <a:srgbClr val="FF0000"/>
                </a:solidFill>
              </a:rPr>
              <a:t> 정보가 있음</a:t>
            </a:r>
            <a:r>
              <a:rPr lang="en-US" altLang="ko-KR" spc="-150" dirty="0">
                <a:solidFill>
                  <a:srgbClr val="FF0000"/>
                </a:solidFill>
              </a:rPr>
              <a:t>.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(Index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지정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pd.DataFrame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data,index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=['1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','2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','3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','4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','5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','6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','7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','8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df.index.name="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지원번호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csv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파일 저장하기 인코딩 없이 저장하면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excel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파일에서는 한글 깨짐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df.to_csv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('score.csv', encoding='utf-8-sig’ 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index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번호 제외하고 저장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df.to_csv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('score.csv', encoding='utf-8-sig', index=False)</a:t>
            </a:r>
          </a:p>
        </p:txBody>
      </p:sp>
      <p:cxnSp>
        <p:nvCxnSpPr>
          <p:cNvPr id="19" name="연결선: 꺾임 8">
            <a:extLst>
              <a:ext uri="{FF2B5EF4-FFF2-40B4-BE49-F238E27FC236}">
                <a16:creationId xmlns="" xmlns:a16="http://schemas.microsoft.com/office/drawing/2014/main" id="{7763709F-D231-450A-A3F2-6CB7B2C1C4C2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633981" y="3182823"/>
            <a:ext cx="532481" cy="91861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86A2F81-5C3D-4EDE-8082-F0E6A3E9E832}"/>
              </a:ext>
            </a:extLst>
          </p:cNvPr>
          <p:cNvSpPr/>
          <p:nvPr/>
        </p:nvSpPr>
        <p:spPr>
          <a:xfrm>
            <a:off x="8166462" y="2921213"/>
            <a:ext cx="3264419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encoding=‘utf-8-sig’ </a:t>
            </a:r>
            <a:r>
              <a:rPr lang="ko-KR" altLang="en-US" sz="1400" dirty="0"/>
              <a:t>없으면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excel</a:t>
            </a:r>
            <a:r>
              <a:rPr lang="ko-KR" altLang="en-US" sz="1400" dirty="0"/>
              <a:t>에서는 한글이 깨짐</a:t>
            </a:r>
            <a:endParaRPr lang="en-US" altLang="ko-KR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CD85866-7575-4063-87DE-F2C115B7BC83}"/>
              </a:ext>
            </a:extLst>
          </p:cNvPr>
          <p:cNvSpPr/>
          <p:nvPr/>
        </p:nvSpPr>
        <p:spPr>
          <a:xfrm>
            <a:off x="405538" y="3295313"/>
            <a:ext cx="7228443" cy="1612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556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파일 저장 및 열기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 txt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파일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excel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 저장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81B5509-734D-4E13-B035-461EB2B0896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0</a:t>
            </a:r>
            <a:r>
              <a:rPr lang="en-US" altLang="ko-KR" dirty="0"/>
              <a:t>4</a:t>
            </a:r>
            <a:r>
              <a:rPr lang="ko-KR" altLang="en-US" dirty="0"/>
              <a:t>_</a:t>
            </a:r>
            <a:r>
              <a:rPr lang="en-US" altLang="ko-KR" dirty="0"/>
              <a:t>filesave2</a:t>
            </a:r>
            <a:r>
              <a:rPr lang="ko-KR" altLang="en-US" dirty="0"/>
              <a:t>.py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9F29E53-1BAF-46EE-B698-DDF49557B130}"/>
              </a:ext>
            </a:extLst>
          </p:cNvPr>
          <p:cNvSpPr/>
          <p:nvPr/>
        </p:nvSpPr>
        <p:spPr>
          <a:xfrm>
            <a:off x="405538" y="994230"/>
            <a:ext cx="7530447" cy="57821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pandas as pd</a:t>
            </a:r>
          </a:p>
          <a:p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pc="-150" dirty="0">
                <a:solidFill>
                  <a:srgbClr val="FF0000"/>
                </a:solidFill>
              </a:rPr>
              <a:t># Data</a:t>
            </a:r>
            <a:r>
              <a:rPr lang="ko-KR" altLang="en-US" spc="-150" dirty="0">
                <a:solidFill>
                  <a:srgbClr val="FF0000"/>
                </a:solidFill>
              </a:rPr>
              <a:t> 정보가 있음</a:t>
            </a:r>
            <a:r>
              <a:rPr lang="en-US" altLang="ko-KR" spc="-150" dirty="0">
                <a:solidFill>
                  <a:srgbClr val="FF0000"/>
                </a:solidFill>
              </a:rPr>
              <a:t>.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(Index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지정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pd.DataFrame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data,index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=['1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','2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','3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','4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','5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','6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','7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','8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df.index.name="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지원번호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txt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파일 저장하기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tab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으로 구분된 텍스트 파일 저장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df.to_csv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('score.txt',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sep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='\t’)</a:t>
            </a:r>
          </a:p>
          <a:p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excel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파일 저장하기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df.to_excel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('score.xlsx')</a:t>
            </a:r>
          </a:p>
        </p:txBody>
      </p:sp>
      <p:cxnSp>
        <p:nvCxnSpPr>
          <p:cNvPr id="19" name="연결선: 꺾임 8">
            <a:extLst>
              <a:ext uri="{FF2B5EF4-FFF2-40B4-BE49-F238E27FC236}">
                <a16:creationId xmlns="" xmlns:a16="http://schemas.microsoft.com/office/drawing/2014/main" id="{7763709F-D231-450A-A3F2-6CB7B2C1C4C2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>
            <a:off x="7633981" y="3736516"/>
            <a:ext cx="532481" cy="31990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86A2F81-5C3D-4EDE-8082-F0E6A3E9E832}"/>
              </a:ext>
            </a:extLst>
          </p:cNvPr>
          <p:cNvSpPr/>
          <p:nvPr/>
        </p:nvSpPr>
        <p:spPr>
          <a:xfrm>
            <a:off x="8166462" y="3794814"/>
            <a:ext cx="3264419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txt</a:t>
            </a:r>
            <a:r>
              <a:rPr lang="ko-KR" altLang="en-US" sz="1400" dirty="0"/>
              <a:t> 파일로 저장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- tab</a:t>
            </a:r>
            <a:r>
              <a:rPr lang="ko-KR" altLang="en-US" sz="1400" dirty="0"/>
              <a:t>으로 구분하여 저장</a:t>
            </a:r>
            <a:endParaRPr lang="en-US" altLang="ko-KR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CD85866-7575-4063-87DE-F2C115B7BC83}"/>
              </a:ext>
            </a:extLst>
          </p:cNvPr>
          <p:cNvSpPr/>
          <p:nvPr/>
        </p:nvSpPr>
        <p:spPr>
          <a:xfrm>
            <a:off x="405538" y="3295314"/>
            <a:ext cx="7228443" cy="8824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844B5B08-BD9E-4C86-B7D8-349615D75A3F}"/>
              </a:ext>
            </a:extLst>
          </p:cNvPr>
          <p:cNvSpPr/>
          <p:nvPr/>
        </p:nvSpPr>
        <p:spPr>
          <a:xfrm>
            <a:off x="8166462" y="4656588"/>
            <a:ext cx="3264419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엑셀파일 저장</a:t>
            </a:r>
            <a:endParaRPr lang="en-US" altLang="ko-KR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B6238B2C-F421-4654-9341-B970E5665BE2}"/>
              </a:ext>
            </a:extLst>
          </p:cNvPr>
          <p:cNvSpPr/>
          <p:nvPr/>
        </p:nvSpPr>
        <p:spPr>
          <a:xfrm>
            <a:off x="405538" y="4535042"/>
            <a:ext cx="7228443" cy="8824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7" name="연결선: 꺾임 8">
            <a:extLst>
              <a:ext uri="{FF2B5EF4-FFF2-40B4-BE49-F238E27FC236}">
                <a16:creationId xmlns="" xmlns:a16="http://schemas.microsoft.com/office/drawing/2014/main" id="{F082CB56-8FDF-4BA6-A508-F563699F59B8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 flipV="1">
            <a:off x="7633981" y="4810477"/>
            <a:ext cx="532481" cy="16576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02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파일 저장 및 열기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csv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파일 열기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81B5509-734D-4E13-B035-461EB2B0896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0</a:t>
            </a:r>
            <a:r>
              <a:rPr lang="en-US" altLang="ko-KR" dirty="0"/>
              <a:t>4</a:t>
            </a:r>
            <a:r>
              <a:rPr lang="ko-KR" altLang="en-US" dirty="0"/>
              <a:t>_</a:t>
            </a:r>
            <a:r>
              <a:rPr lang="en-US" altLang="ko-KR" dirty="0"/>
              <a:t>filesave3</a:t>
            </a:r>
            <a:r>
              <a:rPr lang="ko-KR" altLang="en-US" dirty="0"/>
              <a:t>.py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9F29E53-1BAF-46EE-B698-DDF49557B130}"/>
              </a:ext>
            </a:extLst>
          </p:cNvPr>
          <p:cNvSpPr/>
          <p:nvPr/>
        </p:nvSpPr>
        <p:spPr>
          <a:xfrm>
            <a:off x="405538" y="994230"/>
            <a:ext cx="7530447" cy="57821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pandas as pd</a:t>
            </a:r>
          </a:p>
          <a:p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pc="-150" dirty="0"/>
              <a:t># csv</a:t>
            </a:r>
            <a:r>
              <a:rPr lang="ko-KR" altLang="en-US" spc="-150" dirty="0"/>
              <a:t>파일 열기</a:t>
            </a:r>
          </a:p>
          <a:p>
            <a:r>
              <a:rPr lang="en-US" altLang="ko-KR" spc="-150" dirty="0"/>
              <a:t>df = </a:t>
            </a:r>
            <a:r>
              <a:rPr lang="en-US" altLang="ko-KR" spc="-150" dirty="0" err="1"/>
              <a:t>pd.read_csv</a:t>
            </a:r>
            <a:r>
              <a:rPr lang="en-US" altLang="ko-KR" spc="-150" dirty="0"/>
              <a:t>('score.csv')</a:t>
            </a:r>
          </a:p>
          <a:p>
            <a:endParaRPr lang="en-US" altLang="ko-KR" spc="-150" dirty="0"/>
          </a:p>
          <a:p>
            <a:r>
              <a:rPr lang="en-US" altLang="ko-KR" spc="-150" dirty="0"/>
              <a:t># 1</a:t>
            </a:r>
            <a:r>
              <a:rPr lang="ko-KR" altLang="en-US" spc="-150" dirty="0"/>
              <a:t>번째 </a:t>
            </a:r>
            <a:r>
              <a:rPr lang="en-US" altLang="ko-KR" spc="-150" dirty="0"/>
              <a:t>row skip</a:t>
            </a:r>
            <a:r>
              <a:rPr lang="ko-KR" altLang="en-US" spc="-150" dirty="0"/>
              <a:t>후 출력 </a:t>
            </a:r>
            <a:r>
              <a:rPr lang="en-US" altLang="ko-KR" spc="-150" dirty="0"/>
              <a:t>: </a:t>
            </a:r>
            <a:r>
              <a:rPr lang="ko-KR" altLang="en-US" spc="-150" dirty="0"/>
              <a:t>이름 학교 키</a:t>
            </a:r>
            <a:r>
              <a:rPr lang="en-US" altLang="ko-KR" spc="-150" dirty="0"/>
              <a:t>... </a:t>
            </a:r>
            <a:r>
              <a:rPr lang="ko-KR" altLang="en-US" spc="-150" dirty="0"/>
              <a:t>부분 삭제</a:t>
            </a:r>
          </a:p>
          <a:p>
            <a:r>
              <a:rPr lang="en-US" altLang="ko-KR" spc="-150" dirty="0"/>
              <a:t>df=</a:t>
            </a:r>
            <a:r>
              <a:rPr lang="en-US" altLang="ko-KR" spc="-150" dirty="0" err="1"/>
              <a:t>pd.read_csv</a:t>
            </a:r>
            <a:r>
              <a:rPr lang="en-US" altLang="ko-KR" spc="-150" dirty="0"/>
              <a:t>('score.csv',</a:t>
            </a:r>
            <a:r>
              <a:rPr lang="en-US" altLang="ko-KR" spc="-150" dirty="0" err="1"/>
              <a:t>skiprows</a:t>
            </a:r>
            <a:r>
              <a:rPr lang="en-US" altLang="ko-KR" spc="-150" dirty="0"/>
              <a:t>=1) </a:t>
            </a:r>
          </a:p>
          <a:p>
            <a:endParaRPr lang="en-US" altLang="ko-KR" spc="-150" dirty="0"/>
          </a:p>
          <a:p>
            <a:r>
              <a:rPr lang="en-US" altLang="ko-KR" spc="-150" dirty="0"/>
              <a:t># 1,3,5 </a:t>
            </a:r>
            <a:r>
              <a:rPr lang="ko-KR" altLang="en-US" spc="-150" dirty="0"/>
              <a:t>번째 </a:t>
            </a:r>
            <a:r>
              <a:rPr lang="en-US" altLang="ko-KR" spc="-150" dirty="0"/>
              <a:t>row skip</a:t>
            </a:r>
            <a:r>
              <a:rPr lang="ko-KR" altLang="en-US" spc="-150" dirty="0"/>
              <a:t>후 출력</a:t>
            </a:r>
          </a:p>
          <a:p>
            <a:r>
              <a:rPr lang="en-US" altLang="ko-KR" spc="-150" dirty="0"/>
              <a:t>df=</a:t>
            </a:r>
            <a:r>
              <a:rPr lang="en-US" altLang="ko-KR" spc="-150" dirty="0" err="1"/>
              <a:t>pd.read_csv</a:t>
            </a:r>
            <a:r>
              <a:rPr lang="en-US" altLang="ko-KR" spc="-150" dirty="0"/>
              <a:t>('score.csv',</a:t>
            </a:r>
            <a:r>
              <a:rPr lang="en-US" altLang="ko-KR" spc="-150" dirty="0" err="1"/>
              <a:t>skiprows</a:t>
            </a:r>
            <a:r>
              <a:rPr lang="en-US" altLang="ko-KR" spc="-150" dirty="0"/>
              <a:t>=[1,3,5]) </a:t>
            </a:r>
          </a:p>
          <a:p>
            <a:endParaRPr lang="en-US" altLang="ko-KR" spc="-150" dirty="0"/>
          </a:p>
          <a:p>
            <a:r>
              <a:rPr lang="en-US" altLang="ko-KR" spc="-150" dirty="0"/>
              <a:t># </a:t>
            </a:r>
            <a:r>
              <a:rPr lang="ko-KR" altLang="en-US" spc="-150" dirty="0"/>
              <a:t>지정된 개수 만큼 출력</a:t>
            </a:r>
          </a:p>
          <a:p>
            <a:r>
              <a:rPr lang="en-US" altLang="ko-KR" spc="-150" dirty="0"/>
              <a:t>df=</a:t>
            </a:r>
            <a:r>
              <a:rPr lang="en-US" altLang="ko-KR" spc="-150" dirty="0" err="1"/>
              <a:t>pd.read_csv</a:t>
            </a:r>
            <a:r>
              <a:rPr lang="en-US" altLang="ko-KR" spc="-150" dirty="0"/>
              <a:t>('score.csv',</a:t>
            </a:r>
            <a:r>
              <a:rPr lang="en-US" altLang="ko-KR" spc="-150" dirty="0" err="1"/>
              <a:t>nrows</a:t>
            </a:r>
            <a:r>
              <a:rPr lang="en-US" altLang="ko-KR" spc="-150" dirty="0"/>
              <a:t>=4)</a:t>
            </a:r>
          </a:p>
          <a:p>
            <a:endParaRPr lang="en-US" altLang="ko-KR" spc="-150" dirty="0"/>
          </a:p>
          <a:p>
            <a:r>
              <a:rPr lang="en-US" altLang="ko-KR" spc="-150" dirty="0"/>
              <a:t># </a:t>
            </a:r>
            <a:r>
              <a:rPr lang="ko-KR" altLang="en-US" spc="-150" dirty="0"/>
              <a:t>처음</a:t>
            </a:r>
            <a:r>
              <a:rPr lang="en-US" altLang="ko-KR" spc="-150" dirty="0"/>
              <a:t>2row </a:t>
            </a:r>
            <a:r>
              <a:rPr lang="ko-KR" altLang="en-US" spc="-150" dirty="0"/>
              <a:t>무시</a:t>
            </a:r>
            <a:r>
              <a:rPr lang="en-US" altLang="ko-KR" spc="-150" dirty="0"/>
              <a:t>, </a:t>
            </a:r>
            <a:r>
              <a:rPr lang="ko-KR" altLang="en-US" spc="-150" dirty="0"/>
              <a:t>이후에 </a:t>
            </a:r>
            <a:r>
              <a:rPr lang="en-US" altLang="ko-KR" spc="-150" dirty="0"/>
              <a:t>4row</a:t>
            </a:r>
            <a:r>
              <a:rPr lang="ko-KR" altLang="en-US" spc="-150" dirty="0"/>
              <a:t>를 가져옴</a:t>
            </a:r>
          </a:p>
          <a:p>
            <a:r>
              <a:rPr lang="en-US" altLang="ko-KR" spc="-150" dirty="0"/>
              <a:t># </a:t>
            </a:r>
            <a:r>
              <a:rPr lang="ko-KR" altLang="en-US" spc="-150" dirty="0"/>
              <a:t>상단 타이틀</a:t>
            </a:r>
          </a:p>
          <a:p>
            <a:r>
              <a:rPr lang="en-US" altLang="ko-KR" spc="-150" dirty="0"/>
              <a:t>df=</a:t>
            </a:r>
            <a:r>
              <a:rPr lang="en-US" altLang="ko-KR" spc="-150" dirty="0" err="1"/>
              <a:t>pd.read_csv</a:t>
            </a:r>
            <a:r>
              <a:rPr lang="en-US" altLang="ko-KR" spc="-150" dirty="0"/>
              <a:t>('score.csv',</a:t>
            </a:r>
            <a:r>
              <a:rPr lang="en-US" altLang="ko-KR" spc="-150" dirty="0" err="1"/>
              <a:t>skiprows</a:t>
            </a:r>
            <a:r>
              <a:rPr lang="en-US" altLang="ko-KR" spc="-150" dirty="0"/>
              <a:t>=2, </a:t>
            </a:r>
            <a:r>
              <a:rPr lang="en-US" altLang="ko-KR" spc="-150" dirty="0" err="1"/>
              <a:t>nrows</a:t>
            </a:r>
            <a:r>
              <a:rPr lang="en-US" altLang="ko-KR" spc="-150" dirty="0"/>
              <a:t>=4)</a:t>
            </a:r>
          </a:p>
          <a:p>
            <a:r>
              <a:rPr lang="en-US" altLang="ko-KR" spc="-150" dirty="0"/>
              <a:t>print(df)</a:t>
            </a:r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9" name="연결선: 꺾임 8">
            <a:extLst>
              <a:ext uri="{FF2B5EF4-FFF2-40B4-BE49-F238E27FC236}">
                <a16:creationId xmlns="" xmlns:a16="http://schemas.microsoft.com/office/drawing/2014/main" id="{7763709F-D231-450A-A3F2-6CB7B2C1C4C2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633981" y="2039050"/>
            <a:ext cx="532481" cy="64282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86A2F81-5C3D-4EDE-8082-F0E6A3E9E832}"/>
              </a:ext>
            </a:extLst>
          </p:cNvPr>
          <p:cNvSpPr/>
          <p:nvPr/>
        </p:nvSpPr>
        <p:spPr>
          <a:xfrm>
            <a:off x="8166462" y="1023387"/>
            <a:ext cx="3863351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위에서부터 </a:t>
            </a:r>
            <a:r>
              <a:rPr lang="en-US" altLang="ko-KR" sz="1400" dirty="0"/>
              <a:t>1</a:t>
            </a:r>
            <a:r>
              <a:rPr lang="ko-KR" altLang="en-US" sz="1400" dirty="0"/>
              <a:t>개 </a:t>
            </a:r>
            <a:r>
              <a:rPr lang="en-US" altLang="ko-KR" sz="1400" dirty="0"/>
              <a:t>row </a:t>
            </a:r>
            <a:r>
              <a:rPr lang="ko-KR" altLang="en-US" sz="1400" dirty="0" err="1"/>
              <a:t>삭제후</a:t>
            </a:r>
            <a:r>
              <a:rPr lang="ko-KR" altLang="en-US" sz="1400" dirty="0"/>
              <a:t> 출력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컬럼부터 삭제가 됨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컬럼이 삭제가 되면</a:t>
            </a:r>
            <a:r>
              <a:rPr lang="en-US" altLang="ko-KR" sz="1400" dirty="0"/>
              <a:t>, row</a:t>
            </a:r>
            <a:r>
              <a:rPr lang="ko-KR" altLang="en-US" sz="1400" dirty="0"/>
              <a:t>가 컬럼이 되어 버림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- excel</a:t>
            </a:r>
            <a:r>
              <a:rPr lang="ko-KR" altLang="en-US" sz="1400" dirty="0"/>
              <a:t>파일 중 </a:t>
            </a:r>
            <a:r>
              <a:rPr lang="en-US" altLang="ko-KR" sz="1400" dirty="0"/>
              <a:t>row</a:t>
            </a:r>
            <a:r>
              <a:rPr lang="ko-KR" altLang="en-US" sz="1400" dirty="0"/>
              <a:t>데이터와 상관없는 것을 </a:t>
            </a:r>
            <a:r>
              <a:rPr lang="ko-KR" altLang="en-US" sz="1400" dirty="0" err="1"/>
              <a:t>삭제할때</a:t>
            </a:r>
            <a:r>
              <a:rPr lang="ko-KR" altLang="en-US" sz="1400" dirty="0"/>
              <a:t> 사용함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*  column</a:t>
            </a:r>
            <a:r>
              <a:rPr lang="ko-KR" altLang="en-US" sz="1400" dirty="0"/>
              <a:t>은 존재하고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- 1,3,5</a:t>
            </a:r>
            <a:r>
              <a:rPr lang="ko-KR" altLang="en-US" sz="1400" dirty="0"/>
              <a:t>번 </a:t>
            </a:r>
            <a:r>
              <a:rPr lang="ko-KR" altLang="en-US" sz="1400" dirty="0" err="1"/>
              <a:t>삭제후</a:t>
            </a:r>
            <a:r>
              <a:rPr lang="ko-KR" altLang="en-US" sz="1400" dirty="0"/>
              <a:t> 출력</a:t>
            </a:r>
            <a:endParaRPr lang="en-US" altLang="ko-KR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CD85866-7575-4063-87DE-F2C115B7BC83}"/>
              </a:ext>
            </a:extLst>
          </p:cNvPr>
          <p:cNvSpPr/>
          <p:nvPr/>
        </p:nvSpPr>
        <p:spPr>
          <a:xfrm>
            <a:off x="405538" y="2240674"/>
            <a:ext cx="7228443" cy="8824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844B5B08-BD9E-4C86-B7D8-349615D75A3F}"/>
              </a:ext>
            </a:extLst>
          </p:cNvPr>
          <p:cNvSpPr/>
          <p:nvPr/>
        </p:nvSpPr>
        <p:spPr>
          <a:xfrm>
            <a:off x="8166462" y="4021530"/>
            <a:ext cx="3264419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지정된 개수만큼 출력</a:t>
            </a:r>
            <a:endParaRPr lang="en-US" altLang="ko-KR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B6238B2C-F421-4654-9341-B970E5665BE2}"/>
              </a:ext>
            </a:extLst>
          </p:cNvPr>
          <p:cNvSpPr/>
          <p:nvPr/>
        </p:nvSpPr>
        <p:spPr>
          <a:xfrm>
            <a:off x="405538" y="3937958"/>
            <a:ext cx="7228443" cy="8824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4CCCBFCE-01DA-4940-A12E-7EA4ED00B36A}"/>
              </a:ext>
            </a:extLst>
          </p:cNvPr>
          <p:cNvSpPr/>
          <p:nvPr/>
        </p:nvSpPr>
        <p:spPr>
          <a:xfrm>
            <a:off x="405538" y="3204693"/>
            <a:ext cx="7228443" cy="6455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8" name="연결선: 꺾임 8">
            <a:extLst>
              <a:ext uri="{FF2B5EF4-FFF2-40B4-BE49-F238E27FC236}">
                <a16:creationId xmlns="" xmlns:a16="http://schemas.microsoft.com/office/drawing/2014/main" id="{2640D628-1F4F-48B1-8D81-59F7573F3FAD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7633981" y="3527468"/>
            <a:ext cx="532481" cy="2130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601732F6-49CA-4AFD-8ABC-E301373AD549}"/>
              </a:ext>
            </a:extLst>
          </p:cNvPr>
          <p:cNvSpPr/>
          <p:nvPr/>
        </p:nvSpPr>
        <p:spPr>
          <a:xfrm>
            <a:off x="8166462" y="3287164"/>
            <a:ext cx="3863351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 column</a:t>
            </a:r>
            <a:r>
              <a:rPr lang="ko-KR" altLang="en-US" sz="1400" dirty="0"/>
              <a:t>은 존재하고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- Row </a:t>
            </a:r>
            <a:r>
              <a:rPr lang="ko-KR" altLang="en-US" sz="1400" dirty="0"/>
              <a:t>중 </a:t>
            </a:r>
            <a:r>
              <a:rPr lang="en-US" altLang="ko-KR" sz="1400" dirty="0"/>
              <a:t>1,3,5</a:t>
            </a:r>
            <a:r>
              <a:rPr lang="ko-KR" altLang="en-US" sz="1400" dirty="0"/>
              <a:t>번만 </a:t>
            </a:r>
            <a:r>
              <a:rPr lang="ko-KR" altLang="en-US" sz="1400" dirty="0" err="1"/>
              <a:t>삭제후</a:t>
            </a:r>
            <a:r>
              <a:rPr lang="ko-KR" altLang="en-US" sz="1400" dirty="0"/>
              <a:t> 출력</a:t>
            </a:r>
            <a:endParaRPr lang="en-US" altLang="ko-KR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09B49C79-3DDC-4C41-8B27-B88480C54070}"/>
              </a:ext>
            </a:extLst>
          </p:cNvPr>
          <p:cNvSpPr/>
          <p:nvPr/>
        </p:nvSpPr>
        <p:spPr>
          <a:xfrm>
            <a:off x="8166462" y="4700912"/>
            <a:ext cx="3863351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pandas_code.xlsx</a:t>
            </a:r>
            <a:r>
              <a:rPr lang="ko-KR" altLang="en-US" sz="1400" dirty="0"/>
              <a:t>파일 사용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endParaRPr lang="en-US" altLang="ko-KR" sz="1400" dirty="0"/>
          </a:p>
          <a:p>
            <a:r>
              <a:rPr lang="en-US" altLang="ko-KR" sz="1400" dirty="0"/>
              <a:t>* 1,500</a:t>
            </a:r>
            <a:r>
              <a:rPr lang="ko-KR" altLang="en-US" sz="1400" dirty="0"/>
              <a:t>번 </a:t>
            </a:r>
            <a:r>
              <a:rPr lang="ko-KR" altLang="en-US" sz="1400" dirty="0" err="1"/>
              <a:t>제외후</a:t>
            </a:r>
            <a:r>
              <a:rPr lang="ko-KR" altLang="en-US" sz="1400" dirty="0"/>
              <a:t> </a:t>
            </a:r>
            <a:r>
              <a:rPr lang="en-US" altLang="ko-KR" sz="1400" dirty="0"/>
              <a:t>10</a:t>
            </a:r>
            <a:r>
              <a:rPr lang="ko-KR" altLang="en-US" sz="1400" dirty="0"/>
              <a:t>개 데이터 가져옴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/>
              <a:t>skiprows</a:t>
            </a:r>
            <a:r>
              <a:rPr lang="en-US" altLang="ko-KR" sz="1400" dirty="0"/>
              <a:t>=[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for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in range(1, 500)],</a:t>
            </a:r>
            <a:r>
              <a:rPr lang="en-US" altLang="ko-KR" sz="1400" dirty="0" err="1"/>
              <a:t>nrows</a:t>
            </a:r>
            <a:r>
              <a:rPr lang="en-US" altLang="ko-KR" sz="1400" dirty="0"/>
              <a:t>=10)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CCF217A-1098-40B1-AEDA-068D794CE745}"/>
              </a:ext>
            </a:extLst>
          </p:cNvPr>
          <p:cNvSpPr/>
          <p:nvPr/>
        </p:nvSpPr>
        <p:spPr>
          <a:xfrm>
            <a:off x="405538" y="5422568"/>
            <a:ext cx="4460077" cy="3238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25" name="연결선: 꺾임 8">
            <a:extLst>
              <a:ext uri="{FF2B5EF4-FFF2-40B4-BE49-F238E27FC236}">
                <a16:creationId xmlns="" xmlns:a16="http://schemas.microsoft.com/office/drawing/2014/main" id="{E7D7C80E-2295-47BE-963E-C8220DA647C9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 flipV="1">
            <a:off x="4865615" y="5177966"/>
            <a:ext cx="3300847" cy="40654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파일 저장 및 열기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txt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파일 열기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81B5509-734D-4E13-B035-461EB2B0896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0</a:t>
            </a:r>
            <a:r>
              <a:rPr lang="en-US" altLang="ko-KR" dirty="0"/>
              <a:t>4</a:t>
            </a:r>
            <a:r>
              <a:rPr lang="ko-KR" altLang="en-US" dirty="0"/>
              <a:t>_</a:t>
            </a:r>
            <a:r>
              <a:rPr lang="en-US" altLang="ko-KR" dirty="0"/>
              <a:t>filesave4</a:t>
            </a:r>
            <a:r>
              <a:rPr lang="ko-KR" altLang="en-US" dirty="0"/>
              <a:t>.py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9F29E53-1BAF-46EE-B698-DDF49557B130}"/>
              </a:ext>
            </a:extLst>
          </p:cNvPr>
          <p:cNvSpPr/>
          <p:nvPr/>
        </p:nvSpPr>
        <p:spPr>
          <a:xfrm>
            <a:off x="405538" y="994230"/>
            <a:ext cx="7530447" cy="57821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텍스트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(.txt)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파일 열기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pandas as pd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txt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파일 열기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pd.read_csv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('score.txt',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sep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='\t')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print(df)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index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지정해서 열기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df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pd.read_csv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('score.txt',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sep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='\t',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index_col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지원번호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print(df)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pd.read_csv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('score.txt',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sep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='\t')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df.set_index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지원번호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inplace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=True)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</a:t>
            </a:r>
          </a:p>
        </p:txBody>
      </p:sp>
      <p:cxnSp>
        <p:nvCxnSpPr>
          <p:cNvPr id="19" name="연결선: 꺾임 8">
            <a:extLst>
              <a:ext uri="{FF2B5EF4-FFF2-40B4-BE49-F238E27FC236}">
                <a16:creationId xmlns="" xmlns:a16="http://schemas.microsoft.com/office/drawing/2014/main" id="{7763709F-D231-450A-A3F2-6CB7B2C1C4C2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633981" y="2713646"/>
            <a:ext cx="532481" cy="69671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86A2F81-5C3D-4EDE-8082-F0E6A3E9E832}"/>
              </a:ext>
            </a:extLst>
          </p:cNvPr>
          <p:cNvSpPr/>
          <p:nvPr/>
        </p:nvSpPr>
        <p:spPr>
          <a:xfrm>
            <a:off x="8166462" y="2559757"/>
            <a:ext cx="3264419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index </a:t>
            </a:r>
            <a:r>
              <a:rPr lang="ko-KR" altLang="en-US" sz="1400" dirty="0" err="1"/>
              <a:t>지정후</a:t>
            </a:r>
            <a:r>
              <a:rPr lang="ko-KR" altLang="en-US" sz="1400" dirty="0"/>
              <a:t> </a:t>
            </a:r>
            <a:r>
              <a:rPr lang="en-US" altLang="ko-KR" sz="1400" dirty="0"/>
              <a:t>txt</a:t>
            </a:r>
            <a:r>
              <a:rPr lang="ko-KR" altLang="en-US" sz="1400" dirty="0"/>
              <a:t>파일열기</a:t>
            </a:r>
            <a:endParaRPr lang="en-US" altLang="ko-KR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CD85866-7575-4063-87DE-F2C115B7BC83}"/>
              </a:ext>
            </a:extLst>
          </p:cNvPr>
          <p:cNvSpPr/>
          <p:nvPr/>
        </p:nvSpPr>
        <p:spPr>
          <a:xfrm>
            <a:off x="405538" y="2969157"/>
            <a:ext cx="7228443" cy="8824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844B5B08-BD9E-4C86-B7D8-349615D75A3F}"/>
              </a:ext>
            </a:extLst>
          </p:cNvPr>
          <p:cNvSpPr/>
          <p:nvPr/>
        </p:nvSpPr>
        <p:spPr>
          <a:xfrm>
            <a:off x="8166462" y="4057395"/>
            <a:ext cx="3264419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score.txt</a:t>
            </a:r>
            <a:r>
              <a:rPr lang="ko-KR" altLang="en-US" sz="1400" dirty="0"/>
              <a:t>파일 열고 </a:t>
            </a:r>
            <a:r>
              <a:rPr lang="ko-KR" altLang="en-US" sz="1400" dirty="0" err="1"/>
              <a:t>난후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* index </a:t>
            </a:r>
            <a:r>
              <a:rPr lang="ko-KR" altLang="en-US" sz="1400" dirty="0"/>
              <a:t>지원번호 지정</a:t>
            </a:r>
            <a:endParaRPr lang="en-US" altLang="ko-KR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B6238B2C-F421-4654-9341-B970E5665BE2}"/>
              </a:ext>
            </a:extLst>
          </p:cNvPr>
          <p:cNvSpPr/>
          <p:nvPr/>
        </p:nvSpPr>
        <p:spPr>
          <a:xfrm>
            <a:off x="405538" y="3937958"/>
            <a:ext cx="7228443" cy="726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13100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파일 저장 및 열기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excel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파일 열기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81B5509-734D-4E13-B035-461EB2B0896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0</a:t>
            </a:r>
            <a:r>
              <a:rPr lang="en-US" altLang="ko-KR" dirty="0"/>
              <a:t>4</a:t>
            </a:r>
            <a:r>
              <a:rPr lang="ko-KR" altLang="en-US" dirty="0"/>
              <a:t>_</a:t>
            </a:r>
            <a:r>
              <a:rPr lang="en-US" altLang="ko-KR" dirty="0"/>
              <a:t>filesave4</a:t>
            </a:r>
            <a:r>
              <a:rPr lang="ko-KR" altLang="en-US" dirty="0"/>
              <a:t>.py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9F29E53-1BAF-46EE-B698-DDF49557B130}"/>
              </a:ext>
            </a:extLst>
          </p:cNvPr>
          <p:cNvSpPr/>
          <p:nvPr/>
        </p:nvSpPr>
        <p:spPr>
          <a:xfrm>
            <a:off x="405538" y="994230"/>
            <a:ext cx="7530447" cy="57821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4.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파일저장 및 열기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엑셀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(.xlsx)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파일 열기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pandas as pd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엑셀파일 열기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pd.read_excel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('score.xlsx')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print(df)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index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지정해서 열기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pd.read_excel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('score.xlsx',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index_col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지원번호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’)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</a:t>
            </a:r>
          </a:p>
        </p:txBody>
      </p:sp>
      <p:cxnSp>
        <p:nvCxnSpPr>
          <p:cNvPr id="19" name="연결선: 꺾임 8">
            <a:extLst>
              <a:ext uri="{FF2B5EF4-FFF2-40B4-BE49-F238E27FC236}">
                <a16:creationId xmlns="" xmlns:a16="http://schemas.microsoft.com/office/drawing/2014/main" id="{7763709F-D231-450A-A3F2-6CB7B2C1C4C2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633981" y="2713646"/>
            <a:ext cx="532481" cy="75090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86A2F81-5C3D-4EDE-8082-F0E6A3E9E832}"/>
              </a:ext>
            </a:extLst>
          </p:cNvPr>
          <p:cNvSpPr/>
          <p:nvPr/>
        </p:nvSpPr>
        <p:spPr>
          <a:xfrm>
            <a:off x="8166462" y="2559757"/>
            <a:ext cx="3264419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index </a:t>
            </a:r>
            <a:r>
              <a:rPr lang="ko-KR" altLang="en-US" sz="1400" dirty="0" err="1"/>
              <a:t>지정후</a:t>
            </a:r>
            <a:r>
              <a:rPr lang="ko-KR" altLang="en-US" sz="1400" dirty="0"/>
              <a:t> </a:t>
            </a:r>
            <a:r>
              <a:rPr lang="en-US" altLang="ko-KR" sz="1400" dirty="0"/>
              <a:t>excel</a:t>
            </a:r>
            <a:r>
              <a:rPr lang="ko-KR" altLang="en-US" sz="1400" dirty="0"/>
              <a:t>파일열기</a:t>
            </a:r>
            <a:endParaRPr lang="en-US" altLang="ko-KR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CD85866-7575-4063-87DE-F2C115B7BC83}"/>
              </a:ext>
            </a:extLst>
          </p:cNvPr>
          <p:cNvSpPr/>
          <p:nvPr/>
        </p:nvSpPr>
        <p:spPr>
          <a:xfrm>
            <a:off x="405538" y="3023346"/>
            <a:ext cx="7228443" cy="8824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1919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확인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row,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column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확인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81B5509-734D-4E13-B035-461EB2B0896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0</a:t>
            </a:r>
            <a:r>
              <a:rPr lang="en-US" altLang="ko-KR" dirty="0"/>
              <a:t>5</a:t>
            </a:r>
            <a:r>
              <a:rPr lang="ko-KR" altLang="en-US" dirty="0"/>
              <a:t>_</a:t>
            </a:r>
            <a:r>
              <a:rPr lang="en-US" altLang="ko-KR" dirty="0"/>
              <a:t>data1</a:t>
            </a:r>
            <a:r>
              <a:rPr lang="ko-KR" altLang="en-US" dirty="0"/>
              <a:t>.py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9F29E53-1BAF-46EE-B698-DDF49557B130}"/>
              </a:ext>
            </a:extLst>
          </p:cNvPr>
          <p:cNvSpPr/>
          <p:nvPr/>
        </p:nvSpPr>
        <p:spPr>
          <a:xfrm>
            <a:off x="405538" y="994230"/>
            <a:ext cx="7530447" cy="57821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5.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 확인 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DataFrame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확인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pandas as pd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엑셀파일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지정해서 열기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pd.read_excel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('score.xlsx',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index_col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지원번호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숫자컬럼인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경우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column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별로 개수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평균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표준편차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최소값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최대값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각 지점별 평균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평균을 보완할 목적으로 사용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df.describe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())     # df[‘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’].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describe() 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컬럼별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컬럼별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타입정보 보여줌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print(df.info()) 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처음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5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개의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row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데이터를 가져옴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df.head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df.head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(7))  #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처음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7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row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데이터를 가져옴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df.tail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())  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마지막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5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row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데이터를 가져옴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df.tail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(3))   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마지막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row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데이터를 가져옴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df.values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 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배열구조로 출력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df.index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  # index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출력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df.columns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  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상단의 컬럼 출력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df.shape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  #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row,column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수를 보여줌</a:t>
            </a:r>
          </a:p>
          <a:p>
            <a:endParaRPr lang="ko-KR" altLang="en-US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ko-KR" altLang="en-US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ko-KR" altLang="en-US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ko-KR" altLang="en-US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ko-KR" altLang="en-US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9" name="연결선: 꺾임 8">
            <a:extLst>
              <a:ext uri="{FF2B5EF4-FFF2-40B4-BE49-F238E27FC236}">
                <a16:creationId xmlns="" xmlns:a16="http://schemas.microsoft.com/office/drawing/2014/main" id="{7763709F-D231-450A-A3F2-6CB7B2C1C4C2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633981" y="1157623"/>
            <a:ext cx="532481" cy="196607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86A2F81-5C3D-4EDE-8082-F0E6A3E9E832}"/>
              </a:ext>
            </a:extLst>
          </p:cNvPr>
          <p:cNvSpPr/>
          <p:nvPr/>
        </p:nvSpPr>
        <p:spPr>
          <a:xfrm>
            <a:off x="8166462" y="1003734"/>
            <a:ext cx="3264419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전체 컬럼의 정보를 아래와 같이 보여줌</a:t>
            </a:r>
            <a:endParaRPr lang="en-US" altLang="ko-KR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CD85866-7575-4063-87DE-F2C115B7BC83}"/>
              </a:ext>
            </a:extLst>
          </p:cNvPr>
          <p:cNvSpPr/>
          <p:nvPr/>
        </p:nvSpPr>
        <p:spPr>
          <a:xfrm>
            <a:off x="405538" y="2559757"/>
            <a:ext cx="7228443" cy="11278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="" xmlns:a16="http://schemas.microsoft.com/office/drawing/2014/main" id="{623A9285-63EE-4E8E-AF92-37DE9FD159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98"/>
          <a:stretch/>
        </p:blipFill>
        <p:spPr bwMode="auto">
          <a:xfrm>
            <a:off x="8166461" y="1362648"/>
            <a:ext cx="3264419" cy="250803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F6700AAF-980A-4605-AF77-128EA0B44DEB}"/>
              </a:ext>
            </a:extLst>
          </p:cNvPr>
          <p:cNvSpPr/>
          <p:nvPr/>
        </p:nvSpPr>
        <p:spPr>
          <a:xfrm>
            <a:off x="8166462" y="6314170"/>
            <a:ext cx="3264419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데이터가 너무 </a:t>
            </a:r>
            <a:r>
              <a:rPr lang="ko-KR" altLang="en-US" sz="1400" dirty="0" err="1"/>
              <a:t>많을때</a:t>
            </a:r>
            <a:r>
              <a:rPr lang="ko-KR" altLang="en-US" sz="1400" dirty="0"/>
              <a:t> 유용함</a:t>
            </a:r>
            <a:endParaRPr lang="en-US" altLang="ko-KR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9F11DB7-0FF0-4FC4-A8AC-5605F9A3B12D}"/>
              </a:ext>
            </a:extLst>
          </p:cNvPr>
          <p:cNvSpPr/>
          <p:nvPr/>
        </p:nvSpPr>
        <p:spPr>
          <a:xfrm>
            <a:off x="405538" y="4621964"/>
            <a:ext cx="7228443" cy="21544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21" name="연결선: 꺾임 8">
            <a:extLst>
              <a:ext uri="{FF2B5EF4-FFF2-40B4-BE49-F238E27FC236}">
                <a16:creationId xmlns="" xmlns:a16="http://schemas.microsoft.com/office/drawing/2014/main" id="{86FD4276-47D9-47D8-B9FE-4AC603C91D70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>
            <a:off x="7633981" y="5699173"/>
            <a:ext cx="532481" cy="768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E644DA-56C3-47D6-89AD-B00F6D28BCCF}"/>
              </a:ext>
            </a:extLst>
          </p:cNvPr>
          <p:cNvSpPr/>
          <p:nvPr/>
        </p:nvSpPr>
        <p:spPr>
          <a:xfrm>
            <a:off x="405538" y="3734304"/>
            <a:ext cx="2866168" cy="5793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340B957D-90FD-45C3-B5E4-89313ED80D94}"/>
              </a:ext>
            </a:extLst>
          </p:cNvPr>
          <p:cNvSpPr txBox="1"/>
          <p:nvPr/>
        </p:nvSpPr>
        <p:spPr>
          <a:xfrm>
            <a:off x="8283408" y="4067402"/>
            <a:ext cx="3147471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&lt;</a:t>
            </a:r>
            <a:r>
              <a:rPr lang="ko-KR" altLang="en-US" sz="1200" dirty="0" err="1"/>
              <a:t>class</a:t>
            </a:r>
            <a:r>
              <a:rPr lang="ko-KR" altLang="en-US" sz="1200" dirty="0"/>
              <a:t> '</a:t>
            </a:r>
            <a:r>
              <a:rPr lang="ko-KR" altLang="en-US" sz="1200" dirty="0" err="1"/>
              <a:t>pandas.core.frame.DataFrame</a:t>
            </a:r>
            <a:r>
              <a:rPr lang="ko-KR" altLang="en-US" sz="1200" dirty="0"/>
              <a:t>'&gt;</a:t>
            </a:r>
          </a:p>
          <a:p>
            <a:r>
              <a:rPr lang="ko-KR" altLang="en-US" sz="1200" dirty="0" err="1"/>
              <a:t>Index</a:t>
            </a:r>
            <a:r>
              <a:rPr lang="ko-KR" altLang="en-US" sz="1200" dirty="0"/>
              <a:t>: 8 </a:t>
            </a:r>
            <a:r>
              <a:rPr lang="ko-KR" altLang="en-US" sz="1200" dirty="0" err="1"/>
              <a:t>entries</a:t>
            </a:r>
            <a:r>
              <a:rPr lang="ko-KR" altLang="en-US" sz="1200" dirty="0"/>
              <a:t>, 1번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8번</a:t>
            </a:r>
          </a:p>
          <a:p>
            <a:r>
              <a:rPr lang="ko-KR" altLang="en-US" sz="1200" dirty="0"/>
              <a:t>Data </a:t>
            </a:r>
            <a:r>
              <a:rPr lang="ko-KR" altLang="en-US" sz="1200" dirty="0" err="1"/>
              <a:t>columns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total</a:t>
            </a:r>
            <a:r>
              <a:rPr lang="ko-KR" altLang="en-US" sz="1200" dirty="0"/>
              <a:t> 9 </a:t>
            </a:r>
            <a:r>
              <a:rPr lang="ko-KR" altLang="en-US" sz="1200" dirty="0" err="1"/>
              <a:t>columns</a:t>
            </a:r>
            <a:r>
              <a:rPr lang="ko-KR" altLang="en-US" sz="1200" dirty="0"/>
              <a:t>):</a:t>
            </a:r>
          </a:p>
          <a:p>
            <a:r>
              <a:rPr lang="ko-KR" altLang="en-US" sz="1200" dirty="0"/>
              <a:t> #   </a:t>
            </a:r>
            <a:r>
              <a:rPr lang="ko-KR" altLang="en-US" sz="1200" dirty="0" err="1"/>
              <a:t>Column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Count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Dtype</a:t>
            </a:r>
            <a:endParaRPr lang="ko-KR" altLang="en-US" sz="1200" dirty="0"/>
          </a:p>
          <a:p>
            <a:r>
              <a:rPr lang="ko-KR" altLang="en-US" sz="1200" dirty="0"/>
              <a:t>---  ------  --------------  -----</a:t>
            </a:r>
          </a:p>
          <a:p>
            <a:r>
              <a:rPr lang="ko-KR" altLang="en-US" sz="1200" dirty="0"/>
              <a:t> 0   이름      8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  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1   학교      8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  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2   키       8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    int64</a:t>
            </a:r>
          </a:p>
          <a:p>
            <a:r>
              <a:rPr lang="ko-KR" altLang="en-US" sz="1200" dirty="0"/>
              <a:t> 3   국어      8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    int64</a:t>
            </a:r>
          </a:p>
        </p:txBody>
      </p:sp>
      <p:cxnSp>
        <p:nvCxnSpPr>
          <p:cNvPr id="31" name="연결선: 꺾임 8">
            <a:extLst>
              <a:ext uri="{FF2B5EF4-FFF2-40B4-BE49-F238E27FC236}">
                <a16:creationId xmlns="" xmlns:a16="http://schemas.microsoft.com/office/drawing/2014/main" id="{ABACA076-9D43-4BEA-97CA-2E0AA8762706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3271706" y="4023973"/>
            <a:ext cx="5011702" cy="920592"/>
          </a:xfrm>
          <a:prstGeom prst="bentConnector3">
            <a:avLst>
              <a:gd name="adj1" fmla="val 8883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9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확인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series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최소값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최대값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..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81B5509-734D-4E13-B035-461EB2B0896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0</a:t>
            </a:r>
            <a:r>
              <a:rPr lang="en-US" altLang="ko-KR" dirty="0"/>
              <a:t>5</a:t>
            </a:r>
            <a:r>
              <a:rPr lang="ko-KR" altLang="en-US" dirty="0"/>
              <a:t>_</a:t>
            </a:r>
            <a:r>
              <a:rPr lang="en-US" altLang="ko-KR" dirty="0"/>
              <a:t>data2</a:t>
            </a:r>
            <a:r>
              <a:rPr lang="ko-KR" altLang="en-US" dirty="0"/>
              <a:t>.py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9F29E53-1BAF-46EE-B698-DDF49557B130}"/>
              </a:ext>
            </a:extLst>
          </p:cNvPr>
          <p:cNvSpPr/>
          <p:nvPr/>
        </p:nvSpPr>
        <p:spPr>
          <a:xfrm>
            <a:off x="405538" y="994230"/>
            <a:ext cx="5584201" cy="57821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5.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 확인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# Series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확인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pandas as pd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엑셀파일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지정해서 열기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pd.read_excel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('score.xlsx',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index_col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지원번호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series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 대한 정보 출력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print(df['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'].describe())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키의 최소값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– list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구조에서 제일 작은 숫자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print("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최소값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",df['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'].min())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키의 최대값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print(df['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'].max())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 큰 순서대로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명만 가져옴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print(df['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'].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nlargest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(3)) </a:t>
            </a:r>
          </a:p>
          <a:p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작은 순서대로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/>
            </a:r>
            <a:b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print(df['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'].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nsmallest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(3))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62BDDB1-DE0C-48AC-AE99-63DC6808584F}"/>
              </a:ext>
            </a:extLst>
          </p:cNvPr>
          <p:cNvSpPr/>
          <p:nvPr/>
        </p:nvSpPr>
        <p:spPr>
          <a:xfrm>
            <a:off x="6223430" y="1005494"/>
            <a:ext cx="5584201" cy="57821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키의 평균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print(df['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'].mean())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키의 합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print(df['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'].sum())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개수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count -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빈공백은 제외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print(df['SW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특기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'].count())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중복을 제거하고 학교이름 출력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print(df['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학교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'].unique())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중복을 제거하고 개수 출력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print(df['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학교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'].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nunique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())</a:t>
            </a:r>
            <a:endParaRPr lang="ko-KR" altLang="en-US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586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선택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기본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정수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index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6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81B5509-734D-4E13-B035-461EB2B0896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0</a:t>
            </a:r>
            <a:r>
              <a:rPr lang="en-US" altLang="ko-KR" dirty="0"/>
              <a:t>6</a:t>
            </a:r>
            <a:r>
              <a:rPr lang="ko-KR" altLang="en-US" dirty="0"/>
              <a:t>_</a:t>
            </a:r>
            <a:r>
              <a:rPr lang="en-US" altLang="ko-KR" dirty="0"/>
              <a:t>datachoice1</a:t>
            </a:r>
            <a:r>
              <a:rPr lang="ko-KR" altLang="en-US" dirty="0"/>
              <a:t>.py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9F29E53-1BAF-46EE-B698-DDF49557B130}"/>
              </a:ext>
            </a:extLst>
          </p:cNvPr>
          <p:cNvSpPr/>
          <p:nvPr/>
        </p:nvSpPr>
        <p:spPr>
          <a:xfrm>
            <a:off x="405538" y="994230"/>
            <a:ext cx="7530447" cy="57821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6.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 선택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기본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Column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선택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(label) -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정수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 가져오기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pandas as pd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pd.read_excel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('score.xlsx',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index_col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지원번호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컬럼으로 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가져올때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컬럼을 입력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df['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'], df['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이름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']...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print(df['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이름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개를 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가져올때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print(df[['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이름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']])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컬럼 확인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정수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 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가져올때</a:t>
            </a:r>
            <a:endParaRPr lang="ko-KR" altLang="en-US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df.columns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df.columns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[0]) # 0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번째 이름 컬럼확인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df.columns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[2]) # 2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번재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키 컬럼확인</a:t>
            </a:r>
          </a:p>
          <a:p>
            <a:endParaRPr lang="ko-KR" altLang="en-US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컬럼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[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이름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]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가져옴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print(df[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df.columns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[0]])  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df['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이름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와 같음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print(df['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이름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마지막 컬럼을 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가져올때</a:t>
            </a:r>
            <a:endParaRPr lang="ko-KR" altLang="en-US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데이터의 컬럼수가 너무 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많을때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제일 뒤 선택방법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print(df[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df.columns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[-1]])     #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df[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df.columns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[[0,3,-1]]  # [[ 2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개 </a:t>
            </a:r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들어감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9" name="연결선: 꺾임 8">
            <a:extLst>
              <a:ext uri="{FF2B5EF4-FFF2-40B4-BE49-F238E27FC236}">
                <a16:creationId xmlns="" xmlns:a16="http://schemas.microsoft.com/office/drawing/2014/main" id="{7763709F-D231-450A-A3F2-6CB7B2C1C4C2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633981" y="2450284"/>
            <a:ext cx="532481" cy="160588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86A2F81-5C3D-4EDE-8082-F0E6A3E9E832}"/>
              </a:ext>
            </a:extLst>
          </p:cNvPr>
          <p:cNvSpPr/>
          <p:nvPr/>
        </p:nvSpPr>
        <p:spPr>
          <a:xfrm>
            <a:off x="8166462" y="1003734"/>
            <a:ext cx="3264419" cy="28931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컬럼의 전체 출력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en-US" altLang="ko-KR" sz="1400" dirty="0" err="1"/>
              <a:t>df.columns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*</a:t>
            </a:r>
            <a:r>
              <a:rPr lang="ko-KR" altLang="en-US" sz="1400" dirty="0"/>
              <a:t> 첫번째 컬럼의 이름 출력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en-US" altLang="ko-KR" sz="1400" dirty="0" err="1"/>
              <a:t>df.columns</a:t>
            </a:r>
            <a:r>
              <a:rPr lang="en-US" altLang="ko-KR" sz="1400" dirty="0"/>
              <a:t>[0]</a:t>
            </a:r>
            <a:br>
              <a:rPr lang="en-US" altLang="ko-KR" sz="1400" dirty="0"/>
            </a:br>
            <a:r>
              <a:rPr lang="en-US" altLang="ko-KR" sz="1400" dirty="0"/>
              <a:t>* </a:t>
            </a:r>
            <a:r>
              <a:rPr lang="ko-KR" altLang="en-US" sz="1400" dirty="0"/>
              <a:t>첫번째 컬럼의 내용 출력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- df[‘</a:t>
            </a:r>
            <a:r>
              <a:rPr lang="ko-KR" altLang="en-US" sz="1400" dirty="0"/>
              <a:t>이름</a:t>
            </a:r>
            <a:r>
              <a:rPr lang="en-US" altLang="ko-KR" sz="1400" dirty="0"/>
              <a:t>’]</a:t>
            </a:r>
            <a:br>
              <a:rPr lang="en-US" altLang="ko-KR" sz="1400" dirty="0"/>
            </a:br>
            <a:r>
              <a:rPr lang="en-US" altLang="ko-KR" sz="1400" dirty="0"/>
              <a:t>- df[</a:t>
            </a:r>
            <a:r>
              <a:rPr lang="en-US" altLang="ko-KR" sz="1400" dirty="0" err="1"/>
              <a:t>df.columns</a:t>
            </a:r>
            <a:r>
              <a:rPr lang="en-US" altLang="ko-KR" sz="1400" dirty="0"/>
              <a:t>[0]]</a:t>
            </a:r>
            <a:br>
              <a:rPr lang="en-US" altLang="ko-KR" sz="1400" dirty="0"/>
            </a:br>
            <a:r>
              <a:rPr lang="en-US" altLang="ko-KR" sz="1400" dirty="0">
                <a:solidFill>
                  <a:srgbClr val="FF0000"/>
                </a:solidFill>
              </a:rPr>
              <a:t>* </a:t>
            </a:r>
            <a:r>
              <a:rPr lang="ko-KR" altLang="en-US" sz="1400" dirty="0">
                <a:solidFill>
                  <a:srgbClr val="FF0000"/>
                </a:solidFill>
              </a:rPr>
              <a:t>내용 출력은 이름을 입력해야 가능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* 3</a:t>
            </a:r>
            <a:r>
              <a:rPr lang="ko-KR" altLang="en-US" sz="1400" dirty="0" err="1"/>
              <a:t>번째컬럼</a:t>
            </a:r>
            <a:r>
              <a:rPr lang="ko-KR" altLang="en-US" sz="1400" dirty="0"/>
              <a:t> 내용 출력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- df[‘</a:t>
            </a:r>
            <a:r>
              <a:rPr lang="ko-KR" altLang="en-US" sz="1400" dirty="0"/>
              <a:t>키</a:t>
            </a:r>
            <a:r>
              <a:rPr lang="en-US" altLang="ko-KR" sz="1400" dirty="0"/>
              <a:t>‘]</a:t>
            </a:r>
            <a:br>
              <a:rPr lang="en-US" altLang="ko-KR" sz="1400" dirty="0"/>
            </a:br>
            <a:r>
              <a:rPr lang="en-US" altLang="ko-KR" sz="1400" dirty="0"/>
              <a:t>- df[</a:t>
            </a:r>
            <a:r>
              <a:rPr lang="en-US" altLang="ko-KR" sz="1400" dirty="0" err="1"/>
              <a:t>df.columns</a:t>
            </a:r>
            <a:r>
              <a:rPr lang="en-US" altLang="ko-KR" sz="1400" dirty="0"/>
              <a:t>[2]]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CD85866-7575-4063-87DE-F2C115B7BC83}"/>
              </a:ext>
            </a:extLst>
          </p:cNvPr>
          <p:cNvSpPr/>
          <p:nvPr/>
        </p:nvSpPr>
        <p:spPr>
          <a:xfrm>
            <a:off x="405538" y="3429000"/>
            <a:ext cx="7228443" cy="12543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F6700AAF-980A-4605-AF77-128EA0B44DEB}"/>
              </a:ext>
            </a:extLst>
          </p:cNvPr>
          <p:cNvSpPr/>
          <p:nvPr/>
        </p:nvSpPr>
        <p:spPr>
          <a:xfrm>
            <a:off x="8166462" y="5223324"/>
            <a:ext cx="3264419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컬럼이 너무 많아 옆으로 스크롤하기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</a:t>
            </a:r>
            <a:r>
              <a:rPr lang="ko-KR" altLang="en-US" sz="1400" dirty="0" err="1"/>
              <a:t>힘들때</a:t>
            </a:r>
            <a:r>
              <a:rPr lang="ko-KR" altLang="en-US" sz="1400" dirty="0"/>
              <a:t> 마지막 컬럼 출력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매일 일자 별 컬럼이 늘어날 때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연령별 인구현황 파일로 실습</a:t>
            </a:r>
            <a:r>
              <a:rPr lang="en-US" altLang="ko-KR" sz="1400" dirty="0"/>
              <a:t>(</a:t>
            </a:r>
            <a:r>
              <a:rPr lang="ko-KR" altLang="en-US" sz="1400" dirty="0"/>
              <a:t>뒤에 있음</a:t>
            </a:r>
            <a:r>
              <a:rPr lang="en-US" altLang="ko-KR" sz="1400" dirty="0"/>
              <a:t>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9F11DB7-0FF0-4FC4-A8AC-5605F9A3B12D}"/>
              </a:ext>
            </a:extLst>
          </p:cNvPr>
          <p:cNvSpPr/>
          <p:nvPr/>
        </p:nvSpPr>
        <p:spPr>
          <a:xfrm>
            <a:off x="405538" y="5825192"/>
            <a:ext cx="7228443" cy="9847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21" name="연결선: 꺾임 8">
            <a:extLst>
              <a:ext uri="{FF2B5EF4-FFF2-40B4-BE49-F238E27FC236}">
                <a16:creationId xmlns="" xmlns:a16="http://schemas.microsoft.com/office/drawing/2014/main" id="{86FD4276-47D9-47D8-B9FE-4AC603C91D70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 flipV="1">
            <a:off x="7633981" y="5915822"/>
            <a:ext cx="532481" cy="40174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55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선택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기본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정수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index : row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출력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6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81B5509-734D-4E13-B035-461EB2B0896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0</a:t>
            </a:r>
            <a:r>
              <a:rPr lang="en-US" altLang="ko-KR" dirty="0"/>
              <a:t>6</a:t>
            </a:r>
            <a:r>
              <a:rPr lang="ko-KR" altLang="en-US" dirty="0"/>
              <a:t>_</a:t>
            </a:r>
            <a:r>
              <a:rPr lang="en-US" altLang="ko-KR" dirty="0"/>
              <a:t>datachoice2</a:t>
            </a:r>
            <a:r>
              <a:rPr lang="ko-KR" altLang="en-US" dirty="0"/>
              <a:t>.py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9F29E53-1BAF-46EE-B698-DDF49557B130}"/>
              </a:ext>
            </a:extLst>
          </p:cNvPr>
          <p:cNvSpPr/>
          <p:nvPr/>
        </p:nvSpPr>
        <p:spPr>
          <a:xfrm>
            <a:off x="405538" y="994230"/>
            <a:ext cx="7530447" cy="57821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6.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 선택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기본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Column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선택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(label) - 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슬라이싱</a:t>
            </a:r>
            <a:endParaRPr lang="ko-KR" altLang="en-US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pandas as pd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엑셀파일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지정해서 열기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pd.read_excel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('score.xlsx',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index_col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지원번호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영어컬럼에서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0~4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까지 가져옴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5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 앞까지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 df['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영어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'][0:5] 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이름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 컬럼에서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0-2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까지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3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번째 앞까지 가져옴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 df[['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이름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']][:3] 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3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 앞까지 전체 컬럼을 가져옴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print(df[:3])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[1:] 2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번부터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[2:] 3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 다음 이후 다 가져옴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print(df[0:])  #1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번째 컬럼부터 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print(df[3:])  #4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번째 컬럼부터</a:t>
            </a:r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df.iloc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[[0,1,3]])  #row 0,1,3 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부분으로 </a:t>
            </a:r>
            <a:r>
              <a:rPr lang="ko-KR" altLang="en-US" b="0" dirty="0" err="1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가져올때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사용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뒤에 나옴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F6700AAF-980A-4605-AF77-128EA0B44DEB}"/>
              </a:ext>
            </a:extLst>
          </p:cNvPr>
          <p:cNvSpPr/>
          <p:nvPr/>
        </p:nvSpPr>
        <p:spPr>
          <a:xfrm>
            <a:off x="8166462" y="1945869"/>
            <a:ext cx="3264419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컬럼도 순번에 </a:t>
            </a:r>
            <a:r>
              <a:rPr lang="ko-KR" altLang="en-US" sz="1400" dirty="0" err="1"/>
              <a:t>들어감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df[3 : ]</a:t>
            </a:r>
            <a:endParaRPr lang="en-US" altLang="ko-KR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9F11DB7-0FF0-4FC4-A8AC-5605F9A3B12D}"/>
              </a:ext>
            </a:extLst>
          </p:cNvPr>
          <p:cNvSpPr/>
          <p:nvPr/>
        </p:nvSpPr>
        <p:spPr>
          <a:xfrm>
            <a:off x="405538" y="5044383"/>
            <a:ext cx="7228443" cy="9847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21" name="연결선: 꺾임 8">
            <a:extLst>
              <a:ext uri="{FF2B5EF4-FFF2-40B4-BE49-F238E27FC236}">
                <a16:creationId xmlns="" xmlns:a16="http://schemas.microsoft.com/office/drawing/2014/main" id="{86FD4276-47D9-47D8-B9FE-4AC603C91D70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 flipV="1">
            <a:off x="7633981" y="2207479"/>
            <a:ext cx="532481" cy="332927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14345B03-3B6C-4AF1-A145-7D8464A12996}"/>
              </a:ext>
            </a:extLst>
          </p:cNvPr>
          <p:cNvSpPr txBox="1"/>
          <p:nvPr/>
        </p:nvSpPr>
        <p:spPr>
          <a:xfrm>
            <a:off x="8166462" y="2536448"/>
            <a:ext cx="3908570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/>
              <a:t> 이름    학교    키   국어   영어   수학  과학  사회        </a:t>
            </a:r>
            <a:r>
              <a:rPr lang="ko-KR" altLang="en-US" sz="1100" dirty="0" err="1"/>
              <a:t>SW특기</a:t>
            </a:r>
            <a:endParaRPr lang="ko-KR" altLang="en-US" sz="1100" dirty="0"/>
          </a:p>
          <a:p>
            <a:r>
              <a:rPr lang="ko-KR" altLang="en-US" sz="1100" dirty="0"/>
              <a:t>지원번호</a:t>
            </a:r>
          </a:p>
          <a:p>
            <a:r>
              <a:rPr lang="ko-KR" altLang="en-US" sz="1100" dirty="0"/>
              <a:t>1번    </a:t>
            </a:r>
            <a:r>
              <a:rPr lang="ko-KR" altLang="en-US" sz="1100" dirty="0" err="1"/>
              <a:t>강나래</a:t>
            </a:r>
            <a:r>
              <a:rPr lang="ko-KR" altLang="en-US" sz="1100" dirty="0"/>
              <a:t>   </a:t>
            </a:r>
            <a:r>
              <a:rPr lang="ko-KR" altLang="en-US" sz="1100" dirty="0" err="1"/>
              <a:t>구로고</a:t>
            </a:r>
            <a:r>
              <a:rPr lang="ko-KR" altLang="en-US" sz="1100" dirty="0"/>
              <a:t>  197   90   85  100  95  85      </a:t>
            </a:r>
            <a:r>
              <a:rPr lang="ko-KR" altLang="en-US" sz="1100" dirty="0" err="1"/>
              <a:t>Python</a:t>
            </a:r>
            <a:endParaRPr lang="ko-KR" altLang="en-US" sz="1100" dirty="0"/>
          </a:p>
          <a:p>
            <a:r>
              <a:rPr lang="ko-KR" altLang="en-US" sz="1100" dirty="0"/>
              <a:t>2번    강태원   </a:t>
            </a:r>
            <a:r>
              <a:rPr lang="ko-KR" altLang="en-US" sz="1100" dirty="0" err="1"/>
              <a:t>구로고</a:t>
            </a:r>
            <a:r>
              <a:rPr lang="ko-KR" altLang="en-US" sz="1100" dirty="0"/>
              <a:t>  184   40   35   50  55  25        </a:t>
            </a:r>
            <a:r>
              <a:rPr lang="ko-KR" altLang="en-US" sz="1100" dirty="0" err="1"/>
              <a:t>Java</a:t>
            </a:r>
            <a:endParaRPr lang="ko-KR" altLang="en-US" sz="1100" dirty="0"/>
          </a:p>
          <a:p>
            <a:r>
              <a:rPr lang="ko-KR" altLang="en-US" sz="1100" dirty="0"/>
              <a:t>3번    </a:t>
            </a:r>
            <a:r>
              <a:rPr lang="ko-KR" altLang="en-US" sz="1100" dirty="0" err="1"/>
              <a:t>강호림</a:t>
            </a:r>
            <a:r>
              <a:rPr lang="ko-KR" altLang="en-US" sz="1100" dirty="0"/>
              <a:t>   </a:t>
            </a:r>
            <a:r>
              <a:rPr lang="ko-KR" altLang="en-US" sz="1100" dirty="0" err="1"/>
              <a:t>구로고</a:t>
            </a:r>
            <a:r>
              <a:rPr lang="ko-KR" altLang="en-US" sz="1100" dirty="0"/>
              <a:t>  168   80   75   70  80  75  </a:t>
            </a:r>
            <a:r>
              <a:rPr lang="ko-KR" altLang="en-US" sz="1100" dirty="0" err="1"/>
              <a:t>Javascript</a:t>
            </a:r>
            <a:endParaRPr lang="ko-KR" altLang="en-US" sz="1100" dirty="0"/>
          </a:p>
          <a:p>
            <a:r>
              <a:rPr lang="ko-KR" altLang="en-US" sz="1100" dirty="0"/>
              <a:t>4번    김수찬   </a:t>
            </a:r>
            <a:r>
              <a:rPr lang="ko-KR" altLang="en-US" sz="1100" dirty="0" err="1"/>
              <a:t>구로고</a:t>
            </a:r>
            <a:r>
              <a:rPr lang="ko-KR" altLang="en-US" sz="1100" dirty="0"/>
              <a:t>  187   40   60   70  75  80         </a:t>
            </a:r>
            <a:r>
              <a:rPr lang="ko-KR" altLang="en-US" sz="1100" dirty="0" err="1"/>
              <a:t>NaN</a:t>
            </a:r>
            <a:endParaRPr lang="ko-KR" altLang="en-US" sz="1100" dirty="0"/>
          </a:p>
          <a:p>
            <a:r>
              <a:rPr lang="ko-KR" altLang="en-US" sz="1100" dirty="0"/>
              <a:t>5번    김재욱   </a:t>
            </a:r>
            <a:r>
              <a:rPr lang="ko-KR" altLang="en-US" sz="1100" dirty="0" err="1"/>
              <a:t>구로고</a:t>
            </a:r>
            <a:r>
              <a:rPr lang="ko-KR" altLang="en-US" sz="1100" dirty="0"/>
              <a:t>  188   15   20   10  35  10         </a:t>
            </a:r>
            <a:r>
              <a:rPr lang="ko-KR" altLang="en-US" sz="1100" dirty="0" err="1"/>
              <a:t>NaN</a:t>
            </a:r>
            <a:endParaRPr lang="ko-KR" altLang="en-US" sz="1100" dirty="0"/>
          </a:p>
          <a:p>
            <a:r>
              <a:rPr lang="ko-KR" altLang="en-US" sz="1100" dirty="0"/>
              <a:t>6번    박동현  디지털고  202   80  100   95  85  80           C</a:t>
            </a:r>
          </a:p>
          <a:p>
            <a:r>
              <a:rPr lang="ko-KR" altLang="en-US" sz="1100" dirty="0"/>
              <a:t>7번    박혜정  디지털고  188   55   65   45  40  35      PYTHON</a:t>
            </a:r>
          </a:p>
          <a:p>
            <a:r>
              <a:rPr lang="ko-KR" altLang="en-US" sz="1100" dirty="0"/>
              <a:t>8번    </a:t>
            </a:r>
            <a:r>
              <a:rPr lang="ko-KR" altLang="en-US" sz="1100" dirty="0" err="1"/>
              <a:t>승근열</a:t>
            </a:r>
            <a:r>
              <a:rPr lang="ko-KR" altLang="en-US" sz="1100" dirty="0"/>
              <a:t>  디지털고  190  100   85   90  95  95          C#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="" xmlns:a16="http://schemas.microsoft.com/office/drawing/2014/main" id="{E9E8496A-C983-4E0C-94AA-6B865EE73E6E}"/>
              </a:ext>
            </a:extLst>
          </p:cNvPr>
          <p:cNvSpPr/>
          <p:nvPr/>
        </p:nvSpPr>
        <p:spPr>
          <a:xfrm>
            <a:off x="7935985" y="3438287"/>
            <a:ext cx="230477" cy="134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F8DA8D9-42E3-40AE-89E4-1901153585CA}"/>
              </a:ext>
            </a:extLst>
          </p:cNvPr>
          <p:cNvSpPr txBox="1"/>
          <p:nvPr/>
        </p:nvSpPr>
        <p:spPr>
          <a:xfrm>
            <a:off x="7935985" y="2884971"/>
            <a:ext cx="26000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0</a:t>
            </a:r>
          </a:p>
          <a:p>
            <a:r>
              <a:rPr lang="en-US" altLang="ko-KR" sz="1050" dirty="0"/>
              <a:t>1</a:t>
            </a:r>
          </a:p>
          <a:p>
            <a:r>
              <a:rPr lang="en-US" altLang="ko-KR" sz="1050" dirty="0"/>
              <a:t>2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2A7D6F21-FFB9-4C0B-9F4D-4F00B5668155}"/>
              </a:ext>
            </a:extLst>
          </p:cNvPr>
          <p:cNvSpPr/>
          <p:nvPr/>
        </p:nvSpPr>
        <p:spPr>
          <a:xfrm>
            <a:off x="8166462" y="6029128"/>
            <a:ext cx="3264419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loc</a:t>
            </a:r>
            <a:r>
              <a:rPr lang="ko-KR" altLang="en-US" sz="1400" dirty="0"/>
              <a:t> </a:t>
            </a:r>
            <a:r>
              <a:rPr lang="en-US" altLang="ko-KR" sz="1400" dirty="0"/>
              <a:t>row</a:t>
            </a:r>
            <a:r>
              <a:rPr lang="ko-KR" altLang="en-US" sz="1400" dirty="0"/>
              <a:t>의 이름으로 가져올 때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* </a:t>
            </a:r>
            <a:r>
              <a:rPr lang="en-US" altLang="ko-KR" sz="1400" dirty="0" err="1"/>
              <a:t>Iloc</a:t>
            </a:r>
            <a:r>
              <a:rPr lang="en-US" altLang="ko-KR" sz="1400" dirty="0"/>
              <a:t> row</a:t>
            </a:r>
            <a:r>
              <a:rPr lang="ko-KR" altLang="en-US" sz="1400" dirty="0"/>
              <a:t>의 번호로 가져올 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76530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분석 및 시각화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pload.wikimedia.org/wikipedia/commons/thumb/e/...">
            <a:extLst>
              <a:ext uri="{FF2B5EF4-FFF2-40B4-BE49-F238E27FC236}">
                <a16:creationId xmlns="" xmlns:a16="http://schemas.microsoft.com/office/drawing/2014/main" id="{997C3D7D-D13F-46BE-B270-06326734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537" y="1983421"/>
            <a:ext cx="4010597" cy="161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Matplotlib] Matplotlib Tutorial - 파이썬으로 데이터 시각화하기">
            <a:extLst>
              <a:ext uri="{FF2B5EF4-FFF2-40B4-BE49-F238E27FC236}">
                <a16:creationId xmlns="" xmlns:a16="http://schemas.microsoft.com/office/drawing/2014/main" id="{E9F10EA4-0594-4E0F-BB3F-644F048972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42265" y="301654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2EF045B-2775-4EF5-BB07-8940A0B38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584" y="3016541"/>
            <a:ext cx="3863826" cy="9273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9212FCE-0461-40FB-A579-66139C7905A0}"/>
              </a:ext>
            </a:extLst>
          </p:cNvPr>
          <p:cNvSpPr txBox="1"/>
          <p:nvPr/>
        </p:nvSpPr>
        <p:spPr>
          <a:xfrm>
            <a:off x="1434417" y="5466051"/>
            <a:ext cx="48679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분석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6568869-8FB5-40BE-B011-F573383FE903}"/>
              </a:ext>
            </a:extLst>
          </p:cNvPr>
          <p:cNvSpPr txBox="1"/>
          <p:nvPr/>
        </p:nvSpPr>
        <p:spPr>
          <a:xfrm>
            <a:off x="6435485" y="4149177"/>
            <a:ext cx="48679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시각화</a:t>
            </a:r>
          </a:p>
        </p:txBody>
      </p:sp>
      <p:pic>
        <p:nvPicPr>
          <p:cNvPr id="3" name="Picture 2" descr="NumPy - 수학/과학 연산을 위한 파이썬 패키지 - Codetorial">
            <a:extLst>
              <a:ext uri="{FF2B5EF4-FFF2-40B4-BE49-F238E27FC236}">
                <a16:creationId xmlns="" xmlns:a16="http://schemas.microsoft.com/office/drawing/2014/main" id="{A6E3886E-CDC3-4147-83F9-80C257091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435" y="3582438"/>
            <a:ext cx="3319907" cy="14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47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6B24EF5-5D48-437B-8D39-F5B286A9FBD9}"/>
              </a:ext>
            </a:extLst>
          </p:cNvPr>
          <p:cNvSpPr/>
          <p:nvPr/>
        </p:nvSpPr>
        <p:spPr>
          <a:xfrm>
            <a:off x="416358" y="1246383"/>
            <a:ext cx="10937442" cy="304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Quiz</a:t>
            </a:r>
          </a:p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연령별 인구현황 검색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excel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 저장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상단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개를 </a:t>
            </a:r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삭제후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가져오기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행정기관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지정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상단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개만 </a:t>
            </a:r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출력하시오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1126E7E-7A6B-4BCD-8BAD-D84BEA836E79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6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EECEFCC1-956F-48B1-9DAF-A3ECB0866D0F}"/>
              </a:ext>
            </a:extLst>
          </p:cNvPr>
          <p:cNvSpPr/>
          <p:nvPr/>
        </p:nvSpPr>
        <p:spPr>
          <a:xfrm>
            <a:off x="416358" y="4467122"/>
            <a:ext cx="10937442" cy="20009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연령별 인구현황 검색 </a:t>
            </a:r>
            <a:r>
              <a:rPr lang="en-US" altLang="ko-KR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 Excel</a:t>
            </a:r>
            <a:r>
              <a:rPr lang="ko-KR" altLang="en-US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파일 다운로드</a:t>
            </a:r>
            <a:endParaRPr lang="en-US" altLang="ko-KR" sz="1600" b="0" dirty="0"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 </a:t>
            </a:r>
            <a:r>
              <a:rPr lang="ko-KR" altLang="en-US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설정 </a:t>
            </a:r>
            <a:r>
              <a:rPr lang="en-US" altLang="ko-KR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]</a:t>
            </a:r>
          </a:p>
          <a:p>
            <a:r>
              <a:rPr lang="ko-KR" altLang="en-US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전국 월간 </a:t>
            </a:r>
            <a:r>
              <a:rPr lang="en-US" altLang="ko-KR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2012</a:t>
            </a:r>
            <a:r>
              <a:rPr lang="ko-KR" altLang="en-US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 </a:t>
            </a:r>
            <a:r>
              <a:rPr lang="en-US" altLang="ko-KR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02</a:t>
            </a:r>
            <a:r>
              <a:rPr lang="ko-KR" altLang="en-US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월</a:t>
            </a:r>
            <a:r>
              <a:rPr lang="en-US" altLang="ko-KR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~2012</a:t>
            </a:r>
            <a:r>
              <a:rPr lang="ko-KR" altLang="en-US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 </a:t>
            </a:r>
            <a:r>
              <a:rPr lang="en-US" altLang="ko-KR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02</a:t>
            </a:r>
            <a:r>
              <a:rPr lang="ko-KR" altLang="en-US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월</a:t>
            </a:r>
            <a:br>
              <a:rPr lang="ko-KR" altLang="en-US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계 제외</a:t>
            </a:r>
            <a:r>
              <a:rPr lang="en-US" altLang="ko-KR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연령구분단위 </a:t>
            </a:r>
            <a:r>
              <a:rPr lang="en-US" altLang="ko-KR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5</a:t>
            </a:r>
            <a:r>
              <a:rPr lang="ko-KR" altLang="en-US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세</a:t>
            </a:r>
            <a:r>
              <a:rPr lang="en-US" altLang="ko-KR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연령구분 </a:t>
            </a:r>
            <a:r>
              <a:rPr lang="en-US" altLang="ko-KR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0-100</a:t>
            </a:r>
            <a:r>
              <a:rPr lang="ko-KR" altLang="en-US" sz="1600" b="0" dirty="0" err="1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세이상</a:t>
            </a:r>
            <a:endParaRPr lang="ko-KR" altLang="en-US" sz="1600" b="0" dirty="0"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sz="1600" b="0" dirty="0"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https://jumin.mois.go.kr/ageStatMonth.do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D0F84031-7A4A-4548-B73C-E809A1C28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591" y="3541641"/>
            <a:ext cx="4717409" cy="330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0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405538" y="994231"/>
            <a:ext cx="8679739" cy="58637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pandas as pd</a:t>
            </a:r>
          </a:p>
          <a:p>
            <a:endParaRPr lang="en-US" altLang="ko-KR" sz="1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남자데이터 출력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 = 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pd.read_excel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('201202_201202_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연령별인구현황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월간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.xlsx',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skiprows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=3,index_col='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행정기관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usecols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='B,E:Y')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df.head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(3))</a:t>
            </a:r>
          </a:p>
          <a:p>
            <a:endParaRPr lang="en-US" altLang="ko-KR" sz="1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1,195,951 -&gt; 1195951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숫자로 변경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정수형으로 변경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df.iloc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[0] = 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df.iloc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[0].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str.replace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(',','').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astype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(int)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전국데이터 출력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df.iloc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[0])</a:t>
            </a:r>
          </a:p>
          <a:p>
            <a:endParaRPr lang="en-US" altLang="ko-KR" sz="1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여자데이터 출력</a:t>
            </a:r>
          </a:p>
          <a:p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df_w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= 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pd.read_excel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('201202_201202_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연령별인구현황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월간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.xlsx',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skiprows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=3,index_col='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행정기관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usecols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='B,AB:AV')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df_w.head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(2))</a:t>
            </a:r>
          </a:p>
          <a:p>
            <a:endParaRPr lang="en-US" altLang="ko-KR" sz="1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0~4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세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.1 .1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이라는 것이 붙음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2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개가 있기에 </a:t>
            </a:r>
            <a:r>
              <a:rPr lang="ko-KR" altLang="en-US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붙여짐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df.columns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df_w.columns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# .1</a:t>
            </a:r>
            <a:r>
              <a:rPr lang="ko-KR" altLang="en-US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이라는것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붙음</a:t>
            </a:r>
          </a:p>
          <a:p>
            <a:endParaRPr lang="ko-KR" altLang="en-US" sz="1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df_w.columns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= 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df.columns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#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컬럼명을 남자의 것으로 통일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df_w.columns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endParaRPr lang="en-US" altLang="ko-KR" sz="1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1,195,951 -&gt; 1195951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숫자로 변경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정수형으로 변경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df_w.iloc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[0] = 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df_w.iloc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[0].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str.replace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(',','').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astype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(int)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df_w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035C9F07-C87F-46F6-94E3-963D7605E70F}"/>
              </a:ext>
            </a:extLst>
          </p:cNvPr>
          <p:cNvSpPr/>
          <p:nvPr/>
        </p:nvSpPr>
        <p:spPr>
          <a:xfrm>
            <a:off x="9227889" y="994231"/>
            <a:ext cx="2818702" cy="1321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연령별</a:t>
            </a:r>
            <a:endParaRPr lang="en-US" altLang="ko-KR" sz="32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인구현황</a:t>
            </a:r>
            <a:endParaRPr lang="en-US" altLang="ko-KR" sz="32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E1EE3B5-499F-4FEC-8551-20E1B808E3E2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6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23BB4E8-62C7-4D38-87AF-9F6E2ADCA51B}"/>
              </a:ext>
            </a:extLst>
          </p:cNvPr>
          <p:cNvSpPr txBox="1"/>
          <p:nvPr/>
        </p:nvSpPr>
        <p:spPr>
          <a:xfrm>
            <a:off x="982511" y="203587"/>
            <a:ext cx="8018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Quiz  -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정답</a:t>
            </a:r>
            <a:endParaRPr lang="en-US" altLang="ko-KR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8E9F2EF-3640-4EE4-84DD-F31065652531}"/>
              </a:ext>
            </a:extLst>
          </p:cNvPr>
          <p:cNvSpPr/>
          <p:nvPr/>
        </p:nvSpPr>
        <p:spPr>
          <a:xfrm>
            <a:off x="9227890" y="2499542"/>
            <a:ext cx="2818702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en-US" altLang="ko-KR" sz="1400" dirty="0" err="1"/>
              <a:t>skiprows</a:t>
            </a:r>
            <a:r>
              <a:rPr lang="en-US" altLang="ko-KR" sz="1400" dirty="0"/>
              <a:t>=3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위 </a:t>
            </a:r>
            <a:r>
              <a:rPr lang="en-US" altLang="ko-KR" sz="1400" dirty="0"/>
              <a:t>3</a:t>
            </a:r>
            <a:r>
              <a:rPr lang="ko-KR" altLang="en-US" sz="1400" dirty="0"/>
              <a:t>줄을 </a:t>
            </a:r>
            <a:r>
              <a:rPr lang="ko-KR" altLang="en-US" sz="1400" dirty="0" err="1"/>
              <a:t>삭제후</a:t>
            </a:r>
            <a:r>
              <a:rPr lang="ko-KR" altLang="en-US" sz="1400" dirty="0"/>
              <a:t> 가져옴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* </a:t>
            </a:r>
            <a:r>
              <a:rPr lang="en-US" altLang="ko-KR" sz="1400" dirty="0" err="1"/>
              <a:t>index_col</a:t>
            </a:r>
            <a:r>
              <a:rPr lang="en-US" altLang="ko-KR" sz="1400" dirty="0"/>
              <a:t>=‘</a:t>
            </a:r>
            <a:r>
              <a:rPr lang="ko-KR" altLang="en-US" sz="1400" dirty="0"/>
              <a:t>행정기관</a:t>
            </a:r>
            <a:r>
              <a:rPr lang="en-US" altLang="ko-KR" sz="1400" dirty="0"/>
              <a:t>‘</a:t>
            </a:r>
            <a:br>
              <a:rPr lang="en-US" altLang="ko-KR" sz="1400" dirty="0"/>
            </a:br>
            <a:r>
              <a:rPr lang="en-US" altLang="ko-KR" sz="1400" dirty="0"/>
              <a:t>- Index</a:t>
            </a:r>
            <a:r>
              <a:rPr lang="ko-KR" altLang="en-US" sz="1400" dirty="0"/>
              <a:t>를 행정기관으로 설정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* </a:t>
            </a:r>
            <a:r>
              <a:rPr lang="en-US" altLang="ko-KR" sz="1400" dirty="0" err="1"/>
              <a:t>usecols</a:t>
            </a:r>
            <a:r>
              <a:rPr lang="en-US" altLang="ko-KR" sz="1400" dirty="0"/>
              <a:t>=‘B,E:Y’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사용할 컬럼은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B</a:t>
            </a:r>
            <a:r>
              <a:rPr lang="ko-KR" altLang="en-US" sz="1400" dirty="0"/>
              <a:t>컬럼과 </a:t>
            </a:r>
            <a:r>
              <a:rPr lang="en-US" altLang="ko-KR" sz="1400" dirty="0"/>
              <a:t>E</a:t>
            </a:r>
            <a:r>
              <a:rPr lang="ko-KR" altLang="en-US" sz="1400" dirty="0"/>
              <a:t>에서 </a:t>
            </a:r>
            <a:r>
              <a:rPr lang="en-US" altLang="ko-KR" sz="1400" dirty="0"/>
              <a:t>Y</a:t>
            </a:r>
            <a:r>
              <a:rPr lang="ko-KR" altLang="en-US" sz="1400" dirty="0"/>
              <a:t>까지의 컬럼사용</a:t>
            </a:r>
            <a:endParaRPr lang="en-US" altLang="ko-KR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233CC7E-0D56-4B3D-AAA2-7A02109809BA}"/>
              </a:ext>
            </a:extLst>
          </p:cNvPr>
          <p:cNvSpPr/>
          <p:nvPr/>
        </p:nvSpPr>
        <p:spPr>
          <a:xfrm>
            <a:off x="405538" y="1665785"/>
            <a:ext cx="7857618" cy="7334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6" name="연결선: 꺾임 8">
            <a:extLst>
              <a:ext uri="{FF2B5EF4-FFF2-40B4-BE49-F238E27FC236}">
                <a16:creationId xmlns="" xmlns:a16="http://schemas.microsoft.com/office/drawing/2014/main" id="{2D05AB2B-5851-4AF6-B6B7-C99B79183D1A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8263156" y="2032518"/>
            <a:ext cx="964734" cy="148268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3FD73F79-6D05-45EB-BD5A-A8A5F2B8FEC4}"/>
              </a:ext>
            </a:extLst>
          </p:cNvPr>
          <p:cNvSpPr/>
          <p:nvPr/>
        </p:nvSpPr>
        <p:spPr>
          <a:xfrm>
            <a:off x="405538" y="2491152"/>
            <a:ext cx="7429779" cy="937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90C7E55F-CB77-412D-9819-F9D384D1A930}"/>
              </a:ext>
            </a:extLst>
          </p:cNvPr>
          <p:cNvSpPr/>
          <p:nvPr/>
        </p:nvSpPr>
        <p:spPr>
          <a:xfrm>
            <a:off x="9227890" y="4677040"/>
            <a:ext cx="2818702" cy="7386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, </a:t>
            </a:r>
            <a:r>
              <a:rPr lang="ko-KR" altLang="en-US" sz="1400" dirty="0"/>
              <a:t>쉼표를 없애고 </a:t>
            </a:r>
            <a:r>
              <a:rPr lang="en-US" altLang="ko-KR" sz="1400" dirty="0"/>
              <a:t>int</a:t>
            </a:r>
            <a:r>
              <a:rPr lang="ko-KR" altLang="en-US" sz="1400" dirty="0"/>
              <a:t>형으로 변경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- replace(‘ , ’ , ’  ’) 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en-US" altLang="ko-KR" sz="1400" dirty="0" err="1"/>
              <a:t>astype</a:t>
            </a:r>
            <a:r>
              <a:rPr lang="en-US" altLang="ko-KR" sz="1400" dirty="0"/>
              <a:t>(int)</a:t>
            </a:r>
          </a:p>
        </p:txBody>
      </p:sp>
      <p:cxnSp>
        <p:nvCxnSpPr>
          <p:cNvPr id="28" name="연결선: 꺾임 8">
            <a:extLst>
              <a:ext uri="{FF2B5EF4-FFF2-40B4-BE49-F238E27FC236}">
                <a16:creationId xmlns="" xmlns:a16="http://schemas.microsoft.com/office/drawing/2014/main" id="{3BE8AEDE-1BC3-479E-AF20-15E5E8894C8B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7835317" y="2960076"/>
            <a:ext cx="1392573" cy="208629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59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6B24EF5-5D48-437B-8D39-F5B286A9FBD9}"/>
              </a:ext>
            </a:extLst>
          </p:cNvPr>
          <p:cNvSpPr/>
          <p:nvPr/>
        </p:nvSpPr>
        <p:spPr>
          <a:xfrm>
            <a:off x="416358" y="1246383"/>
            <a:ext cx="10937442" cy="2713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Quiz</a:t>
            </a:r>
          </a:p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출생아수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합계출산율 검색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excel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 저장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상단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개를 </a:t>
            </a:r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삭제후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가져오기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3. 0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 컬럼을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지정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index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목록으로 지정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개만 </a:t>
            </a:r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출력하시오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5.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출생아 수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</a:t>
            </a:r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출력하시오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1126E7E-7A6B-4BCD-8BAD-D84BEA836E79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6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EECEFCC1-956F-48B1-9DAF-A3ECB0866D0F}"/>
              </a:ext>
            </a:extLst>
          </p:cNvPr>
          <p:cNvSpPr/>
          <p:nvPr/>
        </p:nvSpPr>
        <p:spPr>
          <a:xfrm>
            <a:off x="416358" y="4019529"/>
            <a:ext cx="10937442" cy="20009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0" dirty="0" err="1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출생아수</a:t>
            </a:r>
            <a:r>
              <a:rPr lang="ko-KR" altLang="en-US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합계출산율 검색 </a:t>
            </a:r>
            <a:r>
              <a:rPr lang="en-US" altLang="ko-KR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 </a:t>
            </a:r>
            <a:r>
              <a:rPr lang="ko-KR" altLang="en-US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엑셀버튼 클릭 </a:t>
            </a:r>
            <a:r>
              <a:rPr lang="en-US" altLang="ko-KR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&gt; </a:t>
            </a:r>
            <a:r>
              <a:rPr lang="ko-KR" altLang="en-US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엑셀파일 저장   </a:t>
            </a:r>
            <a:r>
              <a:rPr lang="en-US" altLang="ko-KR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| </a:t>
            </a:r>
            <a:r>
              <a:rPr lang="ko-KR" altLang="en-US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그래프 </a:t>
            </a:r>
            <a:r>
              <a:rPr lang="en-US" altLang="ko-KR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canvas </a:t>
            </a:r>
            <a:r>
              <a:rPr lang="en-US" altLang="ko-KR" sz="1600" b="0" dirty="0" err="1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javascript</a:t>
            </a:r>
            <a:r>
              <a:rPr lang="en-US" altLang="ko-KR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br>
              <a:rPr lang="en-US" altLang="ko-KR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16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2"/>
              </a:rPr>
              <a:t>https://www.index.go.kr/potal/main/EachDtlPageDetail.do?idx_cd=1428</a:t>
            </a:r>
            <a:endParaRPr lang="en-US" altLang="ko-KR" sz="1600" b="0" dirty="0"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sz="1600" b="0" dirty="0"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sz="1600" b="0" dirty="0"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49550F0-4E9C-4F0B-8E49-5FF7C439E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29" y="5019997"/>
            <a:ext cx="10575500" cy="183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0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405538" y="994231"/>
            <a:ext cx="8679739" cy="58637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pandas as pd</a:t>
            </a:r>
          </a:p>
          <a:p>
            <a:endParaRPr lang="en-US" altLang="ko-KR" sz="1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상단 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 제외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처음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개는 컬럼으로 지정되어서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2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개만 가져오면 됨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index.name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없으면 번호로 넣으면 됨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0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 = 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pd.read_excel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(‘stat_142801.xls’,skiprows=2,nrows=2,index_col=0)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</a:t>
            </a:r>
          </a:p>
          <a:p>
            <a:endParaRPr lang="en-US" altLang="ko-KR" sz="1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출생아 수 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0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번째 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row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출력하려면 에러가 남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df.loc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[0])  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index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출력 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출생아 수 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-&gt;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출생아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\xa0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수 되어 있음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df.index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# index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잘 나오지만  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df.index.values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출력하면 다름</a:t>
            </a:r>
          </a:p>
          <a:p>
            <a:endParaRPr lang="en-US" altLang="ko-KR" sz="1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index list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형태로 모두 출력</a:t>
            </a:r>
          </a:p>
          <a:p>
            <a:r>
              <a:rPr lang="en-US" altLang="ko-KR" sz="1400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sz="1400" b="0" dirty="0" err="1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df.index.values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sz="1400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400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이렇게 출력됨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['</a:t>
            </a:r>
            <a:r>
              <a:rPr lang="ko-KR" altLang="en-US" sz="1400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출생아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\xa0</a:t>
            </a:r>
            <a:r>
              <a:rPr lang="ko-KR" altLang="en-US" sz="1400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수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 '</a:t>
            </a:r>
            <a:r>
              <a:rPr lang="ko-KR" altLang="en-US" sz="1400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합계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\xa0</a:t>
            </a:r>
            <a:r>
              <a:rPr lang="ko-KR" altLang="en-US" sz="1400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출산율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# </a:t>
            </a:r>
            <a:r>
              <a:rPr lang="ko-KR" altLang="en-US" sz="1400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유니코드 </a:t>
            </a:r>
            <a:r>
              <a:rPr lang="ko-KR" altLang="en-US" sz="1400" b="0" dirty="0" err="1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띄워쓰기가</a:t>
            </a:r>
            <a:r>
              <a:rPr lang="ko-KR" altLang="en-US" sz="1400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400" b="0" dirty="0" err="1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들어감</a:t>
            </a:r>
            <a:endParaRPr lang="ko-KR" altLang="en-US" sz="1400" b="0" dirty="0">
              <a:solidFill>
                <a:srgbClr val="FF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ko-KR" altLang="en-US" sz="1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index name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변경을 </a:t>
            </a:r>
            <a:r>
              <a:rPr lang="ko-KR" altLang="en-US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해줌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df.rename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(index={'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출생아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\xa0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수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':'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출생아 수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합계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\xa0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출산율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':'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합계 출산율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'},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inplace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=True)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df.loc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출생아 수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’])</a:t>
            </a:r>
          </a:p>
          <a:p>
            <a:endParaRPr lang="en-US" altLang="ko-KR" sz="1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sz="140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sz="1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 = 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df.T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# 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row,column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축 변경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035C9F07-C87F-46F6-94E3-963D7605E70F}"/>
              </a:ext>
            </a:extLst>
          </p:cNvPr>
          <p:cNvSpPr/>
          <p:nvPr/>
        </p:nvSpPr>
        <p:spPr>
          <a:xfrm>
            <a:off x="9227889" y="994231"/>
            <a:ext cx="2818702" cy="1321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합계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출산율</a:t>
            </a:r>
            <a:endParaRPr lang="en-US" altLang="ko-KR" sz="32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E1EE3B5-499F-4FEC-8551-20E1B808E3E2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6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23BB4E8-62C7-4D38-87AF-9F6E2ADCA51B}"/>
              </a:ext>
            </a:extLst>
          </p:cNvPr>
          <p:cNvSpPr txBox="1"/>
          <p:nvPr/>
        </p:nvSpPr>
        <p:spPr>
          <a:xfrm>
            <a:off x="982511" y="203587"/>
            <a:ext cx="8018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Quiz  -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정답</a:t>
            </a:r>
            <a:endParaRPr lang="en-US" altLang="ko-KR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8E9F2EF-3640-4EE4-84DD-F31065652531}"/>
              </a:ext>
            </a:extLst>
          </p:cNvPr>
          <p:cNvSpPr/>
          <p:nvPr/>
        </p:nvSpPr>
        <p:spPr>
          <a:xfrm>
            <a:off x="9227890" y="2399251"/>
            <a:ext cx="2818702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en-US" altLang="ko-KR" sz="1400" dirty="0" err="1"/>
              <a:t>skiprows</a:t>
            </a:r>
            <a:r>
              <a:rPr lang="en-US" altLang="ko-KR" sz="1400" dirty="0"/>
              <a:t>=2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제일 </a:t>
            </a:r>
            <a:r>
              <a:rPr lang="en-US" altLang="ko-KR" sz="1400" dirty="0"/>
              <a:t>row</a:t>
            </a:r>
            <a:r>
              <a:rPr lang="ko-KR" altLang="en-US" sz="1400" dirty="0"/>
              <a:t>는 컬럼으로 설정 됨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* </a:t>
            </a:r>
            <a:r>
              <a:rPr lang="en-US" altLang="ko-KR" sz="1400" dirty="0" err="1"/>
              <a:t>index_col</a:t>
            </a:r>
            <a:r>
              <a:rPr lang="en-US" altLang="ko-KR" sz="1400" dirty="0"/>
              <a:t>=‘</a:t>
            </a:r>
            <a:r>
              <a:rPr lang="ko-KR" altLang="en-US" sz="1400" dirty="0"/>
              <a:t>지원번호</a:t>
            </a:r>
            <a:r>
              <a:rPr lang="en-US" altLang="ko-KR" sz="1400" dirty="0"/>
              <a:t>’</a:t>
            </a:r>
            <a:br>
              <a:rPr lang="en-US" altLang="ko-KR" sz="1400" dirty="0"/>
            </a:br>
            <a:r>
              <a:rPr lang="en-US" altLang="ko-KR" sz="1400" dirty="0"/>
              <a:t>index.name</a:t>
            </a:r>
            <a:r>
              <a:rPr lang="ko-KR" altLang="en-US" sz="1400" dirty="0"/>
              <a:t>이 없으면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index </a:t>
            </a:r>
            <a:r>
              <a:rPr lang="ko-KR" altLang="en-US" sz="1400" dirty="0"/>
              <a:t>번호를 넣으면 됨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( 0,1,2,3….</a:t>
            </a:r>
            <a:r>
              <a:rPr lang="ko-KR" altLang="en-US" sz="1400" dirty="0"/>
              <a:t>순으로 진행됨</a:t>
            </a:r>
            <a:r>
              <a:rPr lang="en-US" altLang="ko-KR" sz="1400" dirty="0"/>
              <a:t>. </a:t>
            </a:r>
            <a:r>
              <a:rPr lang="en-US" altLang="ko-KR" sz="1400"/>
              <a:t>)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endParaRPr lang="en-US" altLang="ko-KR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233CC7E-0D56-4B3D-AAA2-7A02109809BA}"/>
              </a:ext>
            </a:extLst>
          </p:cNvPr>
          <p:cNvSpPr/>
          <p:nvPr/>
        </p:nvSpPr>
        <p:spPr>
          <a:xfrm>
            <a:off x="405538" y="1331217"/>
            <a:ext cx="7857618" cy="1068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6" name="연결선: 꺾임 8">
            <a:extLst>
              <a:ext uri="{FF2B5EF4-FFF2-40B4-BE49-F238E27FC236}">
                <a16:creationId xmlns="" xmlns:a16="http://schemas.microsoft.com/office/drawing/2014/main" id="{2D05AB2B-5851-4AF6-B6B7-C99B79183D1A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8263156" y="1865234"/>
            <a:ext cx="964734" cy="144195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3FD73F79-6D05-45EB-BD5A-A8A5F2B8FEC4}"/>
              </a:ext>
            </a:extLst>
          </p:cNvPr>
          <p:cNvSpPr/>
          <p:nvPr/>
        </p:nvSpPr>
        <p:spPr>
          <a:xfrm>
            <a:off x="405538" y="2491153"/>
            <a:ext cx="7429779" cy="4701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90C7E55F-CB77-412D-9819-F9D384D1A930}"/>
              </a:ext>
            </a:extLst>
          </p:cNvPr>
          <p:cNvSpPr/>
          <p:nvPr/>
        </p:nvSpPr>
        <p:spPr>
          <a:xfrm>
            <a:off x="9227890" y="4254772"/>
            <a:ext cx="2818702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Index</a:t>
            </a:r>
            <a:r>
              <a:rPr lang="ko-KR" altLang="en-US" sz="1400" dirty="0"/>
              <a:t>에 특수문자가 들어가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있어 에러가 남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* </a:t>
            </a:r>
            <a:r>
              <a:rPr lang="en-US" altLang="ko-KR" sz="1400" dirty="0" err="1"/>
              <a:t>df.index.values</a:t>
            </a:r>
            <a:r>
              <a:rPr lang="ko-KR" altLang="en-US" sz="1400" dirty="0"/>
              <a:t>를 해야 보임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[ </a:t>
            </a:r>
            <a:r>
              <a:rPr lang="ko-KR" altLang="en-US" sz="1400" dirty="0"/>
              <a:t>출력 형태 </a:t>
            </a:r>
            <a:r>
              <a:rPr lang="en-US" altLang="ko-KR" sz="1400" dirty="0"/>
              <a:t>]</a:t>
            </a:r>
            <a:br>
              <a:rPr lang="en-US" altLang="ko-KR" sz="1400" dirty="0"/>
            </a:br>
            <a:r>
              <a:rPr lang="ko-KR" altLang="en-US" sz="1400" dirty="0"/>
              <a:t>출생아</a:t>
            </a:r>
            <a:r>
              <a:rPr lang="en-US" altLang="ko-KR" sz="1400" dirty="0"/>
              <a:t>\xa0</a:t>
            </a:r>
            <a:r>
              <a:rPr lang="ko-KR" altLang="en-US" sz="1400" dirty="0"/>
              <a:t>수</a:t>
            </a:r>
            <a:r>
              <a:rPr lang="en-US" altLang="ko-KR" sz="1400" dirty="0"/>
              <a:t>' '</a:t>
            </a:r>
            <a:r>
              <a:rPr lang="ko-KR" altLang="en-US" sz="1400" dirty="0"/>
              <a:t>합계</a:t>
            </a:r>
            <a:r>
              <a:rPr lang="en-US" altLang="ko-KR" sz="1400" dirty="0"/>
              <a:t>\xa0</a:t>
            </a:r>
            <a:r>
              <a:rPr lang="ko-KR" altLang="en-US" sz="1400" dirty="0"/>
              <a:t>출산율</a:t>
            </a:r>
            <a:endParaRPr lang="en-US" altLang="ko-KR" sz="1400" dirty="0"/>
          </a:p>
        </p:txBody>
      </p:sp>
      <p:cxnSp>
        <p:nvCxnSpPr>
          <p:cNvPr id="28" name="연결선: 꺾임 8">
            <a:extLst>
              <a:ext uri="{FF2B5EF4-FFF2-40B4-BE49-F238E27FC236}">
                <a16:creationId xmlns="" xmlns:a16="http://schemas.microsoft.com/office/drawing/2014/main" id="{3BE8AEDE-1BC3-479E-AF20-15E5E8894C8B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7835317" y="2726234"/>
            <a:ext cx="1392573" cy="222103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5329476D-D450-4C75-BAC2-AB98067722A8}"/>
              </a:ext>
            </a:extLst>
          </p:cNvPr>
          <p:cNvSpPr/>
          <p:nvPr/>
        </p:nvSpPr>
        <p:spPr>
          <a:xfrm>
            <a:off x="405538" y="5654180"/>
            <a:ext cx="7429779" cy="6098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CB60DEE3-BA37-49AA-A55D-20CDAB754550}"/>
              </a:ext>
            </a:extLst>
          </p:cNvPr>
          <p:cNvSpPr/>
          <p:nvPr/>
        </p:nvSpPr>
        <p:spPr>
          <a:xfrm>
            <a:off x="9227890" y="6507726"/>
            <a:ext cx="2818702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축을 변경할 수 있음</a:t>
            </a:r>
            <a:r>
              <a:rPr lang="en-US" altLang="ko-KR" sz="1400" dirty="0"/>
              <a:t>.</a:t>
            </a:r>
          </a:p>
        </p:txBody>
      </p:sp>
      <p:cxnSp>
        <p:nvCxnSpPr>
          <p:cNvPr id="19" name="연결선: 꺾임 8">
            <a:extLst>
              <a:ext uri="{FF2B5EF4-FFF2-40B4-BE49-F238E27FC236}">
                <a16:creationId xmlns="" xmlns:a16="http://schemas.microsoft.com/office/drawing/2014/main" id="{BD2056BB-8BF6-44D8-B42A-188B0F69B345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7835317" y="5959094"/>
            <a:ext cx="1392573" cy="70252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200707" y="5727498"/>
            <a:ext cx="2845883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index</a:t>
            </a:r>
            <a:r>
              <a:rPr lang="ko-KR" altLang="en-US" sz="1400" dirty="0"/>
              <a:t>이름 변경</a:t>
            </a:r>
            <a:endParaRPr lang="en-US" altLang="ko-KR" sz="1400" dirty="0"/>
          </a:p>
          <a:p>
            <a:r>
              <a:rPr lang="en-US" altLang="ko-KR" sz="1400" dirty="0" err="1"/>
              <a:t>df.index.values</a:t>
            </a:r>
            <a:r>
              <a:rPr lang="en-US" altLang="ko-KR" sz="1400" dirty="0"/>
              <a:t>[3]='</a:t>
            </a:r>
            <a:r>
              <a:rPr lang="ko-KR" altLang="en-US" sz="1400" dirty="0"/>
              <a:t>부산광역시</a:t>
            </a:r>
            <a:r>
              <a:rPr lang="en-US" altLang="ko-KR" sz="1400" dirty="0"/>
              <a:t>'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3215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선택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(loc) 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이름을 이용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row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에서 원하는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선택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7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81B5509-734D-4E13-B035-461EB2B0896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0</a:t>
            </a:r>
            <a:r>
              <a:rPr lang="en-US" altLang="ko-KR" dirty="0"/>
              <a:t>7</a:t>
            </a:r>
            <a:r>
              <a:rPr lang="ko-KR" altLang="en-US" dirty="0"/>
              <a:t>_</a:t>
            </a:r>
            <a:r>
              <a:rPr lang="en-US" altLang="ko-KR" dirty="0"/>
              <a:t>dataloc1</a:t>
            </a:r>
            <a:r>
              <a:rPr lang="ko-KR" altLang="en-US" dirty="0"/>
              <a:t>.py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9F29E53-1BAF-46EE-B698-DDF49557B130}"/>
              </a:ext>
            </a:extLst>
          </p:cNvPr>
          <p:cNvSpPr/>
          <p:nvPr/>
        </p:nvSpPr>
        <p:spPr>
          <a:xfrm>
            <a:off x="405538" y="994230"/>
            <a:ext cx="7530447" cy="57821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7.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 선택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(loc)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이름을 이용하여 원하는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row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에서 원하는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col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선택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pandas as pd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pd.read_excel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('score.xlsx',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index_col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지원번호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’)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print(df['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이름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']) # 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이름컬럼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전체 출력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index 1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번에 해당하는 전체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row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df.loc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['1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df.loc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['5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index 1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 학생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국어컬럼만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가져옴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df.loc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['1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국어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'])  # 90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나타남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df.loc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[['1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','3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'],'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영어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']) #1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,3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 학생 영어성적 컬럼만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df.loc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[['1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','3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'],['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영어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수학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']]) #1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,3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 학생 영어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수학 성적 컬럼만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df.loc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[['1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','3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']]) #1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,3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 전체 컬럼 출력</a:t>
            </a:r>
          </a:p>
          <a:p>
            <a:endParaRPr lang="ko-KR" altLang="en-US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1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~5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번까지 학생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국어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~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사회성적까지 출력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보통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하면 앞전까지 인데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...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여기는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5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 포함 됨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df.loc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['1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':'5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국어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':'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사회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F6700AAF-980A-4605-AF77-128EA0B44DEB}"/>
              </a:ext>
            </a:extLst>
          </p:cNvPr>
          <p:cNvSpPr/>
          <p:nvPr/>
        </p:nvSpPr>
        <p:spPr>
          <a:xfrm>
            <a:off x="8166462" y="4999462"/>
            <a:ext cx="3955630" cy="116955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[‘1</a:t>
            </a:r>
            <a:r>
              <a:rPr lang="ko-KR" altLang="en-US" sz="1400" dirty="0"/>
              <a:t>번</a:t>
            </a:r>
            <a:r>
              <a:rPr lang="en-US" altLang="ko-KR" sz="1400" dirty="0"/>
              <a:t>’:’5</a:t>
            </a:r>
            <a:r>
              <a:rPr lang="ko-KR" altLang="en-US" sz="1400" dirty="0"/>
              <a:t>번</a:t>
            </a:r>
            <a:r>
              <a:rPr lang="en-US" altLang="ko-KR" sz="1400" dirty="0"/>
              <a:t>’]</a:t>
            </a:r>
            <a:br>
              <a:rPr lang="en-US" altLang="ko-KR" sz="1400" dirty="0"/>
            </a:br>
            <a:r>
              <a:rPr lang="en-US" altLang="ko-KR" sz="1400" dirty="0"/>
              <a:t>[ Index</a:t>
            </a:r>
            <a:r>
              <a:rPr lang="ko-KR" altLang="en-US" sz="1400" dirty="0"/>
              <a:t>이름</a:t>
            </a:r>
            <a:r>
              <a:rPr lang="en-US" altLang="ko-KR" sz="1400" dirty="0"/>
              <a:t>:index</a:t>
            </a:r>
            <a:r>
              <a:rPr lang="ko-KR" altLang="en-US" sz="1400" dirty="0"/>
              <a:t>이름</a:t>
            </a:r>
            <a:r>
              <a:rPr lang="en-US" altLang="ko-KR" sz="1400" dirty="0"/>
              <a:t>,</a:t>
            </a:r>
            <a:r>
              <a:rPr lang="ko-KR" altLang="en-US" sz="1400" dirty="0"/>
              <a:t>컬럼이름</a:t>
            </a:r>
            <a:r>
              <a:rPr lang="en-US" altLang="ko-KR" sz="1400" dirty="0"/>
              <a:t>:</a:t>
            </a:r>
            <a:r>
              <a:rPr lang="ko-KR" altLang="en-US" sz="1400" dirty="0"/>
              <a:t>컬럼이름 </a:t>
            </a:r>
            <a:r>
              <a:rPr lang="en-US" altLang="ko-KR" sz="1400" dirty="0"/>
              <a:t>]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>
                <a:solidFill>
                  <a:srgbClr val="FF0000"/>
                </a:solidFill>
              </a:rPr>
              <a:t>이름으로 가져오기에 </a:t>
            </a:r>
            <a:r>
              <a:rPr lang="en-US" altLang="ko-KR" sz="1400" dirty="0">
                <a:solidFill>
                  <a:srgbClr val="FF0000"/>
                </a:solidFill>
              </a:rPr>
              <a:t> 1</a:t>
            </a:r>
            <a:r>
              <a:rPr lang="ko-KR" altLang="en-US" sz="1400" dirty="0">
                <a:solidFill>
                  <a:srgbClr val="FF0000"/>
                </a:solidFill>
              </a:rPr>
              <a:t>번에서 </a:t>
            </a:r>
            <a:r>
              <a:rPr lang="en-US" altLang="ko-KR" sz="1400" dirty="0">
                <a:solidFill>
                  <a:srgbClr val="FF0000"/>
                </a:solidFill>
              </a:rPr>
              <a:t>5</a:t>
            </a:r>
            <a:r>
              <a:rPr lang="ko-KR" altLang="en-US" sz="1400" dirty="0">
                <a:solidFill>
                  <a:srgbClr val="FF0000"/>
                </a:solidFill>
              </a:rPr>
              <a:t>번 포함 가져옴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9F11DB7-0FF0-4FC4-A8AC-5605F9A3B12D}"/>
              </a:ext>
            </a:extLst>
          </p:cNvPr>
          <p:cNvSpPr/>
          <p:nvPr/>
        </p:nvSpPr>
        <p:spPr>
          <a:xfrm>
            <a:off x="405538" y="6509857"/>
            <a:ext cx="7228443" cy="3480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21" name="연결선: 꺾임 8">
            <a:extLst>
              <a:ext uri="{FF2B5EF4-FFF2-40B4-BE49-F238E27FC236}">
                <a16:creationId xmlns="" xmlns:a16="http://schemas.microsoft.com/office/drawing/2014/main" id="{86FD4276-47D9-47D8-B9FE-4AC603C91D70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 flipV="1">
            <a:off x="7633981" y="5584238"/>
            <a:ext cx="532481" cy="109962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68F25C1F-8CCF-4562-A124-80BB0B92F708}"/>
              </a:ext>
            </a:extLst>
          </p:cNvPr>
          <p:cNvSpPr/>
          <p:nvPr/>
        </p:nvSpPr>
        <p:spPr>
          <a:xfrm>
            <a:off x="8166462" y="2520425"/>
            <a:ext cx="3264419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[‘1</a:t>
            </a:r>
            <a:r>
              <a:rPr lang="ko-KR" altLang="en-US" sz="1400" dirty="0"/>
              <a:t>번</a:t>
            </a:r>
            <a:r>
              <a:rPr lang="en-US" altLang="ko-KR" sz="1400" dirty="0"/>
              <a:t>’:’</a:t>
            </a:r>
            <a:r>
              <a:rPr lang="ko-KR" altLang="en-US" sz="1400" dirty="0"/>
              <a:t>국어</a:t>
            </a:r>
            <a:r>
              <a:rPr lang="en-US" altLang="ko-KR" sz="1400" dirty="0"/>
              <a:t>’]</a:t>
            </a:r>
            <a:br>
              <a:rPr lang="en-US" altLang="ko-KR" sz="1400" dirty="0"/>
            </a:br>
            <a:r>
              <a:rPr lang="en-US" altLang="ko-KR" sz="1400" dirty="0"/>
              <a:t>-  [ row, column ]   - </a:t>
            </a:r>
            <a:r>
              <a:rPr lang="en-US" altLang="ko-KR" sz="1400" dirty="0" err="1"/>
              <a:t>row.column</a:t>
            </a:r>
            <a:r>
              <a:rPr lang="ko-KR" altLang="en-US" sz="1400" dirty="0"/>
              <a:t> 넣음</a:t>
            </a:r>
            <a:endParaRPr lang="en-US" altLang="ko-KR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EFF769F-BB71-4D62-9810-386AAE3FB0FD}"/>
              </a:ext>
            </a:extLst>
          </p:cNvPr>
          <p:cNvSpPr/>
          <p:nvPr/>
        </p:nvSpPr>
        <p:spPr>
          <a:xfrm>
            <a:off x="405538" y="4030820"/>
            <a:ext cx="7228443" cy="3480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4" name="연결선: 꺾임 8">
            <a:extLst>
              <a:ext uri="{FF2B5EF4-FFF2-40B4-BE49-F238E27FC236}">
                <a16:creationId xmlns="" xmlns:a16="http://schemas.microsoft.com/office/drawing/2014/main" id="{90C40105-BE14-4173-B67D-F5C68B7467B1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7633981" y="2782035"/>
            <a:ext cx="532481" cy="142278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6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선택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iloc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번호를 이용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row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에서 원하는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선택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8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81B5509-734D-4E13-B035-461EB2B0896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0</a:t>
            </a:r>
            <a:r>
              <a:rPr lang="en-US" altLang="ko-KR" dirty="0"/>
              <a:t>8</a:t>
            </a:r>
            <a:r>
              <a:rPr lang="ko-KR" altLang="en-US" dirty="0"/>
              <a:t>_</a:t>
            </a:r>
            <a:r>
              <a:rPr lang="en-US" altLang="ko-KR" dirty="0"/>
              <a:t>datailoc1</a:t>
            </a:r>
            <a:r>
              <a:rPr lang="ko-KR" altLang="en-US" dirty="0"/>
              <a:t>.py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9F29E53-1BAF-46EE-B698-DDF49557B130}"/>
              </a:ext>
            </a:extLst>
          </p:cNvPr>
          <p:cNvSpPr/>
          <p:nvPr/>
        </p:nvSpPr>
        <p:spPr>
          <a:xfrm>
            <a:off x="405538" y="994230"/>
            <a:ext cx="7530447" cy="57821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8.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 선택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iloc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위치를 이용하여 원하는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row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에서 원하는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col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선택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pandas as pd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엑셀파일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지정해서 열기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pd.read_excel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('score.xlsx',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index_col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지원번호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print(df)  </a:t>
            </a:r>
          </a:p>
          <a:p>
            <a:r>
              <a:rPr lang="en-US" altLang="ko-KR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0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1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번째 위치의 데이터 출력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df.iloc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[0])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df.iloc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[4])   # 4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5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번째 학생 출력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df.iloc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[0:5]) # 0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번부터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번까지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5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번앞까지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출력 </a:t>
            </a:r>
          </a:p>
          <a:p>
            <a:endParaRPr lang="ko-KR" altLang="en-US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0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1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컬럼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(0,1) - 1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번째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학교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(1)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출력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df.iloc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[0,1])   # 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구로고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출력</a:t>
            </a:r>
          </a:p>
          <a:p>
            <a:r>
              <a:rPr lang="en-US" altLang="ko-KR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4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,2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컬럼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(4,2) - 5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번째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 가 출력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df.iloc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[4,2])  # 188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출력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df.iloc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[[0,1],2])  # 0,1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row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 출력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df.iloc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[[0,1],[3,4]])  # 0,1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row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국어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영어 출력</a:t>
            </a:r>
          </a:p>
          <a:p>
            <a:endParaRPr lang="ko-KR" altLang="en-US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row 0-4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번까지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-5</a:t>
            </a:r>
            <a:r>
              <a:rPr lang="ko-KR" altLang="en-US" b="0" dirty="0" err="1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번앞까지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column 3-7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번까지 출력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국어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사회까지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df.iloc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[0:5,3:8])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F6700AAF-980A-4605-AF77-128EA0B44DEB}"/>
              </a:ext>
            </a:extLst>
          </p:cNvPr>
          <p:cNvSpPr/>
          <p:nvPr/>
        </p:nvSpPr>
        <p:spPr>
          <a:xfrm>
            <a:off x="8166462" y="4999462"/>
            <a:ext cx="3264419" cy="7386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[0:5,3:8]</a:t>
            </a:r>
            <a:br>
              <a:rPr lang="en-US" altLang="ko-KR" sz="1400" dirty="0"/>
            </a:br>
            <a:r>
              <a:rPr lang="en-US" altLang="ko-KR" sz="1400" dirty="0"/>
              <a:t> 0,1,2,3,4  -  5</a:t>
            </a:r>
            <a:r>
              <a:rPr lang="ko-KR" altLang="en-US" sz="1400" dirty="0"/>
              <a:t>개 </a:t>
            </a:r>
            <a:r>
              <a:rPr lang="en-US" altLang="ko-KR" sz="1400" dirty="0"/>
              <a:t>row</a:t>
            </a:r>
            <a:r>
              <a:rPr lang="ko-KR" altLang="en-US" sz="1400" dirty="0"/>
              <a:t>를 가져옴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3,4,5,6,7 – 5</a:t>
            </a:r>
            <a:r>
              <a:rPr lang="ko-KR" altLang="en-US" sz="1400" dirty="0"/>
              <a:t>개 </a:t>
            </a:r>
            <a:r>
              <a:rPr lang="en-US" altLang="ko-KR" sz="1400" dirty="0"/>
              <a:t>column</a:t>
            </a:r>
            <a:r>
              <a:rPr lang="ko-KR" altLang="en-US" sz="1400" dirty="0"/>
              <a:t>을 가져옴</a:t>
            </a:r>
            <a:r>
              <a:rPr lang="en-US" altLang="ko-KR" sz="1400" dirty="0"/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9F11DB7-0FF0-4FC4-A8AC-5605F9A3B12D}"/>
              </a:ext>
            </a:extLst>
          </p:cNvPr>
          <p:cNvSpPr/>
          <p:nvPr/>
        </p:nvSpPr>
        <p:spPr>
          <a:xfrm>
            <a:off x="405538" y="5863770"/>
            <a:ext cx="7228443" cy="9940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21" name="연결선: 꺾임 8">
            <a:extLst>
              <a:ext uri="{FF2B5EF4-FFF2-40B4-BE49-F238E27FC236}">
                <a16:creationId xmlns="" xmlns:a16="http://schemas.microsoft.com/office/drawing/2014/main" id="{86FD4276-47D9-47D8-B9FE-4AC603C91D70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 flipV="1">
            <a:off x="7633981" y="5368794"/>
            <a:ext cx="532481" cy="99202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1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선택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조건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– if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9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81B5509-734D-4E13-B035-461EB2B0896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0</a:t>
            </a:r>
            <a:r>
              <a:rPr lang="en-US" altLang="ko-KR" dirty="0"/>
              <a:t>9</a:t>
            </a:r>
            <a:r>
              <a:rPr lang="ko-KR" altLang="en-US" dirty="0"/>
              <a:t>_</a:t>
            </a:r>
            <a:r>
              <a:rPr lang="en-US" altLang="ko-KR" dirty="0"/>
              <a:t>dataif1</a:t>
            </a:r>
            <a:r>
              <a:rPr lang="ko-KR" altLang="en-US" dirty="0"/>
              <a:t>.py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9F29E53-1BAF-46EE-B698-DDF49557B130}"/>
              </a:ext>
            </a:extLst>
          </p:cNvPr>
          <p:cNvSpPr/>
          <p:nvPr/>
        </p:nvSpPr>
        <p:spPr>
          <a:xfrm>
            <a:off x="405538" y="994230"/>
            <a:ext cx="7530447" cy="57821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9.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 선택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조건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조건에 해당하는 데이터 선택 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pandas as pd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엑셀파일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지정해서 열기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pd.read_excel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('score.xlsx',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index_col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지원번호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  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키가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185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이상인지 여부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True,False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출력 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print(df['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']&gt;=185)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필터조건을 변수로 지정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filt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= (df['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']&gt;=185)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print(df[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filt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])  #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필터 조건으로 출력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print(df[df['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']&gt;=185]) 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변수를 바로 적용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print(df[~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filt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]) 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필터 조전 반대로 출력</a:t>
            </a:r>
          </a:p>
          <a:p>
            <a:endParaRPr lang="ko-KR" altLang="en-US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키가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185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이상인 학생들의 수학데이터 출력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/>
            </a:r>
            <a:b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df.loc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row,column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]  -&gt; [ df['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']&gt;=185 , ‘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수학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’ ]</a:t>
            </a:r>
            <a:endParaRPr lang="ko-KR" altLang="en-US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df.loc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[df['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']&gt;=185,'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수학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 ] 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df.loc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[df['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']&gt;=185,['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이름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수학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과학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])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F6700AAF-980A-4605-AF77-128EA0B44DEB}"/>
              </a:ext>
            </a:extLst>
          </p:cNvPr>
          <p:cNvSpPr/>
          <p:nvPr/>
        </p:nvSpPr>
        <p:spPr>
          <a:xfrm>
            <a:off x="8166462" y="3403456"/>
            <a:ext cx="3264419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변수에 조건을 저장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/>
              <a:t>filt</a:t>
            </a:r>
            <a:r>
              <a:rPr lang="en-US" altLang="ko-KR" sz="1400" dirty="0"/>
              <a:t> = (df[‘</a:t>
            </a:r>
            <a:r>
              <a:rPr lang="ko-KR" altLang="en-US" sz="1400" dirty="0"/>
              <a:t>키</a:t>
            </a:r>
            <a:r>
              <a:rPr lang="en-US" altLang="ko-KR" sz="1400" dirty="0"/>
              <a:t>’]&gt;=185)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df[</a:t>
            </a:r>
            <a:r>
              <a:rPr lang="en-US" altLang="ko-KR" sz="1400" dirty="0" err="1"/>
              <a:t>filt</a:t>
            </a:r>
            <a:r>
              <a:rPr lang="en-US" altLang="ko-KR" sz="1400" dirty="0"/>
              <a:t>]   -&gt; </a:t>
            </a:r>
            <a:r>
              <a:rPr lang="ko-KR" altLang="en-US" sz="1400" dirty="0"/>
              <a:t>조건 변수를 통해 검색</a:t>
            </a:r>
            <a:endParaRPr lang="en-US" altLang="ko-KR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9F11DB7-0FF0-4FC4-A8AC-5605F9A3B12D}"/>
              </a:ext>
            </a:extLst>
          </p:cNvPr>
          <p:cNvSpPr/>
          <p:nvPr/>
        </p:nvSpPr>
        <p:spPr>
          <a:xfrm>
            <a:off x="405538" y="4005234"/>
            <a:ext cx="7228443" cy="12294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21" name="연결선: 꺾임 8">
            <a:extLst>
              <a:ext uri="{FF2B5EF4-FFF2-40B4-BE49-F238E27FC236}">
                <a16:creationId xmlns="" xmlns:a16="http://schemas.microsoft.com/office/drawing/2014/main" id="{86FD4276-47D9-47D8-B9FE-4AC603C91D70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 flipV="1">
            <a:off x="7633981" y="3880510"/>
            <a:ext cx="532481" cy="73947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C83B305D-CE78-452A-B89A-E51B6F439F9C}"/>
              </a:ext>
            </a:extLst>
          </p:cNvPr>
          <p:cNvSpPr/>
          <p:nvPr/>
        </p:nvSpPr>
        <p:spPr>
          <a:xfrm>
            <a:off x="8166462" y="5255185"/>
            <a:ext cx="3264419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df.loc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[ row , column ]</a:t>
            </a:r>
            <a:b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Row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자리 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df['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']&gt;=185 </a:t>
            </a:r>
            <a:b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Column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자리 </a:t>
            </a:r>
            <a:r>
              <a:rPr lang="en-US" altLang="ko-KR" sz="1400" b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수학</a:t>
            </a:r>
            <a:endParaRPr lang="en-US" altLang="ko-KR" sz="1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400" dirty="0"/>
              <a:t>   [  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df['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']&gt;=185 , ‘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수학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’   ]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51232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선택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조건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– if  and, or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9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81B5509-734D-4E13-B035-461EB2B0896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0</a:t>
            </a:r>
            <a:r>
              <a:rPr lang="en-US" altLang="ko-KR" dirty="0"/>
              <a:t>9</a:t>
            </a:r>
            <a:r>
              <a:rPr lang="ko-KR" altLang="en-US" dirty="0"/>
              <a:t>_</a:t>
            </a:r>
            <a:r>
              <a:rPr lang="en-US" altLang="ko-KR" dirty="0"/>
              <a:t>dataif2</a:t>
            </a:r>
            <a:r>
              <a:rPr lang="ko-KR" altLang="en-US" dirty="0"/>
              <a:t>.py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9F29E53-1BAF-46EE-B698-DDF49557B130}"/>
              </a:ext>
            </a:extLst>
          </p:cNvPr>
          <p:cNvSpPr/>
          <p:nvPr/>
        </p:nvSpPr>
        <p:spPr>
          <a:xfrm>
            <a:off x="405538" y="994230"/>
            <a:ext cx="7530447" cy="57821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9.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 선택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조건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조건문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&amp; and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그리고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pandas as pd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엑셀파일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지정해서 열기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pd.read_excel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('score.xlsx',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index_col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지원번호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  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키가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185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보다 크고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구로고에 다니는 학생 검색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df.loc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[(df['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']&gt;=185) &amp; (df['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학교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']=='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구로고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')] 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| or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또는 조건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키가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170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보다 작거나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200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보다 큰 학생 검색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df.loc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[(df['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']&lt;170) | (df['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']&gt;200 )] 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F6700AAF-980A-4605-AF77-128EA0B44DEB}"/>
              </a:ext>
            </a:extLst>
          </p:cNvPr>
          <p:cNvSpPr/>
          <p:nvPr/>
        </p:nvSpPr>
        <p:spPr>
          <a:xfrm>
            <a:off x="8166462" y="3403456"/>
            <a:ext cx="3264419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and, or </a:t>
            </a:r>
            <a:r>
              <a:rPr lang="ko-KR" altLang="en-US" sz="1400" dirty="0"/>
              <a:t>조건 검색</a:t>
            </a:r>
            <a:endParaRPr lang="en-US" altLang="ko-KR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9F11DB7-0FF0-4FC4-A8AC-5605F9A3B12D}"/>
              </a:ext>
            </a:extLst>
          </p:cNvPr>
          <p:cNvSpPr/>
          <p:nvPr/>
        </p:nvSpPr>
        <p:spPr>
          <a:xfrm>
            <a:off x="405538" y="2776756"/>
            <a:ext cx="7228443" cy="1954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21" name="연결선: 꺾임 8">
            <a:extLst>
              <a:ext uri="{FF2B5EF4-FFF2-40B4-BE49-F238E27FC236}">
                <a16:creationId xmlns="" xmlns:a16="http://schemas.microsoft.com/office/drawing/2014/main" id="{86FD4276-47D9-47D8-B9FE-4AC603C91D70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 flipV="1">
            <a:off x="7633981" y="3557345"/>
            <a:ext cx="532481" cy="19672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6700AAF-980A-4605-AF77-128EA0B44DEB}"/>
              </a:ext>
            </a:extLst>
          </p:cNvPr>
          <p:cNvSpPr/>
          <p:nvPr/>
        </p:nvSpPr>
        <p:spPr>
          <a:xfrm>
            <a:off x="8166462" y="4647040"/>
            <a:ext cx="3264419" cy="7386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br>
              <a:rPr lang="en-US" altLang="ko-KR" sz="1400" dirty="0"/>
            </a:br>
            <a:r>
              <a:rPr lang="en-US" altLang="ko-KR" sz="1400" dirty="0" err="1"/>
              <a:t>fdata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['</a:t>
            </a:r>
            <a:r>
              <a:rPr lang="ko-KR" altLang="en-US" sz="1400" dirty="0"/>
              <a:t>영어</a:t>
            </a:r>
            <a:r>
              <a:rPr lang="en-US" altLang="ko-KR" sz="1400" dirty="0"/>
              <a:t>']&gt;60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[</a:t>
            </a:r>
            <a:r>
              <a:rPr lang="en-US" altLang="ko-KR" sz="1400" dirty="0" err="1"/>
              <a:t>fdata</a:t>
            </a:r>
            <a:r>
              <a:rPr lang="en-US" altLang="ko-KR" sz="1400" dirty="0"/>
              <a:t>][['</a:t>
            </a:r>
            <a:r>
              <a:rPr lang="ko-KR" altLang="en-US" sz="1400" dirty="0"/>
              <a:t>영어</a:t>
            </a:r>
            <a:r>
              <a:rPr lang="en-US" altLang="ko-KR" sz="1400" dirty="0"/>
              <a:t>','</a:t>
            </a:r>
            <a:r>
              <a:rPr lang="ko-KR" altLang="en-US" sz="1400" dirty="0"/>
              <a:t>수학</a:t>
            </a:r>
            <a:r>
              <a:rPr lang="en-US" altLang="ko-KR" sz="1400" dirty="0"/>
              <a:t>']].count())</a:t>
            </a:r>
          </a:p>
        </p:txBody>
      </p:sp>
    </p:spTree>
    <p:extLst>
      <p:ext uri="{BB962C8B-B14F-4D97-AF65-F5344CB8AC3E}">
        <p14:creationId xmlns:p14="http://schemas.microsoft.com/office/powerpoint/2010/main" val="82287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선택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조건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– str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함수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9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81B5509-734D-4E13-B035-461EB2B0896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0</a:t>
            </a:r>
            <a:r>
              <a:rPr lang="en-US" altLang="ko-KR" dirty="0"/>
              <a:t>9</a:t>
            </a:r>
            <a:r>
              <a:rPr lang="ko-KR" altLang="en-US" dirty="0"/>
              <a:t>_</a:t>
            </a:r>
            <a:r>
              <a:rPr lang="en-US" altLang="ko-KR" dirty="0"/>
              <a:t>dataif3</a:t>
            </a:r>
            <a:r>
              <a:rPr lang="ko-KR" altLang="en-US" dirty="0"/>
              <a:t>.py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9F29E53-1BAF-46EE-B698-DDF49557B130}"/>
              </a:ext>
            </a:extLst>
          </p:cNvPr>
          <p:cNvSpPr/>
          <p:nvPr/>
        </p:nvSpPr>
        <p:spPr>
          <a:xfrm>
            <a:off x="405538" y="994230"/>
            <a:ext cx="7530447" cy="57821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9.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 선택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조건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str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함수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pandas as pd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엑셀파일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지정해서 열기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pd.read_excel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('score.xlsx',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index_col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지원번호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  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이름이 송으로 시작하는 학생 검색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filt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= df['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이름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'].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str.startswith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김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print(df[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filt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])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이름이 근이 들어가는 학생 검색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filt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= df['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이름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'].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str.contains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근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print(df[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filt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])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print(df[~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filt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]) 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근이 들어가는 학생 제외 학생출력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6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선택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조건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– str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함수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9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81B5509-734D-4E13-B035-461EB2B0896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0</a:t>
            </a:r>
            <a:r>
              <a:rPr lang="en-US" altLang="ko-KR" dirty="0"/>
              <a:t>9</a:t>
            </a:r>
            <a:r>
              <a:rPr lang="ko-KR" altLang="en-US" dirty="0"/>
              <a:t>_</a:t>
            </a:r>
            <a:r>
              <a:rPr lang="en-US" altLang="ko-KR" dirty="0"/>
              <a:t>dataif3</a:t>
            </a:r>
            <a:r>
              <a:rPr lang="ko-KR" altLang="en-US" dirty="0"/>
              <a:t>.py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9F29E53-1BAF-46EE-B698-DDF49557B130}"/>
              </a:ext>
            </a:extLst>
          </p:cNvPr>
          <p:cNvSpPr/>
          <p:nvPr/>
        </p:nvSpPr>
        <p:spPr>
          <a:xfrm>
            <a:off x="405538" y="994229"/>
            <a:ext cx="7530447" cy="58637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특기가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python,java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 학생 검색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## -&gt;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대소문자 구분을 함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PYTHON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대문자 검색이 안됨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langs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= ['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python','java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filt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= df['SW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특기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'].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isin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langs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print(df[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filt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])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검색할 문자를 모두 소문자로 변경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lower()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langs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= ['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python','java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filt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= df['SW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특기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'].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str.lower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().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isin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langs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print(df[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filt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])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sw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특기 중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Nan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있으면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error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남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filt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= df['SW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특기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'].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str.contains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('Java')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print(df[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filt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])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print(df['SW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특기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'].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str.lower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검색할 문자를 모두 소문자로 변경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lower()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langs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= ['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python','java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filt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= df['SW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특기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'].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str.lower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().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isin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langs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filt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70536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3670C57E-00EC-44C3-9EB4-0A3542D0FD3C}"/>
              </a:ext>
            </a:extLst>
          </p:cNvPr>
          <p:cNvSpPr/>
          <p:nvPr/>
        </p:nvSpPr>
        <p:spPr>
          <a:xfrm>
            <a:off x="416358" y="4335507"/>
            <a:ext cx="10937442" cy="1135782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xlsx,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xls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 열기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확인 라이브러리 설치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b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pip install </a:t>
            </a:r>
            <a:r>
              <a:rPr lang="en-US" altLang="ko-KR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xlrd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pip install </a:t>
            </a:r>
            <a:r>
              <a:rPr lang="en-US" altLang="ko-KR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openpyxl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분석 및 시각화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0CD3738C-3F42-4C23-81EC-77723C76FAF7}"/>
              </a:ext>
            </a:extLst>
          </p:cNvPr>
          <p:cNvSpPr/>
          <p:nvPr/>
        </p:nvSpPr>
        <p:spPr>
          <a:xfrm>
            <a:off x="416358" y="2192201"/>
            <a:ext cx="10937442" cy="820579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분석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라이브러리 설치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b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pip install pandas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39EC8F19-0753-4331-8E47-D4564E56B1F5}"/>
              </a:ext>
            </a:extLst>
          </p:cNvPr>
          <p:cNvSpPr/>
          <p:nvPr/>
        </p:nvSpPr>
        <p:spPr>
          <a:xfrm>
            <a:off x="416358" y="3263854"/>
            <a:ext cx="10937442" cy="820579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시각화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라이브러리 설치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algn="ctr"/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pip install matplotlib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42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선택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조건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– str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함수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9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81B5509-734D-4E13-B035-461EB2B0896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0</a:t>
            </a:r>
            <a:r>
              <a:rPr lang="en-US" altLang="ko-KR" dirty="0"/>
              <a:t>9</a:t>
            </a:r>
            <a:r>
              <a:rPr lang="ko-KR" altLang="en-US" dirty="0"/>
              <a:t>_</a:t>
            </a:r>
            <a:r>
              <a:rPr lang="en-US" altLang="ko-KR" dirty="0"/>
              <a:t>dataif3</a:t>
            </a:r>
            <a:r>
              <a:rPr lang="ko-KR" altLang="en-US" dirty="0"/>
              <a:t>.py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9F29E53-1BAF-46EE-B698-DDF49557B130}"/>
              </a:ext>
            </a:extLst>
          </p:cNvPr>
          <p:cNvSpPr/>
          <p:nvPr/>
        </p:nvSpPr>
        <p:spPr>
          <a:xfrm>
            <a:off x="405538" y="994229"/>
            <a:ext cx="7530447" cy="58637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isin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langs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검색시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Nan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은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False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 검색이 됨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contains 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검색시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Nan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은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Nan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검색이 되어 조건 실패됨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print(df['SW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특기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'].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str.lower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().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isin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langs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)) # Nan-&gt;False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## Nan -&gt; Nan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출력 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print(df['SW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특기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'].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str.contains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('Java')) 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## Nan -&gt;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True,False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출력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print(df['SW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특기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'].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str.contains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('Java',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na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=True))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print(df['SW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특기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'].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str.contains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('Java',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na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=False))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Java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들어가는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SW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특기 검색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filt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= df['SW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특기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'].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str.contains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('Java',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na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=False)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print(df[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filt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])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2E6D855D-A796-4134-A397-4F0812D40130}"/>
              </a:ext>
            </a:extLst>
          </p:cNvPr>
          <p:cNvSpPr/>
          <p:nvPr/>
        </p:nvSpPr>
        <p:spPr>
          <a:xfrm>
            <a:off x="8166462" y="3403456"/>
            <a:ext cx="3264419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Nan</a:t>
            </a:r>
            <a:r>
              <a:rPr lang="ko-KR" altLang="en-US" sz="1400" dirty="0"/>
              <a:t> 부분이 </a:t>
            </a:r>
            <a:r>
              <a:rPr lang="en-US" altLang="ko-KR" sz="1400" dirty="0"/>
              <a:t>error </a:t>
            </a:r>
            <a:r>
              <a:rPr lang="ko-KR" altLang="en-US" sz="1400" dirty="0"/>
              <a:t>남</a:t>
            </a:r>
            <a:endParaRPr lang="en-US" altLang="ko-KR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82F0D3D-28EA-4B40-9535-0A1D37F5AACB}"/>
              </a:ext>
            </a:extLst>
          </p:cNvPr>
          <p:cNvSpPr/>
          <p:nvPr/>
        </p:nvSpPr>
        <p:spPr>
          <a:xfrm>
            <a:off x="405538" y="3403456"/>
            <a:ext cx="7228443" cy="1327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1" name="연결선: 꺾임 8">
            <a:extLst>
              <a:ext uri="{FF2B5EF4-FFF2-40B4-BE49-F238E27FC236}">
                <a16:creationId xmlns="" xmlns:a16="http://schemas.microsoft.com/office/drawing/2014/main" id="{22A963EA-1AA5-4CAA-8691-7EA8C3257075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7633981" y="3557345"/>
            <a:ext cx="532481" cy="51007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2E6D855D-A796-4134-A397-4F0812D40130}"/>
              </a:ext>
            </a:extLst>
          </p:cNvPr>
          <p:cNvSpPr/>
          <p:nvPr/>
        </p:nvSpPr>
        <p:spPr>
          <a:xfrm>
            <a:off x="8166462" y="4952631"/>
            <a:ext cx="3264419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대소문자 구분없이 검색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* case=True </a:t>
            </a:r>
            <a:r>
              <a:rPr lang="ko-KR" altLang="en-US" sz="1400" dirty="0"/>
              <a:t>대소문자 구분 검색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/>
              <a:t>namedata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['</a:t>
            </a:r>
            <a:r>
              <a:rPr lang="ko-KR" altLang="en-US" sz="1400" dirty="0"/>
              <a:t>이름</a:t>
            </a:r>
            <a:r>
              <a:rPr lang="en-US" altLang="ko-KR" sz="1400" dirty="0"/>
              <a:t>'].</a:t>
            </a:r>
            <a:r>
              <a:rPr lang="en-US" altLang="ko-KR" sz="1400" dirty="0" err="1"/>
              <a:t>str.contains</a:t>
            </a:r>
            <a:r>
              <a:rPr lang="en-US" altLang="ko-KR" sz="1400" dirty="0"/>
              <a:t>('to', case=False)</a:t>
            </a:r>
          </a:p>
        </p:txBody>
      </p:sp>
    </p:spTree>
    <p:extLst>
      <p:ext uri="{BB962C8B-B14F-4D97-AF65-F5344CB8AC3E}">
        <p14:creationId xmlns:p14="http://schemas.microsoft.com/office/powerpoint/2010/main" val="187773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982511" y="203587"/>
            <a:ext cx="92302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결측치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채우기 </a:t>
            </a:r>
            <a:r>
              <a:rPr lang="en-US" altLang="ko-KR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fillna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10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81B5509-734D-4E13-B035-461EB2B0896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10</a:t>
            </a:r>
            <a:r>
              <a:rPr lang="ko-KR" altLang="en-US" dirty="0"/>
              <a:t>_</a:t>
            </a:r>
            <a:r>
              <a:rPr lang="en-US" altLang="ko-KR" dirty="0"/>
              <a:t>datafill1</a:t>
            </a:r>
            <a:r>
              <a:rPr lang="ko-KR" altLang="en-US" dirty="0"/>
              <a:t>.py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9F29E53-1BAF-46EE-B698-DDF49557B130}"/>
              </a:ext>
            </a:extLst>
          </p:cNvPr>
          <p:cNvSpPr/>
          <p:nvPr/>
        </p:nvSpPr>
        <p:spPr>
          <a:xfrm>
            <a:off x="405538" y="994229"/>
            <a:ext cx="7530447" cy="58637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10. 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결측치</a:t>
            </a:r>
            <a:endParaRPr lang="ko-KR" altLang="en-US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 채우기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fillna</a:t>
            </a:r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pandas as pd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엑셀파일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지정해서 열기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pd.read_excel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('score.xlsx',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index_col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지원번호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  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Nan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데이터를 빈 칸으로 채움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df.fillna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(''))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df.fillna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없음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학교 데이터 전체를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Nan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으로 채움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numpy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as np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df['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학교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np.nan</a:t>
            </a:r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Nan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으로 되어 있는 모든 칸을 모름으로 채움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inplace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=True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해야 반영됨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df.fillna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모름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inplace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=True)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반영하지 않으면 변경되지 않음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2E6D855D-A796-4134-A397-4F0812D40130}"/>
              </a:ext>
            </a:extLst>
          </p:cNvPr>
          <p:cNvSpPr/>
          <p:nvPr/>
        </p:nvSpPr>
        <p:spPr>
          <a:xfrm>
            <a:off x="8166462" y="5441981"/>
            <a:ext cx="3799331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en-US" altLang="ko-KR" sz="1400" dirty="0" err="1"/>
              <a:t>inplace</a:t>
            </a:r>
            <a:r>
              <a:rPr lang="en-US" altLang="ko-KR" sz="1400" dirty="0"/>
              <a:t>=True </a:t>
            </a:r>
            <a:r>
              <a:rPr lang="ko-KR" altLang="en-US" sz="1400" dirty="0"/>
              <a:t>적용해야 반영이 됨</a:t>
            </a:r>
            <a:r>
              <a:rPr lang="en-US" altLang="ko-KR" sz="1400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82F0D3D-28EA-4B40-9535-0A1D37F5AACB}"/>
              </a:ext>
            </a:extLst>
          </p:cNvPr>
          <p:cNvSpPr/>
          <p:nvPr/>
        </p:nvSpPr>
        <p:spPr>
          <a:xfrm>
            <a:off x="405538" y="5259897"/>
            <a:ext cx="7228443" cy="15981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1" name="연결선: 꺾임 8">
            <a:extLst>
              <a:ext uri="{FF2B5EF4-FFF2-40B4-BE49-F238E27FC236}">
                <a16:creationId xmlns="" xmlns:a16="http://schemas.microsoft.com/office/drawing/2014/main" id="{22A963EA-1AA5-4CAA-8691-7EA8C3257075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7633981" y="5595870"/>
            <a:ext cx="532481" cy="46307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13BCB92-E47F-45CF-9650-ABE994BF6F5C}"/>
              </a:ext>
            </a:extLst>
          </p:cNvPr>
          <p:cNvSpPr txBox="1"/>
          <p:nvPr/>
        </p:nvSpPr>
        <p:spPr>
          <a:xfrm>
            <a:off x="8135568" y="1938904"/>
            <a:ext cx="3799331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/>
              <a:t> 이름  학교    키   국어   영어   수학  과학  사회        </a:t>
            </a:r>
            <a:r>
              <a:rPr lang="ko-KR" altLang="en-US" sz="1100" dirty="0" err="1"/>
              <a:t>SW특기</a:t>
            </a:r>
            <a:endParaRPr lang="ko-KR" altLang="en-US" sz="1100" dirty="0"/>
          </a:p>
          <a:p>
            <a:r>
              <a:rPr lang="ko-KR" altLang="en-US" sz="1100" dirty="0"/>
              <a:t>지원번호</a:t>
            </a:r>
          </a:p>
          <a:p>
            <a:r>
              <a:rPr lang="ko-KR" altLang="en-US" sz="1100" dirty="0"/>
              <a:t>1번    </a:t>
            </a:r>
            <a:r>
              <a:rPr lang="ko-KR" altLang="en-US" sz="1100" dirty="0" err="1"/>
              <a:t>강나래</a:t>
            </a:r>
            <a:r>
              <a:rPr lang="ko-KR" altLang="en-US" sz="1100" dirty="0"/>
              <a:t> </a:t>
            </a:r>
            <a:r>
              <a:rPr lang="ko-KR" altLang="en-US" sz="1100" dirty="0" err="1"/>
              <a:t>NaN</a:t>
            </a:r>
            <a:r>
              <a:rPr lang="ko-KR" altLang="en-US" sz="1100" dirty="0"/>
              <a:t>  197   90   85  100  95  85      </a:t>
            </a:r>
            <a:r>
              <a:rPr lang="ko-KR" altLang="en-US" sz="1100" dirty="0" err="1"/>
              <a:t>Python</a:t>
            </a:r>
            <a:endParaRPr lang="ko-KR" altLang="en-US" sz="1100" dirty="0"/>
          </a:p>
          <a:p>
            <a:r>
              <a:rPr lang="ko-KR" altLang="en-US" sz="1100" dirty="0"/>
              <a:t>2번    강태원 </a:t>
            </a:r>
            <a:r>
              <a:rPr lang="ko-KR" altLang="en-US" sz="1100" dirty="0" err="1"/>
              <a:t>NaN</a:t>
            </a:r>
            <a:r>
              <a:rPr lang="ko-KR" altLang="en-US" sz="1100" dirty="0"/>
              <a:t>  184   40   35   50  55  25        </a:t>
            </a:r>
            <a:r>
              <a:rPr lang="ko-KR" altLang="en-US" sz="1100" dirty="0" err="1"/>
              <a:t>Java</a:t>
            </a:r>
            <a:endParaRPr lang="ko-KR" altLang="en-US" sz="1100" dirty="0"/>
          </a:p>
          <a:p>
            <a:r>
              <a:rPr lang="ko-KR" altLang="en-US" sz="1100" dirty="0"/>
              <a:t>3번    </a:t>
            </a:r>
            <a:r>
              <a:rPr lang="ko-KR" altLang="en-US" sz="1100" dirty="0" err="1"/>
              <a:t>강호림</a:t>
            </a:r>
            <a:r>
              <a:rPr lang="ko-KR" altLang="en-US" sz="1100" dirty="0"/>
              <a:t> </a:t>
            </a:r>
            <a:r>
              <a:rPr lang="ko-KR" altLang="en-US" sz="1100" dirty="0" err="1"/>
              <a:t>NaN</a:t>
            </a:r>
            <a:r>
              <a:rPr lang="ko-KR" altLang="en-US" sz="1100" dirty="0"/>
              <a:t>  168   80   75   70  80  75  </a:t>
            </a:r>
            <a:r>
              <a:rPr lang="ko-KR" altLang="en-US" sz="1100" dirty="0" err="1"/>
              <a:t>Javascript</a:t>
            </a:r>
            <a:endParaRPr lang="ko-KR" altLang="en-US" sz="1100" dirty="0"/>
          </a:p>
          <a:p>
            <a:r>
              <a:rPr lang="ko-KR" altLang="en-US" sz="1100" dirty="0"/>
              <a:t>4번    김수찬 </a:t>
            </a:r>
            <a:r>
              <a:rPr lang="ko-KR" altLang="en-US" sz="1100" dirty="0" err="1"/>
              <a:t>NaN</a:t>
            </a:r>
            <a:r>
              <a:rPr lang="ko-KR" altLang="en-US" sz="1100" dirty="0"/>
              <a:t>  187   40   60   70  75  80         </a:t>
            </a:r>
            <a:r>
              <a:rPr lang="ko-KR" altLang="en-US" sz="1100" dirty="0" err="1"/>
              <a:t>NaN</a:t>
            </a:r>
            <a:endParaRPr lang="ko-KR" altLang="en-US" sz="1100" dirty="0"/>
          </a:p>
          <a:p>
            <a:r>
              <a:rPr lang="ko-KR" altLang="en-US" sz="1100" dirty="0"/>
              <a:t>5번    김재욱 </a:t>
            </a:r>
            <a:r>
              <a:rPr lang="ko-KR" altLang="en-US" sz="1100" dirty="0" err="1"/>
              <a:t>NaN</a:t>
            </a:r>
            <a:r>
              <a:rPr lang="ko-KR" altLang="en-US" sz="1100" dirty="0"/>
              <a:t>  188   15   20   10  35  10         </a:t>
            </a:r>
            <a:r>
              <a:rPr lang="ko-KR" altLang="en-US" sz="1100" dirty="0" err="1"/>
              <a:t>NaN</a:t>
            </a:r>
            <a:endParaRPr lang="ko-KR" altLang="en-US" sz="1100" dirty="0"/>
          </a:p>
          <a:p>
            <a:r>
              <a:rPr lang="ko-KR" altLang="en-US" sz="1100" dirty="0"/>
              <a:t>6번    박동현 </a:t>
            </a:r>
            <a:r>
              <a:rPr lang="ko-KR" altLang="en-US" sz="1100" dirty="0" err="1"/>
              <a:t>NaN</a:t>
            </a:r>
            <a:r>
              <a:rPr lang="ko-KR" altLang="en-US" sz="1100" dirty="0"/>
              <a:t>  202   80  100   95  85  80           C</a:t>
            </a:r>
          </a:p>
          <a:p>
            <a:r>
              <a:rPr lang="ko-KR" altLang="en-US" sz="1100" dirty="0"/>
              <a:t>7번    박혜정 </a:t>
            </a:r>
            <a:r>
              <a:rPr lang="ko-KR" altLang="en-US" sz="1100" dirty="0" err="1"/>
              <a:t>NaN</a:t>
            </a:r>
            <a:r>
              <a:rPr lang="ko-KR" altLang="en-US" sz="1100" dirty="0"/>
              <a:t>  188   55   65   45  40  35      PYTHON</a:t>
            </a:r>
          </a:p>
          <a:p>
            <a:r>
              <a:rPr lang="ko-KR" altLang="en-US" sz="1100" dirty="0"/>
              <a:t>8번    </a:t>
            </a:r>
            <a:r>
              <a:rPr lang="ko-KR" altLang="en-US" sz="1100" dirty="0" err="1"/>
              <a:t>승근열</a:t>
            </a:r>
            <a:r>
              <a:rPr lang="ko-KR" altLang="en-US" sz="1100" dirty="0"/>
              <a:t> </a:t>
            </a:r>
            <a:r>
              <a:rPr lang="ko-KR" altLang="en-US" sz="1100" dirty="0" err="1"/>
              <a:t>NaN</a:t>
            </a:r>
            <a:r>
              <a:rPr lang="ko-KR" altLang="en-US" sz="1100" dirty="0"/>
              <a:t>  190  100   85   90  95  95          C#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6E7D4DD7-2E2F-4197-985B-D3921B48F271}"/>
              </a:ext>
            </a:extLst>
          </p:cNvPr>
          <p:cNvSpPr/>
          <p:nvPr/>
        </p:nvSpPr>
        <p:spPr>
          <a:xfrm>
            <a:off x="405538" y="3916153"/>
            <a:ext cx="4703357" cy="991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23" name="연결선: 꺾임 8">
            <a:extLst>
              <a:ext uri="{FF2B5EF4-FFF2-40B4-BE49-F238E27FC236}">
                <a16:creationId xmlns="" xmlns:a16="http://schemas.microsoft.com/office/drawing/2014/main" id="{926067CE-C612-48D3-ABA4-0F88EC73F8E4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 flipV="1">
            <a:off x="5108895" y="2831456"/>
            <a:ext cx="3026673" cy="158040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73405D0-FED8-4EBE-B27D-48D5803F947D}"/>
              </a:ext>
            </a:extLst>
          </p:cNvPr>
          <p:cNvSpPr/>
          <p:nvPr/>
        </p:nvSpPr>
        <p:spPr>
          <a:xfrm>
            <a:off x="8984609" y="2298583"/>
            <a:ext cx="377505" cy="1425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69139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10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81B5509-734D-4E13-B035-461EB2B0896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10</a:t>
            </a:r>
            <a:r>
              <a:rPr lang="ko-KR" altLang="en-US" dirty="0"/>
              <a:t>_</a:t>
            </a:r>
            <a:r>
              <a:rPr lang="en-US" altLang="ko-KR" dirty="0"/>
              <a:t>datafill2</a:t>
            </a:r>
            <a:r>
              <a:rPr lang="ko-KR" altLang="en-US" dirty="0"/>
              <a:t>.py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9F29E53-1BAF-46EE-B698-DDF49557B130}"/>
              </a:ext>
            </a:extLst>
          </p:cNvPr>
          <p:cNvSpPr/>
          <p:nvPr/>
        </p:nvSpPr>
        <p:spPr>
          <a:xfrm>
            <a:off x="405538" y="994229"/>
            <a:ext cx="7530447" cy="58637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10. 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결측치</a:t>
            </a:r>
            <a:endParaRPr lang="ko-KR" altLang="en-US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 채우기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fillna</a:t>
            </a:r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pandas as pd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엑셀파일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지정해서 열기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pd.read_excel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('score.xlsx',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index_col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지원번호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  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SW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특기 데이터 중에서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Nan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 대해서 채움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반영하려면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inplace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=True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df['SW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특기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'].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fillna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확인 중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inplace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=True)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2E6D855D-A796-4134-A397-4F0812D40130}"/>
              </a:ext>
            </a:extLst>
          </p:cNvPr>
          <p:cNvSpPr/>
          <p:nvPr/>
        </p:nvSpPr>
        <p:spPr>
          <a:xfrm>
            <a:off x="8166462" y="2967229"/>
            <a:ext cx="3799331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일부 컬럼만 </a:t>
            </a:r>
            <a:r>
              <a:rPr lang="en-US" altLang="ko-KR" sz="1400" dirty="0"/>
              <a:t>Nan </a:t>
            </a:r>
            <a:r>
              <a:rPr lang="ko-KR" altLang="en-US" sz="1400" dirty="0" err="1"/>
              <a:t>채울수</a:t>
            </a:r>
            <a:r>
              <a:rPr lang="ko-KR" altLang="en-US" sz="1400" dirty="0"/>
              <a:t> 있음</a:t>
            </a:r>
            <a:endParaRPr lang="en-US" altLang="ko-KR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82F0D3D-28EA-4B40-9535-0A1D37F5AACB}"/>
              </a:ext>
            </a:extLst>
          </p:cNvPr>
          <p:cNvSpPr/>
          <p:nvPr/>
        </p:nvSpPr>
        <p:spPr>
          <a:xfrm>
            <a:off x="405538" y="2785145"/>
            <a:ext cx="7228443" cy="15981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1" name="연결선: 꺾임 8">
            <a:extLst>
              <a:ext uri="{FF2B5EF4-FFF2-40B4-BE49-F238E27FC236}">
                <a16:creationId xmlns="" xmlns:a16="http://schemas.microsoft.com/office/drawing/2014/main" id="{22A963EA-1AA5-4CAA-8691-7EA8C3257075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7633981" y="3121118"/>
            <a:ext cx="532481" cy="46307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D71B7B5-9955-4B80-8F0B-3ADC92352F9F}"/>
              </a:ext>
            </a:extLst>
          </p:cNvPr>
          <p:cNvSpPr txBox="1"/>
          <p:nvPr/>
        </p:nvSpPr>
        <p:spPr>
          <a:xfrm>
            <a:off x="982511" y="203587"/>
            <a:ext cx="92302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결측치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채우기 </a:t>
            </a:r>
            <a:r>
              <a:rPr lang="en-US" altLang="ko-KR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fillna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2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10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81B5509-734D-4E13-B035-461EB2B0896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10</a:t>
            </a:r>
            <a:r>
              <a:rPr lang="ko-KR" altLang="en-US" dirty="0"/>
              <a:t>_</a:t>
            </a:r>
            <a:r>
              <a:rPr lang="en-US" altLang="ko-KR" dirty="0"/>
              <a:t>datafill3</a:t>
            </a:r>
            <a:r>
              <a:rPr lang="ko-KR" altLang="en-US" dirty="0"/>
              <a:t>.py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9F29E53-1BAF-46EE-B698-DDF49557B130}"/>
              </a:ext>
            </a:extLst>
          </p:cNvPr>
          <p:cNvSpPr/>
          <p:nvPr/>
        </p:nvSpPr>
        <p:spPr>
          <a:xfrm>
            <a:off x="405538" y="994229"/>
            <a:ext cx="7530447" cy="58637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10. 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결측치</a:t>
            </a:r>
            <a:endParaRPr lang="ko-KR" altLang="en-US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 삭제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dropna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pandas as pd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엑셀파일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지정해서 열기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pd.read_excel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('score.xlsx',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index_col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지원번호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  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Nan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포함되어 있는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row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전체를 삭제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inplace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=True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해야만 반영이 됨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df.dropna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df.dropna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inplace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=True))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2E6D855D-A796-4134-A397-4F0812D40130}"/>
              </a:ext>
            </a:extLst>
          </p:cNvPr>
          <p:cNvSpPr/>
          <p:nvPr/>
        </p:nvSpPr>
        <p:spPr>
          <a:xfrm>
            <a:off x="8166462" y="2967229"/>
            <a:ext cx="3799331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일부 컬럼만 </a:t>
            </a:r>
            <a:r>
              <a:rPr lang="en-US" altLang="ko-KR" sz="1400" dirty="0"/>
              <a:t>Nan </a:t>
            </a:r>
            <a:r>
              <a:rPr lang="ko-KR" altLang="en-US" sz="1400" dirty="0" err="1"/>
              <a:t>채울수</a:t>
            </a:r>
            <a:r>
              <a:rPr lang="ko-KR" altLang="en-US" sz="1400" dirty="0"/>
              <a:t> 있음</a:t>
            </a:r>
            <a:endParaRPr lang="en-US" altLang="ko-KR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82F0D3D-28EA-4B40-9535-0A1D37F5AACB}"/>
              </a:ext>
            </a:extLst>
          </p:cNvPr>
          <p:cNvSpPr/>
          <p:nvPr/>
        </p:nvSpPr>
        <p:spPr>
          <a:xfrm>
            <a:off x="405538" y="2785146"/>
            <a:ext cx="7228443" cy="13925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1" name="연결선: 꺾임 8">
            <a:extLst>
              <a:ext uri="{FF2B5EF4-FFF2-40B4-BE49-F238E27FC236}">
                <a16:creationId xmlns="" xmlns:a16="http://schemas.microsoft.com/office/drawing/2014/main" id="{22A963EA-1AA5-4CAA-8691-7EA8C3257075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7633981" y="3121118"/>
            <a:ext cx="532481" cy="36031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D71B7B5-9955-4B80-8F0B-3ADC92352F9F}"/>
              </a:ext>
            </a:extLst>
          </p:cNvPr>
          <p:cNvSpPr txBox="1"/>
          <p:nvPr/>
        </p:nvSpPr>
        <p:spPr>
          <a:xfrm>
            <a:off x="982511" y="203587"/>
            <a:ext cx="92302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결측치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삭제</a:t>
            </a:r>
            <a:r>
              <a:rPr lang="en-US" altLang="ko-KR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dropna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 1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32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10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81B5509-734D-4E13-B035-461EB2B0896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10</a:t>
            </a:r>
            <a:r>
              <a:rPr lang="ko-KR" altLang="en-US" dirty="0"/>
              <a:t>_</a:t>
            </a:r>
            <a:r>
              <a:rPr lang="en-US" altLang="ko-KR" dirty="0"/>
              <a:t>datafill4</a:t>
            </a:r>
            <a:r>
              <a:rPr lang="ko-KR" altLang="en-US" dirty="0"/>
              <a:t>.py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9F29E53-1BAF-46EE-B698-DDF49557B130}"/>
              </a:ext>
            </a:extLst>
          </p:cNvPr>
          <p:cNvSpPr/>
          <p:nvPr/>
        </p:nvSpPr>
        <p:spPr>
          <a:xfrm>
            <a:off x="405538" y="994229"/>
            <a:ext cx="7530447" cy="58637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10. </a:t>
            </a:r>
            <a:r>
              <a:rPr lang="ko-KR" altLang="en-US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결측치</a:t>
            </a:r>
            <a:endParaRPr lang="ko-KR" altLang="en-US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#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 삭제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dropna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pandas as pd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엑셀파일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지정해서 열기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 = 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pd.read_excel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('score.xlsx', 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index_col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지원번호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  </a:t>
            </a:r>
          </a:p>
          <a:p>
            <a:endParaRPr lang="en-US" altLang="ko-KR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row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Nan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개라도 있으면 삭제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inplace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=True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해야 반영됨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df.dropna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(axis='index', how='any'))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print(df)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해보면 반영이 안되어 있음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endParaRPr lang="en-US" altLang="ko-KR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SW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특기 컬럼이 삭제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df.dropna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(axis='columns'))</a:t>
            </a:r>
          </a:p>
          <a:p>
            <a:endParaRPr lang="en-US" altLang="ko-KR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학교 컬럼 모두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Nan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입력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numpy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as np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학교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= 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np.nan</a:t>
            </a:r>
            <a:endParaRPr lang="en-US" altLang="ko-KR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컬럼이 모두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Nan</a:t>
            </a:r>
            <a:r>
              <a:rPr lang="ko-KR" altLang="en-US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일때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삭제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학교컬럼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삭제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df.dropna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(axis='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columns',how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='all'))</a:t>
            </a:r>
          </a:p>
          <a:p>
            <a:endParaRPr lang="en-US" altLang="ko-KR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2E6D855D-A796-4134-A397-4F0812D40130}"/>
              </a:ext>
            </a:extLst>
          </p:cNvPr>
          <p:cNvSpPr/>
          <p:nvPr/>
        </p:nvSpPr>
        <p:spPr>
          <a:xfrm>
            <a:off x="8166462" y="2967229"/>
            <a:ext cx="3799331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[ </a:t>
            </a:r>
            <a:r>
              <a:rPr lang="en-US" altLang="ko-KR" sz="1600" dirty="0" err="1"/>
              <a:t>df.dropna</a:t>
            </a:r>
            <a:r>
              <a:rPr lang="ko-KR" altLang="en-US" sz="1600" dirty="0"/>
              <a:t> 세부 설명 </a:t>
            </a:r>
            <a:r>
              <a:rPr lang="en-US" altLang="ko-KR" sz="1600" dirty="0"/>
              <a:t>]</a:t>
            </a:r>
          </a:p>
          <a:p>
            <a:r>
              <a:rPr lang="en-US" altLang="ko-KR" sz="1600" dirty="0"/>
              <a:t>axis : index or columns</a:t>
            </a:r>
          </a:p>
          <a:p>
            <a:r>
              <a:rPr lang="en-US" altLang="ko-KR" sz="1600" dirty="0"/>
              <a:t>index </a:t>
            </a:r>
            <a:br>
              <a:rPr lang="en-US" altLang="ko-KR" sz="1600" dirty="0"/>
            </a:br>
            <a:r>
              <a:rPr lang="en-US" altLang="ko-KR" sz="1600" dirty="0"/>
              <a:t>- row</a:t>
            </a:r>
            <a:r>
              <a:rPr lang="ko-KR" altLang="en-US" sz="1600" dirty="0"/>
              <a:t>를 삭제</a:t>
            </a:r>
            <a:r>
              <a:rPr lang="en-US" altLang="ko-KR" sz="1600" dirty="0"/>
              <a:t>, columns - </a:t>
            </a:r>
            <a:r>
              <a:rPr lang="ko-KR" altLang="en-US" sz="1600" dirty="0"/>
              <a:t>컬럼을 삭제</a:t>
            </a:r>
          </a:p>
          <a:p>
            <a:r>
              <a:rPr lang="en-US" altLang="ko-KR" sz="1600" dirty="0"/>
              <a:t>how : any or all </a:t>
            </a:r>
          </a:p>
          <a:p>
            <a:r>
              <a:rPr lang="en-US" altLang="ko-KR" sz="1600" dirty="0"/>
              <a:t>- any - Nan</a:t>
            </a:r>
            <a:r>
              <a:rPr lang="ko-KR" altLang="en-US" sz="1600" dirty="0"/>
              <a:t>이 </a:t>
            </a:r>
            <a:r>
              <a:rPr lang="en-US" altLang="ko-KR" sz="1600" dirty="0"/>
              <a:t>1</a:t>
            </a:r>
            <a:r>
              <a:rPr lang="ko-KR" altLang="en-US" sz="1600" dirty="0"/>
              <a:t>개라도 있으면 삭제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en-US" altLang="ko-KR" sz="1600" dirty="0"/>
              <a:t>- all - </a:t>
            </a:r>
            <a:r>
              <a:rPr lang="ko-KR" altLang="en-US" sz="1600" dirty="0"/>
              <a:t>모두 있어야 삭제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82F0D3D-28EA-4B40-9535-0A1D37F5AACB}"/>
              </a:ext>
            </a:extLst>
          </p:cNvPr>
          <p:cNvSpPr/>
          <p:nvPr/>
        </p:nvSpPr>
        <p:spPr>
          <a:xfrm>
            <a:off x="405539" y="2533475"/>
            <a:ext cx="4401354" cy="209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1" name="연결선: 꺾임 8">
            <a:extLst>
              <a:ext uri="{FF2B5EF4-FFF2-40B4-BE49-F238E27FC236}">
                <a16:creationId xmlns="" xmlns:a16="http://schemas.microsoft.com/office/drawing/2014/main" id="{22A963EA-1AA5-4CAA-8691-7EA8C3257075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4806893" y="2638338"/>
            <a:ext cx="3359569" cy="123683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D71B7B5-9955-4B80-8F0B-3ADC92352F9F}"/>
              </a:ext>
            </a:extLst>
          </p:cNvPr>
          <p:cNvSpPr txBox="1"/>
          <p:nvPr/>
        </p:nvSpPr>
        <p:spPr>
          <a:xfrm>
            <a:off x="982511" y="203587"/>
            <a:ext cx="92302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결측치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삭제</a:t>
            </a:r>
            <a:r>
              <a:rPr lang="en-US" altLang="ko-KR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dropna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 3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72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836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81B5509-734D-4E13-B035-461EB2B0896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11</a:t>
            </a:r>
            <a:r>
              <a:rPr lang="ko-KR" altLang="en-US" dirty="0"/>
              <a:t>_</a:t>
            </a:r>
            <a:r>
              <a:rPr lang="en-US" altLang="ko-KR" dirty="0"/>
              <a:t>datasort1</a:t>
            </a:r>
            <a:r>
              <a:rPr lang="ko-KR" altLang="en-US" dirty="0"/>
              <a:t>.py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9F29E53-1BAF-46EE-B698-DDF49557B130}"/>
              </a:ext>
            </a:extLst>
          </p:cNvPr>
          <p:cNvSpPr/>
          <p:nvPr/>
        </p:nvSpPr>
        <p:spPr>
          <a:xfrm>
            <a:off x="405538" y="994229"/>
            <a:ext cx="7530447" cy="58637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11.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 정렬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# 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sort_values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오름차순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내림차순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pandas as pd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엑셀파일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지정해서 열기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 = 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pd.read_excel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('score.xlsx', 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index_col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지원번호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  </a:t>
            </a:r>
          </a:p>
          <a:p>
            <a:endParaRPr lang="en-US" altLang="ko-KR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키를 기준으로 오름차순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낮은키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부터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정렬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df.sort_values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'))</a:t>
            </a:r>
          </a:p>
          <a:p>
            <a:endParaRPr lang="en-US" altLang="ko-KR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키를 기준으로 내림차순 정렬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df.sort_values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',ascending=False))</a:t>
            </a:r>
          </a:p>
          <a:p>
            <a:endParaRPr lang="en-US" altLang="ko-KR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수학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영어를 기준으로 내림차순 정렬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3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4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 수학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70,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영어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75,60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 정렬됨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df.sort_values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수학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영어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'],ascending=False ))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수학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영어 점수 기준으로 오름차순 정렬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3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4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70,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영어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60,75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 정렬 됨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 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df.sort_values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수학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영어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']))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 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df.sort_values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수학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영어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'],ascending=False))</a:t>
            </a:r>
          </a:p>
          <a:p>
            <a:endParaRPr lang="en-US" altLang="ko-KR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수학 오름차순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영어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내림차순 정렬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df.sort_values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수학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영어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'],ascending=[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True,False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]) 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2E6D855D-A796-4134-A397-4F0812D40130}"/>
              </a:ext>
            </a:extLst>
          </p:cNvPr>
          <p:cNvSpPr/>
          <p:nvPr/>
        </p:nvSpPr>
        <p:spPr>
          <a:xfrm>
            <a:off x="8166462" y="2967229"/>
            <a:ext cx="3799331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 dirty="0"/>
              <a:t>정렬 </a:t>
            </a:r>
            <a:r>
              <a:rPr lang="en-US" altLang="ko-KR" sz="1600" dirty="0"/>
              <a:t>]</a:t>
            </a:r>
          </a:p>
          <a:p>
            <a:r>
              <a:rPr lang="en-US" altLang="ko-KR" sz="1600" dirty="0"/>
              <a:t>ascending=True : </a:t>
            </a:r>
            <a:r>
              <a:rPr lang="ko-KR" altLang="en-US" sz="1600" dirty="0"/>
              <a:t>오름차순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ascending=False : </a:t>
            </a:r>
            <a:r>
              <a:rPr lang="ko-KR" altLang="en-US" sz="1600" dirty="0"/>
              <a:t>내림차순</a:t>
            </a:r>
            <a:endParaRPr lang="en-US" altLang="ko-KR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82F0D3D-28EA-4B40-9535-0A1D37F5AACB}"/>
              </a:ext>
            </a:extLst>
          </p:cNvPr>
          <p:cNvSpPr/>
          <p:nvPr/>
        </p:nvSpPr>
        <p:spPr>
          <a:xfrm>
            <a:off x="405539" y="2667699"/>
            <a:ext cx="4401354" cy="6123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1" name="연결선: 꺾임 8">
            <a:extLst>
              <a:ext uri="{FF2B5EF4-FFF2-40B4-BE49-F238E27FC236}">
                <a16:creationId xmlns="" xmlns:a16="http://schemas.microsoft.com/office/drawing/2014/main" id="{22A963EA-1AA5-4CAA-8691-7EA8C3257075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4806893" y="2973897"/>
            <a:ext cx="3359569" cy="40883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D71B7B5-9955-4B80-8F0B-3ADC92352F9F}"/>
              </a:ext>
            </a:extLst>
          </p:cNvPr>
          <p:cNvSpPr txBox="1"/>
          <p:nvPr/>
        </p:nvSpPr>
        <p:spPr>
          <a:xfrm>
            <a:off x="982511" y="203587"/>
            <a:ext cx="92302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정렬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</a:t>
            </a:r>
            <a:r>
              <a:rPr lang="en-US" altLang="ko-KR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sort_values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오름차순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내림차순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4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836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81B5509-734D-4E13-B035-461EB2B0896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11</a:t>
            </a:r>
            <a:r>
              <a:rPr lang="ko-KR" altLang="en-US" dirty="0"/>
              <a:t>_</a:t>
            </a:r>
            <a:r>
              <a:rPr lang="en-US" altLang="ko-KR" dirty="0"/>
              <a:t>datasort1</a:t>
            </a:r>
            <a:r>
              <a:rPr lang="ko-KR" altLang="en-US" dirty="0"/>
              <a:t>.py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9F29E53-1BAF-46EE-B698-DDF49557B130}"/>
              </a:ext>
            </a:extLst>
          </p:cNvPr>
          <p:cNvSpPr/>
          <p:nvPr/>
        </p:nvSpPr>
        <p:spPr>
          <a:xfrm>
            <a:off x="405538" y="994229"/>
            <a:ext cx="7530447" cy="58637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series 1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차원도 가능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 기준으로 오름차순 정렬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'].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sort_values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 )</a:t>
            </a:r>
          </a:p>
          <a:p>
            <a:endParaRPr lang="en-US" altLang="ko-KR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 기준 내림차순 정렬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'].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sort_values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(ascending=False) )</a:t>
            </a:r>
          </a:p>
          <a:p>
            <a:endParaRPr lang="en-US" altLang="ko-KR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지원번호 기준 오름차순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 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df.sort_index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 )</a:t>
            </a:r>
          </a:p>
          <a:p>
            <a:endParaRPr lang="en-US" altLang="ko-KR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지원번호 기준으로 내림차순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 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df.sort_index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(ascending=False)  )</a:t>
            </a:r>
          </a:p>
          <a:p>
            <a:endParaRPr lang="en-US" altLang="ko-KR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2E6D855D-A796-4134-A397-4F0812D40130}"/>
              </a:ext>
            </a:extLst>
          </p:cNvPr>
          <p:cNvSpPr/>
          <p:nvPr/>
        </p:nvSpPr>
        <p:spPr>
          <a:xfrm>
            <a:off x="8166462" y="2967229"/>
            <a:ext cx="3799331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 dirty="0"/>
              <a:t>정렬 </a:t>
            </a:r>
            <a:r>
              <a:rPr lang="en-US" altLang="ko-KR" sz="1600" dirty="0"/>
              <a:t>]</a:t>
            </a:r>
          </a:p>
          <a:p>
            <a:r>
              <a:rPr lang="en-US" altLang="ko-KR" sz="1600" dirty="0"/>
              <a:t>index</a:t>
            </a:r>
            <a:r>
              <a:rPr lang="ko-KR" altLang="en-US" sz="1600"/>
              <a:t>기준으로 정렬</a:t>
            </a:r>
            <a:endParaRPr lang="en-US" altLang="ko-KR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82F0D3D-28EA-4B40-9535-0A1D37F5AACB}"/>
              </a:ext>
            </a:extLst>
          </p:cNvPr>
          <p:cNvSpPr/>
          <p:nvPr/>
        </p:nvSpPr>
        <p:spPr>
          <a:xfrm>
            <a:off x="405539" y="2416029"/>
            <a:ext cx="4401354" cy="14680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1" name="연결선: 꺾임 8">
            <a:extLst>
              <a:ext uri="{FF2B5EF4-FFF2-40B4-BE49-F238E27FC236}">
                <a16:creationId xmlns="" xmlns:a16="http://schemas.microsoft.com/office/drawing/2014/main" id="{22A963EA-1AA5-4CAA-8691-7EA8C3257075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4806893" y="3150066"/>
            <a:ext cx="3359569" cy="10955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D71B7B5-9955-4B80-8F0B-3ADC92352F9F}"/>
              </a:ext>
            </a:extLst>
          </p:cNvPr>
          <p:cNvSpPr txBox="1"/>
          <p:nvPr/>
        </p:nvSpPr>
        <p:spPr>
          <a:xfrm>
            <a:off x="982511" y="203587"/>
            <a:ext cx="92302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정렬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</a:t>
            </a:r>
            <a:r>
              <a:rPr lang="en-US" altLang="ko-KR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sort_values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오름차순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내림차순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67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81B5509-734D-4E13-B035-461EB2B0896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12</a:t>
            </a:r>
            <a:r>
              <a:rPr lang="ko-KR" altLang="en-US" dirty="0"/>
              <a:t>_</a:t>
            </a:r>
            <a:r>
              <a:rPr lang="en-US" altLang="ko-KR" dirty="0"/>
              <a:t>dataupdate1</a:t>
            </a:r>
            <a:r>
              <a:rPr lang="ko-KR" altLang="en-US" dirty="0"/>
              <a:t>.py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9F29E53-1BAF-46EE-B698-DDF49557B130}"/>
              </a:ext>
            </a:extLst>
          </p:cNvPr>
          <p:cNvSpPr/>
          <p:nvPr/>
        </p:nvSpPr>
        <p:spPr>
          <a:xfrm>
            <a:off x="405538" y="994229"/>
            <a:ext cx="7530447" cy="58637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12.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 수정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# column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수정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pandas as pd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엑셀파일 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지정해서 열기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 = </a:t>
            </a:r>
            <a:r>
              <a:rPr lang="en-US" altLang="ko-KR" sz="12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.read_excel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('score.xlsx', 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index_col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지원번호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print(df)  </a:t>
            </a:r>
          </a:p>
          <a:p>
            <a:endParaRPr lang="en-US" altLang="ko-KR" sz="1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학교 </a:t>
            </a:r>
            <a:r>
              <a:rPr lang="ko-KR" altLang="en-US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컬럼중에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구로고를 영등포고로 변경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print(df['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학교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'].replace({'</a:t>
            </a:r>
            <a:r>
              <a:rPr lang="ko-KR" altLang="en-US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구로고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':'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영등포고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'}))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2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 이상일때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print(df['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학교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'].replace({'</a:t>
            </a:r>
            <a:r>
              <a:rPr lang="ko-KR" altLang="en-US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구로고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':'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영등포고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디지털고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':'</a:t>
            </a:r>
            <a:r>
              <a:rPr lang="ko-KR" altLang="en-US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구청고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'}))</a:t>
            </a:r>
          </a:p>
          <a:p>
            <a:endParaRPr lang="en-US" altLang="ko-KR" sz="1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inplace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=True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해야 반영이 됨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df['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학교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'].replace({'</a:t>
            </a:r>
            <a:r>
              <a:rPr lang="ko-KR" altLang="en-US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구로고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':'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영등포고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'},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inplace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=True) 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</a:t>
            </a:r>
          </a:p>
          <a:p>
            <a:endParaRPr lang="en-US" altLang="ko-KR" sz="1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SW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특기 컬럼 내용을 모두 소문자 변경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print(df['SW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특기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'].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str.lower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())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SW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특기 컬럼 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대문자 변경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print(df['SW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특기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'].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str.upper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())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소문자 </a:t>
            </a:r>
            <a:r>
              <a:rPr lang="ko-KR" altLang="en-US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변경후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저장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df['SW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특기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= df['SW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특기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'].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str.lower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</a:t>
            </a:r>
          </a:p>
          <a:p>
            <a:endParaRPr lang="en-US" altLang="ko-KR" sz="1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고등학교를 입력하는 방법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df['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학교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= df['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학교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+ '</a:t>
            </a:r>
            <a:r>
              <a:rPr lang="ko-KR" altLang="en-US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등학교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2E6D855D-A796-4134-A397-4F0812D40130}"/>
              </a:ext>
            </a:extLst>
          </p:cNvPr>
          <p:cNvSpPr/>
          <p:nvPr/>
        </p:nvSpPr>
        <p:spPr>
          <a:xfrm>
            <a:off x="8166462" y="2967229"/>
            <a:ext cx="3799331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Inplace</a:t>
            </a:r>
            <a:r>
              <a:rPr lang="en-US" altLang="ko-KR" sz="1600" dirty="0"/>
              <a:t>=True </a:t>
            </a:r>
            <a:r>
              <a:rPr lang="ko-KR" altLang="en-US" sz="1600" dirty="0"/>
              <a:t>해야 반영이 됨</a:t>
            </a:r>
            <a:r>
              <a:rPr lang="en-US" altLang="ko-KR" sz="1600"/>
              <a:t>.</a:t>
            </a:r>
            <a:endParaRPr lang="en-US" altLang="ko-KR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82F0D3D-28EA-4B40-9535-0A1D37F5AACB}"/>
              </a:ext>
            </a:extLst>
          </p:cNvPr>
          <p:cNvSpPr/>
          <p:nvPr/>
        </p:nvSpPr>
        <p:spPr>
          <a:xfrm>
            <a:off x="405539" y="3456329"/>
            <a:ext cx="6104318" cy="9395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1" name="연결선: 꺾임 8">
            <a:extLst>
              <a:ext uri="{FF2B5EF4-FFF2-40B4-BE49-F238E27FC236}">
                <a16:creationId xmlns="" xmlns:a16="http://schemas.microsoft.com/office/drawing/2014/main" id="{22A963EA-1AA5-4CAA-8691-7EA8C3257075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6509857" y="3136506"/>
            <a:ext cx="1656605" cy="78960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D71B7B5-9955-4B80-8F0B-3ADC92352F9F}"/>
              </a:ext>
            </a:extLst>
          </p:cNvPr>
          <p:cNvSpPr txBox="1"/>
          <p:nvPr/>
        </p:nvSpPr>
        <p:spPr>
          <a:xfrm>
            <a:off x="982511" y="203587"/>
            <a:ext cx="92302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수정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column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8B3DA512-622E-4C9D-BB2D-51E0147A3AC1}"/>
              </a:ext>
            </a:extLst>
          </p:cNvPr>
          <p:cNvSpPr/>
          <p:nvPr/>
        </p:nvSpPr>
        <p:spPr>
          <a:xfrm>
            <a:off x="405539" y="6068390"/>
            <a:ext cx="6104318" cy="7896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94754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81B5509-734D-4E13-B035-461EB2B0896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12</a:t>
            </a:r>
            <a:r>
              <a:rPr lang="ko-KR" altLang="en-US" dirty="0"/>
              <a:t>_</a:t>
            </a:r>
            <a:r>
              <a:rPr lang="en-US" altLang="ko-KR" dirty="0"/>
              <a:t>dataupdate2</a:t>
            </a:r>
            <a:r>
              <a:rPr lang="ko-KR" altLang="en-US" dirty="0"/>
              <a:t>.py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9F29E53-1BAF-46EE-B698-DDF49557B130}"/>
              </a:ext>
            </a:extLst>
          </p:cNvPr>
          <p:cNvSpPr/>
          <p:nvPr/>
        </p:nvSpPr>
        <p:spPr>
          <a:xfrm>
            <a:off x="405538" y="994229"/>
            <a:ext cx="7530447" cy="58637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12.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 수정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# column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추가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pandas as pd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엑셀파일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지정해서 열기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 = 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pd.read_excel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('score.xlsx', 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index_col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지원번호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print(df)  </a:t>
            </a:r>
          </a:p>
          <a:p>
            <a:endParaRPr lang="en-US" altLang="ko-KR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#column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추가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총합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= 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국어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+ 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영어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+ 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수학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+ 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과학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+ 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사회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</a:t>
            </a:r>
          </a:p>
          <a:p>
            <a:endParaRPr lang="en-US" altLang="ko-KR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결과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column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추가하고 전체 데이터는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Fail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초기화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결과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='Fail' 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</a:t>
            </a:r>
          </a:p>
          <a:p>
            <a:endParaRPr lang="en-US" altLang="ko-KR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총합이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400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보다 큰 데이터에 대해서 합격</a:t>
            </a:r>
          </a:p>
          <a:p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df.loc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총합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&gt; 400,'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결과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= 'Pass'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2E6D855D-A796-4134-A397-4F0812D40130}"/>
              </a:ext>
            </a:extLst>
          </p:cNvPr>
          <p:cNvSpPr/>
          <p:nvPr/>
        </p:nvSpPr>
        <p:spPr>
          <a:xfrm>
            <a:off x="8166462" y="2967229"/>
            <a:ext cx="3799331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컬럼 추가</a:t>
            </a:r>
            <a:endParaRPr lang="en-US" altLang="ko-KR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82F0D3D-28EA-4B40-9535-0A1D37F5AACB}"/>
              </a:ext>
            </a:extLst>
          </p:cNvPr>
          <p:cNvSpPr/>
          <p:nvPr/>
        </p:nvSpPr>
        <p:spPr>
          <a:xfrm>
            <a:off x="405539" y="3565386"/>
            <a:ext cx="6104318" cy="9395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1" name="연결선: 꺾임 8">
            <a:extLst>
              <a:ext uri="{FF2B5EF4-FFF2-40B4-BE49-F238E27FC236}">
                <a16:creationId xmlns="" xmlns:a16="http://schemas.microsoft.com/office/drawing/2014/main" id="{22A963EA-1AA5-4CAA-8691-7EA8C3257075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6509857" y="3136506"/>
            <a:ext cx="1656605" cy="89866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D71B7B5-9955-4B80-8F0B-3ADC92352F9F}"/>
              </a:ext>
            </a:extLst>
          </p:cNvPr>
          <p:cNvSpPr txBox="1"/>
          <p:nvPr/>
        </p:nvSpPr>
        <p:spPr>
          <a:xfrm>
            <a:off x="982511" y="203587"/>
            <a:ext cx="92302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수정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column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추가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D305D8F-6729-4F14-B6FE-3A4C3D1F6381}"/>
              </a:ext>
            </a:extLst>
          </p:cNvPr>
          <p:cNvSpPr/>
          <p:nvPr/>
        </p:nvSpPr>
        <p:spPr>
          <a:xfrm>
            <a:off x="405539" y="4660126"/>
            <a:ext cx="6104318" cy="9395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5A194A63-1C10-4099-8B8C-445B60F837DE}"/>
              </a:ext>
            </a:extLst>
          </p:cNvPr>
          <p:cNvSpPr/>
          <p:nvPr/>
        </p:nvSpPr>
        <p:spPr>
          <a:xfrm>
            <a:off x="8166462" y="4677424"/>
            <a:ext cx="3799331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컬럼 값 비교해서 수정</a:t>
            </a:r>
            <a:endParaRPr lang="en-US" altLang="ko-KR" sz="1600" dirty="0"/>
          </a:p>
        </p:txBody>
      </p:sp>
      <p:cxnSp>
        <p:nvCxnSpPr>
          <p:cNvPr id="19" name="연결선: 꺾임 8">
            <a:extLst>
              <a:ext uri="{FF2B5EF4-FFF2-40B4-BE49-F238E27FC236}">
                <a16:creationId xmlns="" xmlns:a16="http://schemas.microsoft.com/office/drawing/2014/main" id="{3C52E04D-961F-4B1D-A16A-B18455F1E002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6509857" y="4846701"/>
            <a:ext cx="1656605" cy="28320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45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81B5509-734D-4E13-B035-461EB2B0896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12</a:t>
            </a:r>
            <a:r>
              <a:rPr lang="ko-KR" altLang="en-US" dirty="0"/>
              <a:t>_</a:t>
            </a:r>
            <a:r>
              <a:rPr lang="en-US" altLang="ko-KR" dirty="0"/>
              <a:t>dataupdate3</a:t>
            </a:r>
            <a:r>
              <a:rPr lang="ko-KR" altLang="en-US" dirty="0"/>
              <a:t>.py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9F29E53-1BAF-46EE-B698-DDF49557B130}"/>
              </a:ext>
            </a:extLst>
          </p:cNvPr>
          <p:cNvSpPr/>
          <p:nvPr/>
        </p:nvSpPr>
        <p:spPr>
          <a:xfrm>
            <a:off x="405538" y="994229"/>
            <a:ext cx="7530447" cy="58637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12.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 수정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# column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삭제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pandas as pd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엑셀파일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지정해서 열기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 = 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pd.read_excel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('score.xlsx', 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index_col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지원번호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print(df)  </a:t>
            </a:r>
          </a:p>
          <a:p>
            <a:endParaRPr lang="en-US" altLang="ko-KR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#column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추가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총합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= 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국어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+ 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영어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+ 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수학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+ 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과학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+ 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사회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</a:t>
            </a:r>
          </a:p>
          <a:p>
            <a:endParaRPr lang="en-US" altLang="ko-KR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총합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column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삭제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inplace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=True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해야 반영</a:t>
            </a:r>
          </a:p>
          <a:p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df.drop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(columns=['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총합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'],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inplace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=True)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</a:t>
            </a:r>
          </a:p>
          <a:p>
            <a:endParaRPr lang="en-US" altLang="ko-KR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국어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영어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수학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column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삭제</a:t>
            </a:r>
          </a:p>
          <a:p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df.drop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(columns=['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국어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영어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수학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'],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inplace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=True) 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2E6D855D-A796-4134-A397-4F0812D40130}"/>
              </a:ext>
            </a:extLst>
          </p:cNvPr>
          <p:cNvSpPr/>
          <p:nvPr/>
        </p:nvSpPr>
        <p:spPr>
          <a:xfrm>
            <a:off x="8166462" y="2967229"/>
            <a:ext cx="3799331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Inplace</a:t>
            </a:r>
            <a:r>
              <a:rPr lang="en-US" altLang="ko-KR" sz="1600" dirty="0"/>
              <a:t>=True </a:t>
            </a:r>
            <a:r>
              <a:rPr lang="ko-KR" altLang="en-US" sz="1600" dirty="0"/>
              <a:t>해야 반영됨</a:t>
            </a:r>
            <a:r>
              <a:rPr lang="en-US" altLang="ko-KR" sz="1600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82F0D3D-28EA-4B40-9535-0A1D37F5AACB}"/>
              </a:ext>
            </a:extLst>
          </p:cNvPr>
          <p:cNvSpPr/>
          <p:nvPr/>
        </p:nvSpPr>
        <p:spPr>
          <a:xfrm>
            <a:off x="405539" y="3565386"/>
            <a:ext cx="6104318" cy="9395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1" name="연결선: 꺾임 8">
            <a:extLst>
              <a:ext uri="{FF2B5EF4-FFF2-40B4-BE49-F238E27FC236}">
                <a16:creationId xmlns="" xmlns:a16="http://schemas.microsoft.com/office/drawing/2014/main" id="{22A963EA-1AA5-4CAA-8691-7EA8C3257075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6509857" y="3136506"/>
            <a:ext cx="1656605" cy="89866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D71B7B5-9955-4B80-8F0B-3ADC92352F9F}"/>
              </a:ext>
            </a:extLst>
          </p:cNvPr>
          <p:cNvSpPr txBox="1"/>
          <p:nvPr/>
        </p:nvSpPr>
        <p:spPr>
          <a:xfrm>
            <a:off x="982511" y="203587"/>
            <a:ext cx="92302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수정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drop(column) 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삭제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D305D8F-6729-4F14-B6FE-3A4C3D1F6381}"/>
              </a:ext>
            </a:extLst>
          </p:cNvPr>
          <p:cNvSpPr/>
          <p:nvPr/>
        </p:nvSpPr>
        <p:spPr>
          <a:xfrm>
            <a:off x="405539" y="4660126"/>
            <a:ext cx="6104318" cy="9395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5A194A63-1C10-4099-8B8C-445B60F837DE}"/>
              </a:ext>
            </a:extLst>
          </p:cNvPr>
          <p:cNvSpPr/>
          <p:nvPr/>
        </p:nvSpPr>
        <p:spPr>
          <a:xfrm>
            <a:off x="8166462" y="4677424"/>
            <a:ext cx="3799331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여러 컬럼 삭제</a:t>
            </a:r>
            <a:endParaRPr lang="en-US" altLang="ko-KR" sz="1600" dirty="0"/>
          </a:p>
        </p:txBody>
      </p:sp>
      <p:cxnSp>
        <p:nvCxnSpPr>
          <p:cNvPr id="19" name="연결선: 꺾임 8">
            <a:extLst>
              <a:ext uri="{FF2B5EF4-FFF2-40B4-BE49-F238E27FC236}">
                <a16:creationId xmlns="" xmlns:a16="http://schemas.microsoft.com/office/drawing/2014/main" id="{3C52E04D-961F-4B1D-A16A-B18455F1E002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6509857" y="4846701"/>
            <a:ext cx="1656605" cy="28320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7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vscode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주피터 노트북 사용가능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EAFBBF9-96B2-435D-9D2A-B6A8B32ECFC1}"/>
              </a:ext>
            </a:extLst>
          </p:cNvPr>
          <p:cNvSpPr/>
          <p:nvPr/>
        </p:nvSpPr>
        <p:spPr>
          <a:xfrm>
            <a:off x="416358" y="994231"/>
            <a:ext cx="10937442" cy="820579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 설치 되어 있으면 사용가능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7839F60F-3DBA-464E-8BB1-86D7DECDB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58" y="1938358"/>
            <a:ext cx="4420454" cy="161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="" xmlns:a16="http://schemas.microsoft.com/office/drawing/2014/main" id="{FBC5BBAC-67B5-4A4A-83D7-8FDAC68A7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58" y="3630744"/>
            <a:ext cx="6207944" cy="161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9ACF869-44F0-495F-9CB1-7990F4825E6F}"/>
              </a:ext>
            </a:extLst>
          </p:cNvPr>
          <p:cNvSpPr txBox="1"/>
          <p:nvPr/>
        </p:nvSpPr>
        <p:spPr>
          <a:xfrm>
            <a:off x="6742652" y="3645017"/>
            <a:ext cx="51445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2.Python: Create New Blank </a:t>
            </a:r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  <a:br>
              <a:rPr lang="en-US" altLang="ko-KR" dirty="0"/>
            </a:br>
            <a:r>
              <a:rPr lang="ko-KR" altLang="en-US" dirty="0"/>
              <a:t>입력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59C49DA-5CD5-4012-8B25-14CFAE6166C4}"/>
              </a:ext>
            </a:extLst>
          </p:cNvPr>
          <p:cNvSpPr txBox="1"/>
          <p:nvPr/>
        </p:nvSpPr>
        <p:spPr>
          <a:xfrm>
            <a:off x="6742652" y="2050366"/>
            <a:ext cx="5144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 view &gt; command palette </a:t>
            </a:r>
            <a:r>
              <a:rPr lang="ko-KR" altLang="en-US" dirty="0"/>
              <a:t>클릭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="" xmlns:a16="http://schemas.microsoft.com/office/drawing/2014/main" id="{012616FC-B278-47DF-9CBC-9A44A7B95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14" y="5364477"/>
            <a:ext cx="2359386" cy="14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A6BAB99-D935-44A0-BA66-59B617F4FF87}"/>
              </a:ext>
            </a:extLst>
          </p:cNvPr>
          <p:cNvSpPr txBox="1"/>
          <p:nvPr/>
        </p:nvSpPr>
        <p:spPr>
          <a:xfrm>
            <a:off x="6742652" y="5498200"/>
            <a:ext cx="5144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화면 출력</a:t>
            </a:r>
          </a:p>
        </p:txBody>
      </p:sp>
    </p:spTree>
    <p:extLst>
      <p:ext uri="{BB962C8B-B14F-4D97-AF65-F5344CB8AC3E}">
        <p14:creationId xmlns:p14="http://schemas.microsoft.com/office/powerpoint/2010/main" val="204856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81B5509-734D-4E13-B035-461EB2B0896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12</a:t>
            </a:r>
            <a:r>
              <a:rPr lang="ko-KR" altLang="en-US" dirty="0"/>
              <a:t>_</a:t>
            </a:r>
            <a:r>
              <a:rPr lang="en-US" altLang="ko-KR" dirty="0"/>
              <a:t>dataupdate4</a:t>
            </a:r>
            <a:r>
              <a:rPr lang="ko-KR" altLang="en-US" dirty="0"/>
              <a:t>.py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9F29E53-1BAF-46EE-B698-DDF49557B130}"/>
              </a:ext>
            </a:extLst>
          </p:cNvPr>
          <p:cNvSpPr/>
          <p:nvPr/>
        </p:nvSpPr>
        <p:spPr>
          <a:xfrm>
            <a:off x="405538" y="994229"/>
            <a:ext cx="7530447" cy="58637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12.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 수정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## row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삭제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pandas as pd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엑셀파일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지정해서 열기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 = 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pd.read_excel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('score.xlsx', 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index_col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지원번호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print(df)  </a:t>
            </a:r>
          </a:p>
          <a:p>
            <a:endParaRPr lang="en-US" altLang="ko-KR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4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index, row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삭제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inplace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=True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해야 반영됨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df.drop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(index='4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inplace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=True)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print(df)</a:t>
            </a:r>
          </a:p>
          <a:p>
            <a:endParaRPr lang="en-US" altLang="ko-KR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수학점수가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80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점 미만 학생만 남기고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삭제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1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=100,6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=95,8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=90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이상인 학생 삭제</a:t>
            </a:r>
          </a:p>
          <a:p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filt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= 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수학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&lt; 80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print(df[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filt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])</a:t>
            </a:r>
          </a:p>
          <a:p>
            <a:endParaRPr lang="en-US" altLang="ko-KR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80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점 밑으로 </a:t>
            </a:r>
            <a:r>
              <a:rPr lang="ko-KR" altLang="en-US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삭제시</a:t>
            </a:r>
            <a:endParaRPr lang="ko-KR" altLang="en-US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index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출력하면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80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점 밑으로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출력됨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print(df[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filt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].index)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번호를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drop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 넣어주면 됨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df.drop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(index=df[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filt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].index))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inplace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=True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해야 반영됨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2E6D855D-A796-4134-A397-4F0812D40130}"/>
              </a:ext>
            </a:extLst>
          </p:cNvPr>
          <p:cNvSpPr/>
          <p:nvPr/>
        </p:nvSpPr>
        <p:spPr>
          <a:xfrm>
            <a:off x="8166462" y="4719369"/>
            <a:ext cx="3799331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80</a:t>
            </a:r>
            <a:r>
              <a:rPr lang="ko-KR" altLang="en-US" sz="1600" dirty="0"/>
              <a:t>점 미만 조건을 넣으면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80</a:t>
            </a:r>
            <a:r>
              <a:rPr lang="ko-KR" altLang="en-US" sz="1600" dirty="0"/>
              <a:t>점 미만 남기고</a:t>
            </a:r>
            <a:r>
              <a:rPr lang="en-US" altLang="ko-KR" sz="1600" dirty="0"/>
              <a:t>, </a:t>
            </a:r>
            <a:r>
              <a:rPr lang="ko-KR" altLang="en-US" sz="1600" dirty="0"/>
              <a:t>모두 삭제 됨</a:t>
            </a:r>
            <a:r>
              <a:rPr lang="en-US" altLang="ko-KR" sz="1600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82F0D3D-28EA-4B40-9535-0A1D37F5AACB}"/>
              </a:ext>
            </a:extLst>
          </p:cNvPr>
          <p:cNvSpPr/>
          <p:nvPr/>
        </p:nvSpPr>
        <p:spPr>
          <a:xfrm>
            <a:off x="405539" y="3607331"/>
            <a:ext cx="6104318" cy="11120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1" name="연결선: 꺾임 8">
            <a:extLst>
              <a:ext uri="{FF2B5EF4-FFF2-40B4-BE49-F238E27FC236}">
                <a16:creationId xmlns="" xmlns:a16="http://schemas.microsoft.com/office/drawing/2014/main" id="{22A963EA-1AA5-4CAA-8691-7EA8C3257075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6509857" y="4163350"/>
            <a:ext cx="1656605" cy="84840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D71B7B5-9955-4B80-8F0B-3ADC92352F9F}"/>
              </a:ext>
            </a:extLst>
          </p:cNvPr>
          <p:cNvSpPr txBox="1"/>
          <p:nvPr/>
        </p:nvSpPr>
        <p:spPr>
          <a:xfrm>
            <a:off x="982511" y="203587"/>
            <a:ext cx="92302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수정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drop(index) : row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삭제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D305D8F-6729-4F14-B6FE-3A4C3D1F6381}"/>
              </a:ext>
            </a:extLst>
          </p:cNvPr>
          <p:cNvSpPr/>
          <p:nvPr/>
        </p:nvSpPr>
        <p:spPr>
          <a:xfrm>
            <a:off x="405539" y="4846701"/>
            <a:ext cx="6104318" cy="18077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5A194A63-1C10-4099-8B8C-445B60F837DE}"/>
              </a:ext>
            </a:extLst>
          </p:cNvPr>
          <p:cNvSpPr/>
          <p:nvPr/>
        </p:nvSpPr>
        <p:spPr>
          <a:xfrm>
            <a:off x="8166462" y="5442498"/>
            <a:ext cx="3799331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80</a:t>
            </a:r>
            <a:r>
              <a:rPr lang="ko-KR" altLang="en-US" sz="1600" dirty="0"/>
              <a:t>점 미만만 삭제하고 싶으면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- filter index</a:t>
            </a:r>
            <a:r>
              <a:rPr lang="ko-KR" altLang="en-US" sz="1600" dirty="0"/>
              <a:t>를 넣어야 함</a:t>
            </a:r>
            <a:r>
              <a:rPr lang="en-US" altLang="ko-KR" sz="1600" dirty="0"/>
              <a:t>.</a:t>
            </a:r>
          </a:p>
        </p:txBody>
      </p:sp>
      <p:cxnSp>
        <p:nvCxnSpPr>
          <p:cNvPr id="19" name="연결선: 꺾임 8">
            <a:extLst>
              <a:ext uri="{FF2B5EF4-FFF2-40B4-BE49-F238E27FC236}">
                <a16:creationId xmlns="" xmlns:a16="http://schemas.microsoft.com/office/drawing/2014/main" id="{3C52E04D-961F-4B1D-A16A-B18455F1E002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6509857" y="5734886"/>
            <a:ext cx="1656605" cy="1567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6334395D-1C6D-4EB0-A27E-FCF78BE2E8ED}"/>
              </a:ext>
            </a:extLst>
          </p:cNvPr>
          <p:cNvSpPr/>
          <p:nvPr/>
        </p:nvSpPr>
        <p:spPr>
          <a:xfrm>
            <a:off x="8166462" y="994229"/>
            <a:ext cx="3799331" cy="35394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#column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추가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총합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= 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국어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+ 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영어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+ 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수학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+ 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과학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+ 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사회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</a:t>
            </a:r>
          </a:p>
          <a:p>
            <a:endParaRPr lang="en-US" altLang="ko-KR" sz="160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결과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column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추가하고 전체 데이터는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Fail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초기화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결과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='Fail' 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print(df)</a:t>
            </a:r>
          </a:p>
          <a:p>
            <a:endParaRPr lang="en-US" altLang="ko-KR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총합이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400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보다 큰 데이터에 대해서 합격</a:t>
            </a:r>
          </a:p>
          <a:p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df.loc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총합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&gt; 400,'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결과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= 'Pass'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print(df)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715CBAE4-F451-478E-A36A-082EFD6B826E}"/>
              </a:ext>
            </a:extLst>
          </p:cNvPr>
          <p:cNvSpPr/>
          <p:nvPr/>
        </p:nvSpPr>
        <p:spPr>
          <a:xfrm>
            <a:off x="405539" y="2541180"/>
            <a:ext cx="6104318" cy="1518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23" name="연결선: 꺾임 8">
            <a:extLst>
              <a:ext uri="{FF2B5EF4-FFF2-40B4-BE49-F238E27FC236}">
                <a16:creationId xmlns="" xmlns:a16="http://schemas.microsoft.com/office/drawing/2014/main" id="{B603E888-4FD5-494A-9799-E0FC950BF145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>
            <a:off x="6509857" y="2617129"/>
            <a:ext cx="1656605" cy="14681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30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81B5509-734D-4E13-B035-461EB2B0896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12</a:t>
            </a:r>
            <a:r>
              <a:rPr lang="ko-KR" altLang="en-US" dirty="0"/>
              <a:t>_</a:t>
            </a:r>
            <a:r>
              <a:rPr lang="en-US" altLang="ko-KR" dirty="0"/>
              <a:t>dataupdate5</a:t>
            </a:r>
            <a:r>
              <a:rPr lang="ko-KR" altLang="en-US" dirty="0"/>
              <a:t>.py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9F29E53-1BAF-46EE-B698-DDF49557B130}"/>
              </a:ext>
            </a:extLst>
          </p:cNvPr>
          <p:cNvSpPr/>
          <p:nvPr/>
        </p:nvSpPr>
        <p:spPr>
          <a:xfrm>
            <a:off x="405538" y="994229"/>
            <a:ext cx="7530447" cy="58637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12.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 수정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## row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추가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en-US" altLang="ko-KR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cell</a:t>
            </a:r>
            <a:r>
              <a:rPr lang="ko-KR" altLang="en-US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수정</a:t>
            </a:r>
            <a:endParaRPr lang="ko-KR" altLang="en-US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pandas as pd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엑셀파일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지정해서 열기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 = 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pd.read_excel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('score.xlsx', 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index_col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지원번호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print(df)  </a:t>
            </a:r>
          </a:p>
          <a:p>
            <a:endParaRPr lang="en-US" altLang="ko-KR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새로운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row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추가</a:t>
            </a:r>
          </a:p>
          <a:p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df.loc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['9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= 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유승찬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</a:t>
            </a:r>
            <a:r>
              <a:rPr lang="ko-KR" altLang="en-US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단지고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',184,90,90,90,90,90,'Django',(90*5),'Pass']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</a:t>
            </a:r>
          </a:p>
          <a:p>
            <a:endParaRPr lang="en-US" altLang="ko-KR" sz="160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cell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수정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- 4</a:t>
            </a:r>
            <a:r>
              <a:rPr lang="ko-KR" altLang="en-US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번학생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SW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특기 수정</a:t>
            </a:r>
          </a:p>
          <a:p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df.loc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['4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','SW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특기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= 'Python'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</a:t>
            </a:r>
          </a:p>
          <a:p>
            <a:endParaRPr lang="en-US" altLang="ko-KR" sz="160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cell 5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 학생의 학교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디지털고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SW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특기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-C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수정</a:t>
            </a:r>
          </a:p>
          <a:p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df.loc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['5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학교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','SW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특기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']] = 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디지털고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','C']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D71B7B5-9955-4B80-8F0B-3ADC92352F9F}"/>
              </a:ext>
            </a:extLst>
          </p:cNvPr>
          <p:cNvSpPr txBox="1"/>
          <p:nvPr/>
        </p:nvSpPr>
        <p:spPr>
          <a:xfrm>
            <a:off x="982511" y="203587"/>
            <a:ext cx="92302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수정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row </a:t>
            </a:r>
            <a:r>
              <a:rPr lang="ko-KR" altLang="en-US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전체추가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일부변경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삭제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cell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수정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D305D8F-6729-4F14-B6FE-3A4C3D1F6381}"/>
              </a:ext>
            </a:extLst>
          </p:cNvPr>
          <p:cNvSpPr/>
          <p:nvPr/>
        </p:nvSpPr>
        <p:spPr>
          <a:xfrm>
            <a:off x="405538" y="2816623"/>
            <a:ext cx="6741881" cy="10673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5A194A63-1C10-4099-8B8C-445B60F837DE}"/>
              </a:ext>
            </a:extLst>
          </p:cNvPr>
          <p:cNvSpPr/>
          <p:nvPr/>
        </p:nvSpPr>
        <p:spPr>
          <a:xfrm>
            <a:off x="8166462" y="4657205"/>
            <a:ext cx="3799331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새로운 </a:t>
            </a:r>
            <a:r>
              <a:rPr lang="en-US" altLang="ko-KR" sz="1600" dirty="0"/>
              <a:t>row</a:t>
            </a:r>
            <a:r>
              <a:rPr lang="ko-KR" altLang="en-US" sz="1600" dirty="0"/>
              <a:t>추가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숫자는 </a:t>
            </a:r>
            <a:r>
              <a:rPr lang="en-US" altLang="ko-KR" sz="1600" dirty="0"/>
              <a:t>+, * </a:t>
            </a:r>
            <a:r>
              <a:rPr lang="ko-KR" altLang="en-US" sz="1600" dirty="0"/>
              <a:t>계산이 됨</a:t>
            </a:r>
            <a:r>
              <a:rPr lang="en-US" altLang="ko-KR" sz="1600" dirty="0"/>
              <a:t>.</a:t>
            </a:r>
          </a:p>
        </p:txBody>
      </p:sp>
      <p:cxnSp>
        <p:nvCxnSpPr>
          <p:cNvPr id="19" name="연결선: 꺾임 8">
            <a:extLst>
              <a:ext uri="{FF2B5EF4-FFF2-40B4-BE49-F238E27FC236}">
                <a16:creationId xmlns="" xmlns:a16="http://schemas.microsoft.com/office/drawing/2014/main" id="{3C52E04D-961F-4B1D-A16A-B18455F1E002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7147419" y="3350296"/>
            <a:ext cx="1019043" cy="159929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3734C861-C6DA-4783-AC06-F3AC18C602EA}"/>
              </a:ext>
            </a:extLst>
          </p:cNvPr>
          <p:cNvSpPr/>
          <p:nvPr/>
        </p:nvSpPr>
        <p:spPr>
          <a:xfrm>
            <a:off x="8166462" y="994229"/>
            <a:ext cx="3799331" cy="35394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#column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추가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총합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= 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국어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+ 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영어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+ 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수학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+ 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과학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+ 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사회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</a:t>
            </a:r>
          </a:p>
          <a:p>
            <a:endParaRPr lang="en-US" altLang="ko-KR" sz="160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결과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column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추가하고 전체 데이터는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Fail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초기화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결과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='Fail' 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print(df)</a:t>
            </a:r>
          </a:p>
          <a:p>
            <a:endParaRPr lang="en-US" altLang="ko-KR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총합이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400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보다 큰 데이터에 대해서 합격</a:t>
            </a:r>
          </a:p>
          <a:p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df.loc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총합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&gt; 400,'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결과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= 'Pass'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print(df)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E30E8CB9-C4C5-47B0-B492-8651A2C2DAC9}"/>
              </a:ext>
            </a:extLst>
          </p:cNvPr>
          <p:cNvSpPr/>
          <p:nvPr/>
        </p:nvSpPr>
        <p:spPr>
          <a:xfrm>
            <a:off x="405539" y="2541180"/>
            <a:ext cx="6104318" cy="1518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26" name="연결선: 꺾임 8">
            <a:extLst>
              <a:ext uri="{FF2B5EF4-FFF2-40B4-BE49-F238E27FC236}">
                <a16:creationId xmlns="" xmlns:a16="http://schemas.microsoft.com/office/drawing/2014/main" id="{FEA31A6F-13FA-4A24-B03A-2DF9A6152455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>
            <a:off x="6509857" y="2617129"/>
            <a:ext cx="1656605" cy="14681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E2F5D585-35D1-45D1-93B9-F4960108C4CD}"/>
              </a:ext>
            </a:extLst>
          </p:cNvPr>
          <p:cNvSpPr/>
          <p:nvPr/>
        </p:nvSpPr>
        <p:spPr>
          <a:xfrm>
            <a:off x="405538" y="4094057"/>
            <a:ext cx="6741881" cy="1969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EC77E0C6-C75F-490A-A7A3-4B8C600EDA6C}"/>
              </a:ext>
            </a:extLst>
          </p:cNvPr>
          <p:cNvSpPr/>
          <p:nvPr/>
        </p:nvSpPr>
        <p:spPr>
          <a:xfrm>
            <a:off x="8166462" y="5478499"/>
            <a:ext cx="3799331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Cell </a:t>
            </a:r>
            <a:r>
              <a:rPr lang="ko-KR" altLang="en-US" sz="1600" dirty="0"/>
              <a:t>수정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해당 </a:t>
            </a:r>
            <a:r>
              <a:rPr lang="en-US" altLang="ko-KR" sz="1600" dirty="0"/>
              <a:t>cell</a:t>
            </a:r>
            <a:r>
              <a:rPr lang="ko-KR" altLang="en-US" sz="1600" dirty="0"/>
              <a:t>수정</a:t>
            </a:r>
            <a:endParaRPr lang="en-US" altLang="ko-KR" sz="1600" dirty="0"/>
          </a:p>
        </p:txBody>
      </p:sp>
      <p:cxnSp>
        <p:nvCxnSpPr>
          <p:cNvPr id="29" name="연결선: 꺾임 8">
            <a:extLst>
              <a:ext uri="{FF2B5EF4-FFF2-40B4-BE49-F238E27FC236}">
                <a16:creationId xmlns="" xmlns:a16="http://schemas.microsoft.com/office/drawing/2014/main" id="{06F4CE2C-2DBA-4257-8B99-FC9ED204E46E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7147419" y="5078666"/>
            <a:ext cx="1019043" cy="69222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85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81B5509-734D-4E13-B035-461EB2B0896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12</a:t>
            </a:r>
            <a:r>
              <a:rPr lang="ko-KR" altLang="en-US" dirty="0"/>
              <a:t>_</a:t>
            </a:r>
            <a:r>
              <a:rPr lang="en-US" altLang="ko-KR" dirty="0"/>
              <a:t>dataupdate6</a:t>
            </a:r>
            <a:r>
              <a:rPr lang="ko-KR" altLang="en-US" dirty="0"/>
              <a:t>.py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9F29E53-1BAF-46EE-B698-DDF49557B130}"/>
              </a:ext>
            </a:extLst>
          </p:cNvPr>
          <p:cNvSpPr/>
          <p:nvPr/>
        </p:nvSpPr>
        <p:spPr>
          <a:xfrm>
            <a:off x="405538" y="994229"/>
            <a:ext cx="7530447" cy="58637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12.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 수정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## column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순서변경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pandas as pd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엑셀파일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지정해서 열기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 = 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pd.read_excel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('score.xlsx', 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index_col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지원번호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print(df)  </a:t>
            </a:r>
          </a:p>
          <a:p>
            <a:endParaRPr lang="en-US" altLang="ko-KR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#column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순서 변경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cols = list(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df.columns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print(cols)</a:t>
            </a:r>
          </a:p>
          <a:p>
            <a:endParaRPr lang="en-US" altLang="ko-KR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맨뒤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결과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column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앞쪽으로 변경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나머지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column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순차적으로 출력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cols[-1] -&gt; list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여야 해서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[ ]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안에 추가적으로 넣음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 = df[[cols[-1]]+cols[0:-1]]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df = df[['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결과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이름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학교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']]   #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결과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이름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학교 출력 됨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D71B7B5-9955-4B80-8F0B-3ADC92352F9F}"/>
              </a:ext>
            </a:extLst>
          </p:cNvPr>
          <p:cNvSpPr txBox="1"/>
          <p:nvPr/>
        </p:nvSpPr>
        <p:spPr>
          <a:xfrm>
            <a:off x="982511" y="203587"/>
            <a:ext cx="92302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수정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column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순서 변경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D305D8F-6729-4F14-B6FE-3A4C3D1F6381}"/>
              </a:ext>
            </a:extLst>
          </p:cNvPr>
          <p:cNvSpPr/>
          <p:nvPr/>
        </p:nvSpPr>
        <p:spPr>
          <a:xfrm>
            <a:off x="405538" y="3853171"/>
            <a:ext cx="6741881" cy="14906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5A194A63-1C10-4099-8B8C-445B60F837DE}"/>
              </a:ext>
            </a:extLst>
          </p:cNvPr>
          <p:cNvSpPr/>
          <p:nvPr/>
        </p:nvSpPr>
        <p:spPr>
          <a:xfrm>
            <a:off x="8166462" y="5442498"/>
            <a:ext cx="3799331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컬럼 제일 뒤에 있는 것을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제일 앞으로 출력하고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다음은 순차적으로 출력</a:t>
            </a:r>
            <a:endParaRPr lang="en-US" altLang="ko-KR" sz="1600" dirty="0"/>
          </a:p>
        </p:txBody>
      </p:sp>
      <p:cxnSp>
        <p:nvCxnSpPr>
          <p:cNvPr id="19" name="연결선: 꺾임 8">
            <a:extLst>
              <a:ext uri="{FF2B5EF4-FFF2-40B4-BE49-F238E27FC236}">
                <a16:creationId xmlns="" xmlns:a16="http://schemas.microsoft.com/office/drawing/2014/main" id="{3C52E04D-961F-4B1D-A16A-B18455F1E002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7147419" y="4598479"/>
            <a:ext cx="1019043" cy="125951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C2D6DA0C-F83F-492D-A18D-E35AE05D187E}"/>
              </a:ext>
            </a:extLst>
          </p:cNvPr>
          <p:cNvSpPr/>
          <p:nvPr/>
        </p:nvSpPr>
        <p:spPr>
          <a:xfrm>
            <a:off x="8166462" y="994229"/>
            <a:ext cx="3799331" cy="35394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#column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추가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총합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= 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국어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+ 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영어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+ 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수학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+ 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과학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+ 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사회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</a:t>
            </a:r>
          </a:p>
          <a:p>
            <a:endParaRPr lang="en-US" altLang="ko-KR" sz="160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결과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column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추가하고 전체 데이터는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Fail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초기화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결과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='Fail' 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print(df)</a:t>
            </a:r>
          </a:p>
          <a:p>
            <a:endParaRPr lang="en-US" altLang="ko-KR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총합이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400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보다 큰 데이터에 대해서 합격</a:t>
            </a:r>
          </a:p>
          <a:p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df.loc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총합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&gt; 400,'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결과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= 'Pass'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print(df)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E4849169-2A21-412A-9593-77D02B675045}"/>
              </a:ext>
            </a:extLst>
          </p:cNvPr>
          <p:cNvSpPr/>
          <p:nvPr/>
        </p:nvSpPr>
        <p:spPr>
          <a:xfrm>
            <a:off x="405539" y="2541180"/>
            <a:ext cx="6104318" cy="1518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4" name="연결선: 꺾임 8">
            <a:extLst>
              <a:ext uri="{FF2B5EF4-FFF2-40B4-BE49-F238E27FC236}">
                <a16:creationId xmlns="" xmlns:a16="http://schemas.microsoft.com/office/drawing/2014/main" id="{3F356D4C-DE42-417E-8546-0D4819FB87AF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6509857" y="2617129"/>
            <a:ext cx="1656605" cy="14681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97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81B5509-734D-4E13-B035-461EB2B0896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12</a:t>
            </a:r>
            <a:r>
              <a:rPr lang="ko-KR" altLang="en-US" dirty="0"/>
              <a:t>_</a:t>
            </a:r>
            <a:r>
              <a:rPr lang="en-US" altLang="ko-KR" dirty="0"/>
              <a:t>dataupdate7</a:t>
            </a:r>
            <a:r>
              <a:rPr lang="ko-KR" altLang="en-US" dirty="0"/>
              <a:t>.py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9F29E53-1BAF-46EE-B698-DDF49557B130}"/>
              </a:ext>
            </a:extLst>
          </p:cNvPr>
          <p:cNvSpPr/>
          <p:nvPr/>
        </p:nvSpPr>
        <p:spPr>
          <a:xfrm>
            <a:off x="405538" y="994229"/>
            <a:ext cx="7530447" cy="58637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12.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 수정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## column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이름변경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pandas as pd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엑셀파일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지정해서 열기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 = 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pd.read_excel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('score.xlsx', 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index_col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지원번호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print(df)  </a:t>
            </a:r>
          </a:p>
          <a:p>
            <a:endParaRPr lang="en-US" altLang="ko-KR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컬럼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column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이름 변경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df.columns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전체컬럼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이름 변경</a:t>
            </a:r>
          </a:p>
          <a:p>
            <a:endParaRPr lang="en-US" altLang="ko-KR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#df.columns=['name','school','height','kor','eng','math','science','society','sw','total','result’]</a:t>
            </a:r>
          </a:p>
          <a:p>
            <a:endParaRPr lang="en-US" altLang="ko-KR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df.rename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(columns={'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이름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':'name','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학교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':'school'},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inplace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=True)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</a:t>
            </a:r>
          </a:p>
          <a:p>
            <a:endParaRPr lang="en-US" altLang="ko-KR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D71B7B5-9955-4B80-8F0B-3ADC92352F9F}"/>
              </a:ext>
            </a:extLst>
          </p:cNvPr>
          <p:cNvSpPr txBox="1"/>
          <p:nvPr/>
        </p:nvSpPr>
        <p:spPr>
          <a:xfrm>
            <a:off x="982511" y="203587"/>
            <a:ext cx="92302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수정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column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이름 변경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D305D8F-6729-4F14-B6FE-3A4C3D1F6381}"/>
              </a:ext>
            </a:extLst>
          </p:cNvPr>
          <p:cNvSpPr/>
          <p:nvPr/>
        </p:nvSpPr>
        <p:spPr>
          <a:xfrm>
            <a:off x="405538" y="3934437"/>
            <a:ext cx="7429779" cy="13623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5A194A63-1C10-4099-8B8C-445B60F837DE}"/>
              </a:ext>
            </a:extLst>
          </p:cNvPr>
          <p:cNvSpPr/>
          <p:nvPr/>
        </p:nvSpPr>
        <p:spPr>
          <a:xfrm>
            <a:off x="8166462" y="4764804"/>
            <a:ext cx="3799331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전체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부분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컬럼 이름을 변경 방법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/>
            </a:r>
            <a:b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/>
            </a:r>
            <a:b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전체 열 이름 입력하기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df.columns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= ['col', 'col', 'col']</a:t>
            </a:r>
          </a:p>
          <a:p>
            <a:endParaRPr lang="en-US" altLang="ko-KR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선택하여 열 이름 변경하기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df.rename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(columns={'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Before':'After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'})</a:t>
            </a:r>
          </a:p>
        </p:txBody>
      </p:sp>
      <p:cxnSp>
        <p:nvCxnSpPr>
          <p:cNvPr id="19" name="연결선: 꺾임 8">
            <a:extLst>
              <a:ext uri="{FF2B5EF4-FFF2-40B4-BE49-F238E27FC236}">
                <a16:creationId xmlns="" xmlns:a16="http://schemas.microsoft.com/office/drawing/2014/main" id="{3C52E04D-961F-4B1D-A16A-B18455F1E002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7835317" y="4615598"/>
            <a:ext cx="331145" cy="105714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C2D6DA0C-F83F-492D-A18D-E35AE05D187E}"/>
              </a:ext>
            </a:extLst>
          </p:cNvPr>
          <p:cNvSpPr/>
          <p:nvPr/>
        </p:nvSpPr>
        <p:spPr>
          <a:xfrm>
            <a:off x="8166462" y="994229"/>
            <a:ext cx="3799331" cy="35394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#column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추가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총합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= 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국어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+ 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영어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+ 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수학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+ 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과학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+ 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사회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</a:t>
            </a:r>
          </a:p>
          <a:p>
            <a:endParaRPr lang="en-US" altLang="ko-KR" sz="160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결과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column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추가하고 전체 데이터는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Fail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초기화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결과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='Fail' 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print(df)</a:t>
            </a:r>
          </a:p>
          <a:p>
            <a:endParaRPr lang="en-US" altLang="ko-KR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총합이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400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보다 큰 데이터에 대해서 합격</a:t>
            </a:r>
          </a:p>
          <a:p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df.loc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총합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&gt; 400,'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결과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= 'Pass'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print(df)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E4849169-2A21-412A-9593-77D02B675045}"/>
              </a:ext>
            </a:extLst>
          </p:cNvPr>
          <p:cNvSpPr/>
          <p:nvPr/>
        </p:nvSpPr>
        <p:spPr>
          <a:xfrm>
            <a:off x="405539" y="2541180"/>
            <a:ext cx="6104318" cy="1518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4" name="연결선: 꺾임 8">
            <a:extLst>
              <a:ext uri="{FF2B5EF4-FFF2-40B4-BE49-F238E27FC236}">
                <a16:creationId xmlns="" xmlns:a16="http://schemas.microsoft.com/office/drawing/2014/main" id="{3F356D4C-DE42-417E-8546-0D4819FB87AF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6509857" y="2617129"/>
            <a:ext cx="1656605" cy="14681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4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81B5509-734D-4E13-B035-461EB2B0896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13</a:t>
            </a:r>
            <a:r>
              <a:rPr lang="ko-KR" altLang="en-US" dirty="0"/>
              <a:t>_</a:t>
            </a:r>
            <a:r>
              <a:rPr lang="en-US" altLang="ko-KR" dirty="0"/>
              <a:t>datafunction1</a:t>
            </a:r>
            <a:r>
              <a:rPr lang="ko-KR" altLang="en-US" dirty="0"/>
              <a:t>.py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9F29E53-1BAF-46EE-B698-DDF49557B130}"/>
              </a:ext>
            </a:extLst>
          </p:cNvPr>
          <p:cNvSpPr/>
          <p:nvPr/>
        </p:nvSpPr>
        <p:spPr>
          <a:xfrm>
            <a:off x="405538" y="994229"/>
            <a:ext cx="7530447" cy="58637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13.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함수적용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## </a:t>
            </a:r>
            <a:r>
              <a:rPr lang="ko-KR" altLang="en-US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컴럼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내용 변경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pandas as pd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엑셀파일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지정해서 열기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 = 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pd.read_excel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('score.xlsx', </a:t>
            </a:r>
            <a:r>
              <a:rPr lang="en-US" altLang="ko-KR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index_col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지원번호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  </a:t>
            </a:r>
          </a:p>
          <a:p>
            <a:endParaRPr lang="en-US" altLang="ko-KR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학교 글자에 문자를 추가하는 것은 가능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 </a:t>
            </a:r>
            <a:r>
              <a:rPr lang="ko-KR" altLang="en-US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문자형데이터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+ </a:t>
            </a:r>
            <a:r>
              <a:rPr lang="ko-KR" altLang="en-US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문자형데이터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숫자에 글자를 추가하는 것은 불가능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함수를 적용해서 처리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학교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= 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학교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']+'</a:t>
            </a:r>
            <a:r>
              <a:rPr lang="ko-KR" altLang="en-US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등학교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</a:t>
            </a:r>
          </a:p>
          <a:p>
            <a:endParaRPr lang="en-US" altLang="ko-KR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키에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cm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추가하려면 에러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예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197cm) 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 </a:t>
            </a:r>
            <a:r>
              <a:rPr lang="ko-KR" altLang="en-US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정수형데이터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+ </a:t>
            </a:r>
            <a:r>
              <a:rPr lang="ko-KR" altLang="en-US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문자형데이터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 error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= 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']+'cm'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print(df)</a:t>
            </a:r>
          </a:p>
          <a:p>
            <a:endParaRPr lang="en-US" altLang="ko-KR" sz="160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정수형데이터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+ </a:t>
            </a:r>
            <a:r>
              <a:rPr lang="ko-KR" altLang="en-US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정수형데이터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가능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= df['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']+ 100</a:t>
            </a: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</a:t>
            </a:r>
          </a:p>
          <a:p>
            <a:endParaRPr lang="en-US" altLang="ko-KR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D71B7B5-9955-4B80-8F0B-3ADC92352F9F}"/>
              </a:ext>
            </a:extLst>
          </p:cNvPr>
          <p:cNvSpPr txBox="1"/>
          <p:nvPr/>
        </p:nvSpPr>
        <p:spPr>
          <a:xfrm>
            <a:off x="982511" y="203587"/>
            <a:ext cx="80188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함수적용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column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 변경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D305D8F-6729-4F14-B6FE-3A4C3D1F6381}"/>
              </a:ext>
            </a:extLst>
          </p:cNvPr>
          <p:cNvSpPr/>
          <p:nvPr/>
        </p:nvSpPr>
        <p:spPr>
          <a:xfrm>
            <a:off x="405538" y="3934437"/>
            <a:ext cx="7429779" cy="1166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5A194A63-1C10-4099-8B8C-445B60F837DE}"/>
              </a:ext>
            </a:extLst>
          </p:cNvPr>
          <p:cNvSpPr/>
          <p:nvPr/>
        </p:nvSpPr>
        <p:spPr>
          <a:xfrm>
            <a:off x="8166462" y="3026496"/>
            <a:ext cx="3799331" cy="20621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문자형데이터</a:t>
            </a:r>
            <a:r>
              <a:rPr lang="ko-KR" altLang="en-US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+ </a:t>
            </a:r>
            <a:r>
              <a:rPr lang="ko-KR" altLang="en-US" sz="1600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문자형데이터</a:t>
            </a:r>
            <a:r>
              <a:rPr lang="ko-KR" altLang="en-US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/>
            </a:r>
            <a:br>
              <a:rPr lang="en-US" altLang="ko-KR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 </a:t>
            </a:r>
            <a:r>
              <a:rPr lang="ko-KR" altLang="en-US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가능 </a:t>
            </a:r>
            <a:r>
              <a:rPr lang="en-US" altLang="ko-KR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br>
              <a:rPr lang="en-US" altLang="ko-KR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/>
            </a:r>
            <a:br>
              <a:rPr lang="en-US" altLang="ko-KR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sz="1600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정수형데이터</a:t>
            </a:r>
            <a:r>
              <a:rPr lang="ko-KR" altLang="en-US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+ </a:t>
            </a:r>
            <a:r>
              <a:rPr lang="ko-KR" altLang="en-US" sz="1600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문자형데이터</a:t>
            </a:r>
            <a:r>
              <a:rPr lang="en-US" altLang="ko-KR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/>
            </a:r>
            <a:br>
              <a:rPr lang="en-US" altLang="ko-KR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 </a:t>
            </a:r>
            <a:r>
              <a:rPr lang="ko-KR" altLang="en-US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불가능 </a:t>
            </a:r>
            <a:r>
              <a:rPr lang="en-US" altLang="ko-KR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br>
              <a:rPr lang="en-US" altLang="ko-KR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/>
            </a:r>
            <a:br>
              <a:rPr lang="en-US" altLang="ko-KR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sz="1600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정수형데이터</a:t>
            </a:r>
            <a:r>
              <a:rPr lang="ko-KR" altLang="en-US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+ </a:t>
            </a:r>
            <a:r>
              <a:rPr lang="ko-KR" altLang="en-US" sz="1600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정수형데이터</a:t>
            </a:r>
            <a:endParaRPr lang="en-US" altLang="ko-KR" sz="160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 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가능 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</p:txBody>
      </p:sp>
      <p:cxnSp>
        <p:nvCxnSpPr>
          <p:cNvPr id="19" name="연결선: 꺾임 8">
            <a:extLst>
              <a:ext uri="{FF2B5EF4-FFF2-40B4-BE49-F238E27FC236}">
                <a16:creationId xmlns="" xmlns:a16="http://schemas.microsoft.com/office/drawing/2014/main" id="{3C52E04D-961F-4B1D-A16A-B18455F1E002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7835317" y="4057548"/>
            <a:ext cx="331145" cy="45992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38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81B5509-734D-4E13-B035-461EB2B0896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13</a:t>
            </a:r>
            <a:r>
              <a:rPr lang="ko-KR" altLang="en-US" dirty="0"/>
              <a:t>_</a:t>
            </a:r>
            <a:r>
              <a:rPr lang="en-US" altLang="ko-KR" dirty="0"/>
              <a:t>datafunction1</a:t>
            </a:r>
            <a:r>
              <a:rPr lang="ko-KR" altLang="en-US" dirty="0"/>
              <a:t>.py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9F29E53-1BAF-46EE-B698-DDF49557B130}"/>
              </a:ext>
            </a:extLst>
          </p:cNvPr>
          <p:cNvSpPr/>
          <p:nvPr/>
        </p:nvSpPr>
        <p:spPr>
          <a:xfrm>
            <a:off x="405538" y="994229"/>
            <a:ext cx="7530447" cy="58637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13.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함수적용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## </a:t>
            </a:r>
            <a:r>
              <a:rPr lang="ko-KR" altLang="en-US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컴럼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내용 변경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pandas as pd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엑셀파일 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지정해서 열기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 = 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pd.read_excel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('score.xlsx', 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index_col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지원번호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  </a:t>
            </a:r>
          </a:p>
          <a:p>
            <a:endParaRPr lang="en-US" altLang="ko-KR" sz="1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 뒤에 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cm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추가하는 함수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def 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add_cm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(height):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return str(height)+'cm'</a:t>
            </a:r>
          </a:p>
          <a:p>
            <a:endParaRPr lang="en-US" altLang="ko-KR" sz="1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 데이터를 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add_cm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함수를 호출해서 </a:t>
            </a:r>
            <a:r>
              <a:rPr lang="ko-KR" altLang="en-US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적용후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리턴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df['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= df['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'].apply(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add_cm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</a:t>
            </a:r>
          </a:p>
          <a:p>
            <a:endParaRPr lang="en-US" altLang="ko-KR" sz="1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SW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특기 </a:t>
            </a:r>
            <a:r>
              <a:rPr lang="ko-KR" altLang="en-US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첫글자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대문자 뒤 소문자로 변경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def 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capchange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(lang):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if 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pd.notnull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(lang): # Nan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인지 확인</a:t>
            </a:r>
          </a:p>
          <a:p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    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return 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lang.capitalize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 #</a:t>
            </a:r>
            <a:r>
              <a:rPr lang="ko-KR" altLang="en-US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첫글자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대문자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나머지 소문자</a:t>
            </a:r>
          </a:p>
          <a:p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return lang</a:t>
            </a:r>
          </a:p>
          <a:p>
            <a:endParaRPr lang="en-US" altLang="ko-KR" sz="1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capchange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함수적용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df['SW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특기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= df['SW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특기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'].apply(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capchange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print(df)</a:t>
            </a:r>
          </a:p>
          <a:p>
            <a:endParaRPr lang="en-US" altLang="ko-KR" sz="1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함수 적용하지 않아도 </a:t>
            </a:r>
            <a:r>
              <a:rPr lang="ko-KR" altLang="en-US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첫글자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대문자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나머지 소문자적용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print(df['SW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특기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'].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str.capitalize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D71B7B5-9955-4B80-8F0B-3ADC92352F9F}"/>
              </a:ext>
            </a:extLst>
          </p:cNvPr>
          <p:cNvSpPr txBox="1"/>
          <p:nvPr/>
        </p:nvSpPr>
        <p:spPr>
          <a:xfrm>
            <a:off x="982511" y="203587"/>
            <a:ext cx="80188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함수적용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column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 변경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D305D8F-6729-4F14-B6FE-3A4C3D1F6381}"/>
              </a:ext>
            </a:extLst>
          </p:cNvPr>
          <p:cNvSpPr/>
          <p:nvPr/>
        </p:nvSpPr>
        <p:spPr>
          <a:xfrm>
            <a:off x="405538" y="2455638"/>
            <a:ext cx="7429779" cy="15725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5A194A63-1C10-4099-8B8C-445B60F837DE}"/>
              </a:ext>
            </a:extLst>
          </p:cNvPr>
          <p:cNvSpPr/>
          <p:nvPr/>
        </p:nvSpPr>
        <p:spPr>
          <a:xfrm>
            <a:off x="8166462" y="1503462"/>
            <a:ext cx="3799331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키 뒤에 </a:t>
            </a:r>
            <a:r>
              <a:rPr lang="en-US" altLang="ko-KR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cm</a:t>
            </a:r>
            <a:r>
              <a:rPr lang="ko-KR" altLang="en-US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추가</a:t>
            </a:r>
            <a:r>
              <a:rPr lang="en-US" altLang="ko-KR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/>
            </a:r>
            <a:br>
              <a:rPr lang="en-US" altLang="ko-KR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함수사용</a:t>
            </a:r>
            <a:endParaRPr lang="en-US" altLang="ko-KR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9" name="연결선: 꺾임 8">
            <a:extLst>
              <a:ext uri="{FF2B5EF4-FFF2-40B4-BE49-F238E27FC236}">
                <a16:creationId xmlns="" xmlns:a16="http://schemas.microsoft.com/office/drawing/2014/main" id="{3C52E04D-961F-4B1D-A16A-B18455F1E002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7835317" y="1795850"/>
            <a:ext cx="331145" cy="144604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56D6AF99-A361-44AC-99BA-B06727F7E7D9}"/>
              </a:ext>
            </a:extLst>
          </p:cNvPr>
          <p:cNvSpPr/>
          <p:nvPr/>
        </p:nvSpPr>
        <p:spPr>
          <a:xfrm>
            <a:off x="405538" y="4086324"/>
            <a:ext cx="7429779" cy="12574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75F8037-F800-4CA0-A4D0-11270BF0C538}"/>
              </a:ext>
            </a:extLst>
          </p:cNvPr>
          <p:cNvSpPr/>
          <p:nvPr/>
        </p:nvSpPr>
        <p:spPr>
          <a:xfrm>
            <a:off x="8166462" y="3242248"/>
            <a:ext cx="3799331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첫글자</a:t>
            </a:r>
            <a:r>
              <a:rPr lang="ko-KR" altLang="en-US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대문자</a:t>
            </a:r>
            <a:r>
              <a:rPr lang="en-US" altLang="ko-KR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나머지 소문자</a:t>
            </a:r>
            <a:r>
              <a:rPr lang="en-US" altLang="ko-KR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/>
            </a:r>
            <a:br>
              <a:rPr lang="en-US" altLang="ko-KR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함수사용</a:t>
            </a:r>
            <a:r>
              <a:rPr lang="en-US" altLang="ko-KR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/>
            </a:r>
            <a:br>
              <a:rPr lang="en-US" altLang="ko-KR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/>
            </a:r>
            <a:br>
              <a:rPr lang="en-US" altLang="ko-KR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df['SW</a:t>
            </a:r>
            <a:r>
              <a:rPr lang="ko-KR" altLang="en-US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특기</a:t>
            </a:r>
            <a:r>
              <a:rPr lang="en-US" altLang="ko-KR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'] = df['SW</a:t>
            </a:r>
            <a:r>
              <a:rPr lang="ko-KR" altLang="en-US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특기</a:t>
            </a:r>
            <a:r>
              <a:rPr lang="en-US" altLang="ko-KR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'].</a:t>
            </a:r>
            <a:r>
              <a:rPr lang="en-US" altLang="ko-KR" sz="1600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str.capitalize</a:t>
            </a:r>
            <a:r>
              <a:rPr lang="en-US" altLang="ko-KR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()</a:t>
            </a:r>
            <a:endParaRPr lang="en-US" altLang="ko-KR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23" name="연결선: 꺾임 8">
            <a:extLst>
              <a:ext uri="{FF2B5EF4-FFF2-40B4-BE49-F238E27FC236}">
                <a16:creationId xmlns="" xmlns:a16="http://schemas.microsoft.com/office/drawing/2014/main" id="{5704D8F2-9D2F-48D0-856D-FCF7C7217905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7835317" y="3903968"/>
            <a:ext cx="331145" cy="81108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5F07FEF1-1B2B-4F91-841E-F011F3419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136470"/>
              </p:ext>
            </p:extLst>
          </p:nvPr>
        </p:nvGraphicFramePr>
        <p:xfrm>
          <a:off x="8103765" y="4773236"/>
          <a:ext cx="3862028" cy="1744980"/>
        </p:xfrm>
        <a:graphic>
          <a:graphicData uri="http://schemas.openxmlformats.org/drawingml/2006/table">
            <a:tbl>
              <a:tblPr/>
              <a:tblGrid>
                <a:gridCol w="956344">
                  <a:extLst>
                    <a:ext uri="{9D8B030D-6E8A-4147-A177-3AD203B41FA5}">
                      <a16:colId xmlns="" xmlns:a16="http://schemas.microsoft.com/office/drawing/2014/main" val="3069425880"/>
                    </a:ext>
                  </a:extLst>
                </a:gridCol>
                <a:gridCol w="2905684">
                  <a:extLst>
                    <a:ext uri="{9D8B030D-6E8A-4147-A177-3AD203B41FA5}">
                      <a16:colId xmlns="" xmlns:a16="http://schemas.microsoft.com/office/drawing/2014/main" val="3645069507"/>
                    </a:ext>
                  </a:extLst>
                </a:gridCol>
              </a:tblGrid>
              <a:tr h="36783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Helvetica Neue"/>
                        </a:rPr>
                        <a:t>upper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effectLst/>
                          <a:latin typeface="Helvetica Neue"/>
                        </a:rPr>
                        <a:t>주어진 문자열에서 모든 알파벳들을 대문자로 변환시킨다</a:t>
                      </a:r>
                      <a:r>
                        <a:rPr lang="en-US" altLang="ko-KR" sz="1100" dirty="0">
                          <a:effectLst/>
                          <a:latin typeface="Helvetica Neue"/>
                        </a:rPr>
                        <a:t>.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36337391"/>
                  </a:ext>
                </a:extLst>
              </a:tr>
              <a:tr h="36783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Helvetica Neue"/>
                        </a:rPr>
                        <a:t>capitalize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effectLst/>
                          <a:latin typeface="Helvetica Neue"/>
                        </a:rPr>
                        <a:t>주어진 문자열에서 맨 첫 글자를 대문자로 변환시킨다</a:t>
                      </a:r>
                      <a:r>
                        <a:rPr lang="en-US" altLang="ko-KR" sz="1100" dirty="0">
                          <a:effectLst/>
                          <a:latin typeface="Helvetica Neue"/>
                        </a:rPr>
                        <a:t>.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99486603"/>
                  </a:ext>
                </a:extLst>
              </a:tr>
              <a:tr h="521805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Helvetica Neue"/>
                        </a:rPr>
                        <a:t>title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effectLst/>
                          <a:latin typeface="Helvetica Neue"/>
                        </a:rPr>
                        <a:t>주어진 문자열에서 알파벳 외의 문자</a:t>
                      </a:r>
                      <a:r>
                        <a:rPr lang="en-US" altLang="ko-KR" sz="1100" dirty="0">
                          <a:effectLst/>
                          <a:latin typeface="Helvetica Neue"/>
                        </a:rPr>
                        <a:t>(</a:t>
                      </a:r>
                      <a:r>
                        <a:rPr lang="ko-KR" altLang="en-US" sz="1100" dirty="0">
                          <a:effectLst/>
                          <a:latin typeface="Helvetica Neue"/>
                        </a:rPr>
                        <a:t>숫자</a:t>
                      </a:r>
                      <a:r>
                        <a:rPr lang="en-US" altLang="ko-KR" sz="1100" dirty="0">
                          <a:effectLst/>
                          <a:latin typeface="Helvetica Neue"/>
                        </a:rPr>
                        <a:t>, </a:t>
                      </a:r>
                      <a:r>
                        <a:rPr lang="ko-KR" altLang="en-US" sz="1100" dirty="0">
                          <a:effectLst/>
                          <a:latin typeface="Helvetica Neue"/>
                        </a:rPr>
                        <a:t>특수기호</a:t>
                      </a:r>
                      <a:r>
                        <a:rPr lang="en-US" altLang="ko-KR" sz="1100" dirty="0">
                          <a:effectLst/>
                          <a:latin typeface="Helvetica Neue"/>
                        </a:rPr>
                        <a:t>, </a:t>
                      </a:r>
                      <a:r>
                        <a:rPr lang="ko-KR" altLang="en-US" sz="1100" dirty="0">
                          <a:effectLst/>
                          <a:latin typeface="Helvetica Neue"/>
                        </a:rPr>
                        <a:t>띄어쓰기 등</a:t>
                      </a:r>
                      <a:r>
                        <a:rPr lang="en-US" altLang="ko-KR" sz="1100" dirty="0">
                          <a:effectLst/>
                          <a:latin typeface="Helvetica Neue"/>
                        </a:rPr>
                        <a:t>)</a:t>
                      </a:r>
                      <a:r>
                        <a:rPr lang="ko-KR" altLang="en-US" sz="1100" dirty="0">
                          <a:effectLst/>
                          <a:latin typeface="Helvetica Neue"/>
                        </a:rPr>
                        <a:t>로 나누어져 있는 영단어들의 첫 글자를 모두 대문자로 변환시킨다</a:t>
                      </a:r>
                      <a:r>
                        <a:rPr lang="en-US" altLang="ko-KR" sz="1100" dirty="0">
                          <a:effectLst/>
                          <a:latin typeface="Helvetica Neue"/>
                        </a:rPr>
                        <a:t>.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82766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21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6B24EF5-5D48-437B-8D39-F5B286A9FBD9}"/>
              </a:ext>
            </a:extLst>
          </p:cNvPr>
          <p:cNvSpPr/>
          <p:nvPr/>
        </p:nvSpPr>
        <p:spPr>
          <a:xfrm>
            <a:off x="416358" y="1246383"/>
            <a:ext cx="10937442" cy="304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Quiz</a:t>
            </a:r>
          </a:p>
          <a:p>
            <a:pPr algn="ctr"/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요일컬럼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추가     </a:t>
            </a:r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0-6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까지 숫자를 랜덤으로 입력</a:t>
            </a:r>
          </a:p>
          <a:p>
            <a:pPr algn="ctr"/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함수생성   </a:t>
            </a:r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 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0-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1-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2-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.....6-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 입력</a:t>
            </a:r>
          </a:p>
          <a:p>
            <a:pPr algn="ctr"/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요일 </a:t>
            </a:r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컬럼을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키 바로 뒤로 </a:t>
            </a:r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컬럼순서를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변경하시오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1126E7E-7A6B-4BCD-8BAD-D84BEA836E79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ED03B5A-A82F-42C7-A406-BEACF7FC7846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 err="1"/>
              <a:t>py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527A349-2069-46A1-BFBD-13CD35E4C030}"/>
              </a:ext>
            </a:extLst>
          </p:cNvPr>
          <p:cNvSpPr txBox="1"/>
          <p:nvPr/>
        </p:nvSpPr>
        <p:spPr>
          <a:xfrm>
            <a:off x="982511" y="203587"/>
            <a:ext cx="80188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Quiz 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EECEFCC1-956F-48B1-9DAF-A3ECB0866D0F}"/>
              </a:ext>
            </a:extLst>
          </p:cNvPr>
          <p:cNvSpPr/>
          <p:nvPr/>
        </p:nvSpPr>
        <p:spPr>
          <a:xfrm>
            <a:off x="416358" y="4467122"/>
            <a:ext cx="10937442" cy="20009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이름    학교    키   국어   영어   수학  과학  사회        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SW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특기 요일</a:t>
            </a:r>
          </a:p>
          <a:p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0  </a:t>
            </a:r>
            <a:r>
              <a:rPr lang="ko-KR" altLang="en-US" sz="1200" b="0" dirty="0" err="1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강나래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</a:t>
            </a:r>
            <a:r>
              <a:rPr lang="ko-KR" altLang="en-US" sz="1200" b="0" dirty="0" err="1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구로고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197   90   85  100  95  85      Python  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수</a:t>
            </a:r>
          </a:p>
          <a:p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  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강태원   </a:t>
            </a:r>
            <a:r>
              <a:rPr lang="ko-KR" altLang="en-US" sz="1200" b="0" dirty="0" err="1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구로고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184   40   35   50  55  25        Java  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토</a:t>
            </a:r>
          </a:p>
          <a:p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  </a:t>
            </a:r>
            <a:r>
              <a:rPr lang="ko-KR" altLang="en-US" sz="1200" b="0" dirty="0" err="1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강호림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</a:t>
            </a:r>
            <a:r>
              <a:rPr lang="ko-KR" altLang="en-US" sz="1200" b="0" dirty="0" err="1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구로고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168   80   75   70  80  75  </a:t>
            </a:r>
            <a:r>
              <a:rPr lang="en-US" altLang="ko-KR" sz="1200" b="0" dirty="0" err="1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Javascript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토</a:t>
            </a:r>
          </a:p>
          <a:p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  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김수찬   </a:t>
            </a:r>
            <a:r>
              <a:rPr lang="ko-KR" altLang="en-US" sz="1200" b="0" dirty="0" err="1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구로고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187   40   60   70  75  80              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토</a:t>
            </a:r>
          </a:p>
          <a:p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  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김재욱   </a:t>
            </a:r>
            <a:r>
              <a:rPr lang="ko-KR" altLang="en-US" sz="1200" b="0" dirty="0" err="1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구로고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188   15   20   10  35  10              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목</a:t>
            </a:r>
          </a:p>
          <a:p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5  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박동현  디지털고  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202   80  100   95  85  80           C  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금</a:t>
            </a:r>
          </a:p>
          <a:p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6  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박혜정  디지털고  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188   55   65   45  40  35      PYTHON  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</a:t>
            </a:r>
          </a:p>
          <a:p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7  </a:t>
            </a:r>
            <a:r>
              <a:rPr lang="ko-KR" altLang="en-US" sz="1200" b="0" dirty="0" err="1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승근열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디지털고  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190  100   85   90  95  95          C#  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378706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405538" y="994231"/>
            <a:ext cx="8679739" cy="58637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기본 데이터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random</a:t>
            </a: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요일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= </a:t>
            </a:r>
            <a:r>
              <a:rPr lang="en-US" altLang="ko-KR" b="0" dirty="0" smtClean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0        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최초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 세팅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for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in range(8):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  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df.loc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요일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= </a:t>
            </a:r>
            <a:r>
              <a:rPr lang="en-US" altLang="ko-KR" b="0" dirty="0" err="1" smtClean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random.randint</a:t>
            </a:r>
            <a:r>
              <a:rPr lang="en-US" altLang="ko-KR" b="0" dirty="0" smtClean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(0,6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    #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각 요소에 랜덤 </a:t>
            </a:r>
            <a:r>
              <a:rPr lang="en-US" altLang="ko-KR" b="0" smtClean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0,6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까지 숫자 입력</a:t>
            </a:r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/>
            </a:r>
            <a:b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/>
            </a:r>
            <a:b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함수 입력</a:t>
            </a:r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함수호출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요일 글자로 변경해서 수정</a:t>
            </a:r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요일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요일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'].apply(change)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035C9F07-C87F-46F6-94E3-963D7605E70F}"/>
              </a:ext>
            </a:extLst>
          </p:cNvPr>
          <p:cNvSpPr/>
          <p:nvPr/>
        </p:nvSpPr>
        <p:spPr>
          <a:xfrm>
            <a:off x="9227889" y="994231"/>
            <a:ext cx="2268523" cy="304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실습과제</a:t>
            </a:r>
          </a:p>
          <a:p>
            <a:pPr algn="ctr"/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32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E1EE3B5-499F-4FEC-8551-20E1B808E3E2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A6D13C0-DDF0-466D-B513-630EC6985638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.py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23BB4E8-62C7-4D38-87AF-9F6E2ADCA51B}"/>
              </a:ext>
            </a:extLst>
          </p:cNvPr>
          <p:cNvSpPr txBox="1"/>
          <p:nvPr/>
        </p:nvSpPr>
        <p:spPr>
          <a:xfrm>
            <a:off x="982511" y="203587"/>
            <a:ext cx="80188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Quiz - </a:t>
            </a:r>
            <a:r>
              <a:rPr lang="ko-KR" altLang="en-US" sz="33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함수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C9767AC4-B703-4D33-AC21-2AD6E7D0AC80}"/>
              </a:ext>
            </a:extLst>
          </p:cNvPr>
          <p:cNvSpPr/>
          <p:nvPr/>
        </p:nvSpPr>
        <p:spPr>
          <a:xfrm>
            <a:off x="405538" y="2667699"/>
            <a:ext cx="5408033" cy="820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A5565BF-2979-A139-BCB4-7455A973B3D9}"/>
              </a:ext>
            </a:extLst>
          </p:cNvPr>
          <p:cNvSpPr txBox="1"/>
          <p:nvPr/>
        </p:nvSpPr>
        <p:spPr>
          <a:xfrm>
            <a:off x="6579066" y="2875154"/>
            <a:ext cx="2174625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def change(x):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   if x == 0 :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       return 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월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endParaRPr lang="ko-KR" altLang="en-US" sz="1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   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elif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x == 1 :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       return 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화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endParaRPr lang="ko-KR" altLang="en-US" sz="1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   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elif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x == 2 :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       return 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수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endParaRPr lang="ko-KR" altLang="en-US" sz="1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   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elif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x == 3 :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       return 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목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endParaRPr lang="ko-KR" altLang="en-US" sz="1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   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elif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x == 4 :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       return 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금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endParaRPr lang="ko-KR" altLang="en-US" sz="1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   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elif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x == 5 :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       return 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토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endParaRPr lang="ko-KR" altLang="en-US" sz="1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   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else :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       return 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endParaRPr lang="ko-KR" altLang="en-US" sz="1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8" name="연결선: 꺾임 8">
            <a:extLst>
              <a:ext uri="{FF2B5EF4-FFF2-40B4-BE49-F238E27FC236}">
                <a16:creationId xmlns="" xmlns:a16="http://schemas.microsoft.com/office/drawing/2014/main" id="{3BCC7B0B-F82C-7B49-731E-75222FA33EF7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5813571" y="3077711"/>
            <a:ext cx="765495" cy="145943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83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81B5509-734D-4E13-B035-461EB2B0896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14</a:t>
            </a:r>
            <a:r>
              <a:rPr lang="ko-KR" altLang="en-US" dirty="0"/>
              <a:t>_</a:t>
            </a:r>
            <a:r>
              <a:rPr lang="en-US" altLang="ko-KR" dirty="0"/>
              <a:t>datagroup1</a:t>
            </a:r>
            <a:r>
              <a:rPr lang="ko-KR" altLang="en-US" dirty="0"/>
              <a:t>.py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9F29E53-1BAF-46EE-B698-DDF49557B130}"/>
              </a:ext>
            </a:extLst>
          </p:cNvPr>
          <p:cNvSpPr/>
          <p:nvPr/>
        </p:nvSpPr>
        <p:spPr>
          <a:xfrm>
            <a:off x="405538" y="994229"/>
            <a:ext cx="7530447" cy="58637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14.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그룹화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##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동일한 값을 가진 것들을 그룹으로 해서 통계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평균 등 값을 계산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pandas as pd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엑셀파일 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지정해서 열기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 = 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pd.read_excel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('score.xlsx', 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index_col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지원번호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  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그룹 설정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df.groupby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학교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'))</a:t>
            </a:r>
          </a:p>
          <a:p>
            <a:endParaRPr lang="en-US" altLang="ko-KR" sz="1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그룹해서 </a:t>
            </a:r>
            <a:r>
              <a:rPr lang="ko-KR" altLang="en-US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구로고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정보 가져옴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 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df.groupby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학교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').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get_group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</a:t>
            </a:r>
            <a:r>
              <a:rPr lang="ko-KR" altLang="en-US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구로고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 )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그룹해서 디지털고 정보 가져옴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 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df.groupby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학교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').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get_group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디지털고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'))</a:t>
            </a:r>
          </a:p>
          <a:p>
            <a:endParaRPr lang="en-US" altLang="ko-KR" sz="1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학교별 계산가능한 컬럼 평균 구함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df.groupby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학교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').mean())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그룹 학교별 크기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수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</a:t>
            </a:r>
            <a:r>
              <a:rPr lang="ko-KR" altLang="en-US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구해짐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df.groupby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학교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').size())</a:t>
            </a:r>
          </a:p>
          <a:p>
            <a:endParaRPr lang="en-US" altLang="ko-KR" sz="1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그룹 학교별 </a:t>
            </a:r>
            <a:r>
              <a:rPr lang="ko-KR" altLang="en-US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구로고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크기만 </a:t>
            </a:r>
            <a:r>
              <a:rPr lang="ko-KR" altLang="en-US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구해짐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- 5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명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df.groupby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학교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').size()['</a:t>
            </a:r>
            <a:r>
              <a:rPr lang="ko-KR" altLang="en-US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구로고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'])</a:t>
            </a:r>
          </a:p>
          <a:p>
            <a:endParaRPr lang="en-US" altLang="ko-KR" sz="1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학교로 그룹화 후 키 평균을 구함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df.groupby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학교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')['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'].mean())</a:t>
            </a:r>
          </a:p>
          <a:p>
            <a:endParaRPr lang="en-US" altLang="ko-KR" sz="1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학교로 그룹화 하여 키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국어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영어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수학 평균을 구함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df.groupby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학교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')[['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국어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영어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수학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']].mean())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D71B7B5-9955-4B80-8F0B-3ADC92352F9F}"/>
              </a:ext>
            </a:extLst>
          </p:cNvPr>
          <p:cNvSpPr txBox="1"/>
          <p:nvPr/>
        </p:nvSpPr>
        <p:spPr>
          <a:xfrm>
            <a:off x="982511" y="203587"/>
            <a:ext cx="80188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그룹화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통계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평균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D305D8F-6729-4F14-B6FE-3A4C3D1F6381}"/>
              </a:ext>
            </a:extLst>
          </p:cNvPr>
          <p:cNvSpPr/>
          <p:nvPr/>
        </p:nvSpPr>
        <p:spPr>
          <a:xfrm>
            <a:off x="405538" y="2877424"/>
            <a:ext cx="7429779" cy="10402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5A194A63-1C10-4099-8B8C-445B60F837DE}"/>
              </a:ext>
            </a:extLst>
          </p:cNvPr>
          <p:cNvSpPr/>
          <p:nvPr/>
        </p:nvSpPr>
        <p:spPr>
          <a:xfrm>
            <a:off x="8166462" y="1931300"/>
            <a:ext cx="3799331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그룹해서 </a:t>
            </a:r>
            <a:r>
              <a:rPr lang="ko-KR" altLang="en-US" sz="16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구로고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정보 가져옴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</p:txBody>
      </p:sp>
      <p:cxnSp>
        <p:nvCxnSpPr>
          <p:cNvPr id="19" name="연결선: 꺾임 8">
            <a:extLst>
              <a:ext uri="{FF2B5EF4-FFF2-40B4-BE49-F238E27FC236}">
                <a16:creationId xmlns="" xmlns:a16="http://schemas.microsoft.com/office/drawing/2014/main" id="{3C52E04D-961F-4B1D-A16A-B18455F1E002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7835317" y="2100577"/>
            <a:ext cx="331145" cy="129696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2BE1B56-480B-4D3A-8D07-EE295D3236CF}"/>
              </a:ext>
            </a:extLst>
          </p:cNvPr>
          <p:cNvSpPr/>
          <p:nvPr/>
        </p:nvSpPr>
        <p:spPr>
          <a:xfrm>
            <a:off x="405538" y="6300132"/>
            <a:ext cx="7429779" cy="5409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CCF67A41-DC73-4434-99C5-C3CD141E33B9}"/>
              </a:ext>
            </a:extLst>
          </p:cNvPr>
          <p:cNvSpPr/>
          <p:nvPr/>
        </p:nvSpPr>
        <p:spPr>
          <a:xfrm>
            <a:off x="8166462" y="5111460"/>
            <a:ext cx="3799331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학교 그룹으로 여러 컬럼 보기</a:t>
            </a:r>
            <a:endParaRPr lang="en-US" altLang="ko-KR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26" name="연결선: 꺾임 8">
            <a:extLst>
              <a:ext uri="{FF2B5EF4-FFF2-40B4-BE49-F238E27FC236}">
                <a16:creationId xmlns="" xmlns:a16="http://schemas.microsoft.com/office/drawing/2014/main" id="{2B7873A6-BC6F-4ADE-8B87-D422723BB5E0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7835317" y="5280737"/>
            <a:ext cx="331145" cy="128987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53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81B5509-734D-4E13-B035-461EB2B0896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14</a:t>
            </a:r>
            <a:r>
              <a:rPr lang="ko-KR" altLang="en-US" dirty="0"/>
              <a:t>_</a:t>
            </a:r>
            <a:r>
              <a:rPr lang="en-US" altLang="ko-KR" dirty="0"/>
              <a:t>datagroup2</a:t>
            </a:r>
            <a:r>
              <a:rPr lang="ko-KR" altLang="en-US" dirty="0"/>
              <a:t>.py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9F29E53-1BAF-46EE-B698-DDF49557B130}"/>
              </a:ext>
            </a:extLst>
          </p:cNvPr>
          <p:cNvSpPr/>
          <p:nvPr/>
        </p:nvSpPr>
        <p:spPr>
          <a:xfrm>
            <a:off x="405538" y="994229"/>
            <a:ext cx="7530447" cy="58637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14.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그룹화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##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동일한 값을 가진 것들을 그룹으로 해서 통계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평균 등 값을 계산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pandas as pd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엑셀파일 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지정해서 열기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 = 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pd.read_excel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('score.xlsx', 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index_col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지원번호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  </a:t>
            </a:r>
          </a:p>
          <a:p>
            <a:endParaRPr lang="en-US" altLang="ko-KR" sz="1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학년 컬럼 추가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df['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학년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']=[3,3,2,1,1,3,2,2]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</a:t>
            </a:r>
          </a:p>
          <a:p>
            <a:endParaRPr lang="en-US" altLang="ko-KR" sz="1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학교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학년별 그룹화 </a:t>
            </a:r>
            <a:r>
              <a:rPr lang="ko-KR" altLang="en-US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평균구함</a:t>
            </a:r>
            <a:endParaRPr lang="ko-KR" altLang="en-US" sz="1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df.groupby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(['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학교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학년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']).mean())</a:t>
            </a:r>
          </a:p>
          <a:p>
            <a:endParaRPr lang="en-US" altLang="ko-KR" sz="1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학년별 그룹화 </a:t>
            </a:r>
            <a:r>
              <a:rPr lang="ko-KR" altLang="en-US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평균구함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df.groupby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학년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').mean())</a:t>
            </a:r>
          </a:p>
          <a:p>
            <a:endParaRPr lang="en-US" altLang="ko-KR" sz="1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학년별 그룹화 </a:t>
            </a:r>
            <a:r>
              <a:rPr lang="ko-KR" altLang="en-US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키평균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순차정렬</a:t>
            </a:r>
            <a:endParaRPr lang="ko-KR" altLang="en-US" sz="1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df.groupby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학년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').mean().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sort_values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'))</a:t>
            </a:r>
          </a:p>
          <a:p>
            <a:endParaRPr lang="en-US" altLang="ko-KR" sz="1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학년별 그룹화 </a:t>
            </a:r>
            <a:r>
              <a:rPr lang="ko-KR" altLang="en-US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키평균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역순정렬</a:t>
            </a:r>
            <a:endParaRPr lang="ko-KR" altLang="en-US" sz="1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df.groupby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학년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').mean().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sort_values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',ascending=False))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D71B7B5-9955-4B80-8F0B-3ADC92352F9F}"/>
              </a:ext>
            </a:extLst>
          </p:cNvPr>
          <p:cNvSpPr txBox="1"/>
          <p:nvPr/>
        </p:nvSpPr>
        <p:spPr>
          <a:xfrm>
            <a:off x="982511" y="203587"/>
            <a:ext cx="80188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그룹화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평균 정렬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D305D8F-6729-4F14-B6FE-3A4C3D1F6381}"/>
              </a:ext>
            </a:extLst>
          </p:cNvPr>
          <p:cNvSpPr/>
          <p:nvPr/>
        </p:nvSpPr>
        <p:spPr>
          <a:xfrm>
            <a:off x="405538" y="4637073"/>
            <a:ext cx="7429779" cy="12266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5A194A63-1C10-4099-8B8C-445B60F837DE}"/>
              </a:ext>
            </a:extLst>
          </p:cNvPr>
          <p:cNvSpPr/>
          <p:nvPr/>
        </p:nvSpPr>
        <p:spPr>
          <a:xfrm>
            <a:off x="8166462" y="3926113"/>
            <a:ext cx="3799331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그룹해서 정렬</a:t>
            </a:r>
            <a:endParaRPr lang="en-US" altLang="ko-KR" sz="16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9" name="연결선: 꺾임 8">
            <a:extLst>
              <a:ext uri="{FF2B5EF4-FFF2-40B4-BE49-F238E27FC236}">
                <a16:creationId xmlns="" xmlns:a16="http://schemas.microsoft.com/office/drawing/2014/main" id="{3C52E04D-961F-4B1D-A16A-B18455F1E002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7835317" y="4095390"/>
            <a:ext cx="331145" cy="115503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84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Series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차원 데이터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81B5509-734D-4E13-B035-461EB2B0896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0</a:t>
            </a:r>
            <a:r>
              <a:rPr lang="en-US" altLang="ko-KR" dirty="0"/>
              <a:t>1</a:t>
            </a:r>
            <a:r>
              <a:rPr lang="ko-KR" altLang="en-US" dirty="0"/>
              <a:t>_</a:t>
            </a:r>
            <a:r>
              <a:rPr lang="en-US" altLang="ko-KR" dirty="0"/>
              <a:t>series1</a:t>
            </a:r>
            <a:r>
              <a:rPr lang="ko-KR" altLang="en-US" dirty="0"/>
              <a:t>.py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9F29E53-1BAF-46EE-B698-DDF49557B130}"/>
              </a:ext>
            </a:extLst>
          </p:cNvPr>
          <p:cNvSpPr/>
          <p:nvPr/>
        </p:nvSpPr>
        <p:spPr>
          <a:xfrm>
            <a:off x="405538" y="994231"/>
            <a:ext cx="7530447" cy="43628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series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1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차원 데이터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정수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실수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문자열 등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pandas as pd</a:t>
            </a:r>
          </a:p>
          <a:p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## Series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객체 생성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1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월부터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월까지 평균 온도 데이터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(-20, -10, 10, 20)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 =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pd.Series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([-20, -10, 10, 20])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print(temp)</a:t>
            </a:r>
          </a:p>
          <a:p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print(temp[0])  # 1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온도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print(temp[2])  # 3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온도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19" name="연결선: 꺾임 8">
            <a:extLst>
              <a:ext uri="{FF2B5EF4-FFF2-40B4-BE49-F238E27FC236}">
                <a16:creationId xmlns="" xmlns:a16="http://schemas.microsoft.com/office/drawing/2014/main" id="{7763709F-D231-450A-A3F2-6CB7B2C1C4C2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3716323" y="1282493"/>
            <a:ext cx="4450139" cy="18214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86A2F81-5C3D-4EDE-8082-F0E6A3E9E832}"/>
              </a:ext>
            </a:extLst>
          </p:cNvPr>
          <p:cNvSpPr/>
          <p:nvPr/>
        </p:nvSpPr>
        <p:spPr>
          <a:xfrm>
            <a:off x="8166462" y="1020883"/>
            <a:ext cx="3264419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데이터 타입은 </a:t>
            </a:r>
            <a:r>
              <a:rPr lang="en-US" altLang="ko-KR" sz="1400" dirty="0" err="1"/>
              <a:t>pd.Series</a:t>
            </a:r>
            <a:r>
              <a:rPr lang="en-US" altLang="ko-KR" sz="1400" dirty="0"/>
              <a:t> class</a:t>
            </a:r>
          </a:p>
          <a:p>
            <a:r>
              <a:rPr lang="en-US" altLang="ko-KR" sz="1400" dirty="0"/>
              <a:t>* 1</a:t>
            </a:r>
            <a:r>
              <a:rPr lang="ko-KR" altLang="en-US" sz="1400" dirty="0"/>
              <a:t>차원 데이터 정렬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08910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81B5509-734D-4E13-B035-461EB2B0896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14</a:t>
            </a:r>
            <a:r>
              <a:rPr lang="ko-KR" altLang="en-US" dirty="0"/>
              <a:t>_</a:t>
            </a:r>
            <a:r>
              <a:rPr lang="en-US" altLang="ko-KR" dirty="0"/>
              <a:t>datagroup3</a:t>
            </a:r>
            <a:r>
              <a:rPr lang="ko-KR" altLang="en-US" dirty="0"/>
              <a:t>.py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9F29E53-1BAF-46EE-B698-DDF49557B130}"/>
              </a:ext>
            </a:extLst>
          </p:cNvPr>
          <p:cNvSpPr/>
          <p:nvPr/>
        </p:nvSpPr>
        <p:spPr>
          <a:xfrm>
            <a:off x="405538" y="994229"/>
            <a:ext cx="7530447" cy="58637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14.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그룹화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##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동일한 값을 가진 것들을 그룹으로 해서 통계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평균 등 값을 계산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pandas as pd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엑셀파일 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지정해서 열기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 = 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pd.read_excel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('score.xlsx', 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index_col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지원번호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  </a:t>
            </a:r>
          </a:p>
          <a:p>
            <a:endParaRPr lang="en-US" altLang="ko-KR" sz="1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학년 컬럼 추가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df['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학년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']=[3,3,2,1,1,3,2,2]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</a:t>
            </a:r>
          </a:p>
          <a:p>
            <a:endParaRPr lang="en-US" altLang="ko-KR" sz="1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학년별 그룹화 </a:t>
            </a:r>
            <a:r>
              <a:rPr lang="ko-KR" altLang="en-US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키합계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df.groupby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(['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학교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학년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']).sum())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df.groupby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학년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').sum().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sort_values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'))</a:t>
            </a:r>
          </a:p>
          <a:p>
            <a:endParaRPr lang="en-US" altLang="ko-KR" sz="1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학교로 그룹화를 </a:t>
            </a:r>
            <a:r>
              <a:rPr lang="ko-KR" altLang="en-US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한뒤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sw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특기로 개수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Nan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제외한 개수 </a:t>
            </a:r>
            <a:r>
              <a:rPr lang="ko-KR" altLang="en-US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구로고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명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디지털고 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명 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df.groupby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학교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')['SW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특기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'].count())</a:t>
            </a:r>
          </a:p>
          <a:p>
            <a:endParaRPr lang="en-US" altLang="ko-KR" sz="1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학교로 그룹화해서 이름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sw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특기로 개수 확인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 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df.groupby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학교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')[['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이름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','SW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특기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']].count() 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D71B7B5-9955-4B80-8F0B-3ADC92352F9F}"/>
              </a:ext>
            </a:extLst>
          </p:cNvPr>
          <p:cNvSpPr txBox="1"/>
          <p:nvPr/>
        </p:nvSpPr>
        <p:spPr>
          <a:xfrm>
            <a:off x="982511" y="203587"/>
            <a:ext cx="80188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그룹화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합계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D305D8F-6729-4F14-B6FE-3A4C3D1F6381}"/>
              </a:ext>
            </a:extLst>
          </p:cNvPr>
          <p:cNvSpPr/>
          <p:nvPr/>
        </p:nvSpPr>
        <p:spPr>
          <a:xfrm>
            <a:off x="405538" y="4127383"/>
            <a:ext cx="7429779" cy="15602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2879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81B5509-734D-4E13-B035-461EB2B0896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14</a:t>
            </a:r>
            <a:r>
              <a:rPr lang="ko-KR" altLang="en-US" dirty="0"/>
              <a:t>_</a:t>
            </a:r>
            <a:r>
              <a:rPr lang="en-US" altLang="ko-KR" dirty="0"/>
              <a:t>datagroup4</a:t>
            </a:r>
            <a:r>
              <a:rPr lang="ko-KR" altLang="en-US" dirty="0"/>
              <a:t>.py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9F29E53-1BAF-46EE-B698-DDF49557B130}"/>
              </a:ext>
            </a:extLst>
          </p:cNvPr>
          <p:cNvSpPr/>
          <p:nvPr/>
        </p:nvSpPr>
        <p:spPr>
          <a:xfrm>
            <a:off x="405538" y="994229"/>
            <a:ext cx="7530447" cy="58637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14.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그룹화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##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동일한 값을 가진 것들을 그룹으로 해서 통계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평균 등 값을 계산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pandas as pd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엑셀파일 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지정해서 열기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 = 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pd.read_excel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('score.xlsx', 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index_col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지원번호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  </a:t>
            </a:r>
          </a:p>
          <a:p>
            <a:endParaRPr lang="en-US" altLang="ko-KR" sz="1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학년 컬럼 추가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df['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학년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']=[3,3,2,1,1,3,2,2]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</a:t>
            </a:r>
          </a:p>
          <a:p>
            <a:endParaRPr lang="en-US" altLang="ko-KR" sz="1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학교로 그룹화 후 학년으로 학생수 확인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df.groupby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학교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')['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학년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'].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value_counts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 2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줄로 표현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school = 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df.groupby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학교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print(school['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학년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'].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value_counts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())</a:t>
            </a:r>
          </a:p>
          <a:p>
            <a:endParaRPr lang="en-US" altLang="ko-KR" sz="1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학교로 그룹화 후 </a:t>
            </a:r>
            <a:r>
              <a:rPr lang="ko-KR" altLang="en-US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구로고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학생 학년으로 학생수 확인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구로고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학년 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2, 3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학년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-2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명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,2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학년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-1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명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print(school['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학년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'].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value_counts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().loc['</a:t>
            </a:r>
            <a:r>
              <a:rPr lang="ko-KR" altLang="en-US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구로고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'])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print(school['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학년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'].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value_counts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().loc['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디지털고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'])</a:t>
            </a:r>
          </a:p>
          <a:p>
            <a:endParaRPr lang="en-US" altLang="ko-KR" sz="1400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퍼센트로 확인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(normalize=True)</a:t>
            </a:r>
          </a:p>
          <a:p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 school['</a:t>
            </a:r>
            <a:r>
              <a:rPr lang="ko-KR" altLang="en-US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학년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'].</a:t>
            </a:r>
            <a:r>
              <a:rPr lang="en-US" altLang="ko-KR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value_counts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(normalize=True).loc['</a:t>
            </a:r>
            <a:r>
              <a:rPr lang="ko-KR" altLang="en-US" sz="1400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구로고</a:t>
            </a:r>
            <a:r>
              <a:rPr lang="en-US" altLang="ko-KR" sz="14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 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D71B7B5-9955-4B80-8F0B-3ADC92352F9F}"/>
              </a:ext>
            </a:extLst>
          </p:cNvPr>
          <p:cNvSpPr txBox="1"/>
          <p:nvPr/>
        </p:nvSpPr>
        <p:spPr>
          <a:xfrm>
            <a:off x="982511" y="203587"/>
            <a:ext cx="80188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그룹화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합계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D305D8F-6729-4F14-B6FE-3A4C3D1F6381}"/>
              </a:ext>
            </a:extLst>
          </p:cNvPr>
          <p:cNvSpPr/>
          <p:nvPr/>
        </p:nvSpPr>
        <p:spPr>
          <a:xfrm>
            <a:off x="405538" y="5387649"/>
            <a:ext cx="7429779" cy="7614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65694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9F29E53-1BAF-46EE-B698-DDF49557B130}"/>
              </a:ext>
            </a:extLst>
          </p:cNvPr>
          <p:cNvSpPr/>
          <p:nvPr/>
        </p:nvSpPr>
        <p:spPr>
          <a:xfrm>
            <a:off x="405538" y="994229"/>
            <a:ext cx="7530447" cy="58637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1400" dirty="0"/>
              <a:t>import pandas as </a:t>
            </a:r>
            <a:r>
              <a:rPr lang="en-US" altLang="ko-KR" sz="1400" dirty="0" err="1"/>
              <a:t>pd</a:t>
            </a:r>
            <a:endParaRPr lang="en-US" altLang="ko-KR" sz="1400" dirty="0"/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# </a:t>
            </a:r>
            <a:r>
              <a:rPr lang="en-US" altLang="ko-KR" sz="1400" dirty="0" err="1"/>
              <a:t>DataFrame</a:t>
            </a:r>
            <a:r>
              <a:rPr lang="en-US" altLang="ko-KR" sz="1400" dirty="0"/>
              <a:t> Join</a:t>
            </a:r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concat</a:t>
            </a:r>
            <a:r>
              <a:rPr lang="en-US" altLang="ko-KR" sz="1400" dirty="0"/>
              <a:t> </a:t>
            </a:r>
            <a:r>
              <a:rPr lang="ko-KR" altLang="en-US" sz="1400" dirty="0" err="1"/>
              <a:t>행기준으로</a:t>
            </a:r>
            <a:r>
              <a:rPr lang="ko-KR" altLang="en-US" sz="1400" dirty="0"/>
              <a:t> </a:t>
            </a:r>
            <a:r>
              <a:rPr lang="en-US" altLang="ko-KR" sz="1400" dirty="0"/>
              <a:t>- </a:t>
            </a:r>
            <a:r>
              <a:rPr lang="ko-KR" altLang="en-US" sz="1400" dirty="0"/>
              <a:t>각각의 </a:t>
            </a:r>
            <a:r>
              <a:rPr lang="en-US" altLang="ko-KR" sz="1400" dirty="0" err="1"/>
              <a:t>DataFrame</a:t>
            </a:r>
            <a:r>
              <a:rPr lang="en-US" altLang="ko-KR" sz="1400" dirty="0"/>
              <a:t> </a:t>
            </a:r>
            <a:r>
              <a:rPr lang="ko-KR" altLang="en-US" sz="1400" dirty="0"/>
              <a:t>합침</a:t>
            </a:r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pd.concat</a:t>
            </a:r>
            <a:r>
              <a:rPr lang="en-US" altLang="ko-KR" sz="1400" dirty="0"/>
              <a:t>([data1,data2,data3])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# 2</a:t>
            </a:r>
            <a:r>
              <a:rPr lang="ko-KR" altLang="en-US" sz="1400" dirty="0"/>
              <a:t>차원데이터</a:t>
            </a:r>
          </a:p>
          <a:p>
            <a:r>
              <a:rPr lang="en-US" altLang="ko-KR" sz="1400" dirty="0"/>
              <a:t>data ={</a:t>
            </a:r>
          </a:p>
          <a:p>
            <a:r>
              <a:rPr lang="en-US" altLang="ko-KR" sz="1400" dirty="0"/>
              <a:t>    '</a:t>
            </a:r>
            <a:r>
              <a:rPr lang="ko-KR" altLang="en-US" sz="1400" dirty="0"/>
              <a:t>이름</a:t>
            </a:r>
            <a:r>
              <a:rPr lang="en-US" altLang="ko-KR" sz="1400" dirty="0"/>
              <a:t>':['</a:t>
            </a:r>
            <a:r>
              <a:rPr lang="ko-KR" altLang="en-US" sz="1400" dirty="0" err="1"/>
              <a:t>주바다</a:t>
            </a:r>
            <a:r>
              <a:rPr lang="en-US" altLang="ko-KR" sz="1400" dirty="0"/>
              <a:t>','</a:t>
            </a:r>
            <a:r>
              <a:rPr lang="ko-KR" altLang="en-US" sz="1400" dirty="0"/>
              <a:t>공유진</a:t>
            </a:r>
            <a:r>
              <a:rPr lang="en-US" altLang="ko-KR" sz="1400" dirty="0"/>
              <a:t>','</a:t>
            </a:r>
            <a:r>
              <a:rPr lang="ko-KR" altLang="en-US" sz="1400" dirty="0" err="1"/>
              <a:t>송선유</a:t>
            </a:r>
            <a:r>
              <a:rPr lang="en-US" altLang="ko-KR" sz="1400" dirty="0"/>
              <a:t>','</a:t>
            </a:r>
            <a:r>
              <a:rPr lang="ko-KR" altLang="en-US" sz="1400" dirty="0"/>
              <a:t>양홍욱</a:t>
            </a:r>
            <a:r>
              <a:rPr lang="en-US" altLang="ko-KR" sz="1400" dirty="0"/>
              <a:t>'],</a:t>
            </a:r>
          </a:p>
          <a:p>
            <a:r>
              <a:rPr lang="ko-KR" altLang="en-US" sz="1400" dirty="0"/>
              <a:t>    </a:t>
            </a:r>
            <a:r>
              <a:rPr lang="en-US" altLang="ko-KR" sz="1400" dirty="0"/>
              <a:t>'</a:t>
            </a:r>
            <a:r>
              <a:rPr lang="ko-KR" altLang="en-US" sz="1400" dirty="0"/>
              <a:t>키</a:t>
            </a:r>
            <a:r>
              <a:rPr lang="en-US" altLang="ko-KR" sz="1400" dirty="0"/>
              <a:t>':[180,182,188,179],</a:t>
            </a:r>
          </a:p>
          <a:p>
            <a:r>
              <a:rPr lang="ko-KR" altLang="en-US" sz="1400" dirty="0"/>
              <a:t>    </a:t>
            </a:r>
            <a:r>
              <a:rPr lang="en-US" altLang="ko-KR" sz="1400" dirty="0"/>
              <a:t>'</a:t>
            </a:r>
            <a:r>
              <a:rPr lang="ko-KR" altLang="en-US" sz="1400" dirty="0"/>
              <a:t>몸무게</a:t>
            </a:r>
            <a:r>
              <a:rPr lang="en-US" altLang="ko-KR" sz="1400" dirty="0"/>
              <a:t>':[47,49,50,45]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data2={</a:t>
            </a:r>
          </a:p>
          <a:p>
            <a:r>
              <a:rPr lang="en-US" altLang="ko-KR" sz="1400" dirty="0"/>
              <a:t>    '</a:t>
            </a:r>
            <a:r>
              <a:rPr lang="ko-KR" altLang="en-US" sz="1400" dirty="0"/>
              <a:t>이름</a:t>
            </a:r>
            <a:r>
              <a:rPr lang="en-US" altLang="ko-KR" sz="1400" dirty="0"/>
              <a:t>':['</a:t>
            </a:r>
            <a:r>
              <a:rPr lang="ko-KR" altLang="en-US" sz="1400" dirty="0" err="1"/>
              <a:t>주바다</a:t>
            </a:r>
            <a:r>
              <a:rPr lang="en-US" altLang="ko-KR" sz="1400" dirty="0"/>
              <a:t>','</a:t>
            </a:r>
            <a:r>
              <a:rPr lang="ko-KR" altLang="en-US" sz="1400" dirty="0"/>
              <a:t>공유진</a:t>
            </a:r>
            <a:r>
              <a:rPr lang="en-US" altLang="ko-KR" sz="1400" dirty="0"/>
              <a:t>','</a:t>
            </a:r>
            <a:r>
              <a:rPr lang="ko-KR" altLang="en-US" sz="1400" dirty="0" err="1"/>
              <a:t>송선유</a:t>
            </a:r>
            <a:r>
              <a:rPr lang="en-US" altLang="ko-KR" sz="1400" dirty="0"/>
              <a:t>','</a:t>
            </a:r>
            <a:r>
              <a:rPr lang="ko-KR" altLang="en-US" sz="1400" dirty="0"/>
              <a:t>윤상운</a:t>
            </a:r>
            <a:r>
              <a:rPr lang="en-US" altLang="ko-KR" sz="1400" dirty="0"/>
              <a:t>'],</a:t>
            </a:r>
          </a:p>
          <a:p>
            <a:r>
              <a:rPr lang="ko-KR" altLang="en-US" sz="1400" dirty="0"/>
              <a:t>    </a:t>
            </a:r>
            <a:r>
              <a:rPr lang="en-US" altLang="ko-KR" sz="1400" dirty="0"/>
              <a:t>'</a:t>
            </a:r>
            <a:r>
              <a:rPr lang="ko-KR" altLang="en-US" sz="1400" dirty="0"/>
              <a:t>전공</a:t>
            </a:r>
            <a:r>
              <a:rPr lang="en-US" altLang="ko-KR" sz="1400" dirty="0"/>
              <a:t>':['</a:t>
            </a:r>
            <a:r>
              <a:rPr lang="ko-KR" altLang="en-US" sz="1400" dirty="0"/>
              <a:t>컴퓨터공학</a:t>
            </a:r>
            <a:r>
              <a:rPr lang="en-US" altLang="ko-KR" sz="1400" dirty="0"/>
              <a:t>','</a:t>
            </a:r>
            <a:r>
              <a:rPr lang="ko-KR" altLang="en-US" sz="1400" dirty="0" err="1"/>
              <a:t>매카닉공학</a:t>
            </a:r>
            <a:r>
              <a:rPr lang="en-US" altLang="ko-KR" sz="1400" dirty="0"/>
              <a:t>','</a:t>
            </a:r>
            <a:r>
              <a:rPr lang="ko-KR" altLang="en-US" sz="1400" dirty="0"/>
              <a:t>독일어학</a:t>
            </a:r>
            <a:r>
              <a:rPr lang="en-US" altLang="ko-KR" sz="1400" dirty="0"/>
              <a:t>','</a:t>
            </a:r>
            <a:r>
              <a:rPr lang="ko-KR" altLang="en-US" sz="1400" dirty="0"/>
              <a:t>컴퓨터공학</a:t>
            </a:r>
            <a:r>
              <a:rPr lang="en-US" altLang="ko-KR" sz="1400" dirty="0"/>
              <a:t>'],</a:t>
            </a:r>
          </a:p>
          <a:p>
            <a:r>
              <a:rPr lang="ko-KR" altLang="en-US" sz="1400" dirty="0"/>
              <a:t>    </a:t>
            </a:r>
            <a:r>
              <a:rPr lang="en-US" altLang="ko-KR" sz="1400" dirty="0"/>
              <a:t>'</a:t>
            </a:r>
            <a:r>
              <a:rPr lang="ko-KR" altLang="en-US" sz="1400" dirty="0"/>
              <a:t>실력</a:t>
            </a:r>
            <a:r>
              <a:rPr lang="en-US" altLang="ko-KR" sz="1400" dirty="0"/>
              <a:t>':['</a:t>
            </a:r>
            <a:r>
              <a:rPr lang="ko-KR" altLang="en-US" sz="1400" dirty="0"/>
              <a:t>고급</a:t>
            </a:r>
            <a:r>
              <a:rPr lang="en-US" altLang="ko-KR" sz="1400" dirty="0"/>
              <a:t>','</a:t>
            </a:r>
            <a:r>
              <a:rPr lang="ko-KR" altLang="en-US" sz="1400" dirty="0" err="1"/>
              <a:t>중고급</a:t>
            </a:r>
            <a:r>
              <a:rPr lang="en-US" altLang="ko-KR" sz="1400" dirty="0"/>
              <a:t>','</a:t>
            </a:r>
            <a:r>
              <a:rPr lang="ko-KR" altLang="en-US" sz="1400" dirty="0"/>
              <a:t>특급</a:t>
            </a:r>
            <a:r>
              <a:rPr lang="en-US" altLang="ko-KR" sz="1400" dirty="0"/>
              <a:t>','</a:t>
            </a:r>
            <a:r>
              <a:rPr lang="ko-KR" altLang="en-US" sz="1400" dirty="0" err="1"/>
              <a:t>중고급</a:t>
            </a:r>
            <a:r>
              <a:rPr lang="en-US" altLang="ko-KR" sz="1400" dirty="0"/>
              <a:t>']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/>
              <a:t>df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pd.DataFrame</a:t>
            </a:r>
            <a:r>
              <a:rPr lang="en-US" altLang="ko-KR" sz="1400" dirty="0"/>
              <a:t>(data)</a:t>
            </a:r>
          </a:p>
          <a:p>
            <a:r>
              <a:rPr lang="en-US" altLang="ko-KR" sz="1400" dirty="0"/>
              <a:t>df2 = </a:t>
            </a:r>
            <a:r>
              <a:rPr lang="en-US" altLang="ko-KR" sz="1400" dirty="0" err="1"/>
              <a:t>pd.DataFrame</a:t>
            </a:r>
            <a:r>
              <a:rPr lang="en-US" altLang="ko-KR" sz="1400" dirty="0"/>
              <a:t>(data2)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### </a:t>
            </a:r>
            <a:r>
              <a:rPr lang="en-US" altLang="ko-KR" sz="1400" dirty="0" err="1"/>
              <a:t>DataFrame</a:t>
            </a:r>
            <a:r>
              <a:rPr lang="en-US" altLang="ko-KR" sz="1400" dirty="0"/>
              <a:t> join</a:t>
            </a:r>
            <a:r>
              <a:rPr lang="ko-KR" altLang="en-US" sz="1400" dirty="0"/>
              <a:t>하는 방법 </a:t>
            </a:r>
          </a:p>
          <a:p>
            <a:r>
              <a:rPr lang="en-US" altLang="ko-KR" sz="1400" dirty="0"/>
              <a:t>### merge - </a:t>
            </a:r>
            <a:r>
              <a:rPr lang="ko-KR" altLang="en-US" sz="1400" dirty="0" err="1"/>
              <a:t>열기준</a:t>
            </a:r>
            <a:r>
              <a:rPr lang="en-US" altLang="ko-KR" sz="1400" dirty="0"/>
              <a:t>(</a:t>
            </a:r>
            <a:r>
              <a:rPr lang="ko-KR" altLang="en-US" sz="1400" dirty="0"/>
              <a:t>이름</a:t>
            </a:r>
            <a:r>
              <a:rPr lang="en-US" altLang="ko-KR" sz="1400" dirty="0"/>
              <a:t>)</a:t>
            </a:r>
            <a:r>
              <a:rPr lang="ko-KR" altLang="en-US" sz="1400" dirty="0"/>
              <a:t>으로 합침 </a:t>
            </a:r>
          </a:p>
          <a:p>
            <a:r>
              <a:rPr lang="en-US" altLang="ko-KR" sz="1400" dirty="0"/>
              <a:t># inner - data,data2 </a:t>
            </a:r>
            <a:r>
              <a:rPr lang="ko-KR" altLang="en-US" sz="1400" dirty="0"/>
              <a:t>같은 데이터가 있는 경우만 합침</a:t>
            </a:r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 = </a:t>
            </a:r>
            <a:r>
              <a:rPr lang="ko-KR" altLang="en-US" sz="1400" dirty="0" err="1"/>
              <a:t>주바다</a:t>
            </a:r>
            <a:r>
              <a:rPr lang="en-US" altLang="ko-KR" sz="1400" dirty="0"/>
              <a:t>,</a:t>
            </a:r>
            <a:r>
              <a:rPr lang="ko-KR" altLang="en-US" sz="1400" dirty="0"/>
              <a:t>공유진</a:t>
            </a:r>
            <a:r>
              <a:rPr lang="en-US" altLang="ko-KR" sz="1400" dirty="0"/>
              <a:t>,</a:t>
            </a:r>
            <a:r>
              <a:rPr lang="ko-KR" altLang="en-US" sz="1400" dirty="0" err="1"/>
              <a:t>송선유</a:t>
            </a:r>
            <a:r>
              <a:rPr lang="en-US" altLang="ko-KR" sz="1400" dirty="0"/>
              <a:t>,</a:t>
            </a:r>
            <a:r>
              <a:rPr lang="ko-KR" altLang="en-US" sz="1400" dirty="0"/>
              <a:t>양홍욱</a:t>
            </a:r>
          </a:p>
          <a:p>
            <a:r>
              <a:rPr lang="en-US" altLang="ko-KR" sz="1400" dirty="0"/>
              <a:t># df2 = </a:t>
            </a:r>
            <a:r>
              <a:rPr lang="ko-KR" altLang="en-US" sz="1400" dirty="0" err="1"/>
              <a:t>주바다</a:t>
            </a:r>
            <a:r>
              <a:rPr lang="en-US" altLang="ko-KR" sz="1400" dirty="0"/>
              <a:t>,</a:t>
            </a:r>
            <a:r>
              <a:rPr lang="ko-KR" altLang="en-US" sz="1400" dirty="0"/>
              <a:t>공유진</a:t>
            </a:r>
            <a:r>
              <a:rPr lang="en-US" altLang="ko-KR" sz="1400" dirty="0"/>
              <a:t>,</a:t>
            </a:r>
            <a:r>
              <a:rPr lang="ko-KR" altLang="en-US" sz="1400" dirty="0" err="1"/>
              <a:t>송선유</a:t>
            </a:r>
            <a:r>
              <a:rPr lang="en-US" altLang="ko-KR" sz="1400" dirty="0"/>
              <a:t>,</a:t>
            </a:r>
            <a:r>
              <a:rPr lang="ko-KR" altLang="en-US" sz="1400" dirty="0"/>
              <a:t>윤상운</a:t>
            </a:r>
          </a:p>
          <a:p>
            <a:r>
              <a:rPr lang="en-US" altLang="ko-KR" sz="1400" dirty="0" err="1"/>
              <a:t>mdf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pd.merge</a:t>
            </a:r>
            <a:r>
              <a:rPr lang="en-US" altLang="ko-KR" sz="1400" dirty="0"/>
              <a:t>(left=</a:t>
            </a:r>
            <a:r>
              <a:rPr lang="en-US" altLang="ko-KR" sz="1400" dirty="0" err="1"/>
              <a:t>df,right</a:t>
            </a:r>
            <a:r>
              <a:rPr lang="en-US" altLang="ko-KR" sz="1400" dirty="0"/>
              <a:t>=df2, how='</a:t>
            </a:r>
            <a:r>
              <a:rPr lang="en-US" altLang="ko-KR" sz="1400" dirty="0" err="1"/>
              <a:t>inner',on</a:t>
            </a:r>
            <a:r>
              <a:rPr lang="en-US" altLang="ko-KR" sz="1400" dirty="0"/>
              <a:t>='</a:t>
            </a:r>
            <a:r>
              <a:rPr lang="ko-KR" altLang="en-US" sz="1400" dirty="0"/>
              <a:t>이름</a:t>
            </a:r>
            <a:r>
              <a:rPr lang="en-US" altLang="ko-KR" sz="1400" dirty="0"/>
              <a:t>')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mdf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# left=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 </a:t>
            </a:r>
            <a:r>
              <a:rPr lang="ko-KR" altLang="en-US" sz="1400" dirty="0"/>
              <a:t>기준으로 합침</a:t>
            </a:r>
          </a:p>
          <a:p>
            <a:r>
              <a:rPr lang="en-US" altLang="ko-KR" sz="1400" dirty="0"/>
              <a:t>mdf2 = </a:t>
            </a:r>
            <a:r>
              <a:rPr lang="en-US" altLang="ko-KR" sz="1400" dirty="0" err="1"/>
              <a:t>pd.merge</a:t>
            </a:r>
            <a:r>
              <a:rPr lang="en-US" altLang="ko-KR" sz="1400" dirty="0"/>
              <a:t>(left=</a:t>
            </a:r>
            <a:r>
              <a:rPr lang="en-US" altLang="ko-KR" sz="1400" dirty="0" err="1"/>
              <a:t>df,right</a:t>
            </a:r>
            <a:r>
              <a:rPr lang="en-US" altLang="ko-KR" sz="1400" dirty="0"/>
              <a:t>=df2, how='</a:t>
            </a:r>
            <a:r>
              <a:rPr lang="en-US" altLang="ko-KR" sz="1400" dirty="0" err="1"/>
              <a:t>left',on</a:t>
            </a:r>
            <a:r>
              <a:rPr lang="en-US" altLang="ko-KR" sz="1400" dirty="0"/>
              <a:t>='</a:t>
            </a:r>
            <a:r>
              <a:rPr lang="ko-KR" altLang="en-US" sz="1400" dirty="0"/>
              <a:t>이름</a:t>
            </a:r>
            <a:r>
              <a:rPr lang="en-US" altLang="ko-KR" sz="1400" dirty="0"/>
              <a:t>')</a:t>
            </a:r>
          </a:p>
          <a:p>
            <a:r>
              <a:rPr lang="en-US" altLang="ko-KR" sz="1400" dirty="0"/>
              <a:t># mdf2['</a:t>
            </a:r>
            <a:r>
              <a:rPr lang="ko-KR" altLang="en-US" sz="1400" dirty="0"/>
              <a:t>전공</a:t>
            </a:r>
            <a:r>
              <a:rPr lang="en-US" altLang="ko-KR" sz="1400" dirty="0"/>
              <a:t>'][3]='</a:t>
            </a:r>
            <a:r>
              <a:rPr lang="ko-KR" altLang="en-US" sz="1400" dirty="0"/>
              <a:t>자율전공</a:t>
            </a:r>
            <a:r>
              <a:rPr lang="en-US" altLang="ko-KR" sz="1400" dirty="0"/>
              <a:t>'</a:t>
            </a:r>
            <a:endParaRPr lang="ko-KR" altLang="en-US" sz="1400" dirty="0"/>
          </a:p>
          <a:p>
            <a:r>
              <a:rPr lang="en-US" altLang="ko-KR" sz="1400" dirty="0"/>
              <a:t># mdf2['</a:t>
            </a:r>
            <a:r>
              <a:rPr lang="ko-KR" altLang="en-US" sz="1400" dirty="0"/>
              <a:t>실력</a:t>
            </a:r>
            <a:r>
              <a:rPr lang="en-US" altLang="ko-KR" sz="1400" dirty="0"/>
              <a:t>'][3]='</a:t>
            </a:r>
            <a:r>
              <a:rPr lang="ko-KR" altLang="en-US" sz="1400" dirty="0"/>
              <a:t>초급</a:t>
            </a:r>
            <a:r>
              <a:rPr lang="en-US" altLang="ko-KR" sz="1400" dirty="0"/>
              <a:t>'</a:t>
            </a:r>
            <a:endParaRPr lang="ko-KR" altLang="en-US" sz="1400" dirty="0"/>
          </a:p>
          <a:p>
            <a:r>
              <a:rPr lang="en-US" altLang="ko-KR" sz="1400" dirty="0"/>
              <a:t>print(mdf2)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# right=df2 </a:t>
            </a:r>
            <a:r>
              <a:rPr lang="ko-KR" altLang="en-US" sz="1400" dirty="0"/>
              <a:t>기준으로 합침</a:t>
            </a:r>
          </a:p>
          <a:p>
            <a:r>
              <a:rPr lang="en-US" altLang="ko-KR" sz="1400" dirty="0"/>
              <a:t>mdf3 = </a:t>
            </a:r>
            <a:r>
              <a:rPr lang="en-US" altLang="ko-KR" sz="1400" dirty="0" err="1"/>
              <a:t>pd.merge</a:t>
            </a:r>
            <a:r>
              <a:rPr lang="en-US" altLang="ko-KR" sz="1400" dirty="0"/>
              <a:t>(left=</a:t>
            </a:r>
            <a:r>
              <a:rPr lang="en-US" altLang="ko-KR" sz="1400" dirty="0" err="1"/>
              <a:t>df,right</a:t>
            </a:r>
            <a:r>
              <a:rPr lang="en-US" altLang="ko-KR" sz="1400" dirty="0"/>
              <a:t>=df2,how='</a:t>
            </a:r>
            <a:r>
              <a:rPr lang="en-US" altLang="ko-KR" sz="1400" dirty="0" err="1"/>
              <a:t>right',on</a:t>
            </a:r>
            <a:r>
              <a:rPr lang="en-US" altLang="ko-KR" sz="1400" dirty="0"/>
              <a:t>='</a:t>
            </a:r>
            <a:r>
              <a:rPr lang="ko-KR" altLang="en-US" sz="1400" dirty="0"/>
              <a:t>이름</a:t>
            </a:r>
            <a:r>
              <a:rPr lang="en-US" altLang="ko-KR" sz="1400" dirty="0"/>
              <a:t>')</a:t>
            </a:r>
          </a:p>
          <a:p>
            <a:r>
              <a:rPr lang="en-US" altLang="ko-KR" sz="1400" dirty="0"/>
              <a:t>print(mdf3)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# df,df2</a:t>
            </a:r>
            <a:r>
              <a:rPr lang="ko-KR" altLang="en-US" sz="1400" dirty="0"/>
              <a:t>의 모든 열 합침</a:t>
            </a:r>
          </a:p>
          <a:p>
            <a:r>
              <a:rPr lang="en-US" altLang="ko-KR" sz="1400" dirty="0"/>
              <a:t>mdf4 = </a:t>
            </a:r>
            <a:r>
              <a:rPr lang="en-US" altLang="ko-KR" sz="1400" dirty="0" err="1"/>
              <a:t>pd.merge</a:t>
            </a:r>
            <a:r>
              <a:rPr lang="en-US" altLang="ko-KR" sz="1400" dirty="0"/>
              <a:t>(left=</a:t>
            </a:r>
            <a:r>
              <a:rPr lang="en-US" altLang="ko-KR" sz="1400" dirty="0" err="1"/>
              <a:t>df,right</a:t>
            </a:r>
            <a:r>
              <a:rPr lang="en-US" altLang="ko-KR" sz="1400" dirty="0"/>
              <a:t>=df2,how='</a:t>
            </a:r>
            <a:r>
              <a:rPr lang="en-US" altLang="ko-KR" sz="1400" dirty="0" err="1"/>
              <a:t>outer',on</a:t>
            </a:r>
            <a:r>
              <a:rPr lang="en-US" altLang="ko-KR" sz="1400" dirty="0"/>
              <a:t>='</a:t>
            </a:r>
            <a:r>
              <a:rPr lang="ko-KR" altLang="en-US" sz="1400" dirty="0"/>
              <a:t>이름</a:t>
            </a:r>
            <a:r>
              <a:rPr lang="en-US" altLang="ko-KR" sz="1400" dirty="0"/>
              <a:t>')</a:t>
            </a:r>
          </a:p>
          <a:p>
            <a:r>
              <a:rPr lang="en-US" altLang="ko-KR" sz="1400" dirty="0"/>
              <a:t>print(mdf4)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D71B7B5-9955-4B80-8F0B-3ADC92352F9F}"/>
              </a:ext>
            </a:extLst>
          </p:cNvPr>
          <p:cNvSpPr txBox="1"/>
          <p:nvPr/>
        </p:nvSpPr>
        <p:spPr>
          <a:xfrm>
            <a:off x="982511" y="203587"/>
            <a:ext cx="80188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DataFrame</a:t>
            </a:r>
            <a:r>
              <a:rPr lang="en-US" altLang="ko-KR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합치기 </a:t>
            </a:r>
            <a:r>
              <a:rPr lang="en-US" altLang="ko-KR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  merge, </a:t>
            </a:r>
            <a:r>
              <a:rPr lang="en-US" altLang="ko-KR" sz="3300" spc="-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concat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D305D8F-6729-4F14-B6FE-3A4C3D1F6381}"/>
              </a:ext>
            </a:extLst>
          </p:cNvPr>
          <p:cNvSpPr/>
          <p:nvPr/>
        </p:nvSpPr>
        <p:spPr>
          <a:xfrm>
            <a:off x="405538" y="5387649"/>
            <a:ext cx="7429779" cy="7614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89493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9F29E53-1BAF-46EE-B698-DDF49557B130}"/>
              </a:ext>
            </a:extLst>
          </p:cNvPr>
          <p:cNvSpPr/>
          <p:nvPr/>
        </p:nvSpPr>
        <p:spPr>
          <a:xfrm>
            <a:off x="405538" y="994229"/>
            <a:ext cx="7530447" cy="58637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1400" dirty="0"/>
              <a:t>import pandas as </a:t>
            </a:r>
            <a:r>
              <a:rPr lang="en-US" altLang="ko-KR" sz="1400" dirty="0" err="1"/>
              <a:t>pd</a:t>
            </a:r>
            <a:endParaRPr lang="en-US" altLang="ko-KR" sz="1400" dirty="0"/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# </a:t>
            </a:r>
            <a:r>
              <a:rPr lang="en-US" altLang="ko-KR" sz="1400" dirty="0" err="1"/>
              <a:t>DataFrame</a:t>
            </a:r>
            <a:r>
              <a:rPr lang="en-US" altLang="ko-KR" sz="1400" dirty="0"/>
              <a:t> Join</a:t>
            </a:r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concat</a:t>
            </a:r>
            <a:r>
              <a:rPr lang="en-US" altLang="ko-KR" sz="1400" dirty="0"/>
              <a:t> </a:t>
            </a:r>
            <a:r>
              <a:rPr lang="ko-KR" altLang="en-US" sz="1400" dirty="0" err="1"/>
              <a:t>행기준으로</a:t>
            </a:r>
            <a:r>
              <a:rPr lang="ko-KR" altLang="en-US" sz="1400" dirty="0"/>
              <a:t> </a:t>
            </a:r>
            <a:r>
              <a:rPr lang="en-US" altLang="ko-KR" sz="1400" dirty="0"/>
              <a:t>- </a:t>
            </a:r>
            <a:r>
              <a:rPr lang="ko-KR" altLang="en-US" sz="1400" dirty="0"/>
              <a:t>각각의 </a:t>
            </a:r>
            <a:r>
              <a:rPr lang="en-US" altLang="ko-KR" sz="1400" dirty="0" err="1"/>
              <a:t>DataFrame</a:t>
            </a:r>
            <a:r>
              <a:rPr lang="en-US" altLang="ko-KR" sz="1400" dirty="0"/>
              <a:t> </a:t>
            </a:r>
            <a:r>
              <a:rPr lang="ko-KR" altLang="en-US" sz="1400" dirty="0"/>
              <a:t>합침</a:t>
            </a:r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pd.concat</a:t>
            </a:r>
            <a:r>
              <a:rPr lang="en-US" altLang="ko-KR" sz="1400" dirty="0"/>
              <a:t>([data1,data2,data3])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</a:t>
            </a:r>
            <a:r>
              <a:rPr lang="ko-KR" altLang="en-US" sz="1400" dirty="0" smtClean="0"/>
              <a:t>개의 배열 생성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 smtClean="0"/>
              <a:t>df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pd.DataFrame</a:t>
            </a:r>
            <a:r>
              <a:rPr lang="en-US" altLang="ko-KR" sz="1400" dirty="0"/>
              <a:t>(data)</a:t>
            </a:r>
          </a:p>
          <a:p>
            <a:r>
              <a:rPr lang="en-US" altLang="ko-KR" sz="1400" dirty="0"/>
              <a:t>df2 = </a:t>
            </a:r>
            <a:r>
              <a:rPr lang="en-US" altLang="ko-KR" sz="1400" dirty="0" err="1"/>
              <a:t>pd.DataFrame</a:t>
            </a:r>
            <a:r>
              <a:rPr lang="en-US" altLang="ko-KR" sz="1400" dirty="0"/>
              <a:t>(data2)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# inner - data,data2 </a:t>
            </a:r>
            <a:r>
              <a:rPr lang="ko-KR" altLang="en-US" sz="1400" dirty="0" smtClean="0"/>
              <a:t>같은 데이터가 있는 경우만 합침</a:t>
            </a:r>
          </a:p>
          <a:p>
            <a:r>
              <a:rPr lang="en-US" altLang="ko-KR" sz="1400" dirty="0" err="1" smtClean="0"/>
              <a:t>mdf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pd.merge</a:t>
            </a:r>
            <a:r>
              <a:rPr lang="en-US" altLang="ko-KR" sz="1400" dirty="0" smtClean="0"/>
              <a:t>(left=</a:t>
            </a:r>
            <a:r>
              <a:rPr lang="en-US" altLang="ko-KR" sz="1400" dirty="0" err="1" smtClean="0"/>
              <a:t>df,right</a:t>
            </a:r>
            <a:r>
              <a:rPr lang="en-US" altLang="ko-KR" sz="1400" dirty="0" smtClean="0"/>
              <a:t>=df2, how='</a:t>
            </a:r>
            <a:r>
              <a:rPr lang="en-US" altLang="ko-KR" sz="1400" dirty="0" err="1" smtClean="0"/>
              <a:t>inner',on</a:t>
            </a:r>
            <a:r>
              <a:rPr lang="en-US" altLang="ko-KR" sz="1400" dirty="0" smtClean="0"/>
              <a:t>='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')</a:t>
            </a:r>
          </a:p>
          <a:p>
            <a:r>
              <a:rPr lang="en-US" altLang="ko-KR" sz="1400" dirty="0" smtClean="0"/>
              <a:t>print(</a:t>
            </a:r>
            <a:r>
              <a:rPr lang="en-US" altLang="ko-KR" sz="1400" dirty="0" err="1" smtClean="0"/>
              <a:t>mdf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# left=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 </a:t>
            </a:r>
            <a:r>
              <a:rPr lang="ko-KR" altLang="en-US" sz="1400" dirty="0"/>
              <a:t>기준으로 합침</a:t>
            </a:r>
          </a:p>
          <a:p>
            <a:r>
              <a:rPr lang="en-US" altLang="ko-KR" sz="1400" dirty="0"/>
              <a:t>mdf2 = </a:t>
            </a:r>
            <a:r>
              <a:rPr lang="en-US" altLang="ko-KR" sz="1400" dirty="0" err="1"/>
              <a:t>pd.merge</a:t>
            </a:r>
            <a:r>
              <a:rPr lang="en-US" altLang="ko-KR" sz="1400" dirty="0"/>
              <a:t>(left=</a:t>
            </a:r>
            <a:r>
              <a:rPr lang="en-US" altLang="ko-KR" sz="1400" dirty="0" err="1"/>
              <a:t>df,right</a:t>
            </a:r>
            <a:r>
              <a:rPr lang="en-US" altLang="ko-KR" sz="1400" dirty="0"/>
              <a:t>=df2, how='</a:t>
            </a:r>
            <a:r>
              <a:rPr lang="en-US" altLang="ko-KR" sz="1400" dirty="0" err="1"/>
              <a:t>left',on</a:t>
            </a:r>
            <a:r>
              <a:rPr lang="en-US" altLang="ko-KR" sz="1400" dirty="0"/>
              <a:t>='</a:t>
            </a:r>
            <a:r>
              <a:rPr lang="ko-KR" altLang="en-US" sz="1400" dirty="0"/>
              <a:t>이름</a:t>
            </a:r>
            <a:r>
              <a:rPr lang="en-US" altLang="ko-KR" sz="1400" dirty="0"/>
              <a:t>')</a:t>
            </a:r>
          </a:p>
          <a:p>
            <a:r>
              <a:rPr lang="en-US" altLang="ko-KR" sz="1400" dirty="0"/>
              <a:t># mdf2['</a:t>
            </a:r>
            <a:r>
              <a:rPr lang="ko-KR" altLang="en-US" sz="1400" dirty="0"/>
              <a:t>전공</a:t>
            </a:r>
            <a:r>
              <a:rPr lang="en-US" altLang="ko-KR" sz="1400" dirty="0"/>
              <a:t>'][3]='</a:t>
            </a:r>
            <a:r>
              <a:rPr lang="ko-KR" altLang="en-US" sz="1400" dirty="0"/>
              <a:t>자율전공</a:t>
            </a:r>
            <a:r>
              <a:rPr lang="en-US" altLang="ko-KR" sz="1400" dirty="0"/>
              <a:t>'</a:t>
            </a:r>
            <a:endParaRPr lang="ko-KR" altLang="en-US" sz="1400" dirty="0"/>
          </a:p>
          <a:p>
            <a:r>
              <a:rPr lang="en-US" altLang="ko-KR" sz="1400" dirty="0"/>
              <a:t># mdf2['</a:t>
            </a:r>
            <a:r>
              <a:rPr lang="ko-KR" altLang="en-US" sz="1400" dirty="0"/>
              <a:t>실력</a:t>
            </a:r>
            <a:r>
              <a:rPr lang="en-US" altLang="ko-KR" sz="1400" dirty="0"/>
              <a:t>'][3]='</a:t>
            </a:r>
            <a:r>
              <a:rPr lang="ko-KR" altLang="en-US" sz="1400" dirty="0"/>
              <a:t>초급</a:t>
            </a:r>
            <a:r>
              <a:rPr lang="en-US" altLang="ko-KR" sz="1400" dirty="0"/>
              <a:t>'</a:t>
            </a:r>
            <a:endParaRPr lang="ko-KR" altLang="en-US" sz="1400" dirty="0"/>
          </a:p>
          <a:p>
            <a:r>
              <a:rPr lang="en-US" altLang="ko-KR" sz="1400" dirty="0"/>
              <a:t>print(mdf2)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# right=df2 </a:t>
            </a:r>
            <a:r>
              <a:rPr lang="ko-KR" altLang="en-US" sz="1400" dirty="0"/>
              <a:t>기준으로 합침</a:t>
            </a:r>
          </a:p>
          <a:p>
            <a:r>
              <a:rPr lang="en-US" altLang="ko-KR" sz="1400" dirty="0"/>
              <a:t>mdf3 = </a:t>
            </a:r>
            <a:r>
              <a:rPr lang="en-US" altLang="ko-KR" sz="1400" dirty="0" err="1"/>
              <a:t>pd.merge</a:t>
            </a:r>
            <a:r>
              <a:rPr lang="en-US" altLang="ko-KR" sz="1400" dirty="0"/>
              <a:t>(left=</a:t>
            </a:r>
            <a:r>
              <a:rPr lang="en-US" altLang="ko-KR" sz="1400" dirty="0" err="1"/>
              <a:t>df,right</a:t>
            </a:r>
            <a:r>
              <a:rPr lang="en-US" altLang="ko-KR" sz="1400" dirty="0"/>
              <a:t>=df2,how='</a:t>
            </a:r>
            <a:r>
              <a:rPr lang="en-US" altLang="ko-KR" sz="1400" dirty="0" err="1"/>
              <a:t>right',on</a:t>
            </a:r>
            <a:r>
              <a:rPr lang="en-US" altLang="ko-KR" sz="1400" dirty="0"/>
              <a:t>='</a:t>
            </a:r>
            <a:r>
              <a:rPr lang="ko-KR" altLang="en-US" sz="1400" dirty="0"/>
              <a:t>이름</a:t>
            </a:r>
            <a:r>
              <a:rPr lang="en-US" altLang="ko-KR" sz="1400" dirty="0"/>
              <a:t>')</a:t>
            </a:r>
          </a:p>
          <a:p>
            <a:r>
              <a:rPr lang="en-US" altLang="ko-KR" sz="1400" dirty="0"/>
              <a:t>print(mdf3)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# df,df2</a:t>
            </a:r>
            <a:r>
              <a:rPr lang="ko-KR" altLang="en-US" sz="1400" dirty="0"/>
              <a:t>의 모든 열 합침</a:t>
            </a:r>
          </a:p>
          <a:p>
            <a:r>
              <a:rPr lang="en-US" altLang="ko-KR" sz="1400" dirty="0"/>
              <a:t>mdf4 = </a:t>
            </a:r>
            <a:r>
              <a:rPr lang="en-US" altLang="ko-KR" sz="1400" dirty="0" err="1"/>
              <a:t>pd.merge</a:t>
            </a:r>
            <a:r>
              <a:rPr lang="en-US" altLang="ko-KR" sz="1400" dirty="0"/>
              <a:t>(left=</a:t>
            </a:r>
            <a:r>
              <a:rPr lang="en-US" altLang="ko-KR" sz="1400" dirty="0" err="1"/>
              <a:t>df,right</a:t>
            </a:r>
            <a:r>
              <a:rPr lang="en-US" altLang="ko-KR" sz="1400" dirty="0"/>
              <a:t>=df2,how='</a:t>
            </a:r>
            <a:r>
              <a:rPr lang="en-US" altLang="ko-KR" sz="1400" dirty="0" err="1"/>
              <a:t>outer',on</a:t>
            </a:r>
            <a:r>
              <a:rPr lang="en-US" altLang="ko-KR" sz="1400" dirty="0"/>
              <a:t>='</a:t>
            </a:r>
            <a:r>
              <a:rPr lang="ko-KR" altLang="en-US" sz="1400" dirty="0"/>
              <a:t>이름</a:t>
            </a:r>
            <a:r>
              <a:rPr lang="en-US" altLang="ko-KR" sz="1400" dirty="0"/>
              <a:t>')</a:t>
            </a:r>
          </a:p>
          <a:p>
            <a:r>
              <a:rPr lang="en-US" altLang="ko-KR" sz="1400" dirty="0"/>
              <a:t>print(mdf4)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D71B7B5-9955-4B80-8F0B-3ADC92352F9F}"/>
              </a:ext>
            </a:extLst>
          </p:cNvPr>
          <p:cNvSpPr txBox="1"/>
          <p:nvPr/>
        </p:nvSpPr>
        <p:spPr>
          <a:xfrm>
            <a:off x="982511" y="203587"/>
            <a:ext cx="80188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DataFrame</a:t>
            </a:r>
            <a:r>
              <a:rPr lang="en-US" altLang="ko-KR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합치기 </a:t>
            </a:r>
            <a:r>
              <a:rPr lang="en-US" altLang="ko-KR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  merge, </a:t>
            </a:r>
            <a:r>
              <a:rPr lang="en-US" altLang="ko-KR" sz="3300" spc="-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concat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D305D8F-6729-4F14-B6FE-3A4C3D1F6381}"/>
              </a:ext>
            </a:extLst>
          </p:cNvPr>
          <p:cNvSpPr/>
          <p:nvPr/>
        </p:nvSpPr>
        <p:spPr>
          <a:xfrm>
            <a:off x="405538" y="3376747"/>
            <a:ext cx="7429779" cy="5190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C2D6DA0C-F83F-492D-A18D-E35AE05D187E}"/>
              </a:ext>
            </a:extLst>
          </p:cNvPr>
          <p:cNvSpPr/>
          <p:nvPr/>
        </p:nvSpPr>
        <p:spPr>
          <a:xfrm>
            <a:off x="8166462" y="994229"/>
            <a:ext cx="3799331" cy="329320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# 2</a:t>
            </a:r>
            <a:r>
              <a:rPr lang="ko-KR" altLang="en-US" sz="1600" dirty="0"/>
              <a:t>차원데이터</a:t>
            </a:r>
          </a:p>
          <a:p>
            <a:r>
              <a:rPr lang="en-US" altLang="ko-KR" sz="1600" dirty="0"/>
              <a:t>data ={</a:t>
            </a:r>
          </a:p>
          <a:p>
            <a:r>
              <a:rPr lang="en-US" altLang="ko-KR" sz="1600" dirty="0"/>
              <a:t>    '</a:t>
            </a:r>
            <a:r>
              <a:rPr lang="ko-KR" altLang="en-US" sz="1600" dirty="0"/>
              <a:t>이름</a:t>
            </a:r>
            <a:r>
              <a:rPr lang="en-US" altLang="ko-KR" sz="1600" dirty="0"/>
              <a:t>':['</a:t>
            </a:r>
            <a:r>
              <a:rPr lang="ko-KR" altLang="en-US" sz="1600" dirty="0" err="1"/>
              <a:t>주바다</a:t>
            </a:r>
            <a:r>
              <a:rPr lang="en-US" altLang="ko-KR" sz="1600" dirty="0"/>
              <a:t>','</a:t>
            </a:r>
            <a:r>
              <a:rPr lang="ko-KR" altLang="en-US" sz="1600" dirty="0"/>
              <a:t>공유진</a:t>
            </a:r>
            <a:r>
              <a:rPr lang="en-US" altLang="ko-KR" sz="1600" dirty="0"/>
              <a:t>','</a:t>
            </a:r>
            <a:r>
              <a:rPr lang="ko-KR" altLang="en-US" sz="1600" dirty="0" err="1"/>
              <a:t>송선유</a:t>
            </a:r>
            <a:r>
              <a:rPr lang="en-US" altLang="ko-KR" sz="1600" dirty="0"/>
              <a:t>','</a:t>
            </a:r>
            <a:r>
              <a:rPr lang="ko-KR" altLang="en-US" sz="1600" dirty="0"/>
              <a:t>양홍욱</a:t>
            </a:r>
            <a:r>
              <a:rPr lang="en-US" altLang="ko-KR" sz="1600" dirty="0"/>
              <a:t>'],</a:t>
            </a:r>
          </a:p>
          <a:p>
            <a:r>
              <a:rPr lang="ko-KR" altLang="en-US" sz="1600" dirty="0"/>
              <a:t>    </a:t>
            </a:r>
            <a:r>
              <a:rPr lang="en-US" altLang="ko-KR" sz="1600" dirty="0"/>
              <a:t>'</a:t>
            </a:r>
            <a:r>
              <a:rPr lang="ko-KR" altLang="en-US" sz="1600" dirty="0"/>
              <a:t>키</a:t>
            </a:r>
            <a:r>
              <a:rPr lang="en-US" altLang="ko-KR" sz="1600" dirty="0"/>
              <a:t>':[180,182,188,179],</a:t>
            </a:r>
          </a:p>
          <a:p>
            <a:r>
              <a:rPr lang="ko-KR" altLang="en-US" sz="1600" dirty="0"/>
              <a:t>    </a:t>
            </a:r>
            <a:r>
              <a:rPr lang="en-US" altLang="ko-KR" sz="1600" dirty="0"/>
              <a:t>'</a:t>
            </a:r>
            <a:r>
              <a:rPr lang="ko-KR" altLang="en-US" sz="1600" dirty="0"/>
              <a:t>몸무게</a:t>
            </a:r>
            <a:r>
              <a:rPr lang="en-US" altLang="ko-KR" sz="1600" dirty="0"/>
              <a:t>':[47,49,50,45]</a:t>
            </a:r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data2={</a:t>
            </a:r>
          </a:p>
          <a:p>
            <a:r>
              <a:rPr lang="en-US" altLang="ko-KR" sz="1600" dirty="0"/>
              <a:t>    '</a:t>
            </a:r>
            <a:r>
              <a:rPr lang="ko-KR" altLang="en-US" sz="1600" dirty="0"/>
              <a:t>이름</a:t>
            </a:r>
            <a:r>
              <a:rPr lang="en-US" altLang="ko-KR" sz="1600" dirty="0"/>
              <a:t>':['</a:t>
            </a:r>
            <a:r>
              <a:rPr lang="ko-KR" altLang="en-US" sz="1600" dirty="0" err="1"/>
              <a:t>주바다</a:t>
            </a:r>
            <a:r>
              <a:rPr lang="en-US" altLang="ko-KR" sz="1600" dirty="0"/>
              <a:t>','</a:t>
            </a:r>
            <a:r>
              <a:rPr lang="ko-KR" altLang="en-US" sz="1600" dirty="0"/>
              <a:t>공유진</a:t>
            </a:r>
            <a:r>
              <a:rPr lang="en-US" altLang="ko-KR" sz="1600" dirty="0"/>
              <a:t>','</a:t>
            </a:r>
            <a:r>
              <a:rPr lang="ko-KR" altLang="en-US" sz="1600" dirty="0" err="1"/>
              <a:t>송선유</a:t>
            </a:r>
            <a:r>
              <a:rPr lang="en-US" altLang="ko-KR" sz="1600" dirty="0"/>
              <a:t>','</a:t>
            </a:r>
            <a:r>
              <a:rPr lang="ko-KR" altLang="en-US" sz="1600" dirty="0"/>
              <a:t>윤상운</a:t>
            </a:r>
            <a:r>
              <a:rPr lang="en-US" altLang="ko-KR" sz="1600" dirty="0"/>
              <a:t>'],</a:t>
            </a:r>
          </a:p>
          <a:p>
            <a:r>
              <a:rPr lang="ko-KR" altLang="en-US" sz="1600" dirty="0"/>
              <a:t>    </a:t>
            </a:r>
            <a:r>
              <a:rPr lang="en-US" altLang="ko-KR" sz="1600" dirty="0"/>
              <a:t>'</a:t>
            </a:r>
            <a:r>
              <a:rPr lang="ko-KR" altLang="en-US" sz="1600" dirty="0"/>
              <a:t>전공</a:t>
            </a:r>
            <a:r>
              <a:rPr lang="en-US" altLang="ko-KR" sz="1600" dirty="0"/>
              <a:t>':['</a:t>
            </a:r>
            <a:r>
              <a:rPr lang="ko-KR" altLang="en-US" sz="1600" dirty="0"/>
              <a:t>컴퓨터공학</a:t>
            </a:r>
            <a:r>
              <a:rPr lang="en-US" altLang="ko-KR" sz="1600" dirty="0"/>
              <a:t>','</a:t>
            </a:r>
            <a:r>
              <a:rPr lang="ko-KR" altLang="en-US" sz="1600" dirty="0" err="1"/>
              <a:t>매카닉공학</a:t>
            </a:r>
            <a:r>
              <a:rPr lang="en-US" altLang="ko-KR" sz="1600" dirty="0"/>
              <a:t>','</a:t>
            </a:r>
            <a:r>
              <a:rPr lang="ko-KR" altLang="en-US" sz="1600" dirty="0"/>
              <a:t>독일어학</a:t>
            </a:r>
            <a:r>
              <a:rPr lang="en-US" altLang="ko-KR" sz="1600" dirty="0"/>
              <a:t>','</a:t>
            </a:r>
            <a:r>
              <a:rPr lang="ko-KR" altLang="en-US" sz="1600" dirty="0"/>
              <a:t>컴퓨터공학</a:t>
            </a:r>
            <a:r>
              <a:rPr lang="en-US" altLang="ko-KR" sz="1600" dirty="0"/>
              <a:t>'],</a:t>
            </a:r>
          </a:p>
          <a:p>
            <a:r>
              <a:rPr lang="ko-KR" altLang="en-US" sz="1600" dirty="0"/>
              <a:t>    </a:t>
            </a:r>
            <a:r>
              <a:rPr lang="en-US" altLang="ko-KR" sz="1600" dirty="0"/>
              <a:t>'</a:t>
            </a:r>
            <a:r>
              <a:rPr lang="ko-KR" altLang="en-US" sz="1600" dirty="0"/>
              <a:t>실력</a:t>
            </a:r>
            <a:r>
              <a:rPr lang="en-US" altLang="ko-KR" sz="1600" dirty="0"/>
              <a:t>':['</a:t>
            </a:r>
            <a:r>
              <a:rPr lang="ko-KR" altLang="en-US" sz="1600" dirty="0"/>
              <a:t>고급</a:t>
            </a:r>
            <a:r>
              <a:rPr lang="en-US" altLang="ko-KR" sz="1600" dirty="0"/>
              <a:t>','</a:t>
            </a:r>
            <a:r>
              <a:rPr lang="ko-KR" altLang="en-US" sz="1600" dirty="0" err="1"/>
              <a:t>중고급</a:t>
            </a:r>
            <a:r>
              <a:rPr lang="en-US" altLang="ko-KR" sz="1600" dirty="0"/>
              <a:t>','</a:t>
            </a:r>
            <a:r>
              <a:rPr lang="ko-KR" altLang="en-US" sz="1600" dirty="0"/>
              <a:t>특급</a:t>
            </a:r>
            <a:r>
              <a:rPr lang="en-US" altLang="ko-KR" sz="1600" dirty="0"/>
              <a:t>','</a:t>
            </a:r>
            <a:r>
              <a:rPr lang="ko-KR" altLang="en-US" sz="1600" dirty="0" err="1"/>
              <a:t>중고급</a:t>
            </a:r>
            <a:r>
              <a:rPr lang="en-US" altLang="ko-KR" sz="1600" dirty="0"/>
              <a:t>']</a:t>
            </a:r>
          </a:p>
          <a:p>
            <a:r>
              <a:rPr lang="en-US" altLang="ko-KR" sz="1600" dirty="0"/>
              <a:t>}</a:t>
            </a:r>
            <a:endParaRPr lang="en-US" altLang="ko-KR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4849169-2A21-412A-9593-77D02B675045}"/>
              </a:ext>
            </a:extLst>
          </p:cNvPr>
          <p:cNvSpPr/>
          <p:nvPr/>
        </p:nvSpPr>
        <p:spPr>
          <a:xfrm>
            <a:off x="405539" y="2266406"/>
            <a:ext cx="6104318" cy="2808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1" name="연결선: 꺾임 8">
            <a:extLst>
              <a:ext uri="{FF2B5EF4-FFF2-40B4-BE49-F238E27FC236}">
                <a16:creationId xmlns="" xmlns:a16="http://schemas.microsoft.com/office/drawing/2014/main" id="{3F356D4C-DE42-417E-8546-0D4819FB87AF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6509857" y="2406832"/>
            <a:ext cx="1656605" cy="23400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C2D6DA0C-F83F-492D-A18D-E35AE05D187E}"/>
              </a:ext>
            </a:extLst>
          </p:cNvPr>
          <p:cNvSpPr/>
          <p:nvPr/>
        </p:nvSpPr>
        <p:spPr>
          <a:xfrm>
            <a:off x="8166462" y="4403634"/>
            <a:ext cx="3799331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Merge </a:t>
            </a:r>
            <a:r>
              <a:rPr lang="ko-KR" altLang="en-US" sz="1600" dirty="0" smtClean="0"/>
              <a:t>기준이 되는 열로 합침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# inner - </a:t>
            </a:r>
            <a:r>
              <a:rPr lang="ko-KR" altLang="en-US" sz="1600" dirty="0" smtClean="0"/>
              <a:t>동일한 열기준만 합침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# left – </a:t>
            </a:r>
            <a:r>
              <a:rPr lang="ko-KR" altLang="en-US" sz="1600" dirty="0" smtClean="0"/>
              <a:t>왼쪽의 열 기준으로 합침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# right – </a:t>
            </a:r>
            <a:r>
              <a:rPr lang="ko-KR" altLang="en-US" sz="1600" dirty="0" smtClean="0"/>
              <a:t>오른쪽 열 기준으로 합침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# outer – </a:t>
            </a:r>
            <a:r>
              <a:rPr lang="ko-KR" altLang="en-US" sz="1600" dirty="0" smtClean="0"/>
              <a:t>모든 열 기준으로 합침</a:t>
            </a:r>
            <a:endParaRPr lang="ko-KR" altLang="en-US" sz="1600" dirty="0"/>
          </a:p>
        </p:txBody>
      </p:sp>
      <p:cxnSp>
        <p:nvCxnSpPr>
          <p:cNvPr id="19" name="연결선: 꺾임 8">
            <a:extLst>
              <a:ext uri="{FF2B5EF4-FFF2-40B4-BE49-F238E27FC236}">
                <a16:creationId xmlns="" xmlns:a16="http://schemas.microsoft.com/office/drawing/2014/main" id="{3F356D4C-DE42-417E-8546-0D4819FB87AF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7835317" y="3636267"/>
            <a:ext cx="331145" cy="155219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68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16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9F29E53-1BAF-46EE-B698-DDF49557B130}"/>
              </a:ext>
            </a:extLst>
          </p:cNvPr>
          <p:cNvSpPr/>
          <p:nvPr/>
        </p:nvSpPr>
        <p:spPr>
          <a:xfrm>
            <a:off x="405538" y="994229"/>
            <a:ext cx="7530447" cy="58637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1400" dirty="0"/>
              <a:t>import pandas as </a:t>
            </a:r>
            <a:r>
              <a:rPr lang="en-US" altLang="ko-KR" sz="1400" dirty="0" err="1"/>
              <a:t>pd</a:t>
            </a:r>
            <a:endParaRPr lang="en-US" altLang="ko-KR" sz="1400" dirty="0"/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/>
              <a:t>url</a:t>
            </a:r>
            <a:r>
              <a:rPr lang="en-US" altLang="ko-KR" sz="1400" dirty="0"/>
              <a:t> = 'https://race.kra.co.kr/</a:t>
            </a:r>
            <a:r>
              <a:rPr lang="en-US" altLang="ko-KR" sz="1400" dirty="0" err="1"/>
              <a:t>dbdata</a:t>
            </a:r>
            <a:r>
              <a:rPr lang="en-US" altLang="ko-KR" sz="1400" dirty="0"/>
              <a:t>/</a:t>
            </a:r>
            <a:r>
              <a:rPr lang="en-US" altLang="ko-KR" sz="1400" dirty="0" err="1"/>
              <a:t>fileDownLoad.do?fn</a:t>
            </a:r>
            <a:r>
              <a:rPr lang="en-US" altLang="ko-KR" sz="1400" dirty="0"/>
              <a:t>=internet/</a:t>
            </a:r>
            <a:r>
              <a:rPr lang="en-US" altLang="ko-KR" sz="1400" dirty="0" err="1"/>
              <a:t>seoul</a:t>
            </a:r>
            <a:r>
              <a:rPr lang="en-US" altLang="ko-KR" sz="1400" dirty="0"/>
              <a:t>/horse/20220501sdb1.txt&amp;meet=1'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/>
              <a:t>df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pd.read_csv</a:t>
            </a:r>
            <a:r>
              <a:rPr lang="en-US" altLang="ko-KR" sz="1400" dirty="0"/>
              <a:t>(</a:t>
            </a:r>
            <a:r>
              <a:rPr lang="en-US" altLang="ko-KR" sz="1400" dirty="0" err="1"/>
              <a:t>url,encoding</a:t>
            </a:r>
            <a:r>
              <a:rPr lang="en-US" altLang="ko-KR" sz="1400" dirty="0"/>
              <a:t>='</a:t>
            </a:r>
            <a:r>
              <a:rPr lang="en-US" altLang="ko-KR" sz="1400" dirty="0" err="1"/>
              <a:t>euc-kr</a:t>
            </a:r>
            <a:r>
              <a:rPr lang="en-US" altLang="ko-KR" sz="1400" dirty="0"/>
              <a:t>')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print(</a:t>
            </a:r>
            <a:r>
              <a:rPr lang="en-US" altLang="ko-KR" sz="1400" dirty="0" err="1" smtClean="0"/>
              <a:t>df</a:t>
            </a:r>
            <a:r>
              <a:rPr lang="en-US" altLang="ko-KR" sz="14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D71B7B5-9955-4B80-8F0B-3ADC92352F9F}"/>
              </a:ext>
            </a:extLst>
          </p:cNvPr>
          <p:cNvSpPr txBox="1"/>
          <p:nvPr/>
        </p:nvSpPr>
        <p:spPr>
          <a:xfrm>
            <a:off x="982511" y="203587"/>
            <a:ext cx="8018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url</a:t>
            </a:r>
            <a:r>
              <a:rPr lang="en-US" altLang="ko-KR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txt</a:t>
            </a:r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파일 읽어오기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C2D6DA0C-F83F-492D-A18D-E35AE05D187E}"/>
              </a:ext>
            </a:extLst>
          </p:cNvPr>
          <p:cNvSpPr/>
          <p:nvPr/>
        </p:nvSpPr>
        <p:spPr>
          <a:xfrm>
            <a:off x="8166462" y="994229"/>
            <a:ext cx="3799331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# </a:t>
            </a:r>
            <a:r>
              <a:rPr lang="en-US" altLang="ko-KR" sz="1600" dirty="0" err="1" smtClean="0"/>
              <a:t>url</a:t>
            </a:r>
            <a:r>
              <a:rPr lang="en-US" altLang="ko-KR" sz="1600" dirty="0" smtClean="0"/>
              <a:t> text</a:t>
            </a:r>
            <a:r>
              <a:rPr lang="ko-KR" altLang="en-US" sz="1600" dirty="0" smtClean="0"/>
              <a:t>파일 읽어오기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/>
              <a:t>url</a:t>
            </a:r>
            <a:r>
              <a:rPr lang="ko-KR" altLang="en-US" sz="1600" dirty="0" smtClean="0"/>
              <a:t>주소를 입력하면 됨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r>
              <a:rPr lang="en-US" altLang="ko-KR" sz="1600" dirty="0" smtClean="0"/>
              <a:t># </a:t>
            </a:r>
            <a:r>
              <a:rPr lang="ko-KR" altLang="en-US" sz="1600" dirty="0" smtClean="0"/>
              <a:t>저장된 파일 읽어오기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/>
              <a:t>df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pd.read_csv</a:t>
            </a:r>
            <a:r>
              <a:rPr lang="en-US" altLang="ko-KR" sz="1600" dirty="0" smtClean="0"/>
              <a:t>(‘</a:t>
            </a:r>
            <a:r>
              <a:rPr lang="en-US" altLang="ko-KR" sz="1600" dirty="0" err="1" smtClean="0"/>
              <a:t>score.txt’,encoding</a:t>
            </a:r>
            <a:r>
              <a:rPr lang="en-US" altLang="ko-KR" sz="1600" dirty="0" smtClean="0"/>
              <a:t>=‘utf-8’)</a:t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4849169-2A21-412A-9593-77D02B675045}"/>
              </a:ext>
            </a:extLst>
          </p:cNvPr>
          <p:cNvSpPr/>
          <p:nvPr/>
        </p:nvSpPr>
        <p:spPr>
          <a:xfrm>
            <a:off x="405539" y="2266406"/>
            <a:ext cx="6104318" cy="2808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1" name="연결선: 꺾임 8">
            <a:extLst>
              <a:ext uri="{FF2B5EF4-FFF2-40B4-BE49-F238E27FC236}">
                <a16:creationId xmlns="" xmlns:a16="http://schemas.microsoft.com/office/drawing/2014/main" id="{3F356D4C-DE42-417E-8546-0D4819FB87AF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6509857" y="2148391"/>
            <a:ext cx="1656605" cy="25844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06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6B24EF5-5D48-437B-8D39-F5B286A9FBD9}"/>
              </a:ext>
            </a:extLst>
          </p:cNvPr>
          <p:cNvSpPr/>
          <p:nvPr/>
        </p:nvSpPr>
        <p:spPr>
          <a:xfrm>
            <a:off x="416358" y="1246383"/>
            <a:ext cx="10937442" cy="304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Quiz 1</a:t>
            </a:r>
          </a:p>
          <a:p>
            <a:pPr algn="ctr"/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대한민국 영화 중에서 관객 수가 가장 많은 상위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개의 데이터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영화정보만 </a:t>
            </a:r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출력하시오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1126E7E-7A6B-4BCD-8BAD-D84BEA836E79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ED03B5A-A82F-42C7-A406-BEACF7FC7846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15</a:t>
            </a:r>
            <a:r>
              <a:rPr lang="ko-KR" altLang="en-US" dirty="0"/>
              <a:t>_</a:t>
            </a:r>
            <a:r>
              <a:rPr lang="en-US" altLang="ko-KR" dirty="0"/>
              <a:t>quiz1</a:t>
            </a:r>
            <a:r>
              <a:rPr lang="ko-KR" altLang="en-US" dirty="0"/>
              <a:t>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527A349-2069-46A1-BFBD-13CD35E4C030}"/>
              </a:ext>
            </a:extLst>
          </p:cNvPr>
          <p:cNvSpPr txBox="1"/>
          <p:nvPr/>
        </p:nvSpPr>
        <p:spPr>
          <a:xfrm>
            <a:off x="982511" y="203587"/>
            <a:ext cx="80188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Quiz 1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EECEFCC1-956F-48B1-9DAF-A3ECB0866D0F}"/>
              </a:ext>
            </a:extLst>
          </p:cNvPr>
          <p:cNvSpPr/>
          <p:nvPr/>
        </p:nvSpPr>
        <p:spPr>
          <a:xfrm>
            <a:off x="416358" y="4467122"/>
            <a:ext cx="10937442" cy="20009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pandas as pd</a:t>
            </a:r>
          </a:p>
          <a:p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data = {</a:t>
            </a:r>
          </a:p>
          <a:p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'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영화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 : ['</a:t>
            </a:r>
            <a:r>
              <a:rPr lang="ko-KR" altLang="en-US" sz="1200" b="0" dirty="0" err="1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명량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극한직업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sz="1200" b="0" dirty="0" err="1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신과함께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죄와 벌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국제시장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괴물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도둑들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'7</a:t>
            </a:r>
            <a:r>
              <a:rPr lang="ko-KR" altLang="en-US" sz="1200" b="0" dirty="0" err="1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번방의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선물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암살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'],</a:t>
            </a:r>
          </a:p>
          <a:p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'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개봉 연도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 : [2014, 2019, 2017, 2014, 2006, 2012, 2013, 2015],</a:t>
            </a:r>
          </a:p>
          <a:p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'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관객 수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 : [1761, 1626, 1441, 1426, 1301, 1298, 1281, 1270], # (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단위 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만 명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'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평점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 : [8.88, 9.20, 8.73, 9.16, 8.62, 7.64, 8.83, 9.10]</a:t>
            </a:r>
          </a:p>
          <a:p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}</a:t>
            </a:r>
          </a:p>
          <a:p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 = </a:t>
            </a:r>
            <a:r>
              <a:rPr lang="en-US" altLang="ko-KR" sz="1200" b="0" dirty="0" err="1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pd.DataFrame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(data)</a:t>
            </a:r>
          </a:p>
          <a:p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</a:t>
            </a:r>
            <a:endParaRPr lang="ko-KR" altLang="en-US" sz="1200" b="0" dirty="0"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435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405538" y="994231"/>
            <a:ext cx="8679739" cy="58637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15.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퀴즈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대한민국 영화 중에서 관객 수가 가장 많은 상위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8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개의 데이터  </a:t>
            </a:r>
          </a:p>
          <a:p>
            <a:endParaRPr lang="ko-KR" altLang="en-US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pandas as pd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data = {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영화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 : ['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명량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극한직업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신과함께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죄와 벌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국제시장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괴물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도둑들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'7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번방의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선물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암살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'],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개봉 연도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 : [2014, 2019, 2017, 2014, 2006, 2012, 2013, 2015],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관객 수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 : [1761, 1626, 1441, 1426, 1301, 1298, 1281, 1270], # (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단위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만 명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평점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 : [8.88, 9.20, 8.73, 9.16, 8.62, 7.64, 8.83, 9.10]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}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pd.DataFrame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(data)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print(df['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영화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035C9F07-C87F-46F6-94E3-963D7605E70F}"/>
              </a:ext>
            </a:extLst>
          </p:cNvPr>
          <p:cNvSpPr/>
          <p:nvPr/>
        </p:nvSpPr>
        <p:spPr>
          <a:xfrm>
            <a:off x="9227889" y="994231"/>
            <a:ext cx="2268523" cy="304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실습과제</a:t>
            </a:r>
          </a:p>
          <a:p>
            <a:pPr algn="ctr"/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영화</a:t>
            </a:r>
            <a:endParaRPr lang="en-US" altLang="ko-KR" sz="32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E1EE3B5-499F-4FEC-8551-20E1B808E3E2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A6D13C0-DDF0-466D-B513-630EC6985638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15</a:t>
            </a:r>
            <a:r>
              <a:rPr lang="ko-KR" altLang="en-US" dirty="0"/>
              <a:t>_</a:t>
            </a:r>
            <a:r>
              <a:rPr lang="en-US" altLang="ko-KR" dirty="0"/>
              <a:t>quiz1</a:t>
            </a:r>
            <a:r>
              <a:rPr lang="ko-KR" altLang="en-US" dirty="0"/>
              <a:t>.py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23BB4E8-62C7-4D38-87AF-9F6E2ADCA51B}"/>
              </a:ext>
            </a:extLst>
          </p:cNvPr>
          <p:cNvSpPr txBox="1"/>
          <p:nvPr/>
        </p:nvSpPr>
        <p:spPr>
          <a:xfrm>
            <a:off x="982511" y="203587"/>
            <a:ext cx="80188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Quiz 1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C9767AC4-B703-4D33-AC21-2AD6E7D0AC80}"/>
              </a:ext>
            </a:extLst>
          </p:cNvPr>
          <p:cNvSpPr/>
          <p:nvPr/>
        </p:nvSpPr>
        <p:spPr>
          <a:xfrm>
            <a:off x="405538" y="4825588"/>
            <a:ext cx="7429779" cy="4846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6362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6B24EF5-5D48-437B-8D39-F5B286A9FBD9}"/>
              </a:ext>
            </a:extLst>
          </p:cNvPr>
          <p:cNvSpPr/>
          <p:nvPr/>
        </p:nvSpPr>
        <p:spPr>
          <a:xfrm>
            <a:off x="416358" y="1246383"/>
            <a:ext cx="10937442" cy="304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Quiz 2</a:t>
            </a:r>
          </a:p>
          <a:p>
            <a:pPr algn="ctr"/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대한민국 영화 중에서 관객 수가 가장 많은 상위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개의 데이터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데이터 중에서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영화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평점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정보를 </a:t>
            </a:r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출력하시오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1126E7E-7A6B-4BCD-8BAD-D84BEA836E79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ED03B5A-A82F-42C7-A406-BEACF7FC7846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15</a:t>
            </a:r>
            <a:r>
              <a:rPr lang="ko-KR" altLang="en-US" dirty="0"/>
              <a:t>_</a:t>
            </a:r>
            <a:r>
              <a:rPr lang="en-US" altLang="ko-KR" dirty="0"/>
              <a:t>quiz2</a:t>
            </a:r>
            <a:r>
              <a:rPr lang="ko-KR" altLang="en-US" dirty="0"/>
              <a:t>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527A349-2069-46A1-BFBD-13CD35E4C030}"/>
              </a:ext>
            </a:extLst>
          </p:cNvPr>
          <p:cNvSpPr txBox="1"/>
          <p:nvPr/>
        </p:nvSpPr>
        <p:spPr>
          <a:xfrm>
            <a:off x="982511" y="203587"/>
            <a:ext cx="80188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Quiz 2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EECEFCC1-956F-48B1-9DAF-A3ECB0866D0F}"/>
              </a:ext>
            </a:extLst>
          </p:cNvPr>
          <p:cNvSpPr/>
          <p:nvPr/>
        </p:nvSpPr>
        <p:spPr>
          <a:xfrm>
            <a:off x="416358" y="4467122"/>
            <a:ext cx="10937442" cy="20009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pandas as pd</a:t>
            </a:r>
          </a:p>
          <a:p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data = {</a:t>
            </a:r>
          </a:p>
          <a:p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'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영화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 : ['</a:t>
            </a:r>
            <a:r>
              <a:rPr lang="ko-KR" altLang="en-US" sz="1200" b="0" dirty="0" err="1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명량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극한직업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sz="1200" b="0" dirty="0" err="1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신과함께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죄와 벌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국제시장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괴물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도둑들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'7</a:t>
            </a:r>
            <a:r>
              <a:rPr lang="ko-KR" altLang="en-US" sz="1200" b="0" dirty="0" err="1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번방의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선물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암살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'],</a:t>
            </a:r>
          </a:p>
          <a:p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'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개봉 연도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 : [2014, 2019, 2017, 2014, 2006, 2012, 2013, 2015],</a:t>
            </a:r>
          </a:p>
          <a:p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'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관객 수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 : [1761, 1626, 1441, 1426, 1301, 1298, 1281, 1270], # (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단위 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만 명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'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평점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 : [8.88, 9.20, 8.73, 9.16, 8.62, 7.64, 8.83, 9.10]</a:t>
            </a:r>
          </a:p>
          <a:p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}</a:t>
            </a:r>
          </a:p>
          <a:p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 = </a:t>
            </a:r>
            <a:r>
              <a:rPr lang="en-US" altLang="ko-KR" sz="1200" b="0" dirty="0" err="1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pd.DataFrame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(data)</a:t>
            </a:r>
          </a:p>
          <a:p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</a:t>
            </a:r>
            <a:endParaRPr lang="ko-KR" altLang="en-US" sz="1200" b="0" dirty="0"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392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405538" y="994231"/>
            <a:ext cx="8679739" cy="58637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15.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퀴즈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대한민국 영화 중에서 관객 수가 가장 많은 상위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8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개의 데이터  </a:t>
            </a:r>
          </a:p>
          <a:p>
            <a:endParaRPr lang="ko-KR" altLang="en-US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pandas as pd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data = {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영화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 : ['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명량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극한직업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신과함께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죄와 벌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국제시장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괴물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도둑들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'7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번방의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선물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암살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'],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개봉 연도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 : [2014, 2019, 2017, 2014, 2006, 2012, 2013, 2015],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관객 수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 : [1761, 1626, 1441, 1426, 1301, 1298, 1281, 1270], # (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단위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만 명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평점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 : [8.88, 9.20, 8.73, 9.16, 8.62, 7.64, 8.83, 9.10]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}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pd.DataFrame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(data)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print(df[['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영화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평점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']])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035C9F07-C87F-46F6-94E3-963D7605E70F}"/>
              </a:ext>
            </a:extLst>
          </p:cNvPr>
          <p:cNvSpPr/>
          <p:nvPr/>
        </p:nvSpPr>
        <p:spPr>
          <a:xfrm>
            <a:off x="9227889" y="994231"/>
            <a:ext cx="2268523" cy="304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실습과제</a:t>
            </a:r>
          </a:p>
          <a:p>
            <a:pPr algn="ctr"/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영화</a:t>
            </a:r>
            <a:endParaRPr lang="en-US" altLang="ko-KR" sz="32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E1EE3B5-499F-4FEC-8551-20E1B808E3E2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A6D13C0-DDF0-466D-B513-630EC6985638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15</a:t>
            </a:r>
            <a:r>
              <a:rPr lang="ko-KR" altLang="en-US" dirty="0"/>
              <a:t>_</a:t>
            </a:r>
            <a:r>
              <a:rPr lang="en-US" altLang="ko-KR" dirty="0"/>
              <a:t>quiz2</a:t>
            </a:r>
            <a:r>
              <a:rPr lang="ko-KR" altLang="en-US" dirty="0"/>
              <a:t>.py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23BB4E8-62C7-4D38-87AF-9F6E2ADCA51B}"/>
              </a:ext>
            </a:extLst>
          </p:cNvPr>
          <p:cNvSpPr txBox="1"/>
          <p:nvPr/>
        </p:nvSpPr>
        <p:spPr>
          <a:xfrm>
            <a:off x="982511" y="203587"/>
            <a:ext cx="80188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Quiz 2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F2D3C50-DE2D-40D2-8458-92E057D422EE}"/>
              </a:ext>
            </a:extLst>
          </p:cNvPr>
          <p:cNvSpPr/>
          <p:nvPr/>
        </p:nvSpPr>
        <p:spPr>
          <a:xfrm>
            <a:off x="405538" y="4637073"/>
            <a:ext cx="7429779" cy="698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76D29450-F3BD-4162-8178-E69DB17DA489}"/>
              </a:ext>
            </a:extLst>
          </p:cNvPr>
          <p:cNvSpPr/>
          <p:nvPr/>
        </p:nvSpPr>
        <p:spPr>
          <a:xfrm>
            <a:off x="9227889" y="4637139"/>
            <a:ext cx="2737904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[[ ]] 2</a:t>
            </a:r>
            <a:r>
              <a:rPr lang="ko-KR" altLang="en-US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개가 들어가야 함</a:t>
            </a:r>
            <a:r>
              <a:rPr lang="en-US" altLang="ko-KR" sz="1600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</p:txBody>
      </p:sp>
      <p:cxnSp>
        <p:nvCxnSpPr>
          <p:cNvPr id="16" name="연결선: 꺾임 8">
            <a:extLst>
              <a:ext uri="{FF2B5EF4-FFF2-40B4-BE49-F238E27FC236}">
                <a16:creationId xmlns="" xmlns:a16="http://schemas.microsoft.com/office/drawing/2014/main" id="{D41FD82C-99E8-445E-B810-3D89637F3CC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835317" y="4806416"/>
            <a:ext cx="1392572" cy="17982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30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6B24EF5-5D48-437B-8D39-F5B286A9FBD9}"/>
              </a:ext>
            </a:extLst>
          </p:cNvPr>
          <p:cNvSpPr/>
          <p:nvPr/>
        </p:nvSpPr>
        <p:spPr>
          <a:xfrm>
            <a:off x="416358" y="1246383"/>
            <a:ext cx="10937442" cy="304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Quiz 3</a:t>
            </a:r>
          </a:p>
          <a:p>
            <a:pPr algn="ctr"/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대한민국 영화 중에서 관객 수가 가장 많은 상위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개의 데이터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pPr marL="457200" indent="-457200" algn="ctr">
              <a:buAutoNum type="arabicPeriod"/>
            </a:pP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이후에 개봉한 영화 데이터 중에서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영화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’, ‘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개봉연도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정보를 </a:t>
            </a:r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출력하시오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1126E7E-7A6B-4BCD-8BAD-D84BEA836E79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ED03B5A-A82F-42C7-A406-BEACF7FC7846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15</a:t>
            </a:r>
            <a:r>
              <a:rPr lang="ko-KR" altLang="en-US" dirty="0"/>
              <a:t>_</a:t>
            </a:r>
            <a:r>
              <a:rPr lang="en-US" altLang="ko-KR" dirty="0"/>
              <a:t>quiz3</a:t>
            </a:r>
            <a:r>
              <a:rPr lang="ko-KR" altLang="en-US" dirty="0"/>
              <a:t>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527A349-2069-46A1-BFBD-13CD35E4C030}"/>
              </a:ext>
            </a:extLst>
          </p:cNvPr>
          <p:cNvSpPr txBox="1"/>
          <p:nvPr/>
        </p:nvSpPr>
        <p:spPr>
          <a:xfrm>
            <a:off x="982511" y="203587"/>
            <a:ext cx="80188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Quiz 3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EECEFCC1-956F-48B1-9DAF-A3ECB0866D0F}"/>
              </a:ext>
            </a:extLst>
          </p:cNvPr>
          <p:cNvSpPr/>
          <p:nvPr/>
        </p:nvSpPr>
        <p:spPr>
          <a:xfrm>
            <a:off x="416358" y="4467122"/>
            <a:ext cx="10937442" cy="20009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pandas as pd</a:t>
            </a:r>
          </a:p>
          <a:p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data = {</a:t>
            </a:r>
          </a:p>
          <a:p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'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영화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 : ['</a:t>
            </a:r>
            <a:r>
              <a:rPr lang="ko-KR" altLang="en-US" sz="1200" b="0" dirty="0" err="1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명량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극한직업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sz="1200" b="0" dirty="0" err="1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신과함께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죄와 벌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국제시장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괴물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도둑들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'7</a:t>
            </a:r>
            <a:r>
              <a:rPr lang="ko-KR" altLang="en-US" sz="1200" b="0" dirty="0" err="1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번방의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선물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암살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'],</a:t>
            </a:r>
          </a:p>
          <a:p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'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개봉 연도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 : [2014, 2019, 2017, 2014, 2006, 2012, 2013, 2015],</a:t>
            </a:r>
          </a:p>
          <a:p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'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관객 수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 : [1761, 1626, 1441, 1426, 1301, 1298, 1281, 1270], # (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단위 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만 명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'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평점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 : [8.88, 9.20, 8.73, 9.16, 8.62, 7.64, 8.83, 9.10]</a:t>
            </a:r>
          </a:p>
          <a:p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}</a:t>
            </a:r>
          </a:p>
          <a:p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 = </a:t>
            </a:r>
            <a:r>
              <a:rPr lang="en-US" altLang="ko-KR" sz="1200" b="0" dirty="0" err="1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pd.DataFrame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(data)</a:t>
            </a:r>
          </a:p>
          <a:p>
            <a:r>
              <a:rPr lang="en-US" altLang="ko-KR" sz="12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</a:t>
            </a:r>
            <a:endParaRPr lang="ko-KR" altLang="en-US" sz="1200" b="0" dirty="0"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174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Series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차원 데이터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index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지정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81B5509-734D-4E13-B035-461EB2B0896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0</a:t>
            </a:r>
            <a:r>
              <a:rPr lang="en-US" altLang="ko-KR" dirty="0"/>
              <a:t>1</a:t>
            </a:r>
            <a:r>
              <a:rPr lang="ko-KR" altLang="en-US" dirty="0"/>
              <a:t>_</a:t>
            </a:r>
            <a:r>
              <a:rPr lang="en-US" altLang="ko-KR" dirty="0"/>
              <a:t>series1</a:t>
            </a:r>
            <a:r>
              <a:rPr lang="ko-KR" altLang="en-US" dirty="0"/>
              <a:t>.py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9F29E53-1BAF-46EE-B698-DDF49557B130}"/>
              </a:ext>
            </a:extLst>
          </p:cNvPr>
          <p:cNvSpPr/>
          <p:nvPr/>
        </p:nvSpPr>
        <p:spPr>
          <a:xfrm>
            <a:off x="405538" y="994231"/>
            <a:ext cx="7530447" cy="43628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series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1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차원 데이터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정수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실수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문자열 등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pandas as pd</a:t>
            </a:r>
          </a:p>
          <a:p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## Series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객체 생성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0,1,2,3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Jan,Feb,Mar,Apr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로 변경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 =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pd.Series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([-20, -10, 10, 20], index=['Jan', 'Feb', 'Mar', 'Apr'])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print(temp)</a:t>
            </a:r>
          </a:p>
          <a:p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print(temp['Jan’])       # Index Jan (1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해당하는 데이터 출력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print(temp['Apr’])       # Index Apr (4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해당하는 데이터 출력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temp['Jun'] #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존재하지 않는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접근 시도 시 에러</a:t>
            </a:r>
          </a:p>
        </p:txBody>
      </p:sp>
      <p:cxnSp>
        <p:nvCxnSpPr>
          <p:cNvPr id="19" name="연결선: 꺾임 8">
            <a:extLst>
              <a:ext uri="{FF2B5EF4-FFF2-40B4-BE49-F238E27FC236}">
                <a16:creationId xmlns="" xmlns:a16="http://schemas.microsoft.com/office/drawing/2014/main" id="{7763709F-D231-450A-A3F2-6CB7B2C1C4C2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6096000" y="1174772"/>
            <a:ext cx="2070462" cy="166909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86A2F81-5C3D-4EDE-8082-F0E6A3E9E832}"/>
              </a:ext>
            </a:extLst>
          </p:cNvPr>
          <p:cNvSpPr/>
          <p:nvPr/>
        </p:nvSpPr>
        <p:spPr>
          <a:xfrm>
            <a:off x="8166462" y="1020883"/>
            <a:ext cx="3264419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index</a:t>
            </a:r>
            <a:r>
              <a:rPr lang="ko-KR" altLang="en-US" sz="1400" dirty="0"/>
              <a:t> 추가</a:t>
            </a:r>
            <a:endParaRPr lang="en-US" altLang="ko-KR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5431510A-7896-4849-92E8-9E1563C2C77E}"/>
              </a:ext>
            </a:extLst>
          </p:cNvPr>
          <p:cNvSpPr/>
          <p:nvPr/>
        </p:nvSpPr>
        <p:spPr>
          <a:xfrm>
            <a:off x="405539" y="4158254"/>
            <a:ext cx="4862748" cy="4389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3" name="연결선: 꺾임 8">
            <a:extLst>
              <a:ext uri="{FF2B5EF4-FFF2-40B4-BE49-F238E27FC236}">
                <a16:creationId xmlns="" xmlns:a16="http://schemas.microsoft.com/office/drawing/2014/main" id="{D17DEF3A-E161-4A9A-BB79-1AAC81ECCCC9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5268287" y="4121854"/>
            <a:ext cx="2898175" cy="25585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378E2757-91FA-4468-A708-B48E1702928B}"/>
              </a:ext>
            </a:extLst>
          </p:cNvPr>
          <p:cNvSpPr/>
          <p:nvPr/>
        </p:nvSpPr>
        <p:spPr>
          <a:xfrm>
            <a:off x="8166462" y="3860244"/>
            <a:ext cx="3264419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존재하지 않는 </a:t>
            </a:r>
            <a:r>
              <a:rPr lang="en-US" altLang="ko-KR" sz="1400" dirty="0"/>
              <a:t>index </a:t>
            </a:r>
            <a:r>
              <a:rPr lang="ko-KR" altLang="en-US" sz="1400" dirty="0" err="1"/>
              <a:t>시도시</a:t>
            </a:r>
            <a:r>
              <a:rPr lang="ko-KR" altLang="en-US" sz="1400" dirty="0"/>
              <a:t> 에러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* </a:t>
            </a:r>
            <a:r>
              <a:rPr lang="ko-KR" altLang="en-US" sz="1400" dirty="0"/>
              <a:t>잘 확인을 해야 함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119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405538" y="994231"/>
            <a:ext cx="8679739" cy="58637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15.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퀴즈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대한민국 영화 중에서 관객 수가 가장 많은 상위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8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개의 데이터  </a:t>
            </a:r>
          </a:p>
          <a:p>
            <a:endParaRPr lang="ko-KR" altLang="en-US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pandas as pd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data = {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영화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 : ['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명량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극한직업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신과함께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죄와 벌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국제시장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괴물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도둑들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'7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번방의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선물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암살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'],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개봉 연도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 : [2014, 2019, 2017, 2014, 2006, 2012, 2013, 2015],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관객 수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 : [1761, 1626, 1441, 1426, 1301, 1298, 1281, 1270], # (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단위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만 명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평점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 : [8.88, 9.20, 8.73, 9.16, 8.62, 7.64, 8.83, 9.10]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}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pd.DataFrame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(data)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퀴즈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3.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정답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df.loc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[df['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개봉 연도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&gt;= 2015, ['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영화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개봉 연도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']])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035C9F07-C87F-46F6-94E3-963D7605E70F}"/>
              </a:ext>
            </a:extLst>
          </p:cNvPr>
          <p:cNvSpPr/>
          <p:nvPr/>
        </p:nvSpPr>
        <p:spPr>
          <a:xfrm>
            <a:off x="9227889" y="994231"/>
            <a:ext cx="2268523" cy="304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실습과제</a:t>
            </a:r>
          </a:p>
          <a:p>
            <a:pPr algn="ctr"/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영화</a:t>
            </a:r>
            <a:endParaRPr lang="en-US" altLang="ko-KR" sz="32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E1EE3B5-499F-4FEC-8551-20E1B808E3E2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A6D13C0-DDF0-466D-B513-630EC6985638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15</a:t>
            </a:r>
            <a:r>
              <a:rPr lang="ko-KR" altLang="en-US" dirty="0"/>
              <a:t>_</a:t>
            </a:r>
            <a:r>
              <a:rPr lang="en-US" altLang="ko-KR" dirty="0"/>
              <a:t>quiz3</a:t>
            </a:r>
            <a:r>
              <a:rPr lang="ko-KR" altLang="en-US" dirty="0"/>
              <a:t>.py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23BB4E8-62C7-4D38-87AF-9F6E2ADCA51B}"/>
              </a:ext>
            </a:extLst>
          </p:cNvPr>
          <p:cNvSpPr txBox="1"/>
          <p:nvPr/>
        </p:nvSpPr>
        <p:spPr>
          <a:xfrm>
            <a:off x="982511" y="203587"/>
            <a:ext cx="80188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Quiz 3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F2D3C50-DE2D-40D2-8458-92E057D422EE}"/>
              </a:ext>
            </a:extLst>
          </p:cNvPr>
          <p:cNvSpPr/>
          <p:nvPr/>
        </p:nvSpPr>
        <p:spPr>
          <a:xfrm>
            <a:off x="405538" y="4687407"/>
            <a:ext cx="7429779" cy="10674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853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6B24EF5-5D48-437B-8D39-F5B286A9FBD9}"/>
              </a:ext>
            </a:extLst>
          </p:cNvPr>
          <p:cNvSpPr/>
          <p:nvPr/>
        </p:nvSpPr>
        <p:spPr>
          <a:xfrm>
            <a:off x="416358" y="1246383"/>
            <a:ext cx="10937442" cy="304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Quiz 4</a:t>
            </a:r>
          </a:p>
          <a:p>
            <a:pPr algn="ctr"/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대한민국 영화 중에서 관객 수가 가장 많은 상위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개의 데이터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pPr marL="457200" indent="-457200" algn="ctr">
              <a:buAutoNum type="arabicPeriod"/>
            </a:pP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주어진 계산식을 참고하여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추천 점수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 Column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추가하시오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1126E7E-7A6B-4BCD-8BAD-D84BEA836E79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ED03B5A-A82F-42C7-A406-BEACF7FC7846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15</a:t>
            </a:r>
            <a:r>
              <a:rPr lang="ko-KR" altLang="en-US" dirty="0"/>
              <a:t>_</a:t>
            </a:r>
            <a:r>
              <a:rPr lang="en-US" altLang="ko-KR" dirty="0"/>
              <a:t>quiz4</a:t>
            </a:r>
            <a:r>
              <a:rPr lang="ko-KR" altLang="en-US" dirty="0"/>
              <a:t>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527A349-2069-46A1-BFBD-13CD35E4C030}"/>
              </a:ext>
            </a:extLst>
          </p:cNvPr>
          <p:cNvSpPr txBox="1"/>
          <p:nvPr/>
        </p:nvSpPr>
        <p:spPr>
          <a:xfrm>
            <a:off x="982511" y="203587"/>
            <a:ext cx="80188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Quiz 4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EECEFCC1-956F-48B1-9DAF-A3ECB0866D0F}"/>
              </a:ext>
            </a:extLst>
          </p:cNvPr>
          <p:cNvSpPr/>
          <p:nvPr/>
        </p:nvSpPr>
        <p:spPr>
          <a:xfrm>
            <a:off x="416358" y="4467122"/>
            <a:ext cx="10937442" cy="20009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[ </a:t>
            </a: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추천점수 계산 방법 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]</a:t>
            </a:r>
            <a:br>
              <a:rPr lang="en-US" altLang="ko-KR" sz="1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en-US" altLang="ko-KR" sz="1400" b="0" dirty="0"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14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추천 점수 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 (</a:t>
            </a:r>
            <a:r>
              <a:rPr lang="ko-KR" altLang="en-US" sz="14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관객수 * 평점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// 100</a:t>
            </a:r>
          </a:p>
          <a:p>
            <a:endParaRPr lang="en-US" altLang="ko-KR" sz="1400" b="0" dirty="0"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sz="1400" b="0" dirty="0"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14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예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sz="14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첫 번째 영화인 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sz="1400" b="0" dirty="0" err="1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명량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sz="14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경우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</a:p>
          <a:p>
            <a:endParaRPr lang="en-US" altLang="ko-KR" sz="1400" b="0" dirty="0"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4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4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추천 점수 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 (</a:t>
            </a:r>
            <a:r>
              <a:rPr lang="ko-KR" altLang="en-US" sz="14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관객수 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1761 * </a:t>
            </a:r>
            <a:r>
              <a:rPr lang="ko-KR" altLang="en-US" sz="14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평점 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8.88) // 100 = 156</a:t>
            </a:r>
            <a:endParaRPr lang="ko-KR" altLang="en-US" sz="1400" b="0" dirty="0"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647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405538" y="994231"/>
            <a:ext cx="8679739" cy="58637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15.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퀴즈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대한민국 영화 중에서 관객 수가 가장 많은 상위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8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개의 데이터  </a:t>
            </a:r>
          </a:p>
          <a:p>
            <a:endParaRPr lang="ko-KR" altLang="en-US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pandas as pd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data = {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영화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 : ['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명량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극한직업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신과함께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죄와 벌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국제시장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괴물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도둑들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'7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번방의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선물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암살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'],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개봉 연도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 : [2014, 2019, 2017, 2014, 2006, 2012, 2013, 2015],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관객 수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 : [1761, 1626, 1441, 1426, 1301, 1298, 1281, 1270], # (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단위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만 명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평점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 : [8.88, 9.20, 8.73, 9.16, 8.62, 7.64, 8.83, 9.10]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}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pd.DataFrame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(data)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퀴즈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4.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정답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df['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추천 점수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= (df['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관객 수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 * df['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평점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']) // 100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035C9F07-C87F-46F6-94E3-963D7605E70F}"/>
              </a:ext>
            </a:extLst>
          </p:cNvPr>
          <p:cNvSpPr/>
          <p:nvPr/>
        </p:nvSpPr>
        <p:spPr>
          <a:xfrm>
            <a:off x="9227889" y="994231"/>
            <a:ext cx="2268523" cy="304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실습과제</a:t>
            </a:r>
          </a:p>
          <a:p>
            <a:pPr algn="ctr"/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영화</a:t>
            </a:r>
            <a:endParaRPr lang="en-US" altLang="ko-KR" sz="32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E1EE3B5-499F-4FEC-8551-20E1B808E3E2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A6D13C0-DDF0-466D-B513-630EC6985638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15</a:t>
            </a:r>
            <a:r>
              <a:rPr lang="ko-KR" altLang="en-US" dirty="0"/>
              <a:t>_</a:t>
            </a:r>
            <a:r>
              <a:rPr lang="en-US" altLang="ko-KR" dirty="0"/>
              <a:t>quiz4</a:t>
            </a:r>
            <a:r>
              <a:rPr lang="ko-KR" altLang="en-US" dirty="0"/>
              <a:t>.py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23BB4E8-62C7-4D38-87AF-9F6E2ADCA51B}"/>
              </a:ext>
            </a:extLst>
          </p:cNvPr>
          <p:cNvSpPr txBox="1"/>
          <p:nvPr/>
        </p:nvSpPr>
        <p:spPr>
          <a:xfrm>
            <a:off x="982511" y="203587"/>
            <a:ext cx="80188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Quiz 4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F2D3C50-DE2D-40D2-8458-92E057D422EE}"/>
              </a:ext>
            </a:extLst>
          </p:cNvPr>
          <p:cNvSpPr/>
          <p:nvPr/>
        </p:nvSpPr>
        <p:spPr>
          <a:xfrm>
            <a:off x="405538" y="4704185"/>
            <a:ext cx="7429779" cy="1285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8053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6B24EF5-5D48-437B-8D39-F5B286A9FBD9}"/>
              </a:ext>
            </a:extLst>
          </p:cNvPr>
          <p:cNvSpPr/>
          <p:nvPr/>
        </p:nvSpPr>
        <p:spPr>
          <a:xfrm>
            <a:off x="416358" y="1246383"/>
            <a:ext cx="10937442" cy="304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Quiz 5</a:t>
            </a:r>
          </a:p>
          <a:p>
            <a:pPr algn="ctr"/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대한민국 영화 중에서 관객 수가 가장 많은 상위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개의 데이터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pPr marL="457200" indent="-457200" algn="ctr">
              <a:buAutoNum type="arabicPeriod"/>
            </a:pP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데이터를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개봉 연도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＇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기준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내림차순으로 </a:t>
            </a:r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출력하시오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1126E7E-7A6B-4BCD-8BAD-D84BEA836E79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ED03B5A-A82F-42C7-A406-BEACF7FC7846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15</a:t>
            </a:r>
            <a:r>
              <a:rPr lang="ko-KR" altLang="en-US" dirty="0"/>
              <a:t>_</a:t>
            </a:r>
            <a:r>
              <a:rPr lang="en-US" altLang="ko-KR" dirty="0"/>
              <a:t>quiz5</a:t>
            </a:r>
            <a:r>
              <a:rPr lang="ko-KR" altLang="en-US" dirty="0"/>
              <a:t>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527A349-2069-46A1-BFBD-13CD35E4C030}"/>
              </a:ext>
            </a:extLst>
          </p:cNvPr>
          <p:cNvSpPr txBox="1"/>
          <p:nvPr/>
        </p:nvSpPr>
        <p:spPr>
          <a:xfrm>
            <a:off x="982511" y="203587"/>
            <a:ext cx="80188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Quiz 5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EECEFCC1-956F-48B1-9DAF-A3ECB0866D0F}"/>
              </a:ext>
            </a:extLst>
          </p:cNvPr>
          <p:cNvSpPr/>
          <p:nvPr/>
        </p:nvSpPr>
        <p:spPr>
          <a:xfrm>
            <a:off x="416358" y="4467122"/>
            <a:ext cx="10937442" cy="20009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import pandas as pd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data =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'</a:t>
            </a: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영화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' : ['</a:t>
            </a:r>
            <a:r>
              <a:rPr lang="ko-KR" altLang="en-US" sz="1400" dirty="0" err="1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명량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극한직업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sz="1400" dirty="0" err="1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신과함께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</a:t>
            </a: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죄와 벌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국제시장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괴물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도둑들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', '7</a:t>
            </a:r>
            <a:r>
              <a:rPr lang="ko-KR" altLang="en-US" sz="1400" dirty="0" err="1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번방의</a:t>
            </a: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선물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암살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'],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'</a:t>
            </a: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개봉 연도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' : [2014, 2019, 2017, 2014, 2006, 2012, 2013, 2015],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'</a:t>
            </a: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관객 수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' : [1761, 1626, 1441, 1426, 1301, 1298, 1281, 1270], # (</a:t>
            </a: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단위 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만 명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'</a:t>
            </a: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평점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' : [8.88, 9.20, 8.73, 9.16, 8.62, 7.64, 8.83, 9.10]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}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df = </a:t>
            </a:r>
            <a:r>
              <a:rPr lang="en-US" altLang="ko-KR" sz="1400" dirty="0" err="1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pd.DataFrame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(data)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Print(df)</a:t>
            </a:r>
          </a:p>
        </p:txBody>
      </p:sp>
    </p:spTree>
    <p:extLst>
      <p:ext uri="{BB962C8B-B14F-4D97-AF65-F5344CB8AC3E}">
        <p14:creationId xmlns:p14="http://schemas.microsoft.com/office/powerpoint/2010/main" val="193818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6B24EF5-5D48-437B-8D39-F5B286A9FBD9}"/>
              </a:ext>
            </a:extLst>
          </p:cNvPr>
          <p:cNvSpPr/>
          <p:nvPr/>
        </p:nvSpPr>
        <p:spPr>
          <a:xfrm>
            <a:off x="416358" y="1246382"/>
            <a:ext cx="10937442" cy="52275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Quiz 5</a:t>
            </a:r>
          </a:p>
          <a:p>
            <a:pPr algn="ctr"/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대한민국 영화 중에서 관객 수가 가장 많은 상위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개의 데이터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pPr marL="457200" indent="-457200" algn="ctr">
              <a:buAutoNum type="arabicPeriod"/>
            </a:pP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개봉연도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내림차순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오름차순 으로 </a:t>
            </a:r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출력하시오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457200" indent="-457200" algn="ctr">
              <a:buAutoNum type="arabicPeriod"/>
            </a:pP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ctr">
              <a:buAutoNum type="arabicPeriod"/>
            </a:pP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평점이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점이상만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출력하시오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457200" indent="-457200" algn="ctr">
              <a:buAutoNum type="arabicPeriod"/>
            </a:pP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ctr">
              <a:buAutoNum type="arabicPeriod"/>
            </a:pP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평점 컬럼 내용에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8.88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점 글자를 넣어서 </a:t>
            </a:r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출력하시오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함수적용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*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적용하지 않은 것 </a:t>
            </a:r>
            <a:r>
              <a:rPr lang="en-US" altLang="ko-KR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astype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)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평점중에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평점 </a:t>
            </a:r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평균이상인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row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 </a:t>
            </a:r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출력하시오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1126E7E-7A6B-4BCD-8BAD-D84BEA836E79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ED03B5A-A82F-42C7-A406-BEACF7FC7846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15</a:t>
            </a:r>
            <a:r>
              <a:rPr lang="ko-KR" altLang="en-US" dirty="0"/>
              <a:t>_</a:t>
            </a:r>
            <a:r>
              <a:rPr lang="en-US" altLang="ko-KR" dirty="0"/>
              <a:t>quiz5</a:t>
            </a:r>
            <a:r>
              <a:rPr lang="ko-KR" altLang="en-US" dirty="0"/>
              <a:t>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527A349-2069-46A1-BFBD-13CD35E4C030}"/>
              </a:ext>
            </a:extLst>
          </p:cNvPr>
          <p:cNvSpPr txBox="1"/>
          <p:nvPr/>
        </p:nvSpPr>
        <p:spPr>
          <a:xfrm>
            <a:off x="982511" y="203587"/>
            <a:ext cx="80188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Quiz 5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10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A735A-E186-4540-A006-65F08F36A34A}"/>
              </a:ext>
            </a:extLst>
          </p:cNvPr>
          <p:cNvSpPr/>
          <p:nvPr/>
        </p:nvSpPr>
        <p:spPr>
          <a:xfrm>
            <a:off x="405538" y="994231"/>
            <a:ext cx="8679739" cy="58637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15.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퀴즈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대한민국 영화 중에서 관객 수가 가장 많은 상위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8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개의 데이터  </a:t>
            </a:r>
          </a:p>
          <a:p>
            <a:endParaRPr lang="ko-KR" altLang="en-US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import pandas as pd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data = {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영화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 : ['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명량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극한직업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신과함께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죄와 벌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국제시장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괴물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도둑들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'7</a:t>
            </a:r>
            <a:r>
              <a:rPr lang="ko-KR" altLang="en-US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번방의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선물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암살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'],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개봉 연도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 : [2014, 2019, 2017, 2014, 2006, 2012, 2013, 2015],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관객 수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 : [1761, 1626, 1441, 1426, 1301, 1298, 1281, 1270], # (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단위 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만 명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평점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 : [8.88, 9.20, 8.73, 9.16, 8.62, 7.64, 8.83, 9.10]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}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 =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pd.DataFrame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(data)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print(df)</a:t>
            </a:r>
          </a:p>
          <a:p>
            <a:endParaRPr lang="en-US" altLang="ko-KR" b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퀴즈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5. 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정답</a:t>
            </a:r>
          </a:p>
          <a:p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print( </a:t>
            </a:r>
            <a:r>
              <a:rPr lang="en-US" altLang="ko-KR" b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df.sort_values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</a:t>
            </a:r>
            <a:r>
              <a:rPr lang="ko-KR" altLang="en-US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개봉 연도</a:t>
            </a:r>
            <a:r>
              <a:rPr lang="en-US" altLang="ko-KR" b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 ascending=False)  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035C9F07-C87F-46F6-94E3-963D7605E70F}"/>
              </a:ext>
            </a:extLst>
          </p:cNvPr>
          <p:cNvSpPr/>
          <p:nvPr/>
        </p:nvSpPr>
        <p:spPr>
          <a:xfrm>
            <a:off x="9227889" y="994231"/>
            <a:ext cx="2268523" cy="304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실습과제</a:t>
            </a:r>
          </a:p>
          <a:p>
            <a:pPr algn="ctr"/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영화</a:t>
            </a:r>
            <a:endParaRPr lang="en-US" altLang="ko-KR" sz="32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E1EE3B5-499F-4FEC-8551-20E1B808E3E2}"/>
              </a:ext>
            </a:extLst>
          </p:cNvPr>
          <p:cNvSpPr txBox="1"/>
          <p:nvPr/>
        </p:nvSpPr>
        <p:spPr>
          <a:xfrm>
            <a:off x="111760" y="8161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A6D13C0-DDF0-466D-B513-630EC6985638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15</a:t>
            </a:r>
            <a:r>
              <a:rPr lang="ko-KR" altLang="en-US" dirty="0"/>
              <a:t>_</a:t>
            </a:r>
            <a:r>
              <a:rPr lang="en-US" altLang="ko-KR" dirty="0"/>
              <a:t>quiz5</a:t>
            </a:r>
            <a:r>
              <a:rPr lang="ko-KR" altLang="en-US" dirty="0"/>
              <a:t>.py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23BB4E8-62C7-4D38-87AF-9F6E2ADCA51B}"/>
              </a:ext>
            </a:extLst>
          </p:cNvPr>
          <p:cNvSpPr txBox="1"/>
          <p:nvPr/>
        </p:nvSpPr>
        <p:spPr>
          <a:xfrm>
            <a:off x="982511" y="203587"/>
            <a:ext cx="80188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Quiz 5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F2D3C50-DE2D-40D2-8458-92E057D422EE}"/>
              </a:ext>
            </a:extLst>
          </p:cNvPr>
          <p:cNvSpPr/>
          <p:nvPr/>
        </p:nvSpPr>
        <p:spPr>
          <a:xfrm>
            <a:off x="405538" y="4704186"/>
            <a:ext cx="7429779" cy="9416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3346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DataFrame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차원 데이터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81B5509-734D-4E13-B035-461EB2B0896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0</a:t>
            </a:r>
            <a:r>
              <a:rPr lang="en-US" altLang="ko-KR" dirty="0"/>
              <a:t>2</a:t>
            </a:r>
            <a:r>
              <a:rPr lang="ko-KR" altLang="en-US" dirty="0"/>
              <a:t>_</a:t>
            </a:r>
            <a:r>
              <a:rPr lang="en-US" altLang="ko-KR" dirty="0"/>
              <a:t>dataframe1</a:t>
            </a:r>
            <a:r>
              <a:rPr lang="ko-KR" altLang="en-US" dirty="0"/>
              <a:t>.py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9F29E53-1BAF-46EE-B698-DDF49557B130}"/>
              </a:ext>
            </a:extLst>
          </p:cNvPr>
          <p:cNvSpPr/>
          <p:nvPr/>
        </p:nvSpPr>
        <p:spPr>
          <a:xfrm>
            <a:off x="405538" y="994230"/>
            <a:ext cx="7530447" cy="58637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2.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DataFrame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2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차원 데이터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(Series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들의 모음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(dictionary)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자료구조를 통해 생성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pandas as pd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= {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'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 : ['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강나래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강태원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강호림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김수찬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김재욱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박동현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박혜정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승근열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'],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'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학교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 : ['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구로고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구로고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구로고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구로고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구로고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디지털고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디지털고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디지털고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'],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'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키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 : [197, 184, 168, 187, 188, 202, 188, 190],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'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국어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 : [90, 40, 80, 40, 15, 80, 55, 100],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'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영어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 : [85, 35, 75, 60, 20, 100, 65, 85],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'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수학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 : [100, 50, 70, 70, 10, 95, 45, 90],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'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과학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 : [95, 55, 80, 75, 35, 85, 40, 95],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'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사회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 : [85, 25, 75, 80, 10, 80, 35, 95],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'SW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특기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 : ['Python', 'Java', '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'', '', 'C', 'PYTHON', 'C#']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출력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print(data)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 리스트 출력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print(data['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'])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키 리스트 출력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print(data['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키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'])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19" name="연결선: 꺾임 8">
            <a:extLst>
              <a:ext uri="{FF2B5EF4-FFF2-40B4-BE49-F238E27FC236}">
                <a16:creationId xmlns="" xmlns:a16="http://schemas.microsoft.com/office/drawing/2014/main" id="{7763709F-D231-450A-A3F2-6CB7B2C1C4C2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633981" y="1605659"/>
            <a:ext cx="532481" cy="203096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86A2F81-5C3D-4EDE-8082-F0E6A3E9E832}"/>
              </a:ext>
            </a:extLst>
          </p:cNvPr>
          <p:cNvSpPr/>
          <p:nvPr/>
        </p:nvSpPr>
        <p:spPr>
          <a:xfrm>
            <a:off x="8166462" y="1020883"/>
            <a:ext cx="3264419" cy="116955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data </a:t>
            </a:r>
            <a:r>
              <a:rPr lang="ko-KR" altLang="en-US" sz="1400" dirty="0"/>
              <a:t>입력 </a:t>
            </a:r>
            <a:r>
              <a:rPr lang="en-US" altLang="ko-KR" sz="1400" dirty="0"/>
              <a:t>: dictionary</a:t>
            </a:r>
            <a:r>
              <a:rPr lang="ko-KR" altLang="en-US" sz="1400" dirty="0"/>
              <a:t>형태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df = </a:t>
            </a:r>
            <a:r>
              <a:rPr lang="en-US" altLang="ko-KR" sz="1400" dirty="0" err="1"/>
              <a:t>pd.DataFrame</a:t>
            </a:r>
            <a:r>
              <a:rPr lang="en-US" altLang="ko-KR" sz="1400" dirty="0"/>
              <a:t>(data)</a:t>
            </a:r>
            <a:br>
              <a:rPr lang="en-US" altLang="ko-KR" sz="1400" dirty="0"/>
            </a:br>
            <a:r>
              <a:rPr lang="en-US" altLang="ko-KR" sz="1400" dirty="0"/>
              <a:t>- df</a:t>
            </a:r>
            <a:r>
              <a:rPr lang="ko-KR" altLang="en-US" sz="1400" dirty="0"/>
              <a:t> 는 </a:t>
            </a:r>
            <a:r>
              <a:rPr lang="en-US" altLang="ko-KR" sz="1400" dirty="0" err="1"/>
              <a:t>DataFrame</a:t>
            </a:r>
            <a:r>
              <a:rPr lang="en-US" altLang="ko-KR" sz="1400" dirty="0"/>
              <a:t> </a:t>
            </a:r>
            <a:r>
              <a:rPr lang="ko-KR" altLang="en-US" sz="1400" dirty="0"/>
              <a:t>타입</a:t>
            </a:r>
            <a:endParaRPr lang="en-US" altLang="ko-KR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CD85866-7575-4063-87DE-F2C115B7BC83}"/>
              </a:ext>
            </a:extLst>
          </p:cNvPr>
          <p:cNvSpPr/>
          <p:nvPr/>
        </p:nvSpPr>
        <p:spPr>
          <a:xfrm>
            <a:off x="405538" y="2139194"/>
            <a:ext cx="7228443" cy="29948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5474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DataFrame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차원 데이터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81B5509-734D-4E13-B035-461EB2B08965}"/>
              </a:ext>
            </a:extLst>
          </p:cNvPr>
          <p:cNvSpPr txBox="1"/>
          <p:nvPr/>
        </p:nvSpPr>
        <p:spPr>
          <a:xfrm>
            <a:off x="8166462" y="389941"/>
            <a:ext cx="376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0</a:t>
            </a:r>
            <a:r>
              <a:rPr lang="en-US" altLang="ko-KR" dirty="0"/>
              <a:t>2</a:t>
            </a:r>
            <a:r>
              <a:rPr lang="ko-KR" altLang="en-US" dirty="0"/>
              <a:t>_</a:t>
            </a:r>
            <a:r>
              <a:rPr lang="en-US" altLang="ko-KR" dirty="0"/>
              <a:t>dataframe2</a:t>
            </a:r>
            <a:r>
              <a:rPr lang="ko-KR" altLang="en-US" dirty="0"/>
              <a:t>.py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9F29E53-1BAF-46EE-B698-DDF49557B130}"/>
              </a:ext>
            </a:extLst>
          </p:cNvPr>
          <p:cNvSpPr/>
          <p:nvPr/>
        </p:nvSpPr>
        <p:spPr>
          <a:xfrm>
            <a:off x="405538" y="994230"/>
            <a:ext cx="7530447" cy="58637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2.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DataFrame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dictionary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DataFrame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객체 생성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pandas as pd</a:t>
            </a:r>
          </a:p>
          <a:p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pc="-150" dirty="0">
                <a:solidFill>
                  <a:srgbClr val="FF0000"/>
                </a:solidFill>
              </a:rPr>
              <a:t># Data</a:t>
            </a:r>
            <a:r>
              <a:rPr lang="ko-KR" altLang="en-US" spc="-150" dirty="0">
                <a:solidFill>
                  <a:srgbClr val="FF0000"/>
                </a:solidFill>
              </a:rPr>
              <a:t> 정보가 있음</a:t>
            </a:r>
            <a:r>
              <a:rPr lang="en-US" altLang="ko-KR" spc="-150" dirty="0">
                <a:solidFill>
                  <a:srgbClr val="FF0000"/>
                </a:solidFill>
              </a:rPr>
              <a:t>.</a:t>
            </a:r>
          </a:p>
          <a:p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df =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pd.DataFrame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(data)</a:t>
            </a:r>
          </a:p>
          <a:p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print(df)</a:t>
            </a:r>
          </a:p>
        </p:txBody>
      </p:sp>
      <p:cxnSp>
        <p:nvCxnSpPr>
          <p:cNvPr id="19" name="연결선: 꺾임 8">
            <a:extLst>
              <a:ext uri="{FF2B5EF4-FFF2-40B4-BE49-F238E27FC236}">
                <a16:creationId xmlns="" xmlns:a16="http://schemas.microsoft.com/office/drawing/2014/main" id="{7763709F-D231-450A-A3F2-6CB7B2C1C4C2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633981" y="1390215"/>
            <a:ext cx="532481" cy="172825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86A2F81-5C3D-4EDE-8082-F0E6A3E9E832}"/>
              </a:ext>
            </a:extLst>
          </p:cNvPr>
          <p:cNvSpPr/>
          <p:nvPr/>
        </p:nvSpPr>
        <p:spPr>
          <a:xfrm>
            <a:off x="8166462" y="1020883"/>
            <a:ext cx="3264419" cy="7386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 df</a:t>
            </a:r>
            <a:r>
              <a:rPr lang="ko-KR" altLang="en-US" sz="1400" dirty="0"/>
              <a:t> 는 </a:t>
            </a:r>
            <a:r>
              <a:rPr lang="en-US" altLang="ko-KR" sz="1400" dirty="0" err="1"/>
              <a:t>DataFrame</a:t>
            </a:r>
            <a:r>
              <a:rPr lang="en-US" altLang="ko-KR" sz="1400" dirty="0"/>
              <a:t> </a:t>
            </a:r>
            <a:r>
              <a:rPr lang="ko-KR" altLang="en-US" sz="1400" dirty="0"/>
              <a:t>타입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pandas</a:t>
            </a:r>
            <a:r>
              <a:rPr lang="ko-KR" altLang="en-US" sz="1400" dirty="0"/>
              <a:t> </a:t>
            </a:r>
            <a:r>
              <a:rPr lang="en-US" altLang="ko-KR" sz="1400" dirty="0"/>
              <a:t>&gt;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DataFrame</a:t>
            </a:r>
            <a:r>
              <a:rPr lang="en-US" altLang="ko-KR" sz="1400" dirty="0"/>
              <a:t> </a:t>
            </a:r>
            <a:r>
              <a:rPr lang="ko-KR" altLang="en-US" sz="1400" dirty="0"/>
              <a:t>타입</a:t>
            </a:r>
            <a:endParaRPr lang="en-US" altLang="ko-KR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CD85866-7575-4063-87DE-F2C115B7BC83}"/>
              </a:ext>
            </a:extLst>
          </p:cNvPr>
          <p:cNvSpPr/>
          <p:nvPr/>
        </p:nvSpPr>
        <p:spPr>
          <a:xfrm>
            <a:off x="405538" y="2891970"/>
            <a:ext cx="7228443" cy="4530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2441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9584</TotalTime>
  <Words>9006</Words>
  <Application>Microsoft Office PowerPoint</Application>
  <PresentationFormat>사용자 지정</PresentationFormat>
  <Paragraphs>1607</Paragraphs>
  <Slides>76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7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jmpkorea00</cp:lastModifiedBy>
  <cp:revision>516</cp:revision>
  <dcterms:created xsi:type="dcterms:W3CDTF">2021-02-14T00:18:03Z</dcterms:created>
  <dcterms:modified xsi:type="dcterms:W3CDTF">2022-05-04T01:12:28Z</dcterms:modified>
</cp:coreProperties>
</file>