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4" r:id="rId3"/>
    <p:sldId id="303" r:id="rId4"/>
    <p:sldId id="305" r:id="rId5"/>
    <p:sldId id="306" r:id="rId6"/>
    <p:sldId id="307" r:id="rId7"/>
    <p:sldId id="287" r:id="rId8"/>
    <p:sldId id="308" r:id="rId9"/>
    <p:sldId id="310" r:id="rId10"/>
    <p:sldId id="312" r:id="rId11"/>
    <p:sldId id="314" r:id="rId12"/>
    <p:sldId id="315" r:id="rId13"/>
    <p:sldId id="316" r:id="rId14"/>
    <p:sldId id="317" r:id="rId15"/>
    <p:sldId id="319" r:id="rId16"/>
    <p:sldId id="320" r:id="rId17"/>
    <p:sldId id="321" r:id="rId18"/>
    <p:sldId id="323" r:id="rId19"/>
    <p:sldId id="324" r:id="rId20"/>
    <p:sldId id="302" r:id="rId21"/>
    <p:sldId id="325" r:id="rId22"/>
    <p:sldId id="32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8E8"/>
    <a:srgbClr val="0066FF"/>
    <a:srgbClr val="0C8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0593-A6DD-4BEB-8331-FA26E5675C8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07AD-1737-4016-A671-5EBE2C8ED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6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1" y="0"/>
            <a:ext cx="5255684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16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8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BA8B-6FEA-41BB-BFED-A37A77A0D95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37C3-432C-478B-86BE-E37AFBF4E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ncientneareast.tripod.com/Ubaid_Culture.html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dynasty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lunar-deity" TargetMode="External"/><Relationship Id="rId2" Type="http://schemas.openxmlformats.org/officeDocument/2006/relationships/hyperlink" Target="https://www.britannica.com/technology/ziggurat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international-trade" TargetMode="External"/><Relationship Id="rId2" Type="http://schemas.openxmlformats.org/officeDocument/2006/relationships/hyperlink" Target="https://www.britannica.com/place/Persian-Gulf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lmofhistory.com/2017/08/24/12-ancient-mesopotamian-inventions-facts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길가메시의</a:t>
            </a:r>
            <a:r>
              <a:rPr lang="ko-KR" altLang="en-US" sz="4000" dirty="0"/>
              <a:t> 왕국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메소포타미아의 </a:t>
            </a:r>
            <a:r>
              <a:rPr lang="ko-KR" altLang="en-US" dirty="0" err="1"/>
              <a:t>수메르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53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50110" y="1239376"/>
            <a:ext cx="10904581" cy="372037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우르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(Ur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3800~2600)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900" dirty="0" err="1">
                <a:latin typeface="+mn-ea"/>
              </a:rPr>
              <a:t>우르는</a:t>
            </a:r>
            <a:r>
              <a:rPr lang="ko-KR" altLang="en-US" sz="1900" dirty="0">
                <a:latin typeface="+mn-ea"/>
              </a:rPr>
              <a:t> </a:t>
            </a:r>
            <a:r>
              <a:rPr lang="en-US" altLang="ko-KR" sz="1900" dirty="0">
                <a:latin typeface="+mn-ea"/>
              </a:rPr>
              <a:t>1922</a:t>
            </a:r>
            <a:r>
              <a:rPr lang="ko-KR" altLang="en-US" sz="1900" dirty="0">
                <a:latin typeface="+mn-ea"/>
              </a:rPr>
              <a:t>년과 </a:t>
            </a:r>
            <a:r>
              <a:rPr lang="en-US" altLang="ko-KR" sz="1900" dirty="0">
                <a:latin typeface="+mn-ea"/>
              </a:rPr>
              <a:t>1934</a:t>
            </a:r>
            <a:r>
              <a:rPr lang="ko-KR" altLang="en-US" sz="1900" dirty="0">
                <a:latin typeface="+mn-ea"/>
              </a:rPr>
              <a:t>년 사이에 </a:t>
            </a:r>
            <a:r>
              <a:rPr lang="ko-KR" altLang="en-US" sz="1900" dirty="0" err="1">
                <a:solidFill>
                  <a:srgbClr val="FF0000"/>
                </a:solidFill>
                <a:latin typeface="+mn-ea"/>
              </a:rPr>
              <a:t>레오나드</a:t>
            </a:r>
            <a:r>
              <a:rPr lang="ko-KR" altLang="en-US" sz="1900" dirty="0">
                <a:solidFill>
                  <a:srgbClr val="FF0000"/>
                </a:solidFill>
                <a:latin typeface="+mn-ea"/>
              </a:rPr>
              <a:t> 울리 </a:t>
            </a:r>
            <a:r>
              <a:rPr lang="ko-KR" altLang="en-US" sz="1900" dirty="0">
                <a:latin typeface="+mn-ea"/>
              </a:rPr>
              <a:t>경 아래 대영 박물관과 펜실베이니아 대학의 공동 탐사에 의해 발굴</a:t>
            </a:r>
            <a:endParaRPr lang="en-US" altLang="ko-KR" sz="19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9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900" dirty="0">
                <a:latin typeface="+mn-ea"/>
              </a:rPr>
              <a:t>이 유적지의 가장 초기 점령은 기원전 </a:t>
            </a:r>
            <a:r>
              <a:rPr lang="en-US" altLang="ko-KR" sz="1900" dirty="0">
                <a:latin typeface="+mn-ea"/>
              </a:rPr>
              <a:t>5000 </a:t>
            </a:r>
            <a:r>
              <a:rPr lang="ko-KR" altLang="en-US" sz="1900" dirty="0">
                <a:latin typeface="+mn-ea"/>
              </a:rPr>
              <a:t>년경 </a:t>
            </a:r>
            <a:r>
              <a:rPr lang="en-US" altLang="ko-KR" sz="1900" dirty="0">
                <a:latin typeface="+mn-ea"/>
                <a:hlinkClick r:id="rId2"/>
              </a:rPr>
              <a:t>Ubaid </a:t>
            </a:r>
            <a:r>
              <a:rPr lang="ko-KR" altLang="en-US" sz="1900" dirty="0">
                <a:latin typeface="+mn-ea"/>
                <a:hlinkClick r:id="rId2"/>
              </a:rPr>
              <a:t>시대에</a:t>
            </a:r>
            <a:r>
              <a:rPr lang="ko-KR" altLang="en-US" sz="1900" dirty="0">
                <a:latin typeface="+mn-ea"/>
              </a:rPr>
              <a:t> 속했으며 도시에서 가장 </a:t>
            </a:r>
            <a:r>
              <a:rPr lang="ko-KR" altLang="en-US" sz="1900" dirty="0" err="1">
                <a:latin typeface="+mn-ea"/>
              </a:rPr>
              <a:t>번성했던시기는</a:t>
            </a:r>
            <a:r>
              <a:rPr lang="ko-KR" altLang="en-US" sz="1900" dirty="0">
                <a:latin typeface="+mn-ea"/>
              </a:rPr>
              <a:t> 초기 왕조 시대 </a:t>
            </a:r>
            <a:r>
              <a:rPr lang="en-US" altLang="ko-KR" sz="1900" dirty="0">
                <a:latin typeface="+mn-ea"/>
              </a:rPr>
              <a:t>(</a:t>
            </a:r>
            <a:r>
              <a:rPr lang="ko-KR" altLang="en-US" sz="1900" dirty="0">
                <a:latin typeface="+mn-ea"/>
              </a:rPr>
              <a:t>기원전 </a:t>
            </a:r>
            <a:r>
              <a:rPr lang="en-US" altLang="ko-KR" sz="1900" dirty="0">
                <a:latin typeface="+mn-ea"/>
              </a:rPr>
              <a:t>3000 ~ 2400 </a:t>
            </a:r>
            <a:r>
              <a:rPr lang="ko-KR" altLang="en-US" sz="1900" dirty="0">
                <a:latin typeface="+mn-ea"/>
              </a:rPr>
              <a:t>년경</a:t>
            </a:r>
            <a:r>
              <a:rPr lang="en-US" altLang="ko-KR" sz="1900" dirty="0">
                <a:latin typeface="+mn-ea"/>
              </a:rPr>
              <a:t>). 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9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900" dirty="0">
                <a:latin typeface="+mn-ea"/>
              </a:rPr>
              <a:t>이시기에 는 금과 기타 귀중한 재료로 만든 풍부한 상품을 보유한 </a:t>
            </a:r>
            <a:r>
              <a:rPr lang="ko-KR" altLang="en-US" sz="1900" dirty="0">
                <a:solidFill>
                  <a:srgbClr val="FF0000"/>
                </a:solidFill>
                <a:latin typeface="+mn-ea"/>
              </a:rPr>
              <a:t>왕의 무덤</a:t>
            </a:r>
            <a:r>
              <a:rPr lang="ko-KR" altLang="en-US" sz="1900" dirty="0">
                <a:latin typeface="+mn-ea"/>
              </a:rPr>
              <a:t>으로 유명한 무덤이 있다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7401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50110" y="1239376"/>
            <a:ext cx="10904581" cy="3720377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우르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(Ur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3800~2600)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우르는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수메르</a:t>
            </a:r>
            <a:r>
              <a:rPr lang="ko-KR" altLang="en-US" sz="1800" dirty="0">
                <a:latin typeface="+mn-ea"/>
              </a:rPr>
              <a:t> 달의 신 </a:t>
            </a:r>
            <a:r>
              <a:rPr lang="ko-KR" altLang="en-US" sz="1800" dirty="0" err="1">
                <a:latin typeface="+mn-ea"/>
              </a:rPr>
              <a:t>난나의</a:t>
            </a:r>
            <a:r>
              <a:rPr lang="ko-KR" altLang="en-US" sz="1800" dirty="0">
                <a:latin typeface="+mn-ea"/>
              </a:rPr>
              <a:t> 도시이자 성경의 족장인 아브라함의 고향으로 알려져 있음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우르</a:t>
            </a:r>
            <a:r>
              <a:rPr lang="ko-KR" altLang="en-US" sz="1800" dirty="0">
                <a:latin typeface="+mn-ea"/>
              </a:rPr>
              <a:t> 왕의 무덤은 기원전 </a:t>
            </a:r>
            <a:r>
              <a:rPr lang="en-US" altLang="ko-KR" sz="1800" dirty="0">
                <a:latin typeface="+mn-ea"/>
              </a:rPr>
              <a:t>3 </a:t>
            </a:r>
            <a:r>
              <a:rPr lang="ko-KR" altLang="en-US" sz="1800" dirty="0">
                <a:latin typeface="+mn-ea"/>
              </a:rPr>
              <a:t>천년 중반에 조성된 것으로 </a:t>
            </a:r>
            <a:r>
              <a:rPr lang="en-US" altLang="ko-KR" sz="1800" dirty="0">
                <a:latin typeface="+mn-ea"/>
              </a:rPr>
              <a:t>Wooley</a:t>
            </a:r>
            <a:r>
              <a:rPr lang="ko-KR" altLang="en-US" sz="1800" dirty="0">
                <a:latin typeface="+mn-ea"/>
              </a:rPr>
              <a:t>가 발견 한 모든 것 중에서 풍부한 금으로 만들어진 부장품과 인간 희생의 증거로 인해 강렬한 인상을 남김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거대한 죽음 구덩이로 명명된 희생갱에서는 </a:t>
            </a:r>
            <a:r>
              <a:rPr lang="en-US" altLang="ko-KR" sz="1800" dirty="0">
                <a:latin typeface="+mn-ea"/>
              </a:rPr>
              <a:t>74</a:t>
            </a:r>
            <a:r>
              <a:rPr lang="ko-KR" altLang="en-US" sz="1800" dirty="0">
                <a:latin typeface="+mn-ea"/>
              </a:rPr>
              <a:t>명이 희생됨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남성 </a:t>
            </a:r>
            <a:r>
              <a:rPr lang="en-US" altLang="ko-KR" sz="1800" dirty="0">
                <a:latin typeface="+mn-ea"/>
              </a:rPr>
              <a:t>6</a:t>
            </a:r>
            <a:r>
              <a:rPr lang="ko-KR" altLang="en-US" sz="1800" dirty="0">
                <a:latin typeface="+mn-ea"/>
              </a:rPr>
              <a:t>명 포함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9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5978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50110" y="1239376"/>
            <a:ext cx="10904581" cy="516142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3200" b="1" cap="all" dirty="0">
                <a:solidFill>
                  <a:srgbClr val="0828E8"/>
                </a:solidFill>
              </a:rPr>
              <a:t>기원전</a:t>
            </a:r>
            <a:r>
              <a:rPr lang="ko-KR" altLang="en-US" sz="3200" b="1" dirty="0">
                <a:solidFill>
                  <a:srgbClr val="0828E8"/>
                </a:solidFill>
              </a:rPr>
              <a:t> </a:t>
            </a:r>
            <a:r>
              <a:rPr lang="en-US" altLang="ko-KR" sz="3200" b="1" dirty="0">
                <a:solidFill>
                  <a:srgbClr val="0828E8"/>
                </a:solidFill>
              </a:rPr>
              <a:t>29 ~ 24 </a:t>
            </a:r>
            <a:r>
              <a:rPr lang="ko-KR" altLang="en-US" sz="3200" b="1" dirty="0">
                <a:solidFill>
                  <a:srgbClr val="0828E8"/>
                </a:solidFill>
              </a:rPr>
              <a:t>세기 초기 왕조 시대의 </a:t>
            </a:r>
            <a:r>
              <a:rPr lang="ko-KR" altLang="en-US" sz="3200" b="1" dirty="0" err="1">
                <a:solidFill>
                  <a:srgbClr val="0828E8"/>
                </a:solidFill>
              </a:rPr>
              <a:t>우르</a:t>
            </a:r>
            <a:endParaRPr lang="en-US" altLang="ko-KR" sz="3200" b="1" dirty="0">
              <a:solidFill>
                <a:srgbClr val="0828E8"/>
              </a:solidFill>
            </a:endParaRPr>
          </a:p>
          <a:p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dirty="0"/>
              <a:t>초기 왕조</a:t>
            </a:r>
            <a:r>
              <a:rPr lang="en-US" altLang="ko-KR" dirty="0"/>
              <a:t> </a:t>
            </a:r>
            <a:r>
              <a:rPr lang="ko-KR" altLang="en-US" dirty="0"/>
              <a:t>기간에 해당하는 </a:t>
            </a:r>
            <a:r>
              <a:rPr lang="en-US" altLang="ko-KR" dirty="0"/>
              <a:t>1 </a:t>
            </a:r>
            <a:r>
              <a:rPr lang="ko-KR" altLang="en-US" dirty="0"/>
              <a:t>대 </a:t>
            </a:r>
            <a:r>
              <a:rPr lang="ko-KR" altLang="en-US" dirty="0" err="1"/>
              <a:t>우르</a:t>
            </a:r>
            <a:r>
              <a:rPr lang="ko-KR" altLang="en-US" dirty="0"/>
              <a:t> </a:t>
            </a:r>
            <a:r>
              <a:rPr lang="ko-KR" altLang="en-US" dirty="0">
                <a:hlinkClick r:id="rId2"/>
              </a:rPr>
              <a:t>왕조</a:t>
            </a:r>
            <a:r>
              <a:rPr lang="en-US" altLang="ko-KR" dirty="0"/>
              <a:t>( </a:t>
            </a:r>
            <a:r>
              <a:rPr lang="ko-KR" altLang="en-US" cap="all" dirty="0"/>
              <a:t>기원전</a:t>
            </a:r>
            <a:r>
              <a:rPr lang="ko-KR" altLang="en-US" dirty="0"/>
              <a:t> </a:t>
            </a:r>
            <a:r>
              <a:rPr lang="en-US" altLang="ko-KR" dirty="0"/>
              <a:t>25 </a:t>
            </a:r>
            <a:r>
              <a:rPr lang="ko-KR" altLang="en-US" dirty="0"/>
              <a:t>세기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수메르</a:t>
            </a:r>
            <a:r>
              <a:rPr lang="ko-KR" altLang="en-US" dirty="0"/>
              <a:t> 왕 아래 메소포타미아 남부 전체의 수도가 됨</a:t>
            </a:r>
            <a:endParaRPr lang="en-US" altLang="ko-KR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dirty="0"/>
              <a:t>이 시대 왕의 무덤에는 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청동</a:t>
            </a:r>
            <a:r>
              <a:rPr lang="en-US" altLang="ko-KR" dirty="0"/>
              <a:t>, </a:t>
            </a:r>
            <a:r>
              <a:rPr lang="ko-KR" altLang="en-US" dirty="0"/>
              <a:t>준 보석으로 된 거의 많은 </a:t>
            </a:r>
            <a:r>
              <a:rPr lang="ko-KR" altLang="en-US" dirty="0" err="1"/>
              <a:t>위세품이</a:t>
            </a:r>
            <a:r>
              <a:rPr lang="ko-KR" altLang="en-US" dirty="0"/>
              <a:t> </a:t>
            </a:r>
            <a:r>
              <a:rPr lang="ko-KR" altLang="en-US" dirty="0" err="1"/>
              <a:t>부장되어</a:t>
            </a:r>
            <a:r>
              <a:rPr lang="ko-KR" altLang="en-US" dirty="0"/>
              <a:t> 있었는데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우르</a:t>
            </a:r>
            <a:r>
              <a:rPr lang="ko-KR" altLang="en-US" dirty="0"/>
              <a:t> 사람들의 부는 물론 고도로 발달된 문명과 예술적 수준을 보여준다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dirty="0"/>
              <a:t>가장 주목할만한 발견은 왕이 다음 세계에서도 봉사를 누릴 수 있도록 </a:t>
            </a:r>
            <a:r>
              <a:rPr lang="ko-KR" altLang="en-US" dirty="0">
                <a:solidFill>
                  <a:srgbClr val="FF0000"/>
                </a:solidFill>
              </a:rPr>
              <a:t>법정 관리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하인 및 여성들을 함께 순장</a:t>
            </a:r>
            <a:r>
              <a:rPr lang="ko-KR" altLang="en-US" dirty="0"/>
              <a:t>했다는 것임</a:t>
            </a:r>
            <a:endParaRPr lang="en-US" altLang="ko-KR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en-US" altLang="ko-KR" dirty="0"/>
              <a:t> </a:t>
            </a:r>
            <a:r>
              <a:rPr lang="ko-KR" altLang="en-US" dirty="0"/>
              <a:t>왕의 무덤에서 발견된 악기</a:t>
            </a:r>
            <a:r>
              <a:rPr lang="en-US" altLang="ko-KR" dirty="0"/>
              <a:t>, </a:t>
            </a:r>
            <a:r>
              <a:rPr lang="ko-KR" altLang="en-US" dirty="0"/>
              <a:t>황금 무기</a:t>
            </a:r>
            <a:r>
              <a:rPr lang="en-US" altLang="ko-KR" dirty="0"/>
              <a:t>, </a:t>
            </a:r>
            <a:r>
              <a:rPr lang="ko-KR" altLang="en-US" dirty="0"/>
              <a:t>새겨진 껍질 명판 및 모자이크 그림</a:t>
            </a:r>
            <a:r>
              <a:rPr lang="en-US" altLang="ko-KR" dirty="0"/>
              <a:t>, </a:t>
            </a:r>
            <a:r>
              <a:rPr lang="ko-KR" altLang="en-US" dirty="0"/>
              <a:t>조각상 및 각인된 실린더 인장은 역사 기록 이전에 알려지지 않은 문명을 보여주는 중요한 </a:t>
            </a:r>
            <a:r>
              <a:rPr lang="ko-KR" altLang="en-US" dirty="0" err="1"/>
              <a:t>유물임</a:t>
            </a:r>
            <a:r>
              <a:rPr lang="en-US" altLang="ko-KR" dirty="0"/>
              <a:t> 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9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2504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50110" y="1239376"/>
            <a:ext cx="10904581" cy="51614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3200" b="1" cap="all" dirty="0">
                <a:solidFill>
                  <a:srgbClr val="0828E8"/>
                </a:solidFill>
              </a:rPr>
              <a:t>기원전</a:t>
            </a:r>
            <a:r>
              <a:rPr lang="ko-KR" altLang="en-US" sz="3200" b="1" dirty="0">
                <a:solidFill>
                  <a:srgbClr val="0828E8"/>
                </a:solidFill>
              </a:rPr>
              <a:t> </a:t>
            </a:r>
            <a:r>
              <a:rPr lang="en-US" altLang="ko-KR" sz="3200" b="1" dirty="0">
                <a:solidFill>
                  <a:srgbClr val="0828E8"/>
                </a:solidFill>
              </a:rPr>
              <a:t>22 ~ 21</a:t>
            </a:r>
            <a:r>
              <a:rPr lang="ko-KR" altLang="en-US" sz="3200" b="1" dirty="0">
                <a:solidFill>
                  <a:srgbClr val="0828E8"/>
                </a:solidFill>
              </a:rPr>
              <a:t>세기 </a:t>
            </a:r>
            <a:r>
              <a:rPr lang="en-US" altLang="ko-KR" sz="3200" b="1" dirty="0">
                <a:solidFill>
                  <a:srgbClr val="0828E8"/>
                </a:solidFill>
              </a:rPr>
              <a:t>3</a:t>
            </a:r>
            <a:r>
              <a:rPr lang="ko-KR" altLang="en-US" sz="3200" b="1" dirty="0">
                <a:solidFill>
                  <a:srgbClr val="0828E8"/>
                </a:solidFill>
              </a:rPr>
              <a:t>왕조 시대의 </a:t>
            </a:r>
            <a:r>
              <a:rPr lang="ko-KR" altLang="en-US" sz="3200" b="1" dirty="0" err="1">
                <a:solidFill>
                  <a:srgbClr val="0828E8"/>
                </a:solidFill>
              </a:rPr>
              <a:t>우르</a:t>
            </a:r>
            <a:endParaRPr lang="en-US" altLang="ko-KR" sz="3200" b="1" dirty="0">
              <a:solidFill>
                <a:srgbClr val="0828E8"/>
              </a:solidFill>
            </a:endParaRPr>
          </a:p>
          <a:p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dirty="0"/>
              <a:t>이 시기에 축조된 것으로 가장 중요한 유적은 </a:t>
            </a:r>
            <a:r>
              <a:rPr lang="ko-KR" altLang="en-US" dirty="0" err="1">
                <a:hlinkClick r:id="rId2"/>
              </a:rPr>
              <a:t>지구라트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(ziggurat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dirty="0"/>
              <a:t>계단 모양의 피라미드처럼 축조된 </a:t>
            </a:r>
            <a:r>
              <a:rPr lang="en-US" altLang="ko-KR" dirty="0"/>
              <a:t>3 </a:t>
            </a:r>
            <a:r>
              <a:rPr lang="ko-KR" altLang="en-US" dirty="0"/>
              <a:t>층의 단단한 진흙 벽돌로 만들어진 구조물이다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dirty="0"/>
              <a:t>그 정상에는 </a:t>
            </a:r>
            <a:r>
              <a:rPr lang="ko-KR" altLang="en-US" dirty="0" err="1"/>
              <a:t>우르의</a:t>
            </a:r>
            <a:r>
              <a:rPr lang="ko-KR" altLang="en-US" dirty="0"/>
              <a:t> </a:t>
            </a:r>
            <a:r>
              <a:rPr lang="ko-KR" altLang="en-US" dirty="0" err="1"/>
              <a:t>수호신이자</a:t>
            </a:r>
            <a:r>
              <a:rPr lang="ko-KR" altLang="en-US" dirty="0"/>
              <a:t> 신성한 왕인 </a:t>
            </a:r>
            <a:r>
              <a:rPr lang="ko-KR" altLang="en-US" dirty="0">
                <a:hlinkClick r:id="rId3"/>
              </a:rPr>
              <a:t>달의 신</a:t>
            </a:r>
            <a:r>
              <a:rPr lang="ko-KR" altLang="en-US" dirty="0"/>
              <a:t> </a:t>
            </a:r>
            <a:r>
              <a:rPr lang="en-US" altLang="ko-KR" dirty="0"/>
              <a:t>Nanna</a:t>
            </a:r>
            <a:r>
              <a:rPr lang="ko-KR" altLang="en-US" dirty="0"/>
              <a:t>의 신전이 위치한다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dirty="0"/>
              <a:t>가장 낮은 무대의 크기는 약 </a:t>
            </a:r>
            <a:r>
              <a:rPr lang="en-US" altLang="ko-KR" dirty="0"/>
              <a:t>210x150 </a:t>
            </a:r>
            <a:r>
              <a:rPr lang="ko-KR" altLang="en-US" dirty="0"/>
              <a:t>피트</a:t>
            </a:r>
            <a:r>
              <a:rPr lang="en-US" altLang="ko-KR" dirty="0"/>
              <a:t>(64x46 </a:t>
            </a:r>
            <a:r>
              <a:rPr lang="ko-KR" altLang="en-US" dirty="0"/>
              <a:t>미터</a:t>
            </a:r>
            <a:r>
              <a:rPr lang="en-US" altLang="ko-KR" dirty="0"/>
              <a:t>)</a:t>
            </a:r>
            <a:r>
              <a:rPr lang="ko-KR" altLang="en-US" dirty="0"/>
              <a:t>이며 높이는 약 </a:t>
            </a:r>
            <a:r>
              <a:rPr lang="en-US" altLang="ko-KR" dirty="0"/>
              <a:t>40 </a:t>
            </a:r>
            <a:r>
              <a:rPr lang="ko-KR" altLang="en-US" dirty="0"/>
              <a:t>피트이며</a:t>
            </a:r>
            <a:r>
              <a:rPr lang="en-US" altLang="ko-KR" dirty="0"/>
              <a:t>, </a:t>
            </a:r>
            <a:r>
              <a:rPr lang="ko-KR" altLang="en-US" dirty="0"/>
              <a:t>북동쪽면에는 </a:t>
            </a:r>
            <a:r>
              <a:rPr lang="en-US" altLang="ko-KR" dirty="0"/>
              <a:t>100</a:t>
            </a:r>
            <a:r>
              <a:rPr lang="ko-KR" altLang="en-US" dirty="0"/>
              <a:t>개의 계단이 각각 건물 중앙에서 직각으로 돌출되어 있고</a:t>
            </a:r>
            <a:r>
              <a:rPr lang="en-US" altLang="ko-KR" dirty="0"/>
              <a:t>, </a:t>
            </a:r>
            <a:r>
              <a:rPr lang="ko-KR" altLang="en-US" dirty="0"/>
              <a:t>두 개는 벽에 기대어 있으며</a:t>
            </a:r>
            <a:r>
              <a:rPr lang="en-US" altLang="ko-KR" dirty="0"/>
              <a:t>, </a:t>
            </a:r>
            <a:r>
              <a:rPr lang="ko-KR" altLang="en-US" dirty="0"/>
              <a:t>세 개의 계단은 모두 첫 번째와 두 번째 테라스 사이의 관문을 향하고 있다</a:t>
            </a:r>
            <a:r>
              <a:rPr lang="en-US" altLang="ko-KR" dirty="0"/>
              <a:t>. </a:t>
            </a:r>
            <a:r>
              <a:rPr lang="ko-KR" altLang="en-US" dirty="0"/>
              <a:t>이로부터 단 한 층의 계단이 위쪽 테라스와 작은 신전의 문으로 이어진다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2113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50110" y="1239376"/>
            <a:ext cx="10904581" cy="5161424"/>
          </a:xfrm>
        </p:spPr>
        <p:txBody>
          <a:bodyPr>
            <a:normAutofit/>
          </a:bodyPr>
          <a:lstStyle/>
          <a:p>
            <a:r>
              <a:rPr lang="ko-KR" altLang="en-US" sz="3200" b="1" cap="all" dirty="0">
                <a:solidFill>
                  <a:srgbClr val="0828E8"/>
                </a:solidFill>
              </a:rPr>
              <a:t>기원전</a:t>
            </a:r>
            <a:r>
              <a:rPr lang="ko-KR" altLang="en-US" sz="3200" b="1" dirty="0">
                <a:solidFill>
                  <a:srgbClr val="0828E8"/>
                </a:solidFill>
              </a:rPr>
              <a:t> </a:t>
            </a:r>
            <a:r>
              <a:rPr lang="en-US" altLang="ko-KR" sz="3200" b="1" dirty="0">
                <a:solidFill>
                  <a:srgbClr val="0828E8"/>
                </a:solidFill>
              </a:rPr>
              <a:t>21 ~ 6</a:t>
            </a:r>
            <a:r>
              <a:rPr lang="ko-KR" altLang="en-US" sz="3200" b="1" dirty="0">
                <a:solidFill>
                  <a:srgbClr val="0828E8"/>
                </a:solidFill>
              </a:rPr>
              <a:t>세기 </a:t>
            </a:r>
            <a:r>
              <a:rPr lang="en-US" altLang="ko-KR" sz="3200" b="1" dirty="0">
                <a:solidFill>
                  <a:srgbClr val="0828E8"/>
                </a:solidFill>
              </a:rPr>
              <a:t>3</a:t>
            </a:r>
            <a:r>
              <a:rPr lang="ko-KR" altLang="en-US" sz="3200" b="1" dirty="0">
                <a:solidFill>
                  <a:srgbClr val="0828E8"/>
                </a:solidFill>
              </a:rPr>
              <a:t>왕조 시대의 </a:t>
            </a:r>
            <a:r>
              <a:rPr lang="ko-KR" altLang="en-US" sz="3200" b="1" dirty="0" err="1">
                <a:solidFill>
                  <a:srgbClr val="0828E8"/>
                </a:solidFill>
              </a:rPr>
              <a:t>우르</a:t>
            </a:r>
            <a:endParaRPr lang="en-US" altLang="ko-KR" sz="3200" b="1" dirty="0">
              <a:solidFill>
                <a:srgbClr val="0828E8"/>
              </a:solidFill>
            </a:endParaRPr>
          </a:p>
          <a:p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이 시기 </a:t>
            </a:r>
            <a:r>
              <a:rPr lang="ko-KR" altLang="en-US" sz="1800" dirty="0" err="1"/>
              <a:t>우르는</a:t>
            </a:r>
            <a:r>
              <a:rPr lang="ko-KR" altLang="en-US" sz="1800" dirty="0"/>
              <a:t> 더 이상 제국의 수도가 아니었지만 종교적 중요성과 상업적 중요성을 유지함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강과 운하를 통해 </a:t>
            </a:r>
            <a:r>
              <a:rPr lang="ko-KR" altLang="en-US" sz="1800" dirty="0">
                <a:hlinkClick r:id="rId2"/>
              </a:rPr>
              <a:t>페르시아만</a:t>
            </a:r>
            <a:r>
              <a:rPr lang="ko-KR" altLang="en-US" sz="1800" dirty="0"/>
              <a:t> 에 접근 할 </a:t>
            </a:r>
            <a:r>
              <a:rPr lang="ko-KR" altLang="en-US" sz="1800" dirty="0" err="1"/>
              <a:t>수있는</a:t>
            </a:r>
            <a:r>
              <a:rPr lang="ko-KR" altLang="en-US" sz="1800" dirty="0"/>
              <a:t> 이곳은 무역 허브로 자리매김함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en-US" altLang="ko-KR" sz="1800" dirty="0"/>
              <a:t>Akkad</a:t>
            </a:r>
            <a:r>
              <a:rPr lang="ko-KR" altLang="en-US" sz="1800" dirty="0"/>
              <a:t>의 </a:t>
            </a:r>
            <a:r>
              <a:rPr lang="en-US" altLang="ko-KR" sz="1800" dirty="0"/>
              <a:t>Sargon </a:t>
            </a:r>
            <a:r>
              <a:rPr lang="ko-KR" altLang="en-US" sz="1800" dirty="0"/>
              <a:t>통치 초기에 인도의 인더스 계곡 유형의 인감이 </a:t>
            </a:r>
            <a:r>
              <a:rPr lang="ko-KR" altLang="en-US" sz="1800" dirty="0" err="1"/>
              <a:t>우르에서</a:t>
            </a:r>
            <a:r>
              <a:rPr lang="ko-KR" altLang="en-US" sz="1800" dirty="0"/>
              <a:t> 발견되었으며 수백 개의 </a:t>
            </a:r>
            <a:r>
              <a:rPr lang="ko-KR" altLang="en-US" sz="1800" dirty="0" err="1"/>
              <a:t>점토판은</a:t>
            </a:r>
            <a:r>
              <a:rPr lang="ko-KR" altLang="en-US" sz="1800" dirty="0"/>
              <a:t> </a:t>
            </a:r>
            <a:r>
              <a:rPr lang="ko-KR" altLang="en-US" sz="1800" dirty="0">
                <a:hlinkClick r:id="rId3"/>
              </a:rPr>
              <a:t>대외 무역</a:t>
            </a:r>
            <a:r>
              <a:rPr lang="ko-KR" altLang="en-US" sz="1800" dirty="0"/>
              <a:t>이 어떻게 조직 되었는지 </a:t>
            </a:r>
            <a:r>
              <a:rPr lang="ko-KR" altLang="en-US" sz="1800" dirty="0" err="1"/>
              <a:t>보여중었다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/>
              <a:t>우르의</a:t>
            </a:r>
            <a:r>
              <a:rPr lang="ko-KR" altLang="en-US" sz="1800" dirty="0"/>
              <a:t> “바다 </a:t>
            </a:r>
            <a:r>
              <a:rPr lang="ko-KR" altLang="en-US" sz="1800" dirty="0" err="1"/>
              <a:t>왕”은</a:t>
            </a:r>
            <a:r>
              <a:rPr lang="ko-KR" altLang="en-US" sz="1800" dirty="0"/>
              <a:t> 수출용 물품을 </a:t>
            </a:r>
            <a:r>
              <a:rPr lang="ko-KR" altLang="en-US" sz="1800" dirty="0" err="1"/>
              <a:t>딜문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바레인</a:t>
            </a:r>
            <a:r>
              <a:rPr lang="en-US" altLang="ko-KR" sz="1800" dirty="0"/>
              <a:t>)</a:t>
            </a:r>
            <a:r>
              <a:rPr lang="ko-KR" altLang="en-US" sz="1800" dirty="0"/>
              <a:t>의 기업으로 가져 갔고 그곳에서 동쪽에서 들어온 구리와 상아를 제공했다</a:t>
            </a:r>
            <a:r>
              <a:rPr lang="en-US" altLang="ko-KR" sz="18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384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343381" y="1222013"/>
            <a:ext cx="11132917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우루크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Uruk</a:t>
            </a:r>
            <a:r>
              <a:rPr lang="en-US" altLang="ko-KR" sz="2000" dirty="0">
                <a:solidFill>
                  <a:srgbClr val="0066FF"/>
                </a:solidFill>
              </a:rPr>
              <a:t>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3500~2900)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우루크는</a:t>
            </a:r>
            <a:r>
              <a:rPr lang="ko-KR" altLang="en-US" sz="1800" dirty="0"/>
              <a:t> 바빌론 이전에 </a:t>
            </a:r>
            <a:r>
              <a:rPr lang="ko-KR" altLang="en-US" sz="1800" dirty="0" err="1"/>
              <a:t>수메르이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메소포타미아 지역에 건설한 최대 </a:t>
            </a:r>
            <a:r>
              <a:rPr lang="ko-KR" altLang="en-US" sz="1800" dirty="0" err="1">
                <a:solidFill>
                  <a:srgbClr val="FF0000"/>
                </a:solidFill>
              </a:rPr>
              <a:t>도시국가</a:t>
            </a:r>
            <a:r>
              <a:rPr lang="ko-KR" altLang="en-US" sz="1800" dirty="0" err="1"/>
              <a:t>며</a:t>
            </a:r>
            <a:r>
              <a:rPr lang="en-US" altLang="ko-KR" sz="1800" dirty="0"/>
              <a:t>, </a:t>
            </a:r>
            <a:r>
              <a:rPr lang="ko-KR" altLang="en-US" sz="1800" dirty="0"/>
              <a:t>구약성서에 </a:t>
            </a:r>
            <a:r>
              <a:rPr lang="en-US" altLang="ko-KR" sz="1800" dirty="0"/>
              <a:t>‘</a:t>
            </a:r>
            <a:r>
              <a:rPr lang="ko-KR" altLang="en-US" sz="1800" dirty="0" err="1">
                <a:solidFill>
                  <a:srgbClr val="FF0000"/>
                </a:solidFill>
              </a:rPr>
              <a:t>에레크</a:t>
            </a:r>
            <a:r>
              <a:rPr lang="en-US" altLang="ko-KR" sz="1800" dirty="0"/>
              <a:t>＇</a:t>
            </a:r>
            <a:r>
              <a:rPr lang="ko-KR" altLang="en-US" sz="1800" dirty="0"/>
              <a:t>라는 이름으로 등장한다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이라크 국명이 여기에서 유래했다는 설이 있음</a:t>
            </a:r>
            <a:r>
              <a:rPr lang="en-US" altLang="ko-KR" sz="1800" dirty="0"/>
              <a:t>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우루크는</a:t>
            </a:r>
            <a:r>
              <a:rPr lang="ko-KR" altLang="en-US" sz="1800" dirty="0"/>
              <a:t> 메소포타미아 남부의 </a:t>
            </a:r>
            <a:r>
              <a:rPr lang="ko-KR" altLang="en-US" sz="1800" dirty="0" err="1"/>
              <a:t>유프라테스</a:t>
            </a:r>
            <a:r>
              <a:rPr lang="ko-KR" altLang="en-US" sz="1800" dirty="0"/>
              <a:t> 강 주변에 위치함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현재 이라크 수도인 바그다드에서 남쪽으로 약 </a:t>
            </a:r>
            <a:r>
              <a:rPr lang="en-US" altLang="ko-KR" sz="1800" dirty="0"/>
              <a:t>241km </a:t>
            </a:r>
            <a:r>
              <a:rPr lang="ko-KR" altLang="en-US" sz="1800" dirty="0"/>
              <a:t>떨어져 위치하며</a:t>
            </a:r>
            <a:r>
              <a:rPr lang="en-US" altLang="ko-KR" sz="1800" dirty="0"/>
              <a:t>, </a:t>
            </a:r>
            <a:r>
              <a:rPr lang="ko-KR" altLang="en-US" sz="1800" dirty="0"/>
              <a:t>과거에 </a:t>
            </a:r>
            <a:r>
              <a:rPr lang="ko-KR" altLang="en-US" sz="1800" dirty="0" err="1"/>
              <a:t>우루크는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유프라테스</a:t>
            </a:r>
            <a:r>
              <a:rPr lang="ko-KR" altLang="en-US" sz="1800" dirty="0"/>
              <a:t> 강 수로의 </a:t>
            </a:r>
            <a:r>
              <a:rPr lang="ko-KR" altLang="en-US" sz="1800" dirty="0">
                <a:solidFill>
                  <a:srgbClr val="FF0000"/>
                </a:solidFill>
              </a:rPr>
              <a:t>동쪽 제방</a:t>
            </a:r>
            <a:r>
              <a:rPr lang="ko-KR" altLang="en-US" sz="1800" dirty="0"/>
              <a:t>에 위치해 있었지만 수천 년 동안 수로가 말라서 현재는 그 경로가 도시에서 약 </a:t>
            </a:r>
            <a:r>
              <a:rPr lang="en-US" altLang="ko-KR" sz="1800" dirty="0"/>
              <a:t>19km </a:t>
            </a:r>
            <a:r>
              <a:rPr lang="ko-KR" altLang="en-US" sz="1800" dirty="0"/>
              <a:t>떨어진 곳으로 이동함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>
                <a:solidFill>
                  <a:srgbClr val="FF0000"/>
                </a:solidFill>
              </a:rPr>
              <a:t>Zagros </a:t>
            </a:r>
            <a:r>
              <a:rPr lang="ko-KR" altLang="en-US" sz="1800" dirty="0">
                <a:solidFill>
                  <a:srgbClr val="FF0000"/>
                </a:solidFill>
              </a:rPr>
              <a:t>산기슭</a:t>
            </a:r>
            <a:r>
              <a:rPr lang="ko-KR" altLang="en-US" sz="1800" dirty="0"/>
              <a:t>에서 토착 곡물의 점진적이고 완전한 순화와 광범위한 관개 기술을 통해 이 지역은 다양한 식용 식물을 재배하였으며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강과의 근접성 </a:t>
            </a:r>
            <a:r>
              <a:rPr lang="ko-KR" altLang="en-US" sz="1800" dirty="0"/>
              <a:t>덕분에 </a:t>
            </a:r>
            <a:r>
              <a:rPr lang="ko-KR" altLang="en-US" sz="1800" dirty="0" err="1"/>
              <a:t>우루크는</a:t>
            </a:r>
            <a:r>
              <a:rPr lang="ko-KR" altLang="en-US" sz="1800" dirty="0"/>
              <a:t> 가장 큰 </a:t>
            </a:r>
            <a:r>
              <a:rPr lang="ko-KR" altLang="en-US" sz="1800" dirty="0" err="1"/>
              <a:t>수메르</a:t>
            </a:r>
            <a:r>
              <a:rPr lang="ko-KR" altLang="en-US" sz="1800" dirty="0"/>
              <a:t> 정착지로 비교적 쉽게 성장함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우루크의</a:t>
            </a:r>
            <a:r>
              <a:rPr lang="ko-KR" altLang="en-US" sz="1800" dirty="0"/>
              <a:t> 농업 잉여와 대규모 인구 기반은 무역</a:t>
            </a:r>
            <a:r>
              <a:rPr lang="en-US" altLang="ko-KR" sz="1800" dirty="0"/>
              <a:t>, </a:t>
            </a:r>
            <a:r>
              <a:rPr lang="ko-KR" altLang="en-US" sz="1800" dirty="0"/>
              <a:t>수공업의 전문화 및 문자의 진화와 같은 과정을 촉진함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2574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343381" y="1222013"/>
            <a:ext cx="11132917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우루크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Uruk</a:t>
            </a:r>
            <a:r>
              <a:rPr lang="en-US" altLang="ko-KR" sz="2000" dirty="0">
                <a:solidFill>
                  <a:srgbClr val="0066FF"/>
                </a:solidFill>
              </a:rPr>
              <a:t>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3500~2900)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우르크는</a:t>
            </a:r>
            <a:r>
              <a:rPr lang="ko-KR" altLang="en-US" sz="1800" dirty="0"/>
              <a:t> 기원전 </a:t>
            </a:r>
            <a:r>
              <a:rPr lang="en-US" altLang="ko-KR" sz="1800" dirty="0"/>
              <a:t>4 </a:t>
            </a:r>
            <a:r>
              <a:rPr lang="ko-KR" altLang="en-US" sz="1800" dirty="0"/>
              <a:t>천년 중반 </a:t>
            </a:r>
            <a:r>
              <a:rPr lang="ko-KR" altLang="en-US" sz="1800" dirty="0" err="1"/>
              <a:t>수메르의</a:t>
            </a:r>
            <a:r>
              <a:rPr lang="ko-KR" altLang="en-US" sz="1800" dirty="0"/>
              <a:t> 초기 도시화에 주도적인 역할을 하였으며</a:t>
            </a:r>
            <a:r>
              <a:rPr lang="en-US" altLang="ko-KR" sz="1800" dirty="0"/>
              <a:t>,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기원전 </a:t>
            </a:r>
            <a:r>
              <a:rPr lang="en-US" altLang="ko-KR" sz="1800" dirty="0"/>
              <a:t>2900</a:t>
            </a:r>
            <a:r>
              <a:rPr lang="ko-KR" altLang="en-US" sz="1800" dirty="0"/>
              <a:t>년경에 </a:t>
            </a:r>
            <a:r>
              <a:rPr lang="ko-KR" altLang="en-US" sz="1800" dirty="0" err="1"/>
              <a:t>우루크는</a:t>
            </a:r>
            <a:r>
              <a:rPr lang="ko-KR" altLang="en-US" sz="1800" dirty="0"/>
              <a:t> 아마도 </a:t>
            </a:r>
            <a:r>
              <a:rPr lang="en-US" altLang="ko-KR" sz="1800" dirty="0">
                <a:solidFill>
                  <a:srgbClr val="FF0000"/>
                </a:solidFill>
              </a:rPr>
              <a:t>9km</a:t>
            </a:r>
            <a:r>
              <a:rPr lang="ko-KR" altLang="en-US" sz="1800" dirty="0">
                <a:solidFill>
                  <a:srgbClr val="FF0000"/>
                </a:solidFill>
              </a:rPr>
              <a:t>의 벽</a:t>
            </a:r>
            <a:r>
              <a:rPr lang="ko-KR" altLang="en-US" sz="1800" dirty="0"/>
              <a:t>으로 둘러싸인 지역에 </a:t>
            </a:r>
            <a:r>
              <a:rPr lang="en-US" altLang="ko-KR" sz="1800" dirty="0"/>
              <a:t>5~8</a:t>
            </a:r>
            <a:r>
              <a:rPr lang="ko-KR" altLang="en-US" sz="1800" dirty="0"/>
              <a:t>만명의 주민들이 살고 있었을 것으로 추정됨</a:t>
            </a:r>
            <a:r>
              <a:rPr lang="en-US" altLang="ko-KR" sz="1800" dirty="0"/>
              <a:t>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수메르</a:t>
            </a:r>
            <a:r>
              <a:rPr lang="ko-KR" altLang="en-US" sz="1800" dirty="0"/>
              <a:t> 왕 목록에 제시된 연대기에 따르면 반 신화적인 왕 </a:t>
            </a:r>
            <a:r>
              <a:rPr lang="ko-KR" altLang="en-US" sz="1800" dirty="0" err="1">
                <a:solidFill>
                  <a:srgbClr val="FF0000"/>
                </a:solidFill>
              </a:rPr>
              <a:t>길가메시가</a:t>
            </a:r>
            <a:r>
              <a:rPr lang="ko-KR" altLang="en-US" sz="1800" dirty="0">
                <a:solidFill>
                  <a:srgbClr val="FF0000"/>
                </a:solidFill>
              </a:rPr>
              <a:t> 기원전 </a:t>
            </a:r>
            <a:r>
              <a:rPr lang="en-US" altLang="ko-KR" sz="1800" dirty="0">
                <a:solidFill>
                  <a:srgbClr val="FF0000"/>
                </a:solidFill>
              </a:rPr>
              <a:t>27</a:t>
            </a:r>
            <a:r>
              <a:rPr lang="ko-KR" altLang="en-US" sz="1800" dirty="0">
                <a:solidFill>
                  <a:srgbClr val="FF0000"/>
                </a:solidFill>
              </a:rPr>
              <a:t>세기에 </a:t>
            </a:r>
            <a:r>
              <a:rPr lang="ko-KR" altLang="en-US" sz="1800" dirty="0" err="1">
                <a:solidFill>
                  <a:srgbClr val="FF0000"/>
                </a:solidFill>
              </a:rPr>
              <a:t>우루크를</a:t>
            </a:r>
            <a:r>
              <a:rPr lang="ko-KR" altLang="en-US" sz="1800" dirty="0">
                <a:solidFill>
                  <a:srgbClr val="FF0000"/>
                </a:solidFill>
              </a:rPr>
              <a:t> 통치한 것으로 전해지며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도시의 기념비적인 벽을 구축</a:t>
            </a:r>
            <a:r>
              <a:rPr lang="ko-KR" altLang="en-US" sz="1800" dirty="0"/>
              <a:t>했다고 전해진다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성벽의 일부는 </a:t>
            </a:r>
            <a:r>
              <a:rPr lang="en-US" altLang="ko-KR" sz="1800" dirty="0"/>
              <a:t>20</a:t>
            </a:r>
            <a:r>
              <a:rPr lang="ko-KR" altLang="en-US" sz="1800" dirty="0"/>
              <a:t>세기 초 발굴 과정에서 발견되었으며</a:t>
            </a:r>
            <a:r>
              <a:rPr lang="en-US" altLang="ko-KR" sz="1800" dirty="0"/>
              <a:t>, </a:t>
            </a:r>
            <a:r>
              <a:rPr lang="ko-KR" altLang="en-US" sz="1800" dirty="0" err="1"/>
              <a:t>우루크의</a:t>
            </a:r>
            <a:r>
              <a:rPr lang="ko-KR" altLang="en-US" sz="1800" dirty="0"/>
              <a:t> 다른 기념비적 구조물로는 </a:t>
            </a:r>
            <a:r>
              <a:rPr lang="en-US" altLang="ko-KR" sz="1800" dirty="0" err="1">
                <a:solidFill>
                  <a:srgbClr val="FF0000"/>
                </a:solidFill>
              </a:rPr>
              <a:t>Anu</a:t>
            </a:r>
            <a:r>
              <a:rPr lang="en-US" altLang="ko-KR" sz="1800" dirty="0">
                <a:solidFill>
                  <a:srgbClr val="FF0000"/>
                </a:solidFill>
              </a:rPr>
              <a:t> Ziggurat</a:t>
            </a:r>
            <a:r>
              <a:rPr lang="ko-KR" altLang="en-US" sz="1800" dirty="0"/>
              <a:t>와</a:t>
            </a:r>
            <a:r>
              <a:rPr lang="en-US" altLang="ko-KR" sz="1800" dirty="0"/>
              <a:t> </a:t>
            </a:r>
            <a:r>
              <a:rPr lang="ko-KR" altLang="en-US" sz="1800" dirty="0"/>
              <a:t>다른 여러 대형 사원 및 관리 건물이 있다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 도시는 기원전 </a:t>
            </a:r>
            <a:r>
              <a:rPr lang="en-US" altLang="ko-KR" sz="1800" dirty="0"/>
              <a:t>2000</a:t>
            </a:r>
            <a:r>
              <a:rPr lang="ko-KR" altLang="en-US" sz="1800" dirty="0"/>
              <a:t>년경에 </a:t>
            </a:r>
            <a:r>
              <a:rPr lang="ko-KR" altLang="en-US" sz="1800" dirty="0" err="1"/>
              <a:t>엘람과</a:t>
            </a:r>
            <a:r>
              <a:rPr lang="ko-KR" altLang="en-US" sz="1800" dirty="0"/>
              <a:t> 바빌로니아 투쟁 과정에서 그 중요성을 상실함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87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343381" y="1222013"/>
            <a:ext cx="11132917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우루크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Uruk</a:t>
            </a:r>
            <a:r>
              <a:rPr lang="en-US" altLang="ko-KR" sz="2000" dirty="0">
                <a:solidFill>
                  <a:srgbClr val="0066FF"/>
                </a:solidFill>
              </a:rPr>
              <a:t>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3500~2900)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 도시에서 </a:t>
            </a:r>
            <a:r>
              <a:rPr lang="ko-KR" altLang="en-US" sz="1800" dirty="0" err="1"/>
              <a:t>점토판에</a:t>
            </a:r>
            <a:r>
              <a:rPr lang="ko-KR" altLang="en-US" sz="1800" dirty="0"/>
              <a:t> 새겨진 단순한 </a:t>
            </a:r>
            <a:r>
              <a:rPr lang="ko-KR" altLang="en-US" sz="1800" dirty="0" err="1">
                <a:solidFill>
                  <a:srgbClr val="FF0000"/>
                </a:solidFill>
              </a:rPr>
              <a:t>픽토그램</a:t>
            </a:r>
            <a:r>
              <a:rPr lang="ko-KR" altLang="en-US" sz="1800" dirty="0">
                <a:solidFill>
                  <a:srgbClr val="FF0000"/>
                </a:solidFill>
              </a:rPr>
              <a:t> 형태의 문자 사용</a:t>
            </a:r>
            <a:r>
              <a:rPr lang="ko-KR" altLang="en-US" sz="1800" dirty="0"/>
              <a:t>에 대한 최초의 증거가 발견됨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다양한 발견을 통해 가장 오래된 </a:t>
            </a:r>
            <a:r>
              <a:rPr lang="ko-KR" altLang="en-US" sz="1800" dirty="0" err="1"/>
              <a:t>우루크</a:t>
            </a:r>
            <a:r>
              <a:rPr lang="ko-KR" altLang="en-US" sz="1800" dirty="0"/>
              <a:t> 설형 문자와 메소포타미아에서 글이 등장한 것은 </a:t>
            </a:r>
            <a:r>
              <a:rPr lang="ko-KR" altLang="en-US" sz="1800" dirty="0">
                <a:solidFill>
                  <a:srgbClr val="FF0000"/>
                </a:solidFill>
              </a:rPr>
              <a:t>기원전 </a:t>
            </a:r>
            <a:r>
              <a:rPr lang="en-US" altLang="ko-KR" sz="1800" dirty="0">
                <a:solidFill>
                  <a:srgbClr val="FF0000"/>
                </a:solidFill>
              </a:rPr>
              <a:t>3300 </a:t>
            </a:r>
            <a:r>
              <a:rPr lang="ko-KR" altLang="en-US" sz="1800" dirty="0">
                <a:solidFill>
                  <a:srgbClr val="FF0000"/>
                </a:solidFill>
              </a:rPr>
              <a:t>년경</a:t>
            </a:r>
            <a:r>
              <a:rPr lang="ko-KR" altLang="en-US" sz="1800" dirty="0"/>
              <a:t>으로 확인됨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해외의 명품도 발견되어 시가 외국과의 무역을 확립했음을 알 수 있으며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우루크의</a:t>
            </a:r>
            <a:r>
              <a:rPr lang="ko-KR" altLang="en-US" sz="1800" dirty="0"/>
              <a:t> 통치자들은 공격적인 팽창주의 정책을 추구함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처음에 </a:t>
            </a:r>
            <a:r>
              <a:rPr lang="ko-KR" altLang="en-US" sz="1800" dirty="0" err="1"/>
              <a:t>우루크의</a:t>
            </a:r>
            <a:r>
              <a:rPr lang="ko-KR" altLang="en-US" sz="1800" dirty="0"/>
              <a:t> 영토 확장은 메소포타미아 동쪽에 있는 이란 남서부 평원에 집중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우루크</a:t>
            </a:r>
            <a:r>
              <a:rPr lang="ko-KR" altLang="en-US" sz="1800" dirty="0"/>
              <a:t> 확장은 더 멀리까지 도달 한 것으로 보이는데</a:t>
            </a:r>
            <a:r>
              <a:rPr lang="en-US" altLang="ko-KR" sz="1800" dirty="0"/>
              <a:t> 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우루크</a:t>
            </a:r>
            <a:r>
              <a:rPr lang="ko-KR" altLang="en-US" sz="1800" dirty="0"/>
              <a:t> 물질 문화는 시리아와 아나톨리아 남동부 지역에서도 발견된다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우루크는</a:t>
            </a:r>
            <a:r>
              <a:rPr lang="ko-KR" altLang="en-US" sz="1800" dirty="0"/>
              <a:t> 서기 </a:t>
            </a:r>
            <a:r>
              <a:rPr lang="en-US" altLang="ko-KR" sz="1800" dirty="0"/>
              <a:t>2 </a:t>
            </a:r>
            <a:r>
              <a:rPr lang="ko-KR" altLang="en-US" sz="1800" dirty="0"/>
              <a:t>세기 경에 버려진다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7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343381" y="1222013"/>
            <a:ext cx="11132917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지구라트의</a:t>
            </a:r>
            <a:r>
              <a:rPr lang="ko-KR" altLang="en-US" sz="2000" dirty="0">
                <a:solidFill>
                  <a:srgbClr val="0066FF"/>
                </a:solidFill>
              </a:rPr>
              <a:t> 축조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수메르의</a:t>
            </a:r>
            <a:r>
              <a:rPr lang="ko-KR" altLang="en-US" sz="1800" dirty="0"/>
              <a:t> 모든 도시를 하나의 제국으로 통합 한 </a:t>
            </a:r>
            <a:r>
              <a:rPr lang="ko-KR" altLang="en-US" sz="1800" dirty="0" err="1"/>
              <a:t>우르</a:t>
            </a:r>
            <a:r>
              <a:rPr lang="ko-KR" altLang="en-US" sz="1800" dirty="0"/>
              <a:t> 남무의 통치하에 신들을 위해 새로운 유형의 건물이 만들어졌으며 이것이 </a:t>
            </a:r>
            <a:r>
              <a:rPr lang="ko-KR" altLang="en-US" sz="1800" dirty="0" err="1">
                <a:solidFill>
                  <a:srgbClr val="FF0000"/>
                </a:solidFill>
              </a:rPr>
              <a:t>지구라트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또는 사원 탑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시작임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수메르</a:t>
            </a:r>
            <a:r>
              <a:rPr lang="ko-KR" altLang="en-US" sz="1800" dirty="0"/>
              <a:t> 인들은 </a:t>
            </a:r>
            <a:r>
              <a:rPr lang="ko-KR" altLang="en-US" sz="1800" dirty="0">
                <a:solidFill>
                  <a:srgbClr val="FF0000"/>
                </a:solidFill>
              </a:rPr>
              <a:t>신들이 멀리서 볼 </a:t>
            </a:r>
            <a:r>
              <a:rPr lang="ko-KR" altLang="en-US" sz="1800" dirty="0" err="1">
                <a:solidFill>
                  <a:srgbClr val="FF0000"/>
                </a:solidFill>
              </a:rPr>
              <a:t>수있는</a:t>
            </a:r>
            <a:r>
              <a:rPr lang="ko-KR" altLang="en-US" sz="1800" dirty="0">
                <a:solidFill>
                  <a:srgbClr val="FF0000"/>
                </a:solidFill>
              </a:rPr>
              <a:t> 산에서 왔다고</a:t>
            </a:r>
            <a:r>
              <a:rPr lang="ko-KR" altLang="en-US" sz="1800" dirty="0"/>
              <a:t> 믿었고 그들의 땅이 </a:t>
            </a:r>
            <a:r>
              <a:rPr lang="ko-KR" altLang="en-US" sz="1800" dirty="0" err="1"/>
              <a:t>평평했기</a:t>
            </a:r>
            <a:r>
              <a:rPr lang="ko-KR" altLang="en-US" sz="1800" dirty="0"/>
              <a:t> 때문에 그것은 문제였습니다</a:t>
            </a:r>
            <a:r>
              <a:rPr lang="en-US" altLang="ko-KR" sz="1800" dirty="0"/>
              <a:t>.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우루크의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지구라트는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산을 모방</a:t>
            </a:r>
            <a:r>
              <a:rPr lang="ko-KR" altLang="en-US" sz="1800" dirty="0"/>
              <a:t>하여 신이 그 안에 거하고 도시에 더 가까워 지도록 만들어진 것으로 추정함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지구라트는</a:t>
            </a:r>
            <a:r>
              <a:rPr lang="ko-KR" altLang="en-US" sz="1800" dirty="0"/>
              <a:t> 사원 단지의 일부 였기 때문에 </a:t>
            </a:r>
            <a:r>
              <a:rPr lang="ko-KR" altLang="en-US" sz="1800" dirty="0">
                <a:solidFill>
                  <a:srgbClr val="FF0000"/>
                </a:solidFill>
              </a:rPr>
              <a:t>종교 의식과 관련</a:t>
            </a:r>
            <a:r>
              <a:rPr lang="ko-KR" altLang="en-US" sz="1800" dirty="0"/>
              <a:t>이 있다고 추정됨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147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829518" y="1308823"/>
            <a:ext cx="10762527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우루크의</a:t>
            </a:r>
            <a:r>
              <a:rPr lang="ko-KR" altLang="en-US" sz="2000" dirty="0">
                <a:solidFill>
                  <a:srgbClr val="0066FF"/>
                </a:solidFill>
              </a:rPr>
              <a:t> 왕 </a:t>
            </a:r>
            <a:r>
              <a:rPr lang="ko-KR" altLang="en-US" sz="2000" dirty="0" err="1">
                <a:solidFill>
                  <a:srgbClr val="0066FF"/>
                </a:solidFill>
              </a:rPr>
              <a:t>길가메시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2600</a:t>
            </a:r>
            <a:r>
              <a:rPr lang="ko-KR" altLang="en-US" sz="2000" dirty="0">
                <a:solidFill>
                  <a:srgbClr val="0066FF"/>
                </a:solidFill>
              </a:rPr>
              <a:t>년 경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i="1" dirty="0" err="1"/>
              <a:t>길가메시</a:t>
            </a:r>
            <a:r>
              <a:rPr lang="ko-KR" altLang="en-US" sz="1800" i="1" dirty="0"/>
              <a:t> 서사시</a:t>
            </a:r>
            <a:r>
              <a:rPr lang="ko-KR" altLang="en-US" sz="1800" dirty="0"/>
              <a:t> 는 서아시아 서사시의 가장 초기 작품이기 때문에 그 자체로 걸작으로 간주됨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>
                <a:solidFill>
                  <a:srgbClr val="373737"/>
                </a:solidFill>
                <a:latin typeface="Helvetica Neue"/>
              </a:rPr>
              <a:t>이 이야기가 쓰여진 </a:t>
            </a:r>
            <a:r>
              <a:rPr lang="en-US" altLang="ko-KR" sz="1800" dirty="0">
                <a:solidFill>
                  <a:srgbClr val="FF0000"/>
                </a:solidFill>
                <a:latin typeface="Helvetica Neue"/>
              </a:rPr>
              <a:t>12 </a:t>
            </a:r>
            <a:r>
              <a:rPr lang="ko-KR" altLang="en-US" sz="1800" dirty="0">
                <a:solidFill>
                  <a:srgbClr val="FF0000"/>
                </a:solidFill>
                <a:latin typeface="Helvetica Neue"/>
              </a:rPr>
              <a:t>개의 설형 문자 </a:t>
            </a:r>
            <a:r>
              <a:rPr lang="ko-KR" altLang="en-US" sz="1800" dirty="0" err="1">
                <a:solidFill>
                  <a:srgbClr val="FF0000"/>
                </a:solidFill>
                <a:latin typeface="Helvetica Neue"/>
              </a:rPr>
              <a:t>서판</a:t>
            </a:r>
            <a:r>
              <a:rPr lang="ko-KR" altLang="en-US" sz="1800" dirty="0" err="1">
                <a:solidFill>
                  <a:srgbClr val="373737"/>
                </a:solidFill>
                <a:latin typeface="Helvetica Neue"/>
              </a:rPr>
              <a:t>은</a:t>
            </a:r>
            <a:r>
              <a:rPr lang="ko-KR" altLang="en-US" sz="1800" dirty="0">
                <a:solidFill>
                  <a:srgbClr val="373737"/>
                </a:solidFill>
                <a:latin typeface="Helvetica Neue"/>
              </a:rPr>
              <a:t> 고고학자 </a:t>
            </a:r>
            <a:r>
              <a:rPr lang="en-US" altLang="ko-KR" sz="1800" dirty="0" err="1">
                <a:solidFill>
                  <a:srgbClr val="373737"/>
                </a:solidFill>
                <a:latin typeface="Helvetica Neue"/>
              </a:rPr>
              <a:t>Hormuzd</a:t>
            </a:r>
            <a:r>
              <a:rPr lang="en-US" altLang="ko-KR" sz="1800" dirty="0">
                <a:solidFill>
                  <a:srgbClr val="373737"/>
                </a:solidFill>
                <a:latin typeface="Helvetica Neue"/>
              </a:rPr>
              <a:t> </a:t>
            </a:r>
            <a:r>
              <a:rPr lang="en-US" altLang="ko-KR" sz="1800" dirty="0" err="1">
                <a:solidFill>
                  <a:srgbClr val="373737"/>
                </a:solidFill>
                <a:latin typeface="Helvetica Neue"/>
              </a:rPr>
              <a:t>Rassam</a:t>
            </a:r>
            <a:r>
              <a:rPr lang="ko-KR" altLang="en-US" sz="1800" dirty="0">
                <a:solidFill>
                  <a:srgbClr val="373737"/>
                </a:solidFill>
                <a:latin typeface="Helvetica Neue"/>
              </a:rPr>
              <a:t>에 의해 발견됨</a:t>
            </a:r>
            <a:endParaRPr lang="en-US" altLang="ko-KR" sz="1800" dirty="0">
              <a:solidFill>
                <a:srgbClr val="373737"/>
              </a:solidFill>
              <a:latin typeface="Helvetica Neue"/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4000 </a:t>
            </a:r>
            <a:r>
              <a:rPr lang="ko-KR" altLang="en-US" sz="1800" dirty="0"/>
              <a:t>년 전에 쓰여진 이 시는 신과 악마와 싸우는 영웅의 이야기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길가메시는</a:t>
            </a:r>
            <a:r>
              <a:rPr lang="ko-KR" altLang="en-US" sz="1800" dirty="0"/>
              <a:t> 실제로 </a:t>
            </a:r>
            <a:r>
              <a:rPr lang="ko-KR" altLang="en-US" sz="1800" dirty="0" err="1"/>
              <a:t>존재했을까요</a:t>
            </a:r>
            <a:r>
              <a:rPr lang="en-US" altLang="ko-KR" sz="1800" dirty="0"/>
              <a:t>?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반신에 관한 서사시는 얼마나 많은 현실에 기반을 두고 있으며 어디까지 허구일까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210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84836" y="1407208"/>
            <a:ext cx="10484734" cy="5378450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사회고고학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사회의 크기 혹은 규모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수렵채집집단</a:t>
            </a:r>
            <a:r>
              <a:rPr lang="en-US" altLang="ko-KR" sz="1800" dirty="0"/>
              <a:t>: </a:t>
            </a:r>
            <a:r>
              <a:rPr lang="ko-KR" altLang="en-US" sz="1800" dirty="0"/>
              <a:t>단순하고 개별적인 본거지 단위</a:t>
            </a:r>
            <a:r>
              <a:rPr lang="en-US" altLang="ko-KR" sz="1800" dirty="0"/>
              <a:t> 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그리스 도시국가</a:t>
            </a:r>
            <a:r>
              <a:rPr lang="en-US" altLang="ko-KR" sz="1800" dirty="0"/>
              <a:t>: </a:t>
            </a:r>
            <a:r>
              <a:rPr lang="ko-KR" altLang="en-US" sz="1800" dirty="0"/>
              <a:t>독립적인 정치 단위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페루 잉카 제국</a:t>
            </a:r>
            <a:r>
              <a:rPr lang="en-US" altLang="ko-KR" sz="1800" dirty="0"/>
              <a:t>: </a:t>
            </a:r>
            <a:r>
              <a:rPr lang="ko-KR" altLang="en-US" sz="1800" dirty="0"/>
              <a:t>광대한 제국 내의 종속적인 취락 단위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/>
              <a:t>* </a:t>
            </a:r>
            <a:r>
              <a:rPr lang="ko-KR" altLang="en-US" sz="1800" dirty="0"/>
              <a:t>고고학자가 검토 대상으로 하는 유적은 어떤 것이든 나름의 배후지 또는 그 주민을 부양하기 위한 </a:t>
            </a:r>
            <a:r>
              <a:rPr lang="ko-KR" altLang="en-US" sz="1800" dirty="0">
                <a:solidFill>
                  <a:srgbClr val="FF0000"/>
                </a:solidFill>
              </a:rPr>
              <a:t>고유의 자원 </a:t>
            </a:r>
            <a:r>
              <a:rPr lang="ko-KR" altLang="en-US" sz="1800" dirty="0" err="1">
                <a:solidFill>
                  <a:srgbClr val="FF0000"/>
                </a:solidFill>
              </a:rPr>
              <a:t>가용권</a:t>
            </a:r>
            <a:r>
              <a:rPr lang="ko-KR" altLang="en-US" sz="1800" dirty="0" err="1"/>
              <a:t>을</a:t>
            </a:r>
            <a:r>
              <a:rPr lang="ko-KR" altLang="en-US" sz="1800" dirty="0"/>
              <a:t> 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고고학의 관심사 중 한 가지는 유적이 그 권역을 넘어서 다른 유적들과 어떻게 접속되어 있는지를 이해하는 데 있다</a:t>
            </a:r>
            <a:r>
              <a:rPr lang="en-US" altLang="ko-KR" sz="1800" dirty="0"/>
              <a:t>.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dirty="0"/>
              <a:t>** </a:t>
            </a:r>
            <a:r>
              <a:rPr lang="ko-KR" altLang="en-US" sz="1800" dirty="0"/>
              <a:t>그 유적은 정치적으로 독립적</a:t>
            </a:r>
            <a:r>
              <a:rPr lang="en-US" altLang="ko-KR" sz="1800" dirty="0"/>
              <a:t>, </a:t>
            </a:r>
            <a:r>
              <a:rPr lang="ko-KR" altLang="en-US" sz="1800" dirty="0"/>
              <a:t>자치적이었는가</a:t>
            </a:r>
            <a:r>
              <a:rPr lang="en-US" altLang="ko-KR" sz="1800" dirty="0"/>
              <a:t>? </a:t>
            </a:r>
            <a:r>
              <a:rPr lang="ko-KR" altLang="en-US" sz="1800" dirty="0"/>
              <a:t>그렇지 않고 좀더 큰 </a:t>
            </a:r>
            <a:r>
              <a:rPr lang="ko-KR" altLang="en-US" sz="1800" dirty="0">
                <a:solidFill>
                  <a:srgbClr val="FF0000"/>
                </a:solidFill>
              </a:rPr>
              <a:t>사회 체계</a:t>
            </a:r>
            <a:r>
              <a:rPr lang="ko-KR" altLang="en-US" sz="1800" dirty="0"/>
              <a:t>의 유력한 일부분이었다면 한 왕국의 수도처럼 가장 중요한 역할을 차지하였는가 아니면 종속적인 역할이었는가</a:t>
            </a:r>
            <a:r>
              <a:rPr lang="en-US" altLang="ko-KR" sz="1800" dirty="0"/>
              <a:t>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4143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b="1" dirty="0">
                <a:solidFill>
                  <a:srgbClr val="0066FF"/>
                </a:solidFill>
              </a:rPr>
              <a:t>옛 사회들은 어떻게 조직되었는가</a:t>
            </a:r>
            <a:r>
              <a:rPr lang="en-US" altLang="ko-KR" b="1" dirty="0">
                <a:solidFill>
                  <a:srgbClr val="0066FF"/>
                </a:solidFill>
              </a:rPr>
              <a:t>?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829518" y="1308823"/>
            <a:ext cx="10762527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우루크의</a:t>
            </a:r>
            <a:r>
              <a:rPr lang="ko-KR" altLang="en-US" sz="2000" dirty="0">
                <a:solidFill>
                  <a:srgbClr val="0066FF"/>
                </a:solidFill>
              </a:rPr>
              <a:t> 왕 </a:t>
            </a:r>
            <a:r>
              <a:rPr lang="ko-KR" altLang="en-US" sz="2000" dirty="0" err="1">
                <a:solidFill>
                  <a:srgbClr val="0066FF"/>
                </a:solidFill>
              </a:rPr>
              <a:t>길가메시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2600</a:t>
            </a:r>
            <a:r>
              <a:rPr lang="ko-KR" altLang="en-US" sz="2000" dirty="0">
                <a:solidFill>
                  <a:srgbClr val="0066FF"/>
                </a:solidFill>
              </a:rPr>
              <a:t>년 경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 서사시 자체는 기원전 </a:t>
            </a:r>
            <a:r>
              <a:rPr lang="en-US" altLang="ko-KR" sz="1800" dirty="0"/>
              <a:t>2150 </a:t>
            </a:r>
            <a:r>
              <a:rPr lang="ko-KR" altLang="en-US" sz="1800" dirty="0"/>
              <a:t>년에서 </a:t>
            </a:r>
            <a:r>
              <a:rPr lang="en-US" altLang="ko-KR" sz="1800" dirty="0"/>
              <a:t>1400 </a:t>
            </a:r>
            <a:r>
              <a:rPr lang="ko-KR" altLang="en-US" sz="1800" dirty="0"/>
              <a:t>년 사이에 만들어 졌을 가능성이 높음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전문가들은 이 이야기가 </a:t>
            </a:r>
            <a:r>
              <a:rPr lang="ko-KR" altLang="en-US" sz="1800" dirty="0" err="1"/>
              <a:t>우르의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수메르</a:t>
            </a:r>
            <a:r>
              <a:rPr lang="ko-KR" altLang="en-US" sz="1800" dirty="0"/>
              <a:t> 제 </a:t>
            </a:r>
            <a:r>
              <a:rPr lang="en-US" altLang="ko-KR" sz="1800" dirty="0"/>
              <a:t>3 </a:t>
            </a:r>
            <a:r>
              <a:rPr lang="ko-KR" altLang="en-US" sz="1800" dirty="0"/>
              <a:t>왕조</a:t>
            </a:r>
            <a:r>
              <a:rPr lang="en-US" altLang="ko-KR" sz="1800" dirty="0"/>
              <a:t>(</a:t>
            </a:r>
            <a:r>
              <a:rPr lang="ko-KR" altLang="en-US" sz="1800" dirty="0"/>
              <a:t>기원전 </a:t>
            </a:r>
            <a:r>
              <a:rPr lang="en-US" altLang="ko-KR" sz="1800" dirty="0"/>
              <a:t>2100 </a:t>
            </a:r>
            <a:r>
              <a:rPr lang="ko-KR" altLang="en-US" sz="1800" dirty="0"/>
              <a:t>년경</a:t>
            </a:r>
            <a:r>
              <a:rPr lang="en-US" altLang="ko-KR" sz="1800" dirty="0"/>
              <a:t>)</a:t>
            </a:r>
            <a:r>
              <a:rPr lang="ko-KR" altLang="en-US" sz="1800" dirty="0"/>
              <a:t>에 구술 형태로 존재했으며 바빌로니아가 권력을 잡은 후 </a:t>
            </a:r>
            <a:r>
              <a:rPr lang="en-US" altLang="ko-KR" sz="1800" dirty="0"/>
              <a:t>(</a:t>
            </a:r>
            <a:r>
              <a:rPr lang="ko-KR" altLang="en-US" sz="1800" dirty="0"/>
              <a:t>기원전 </a:t>
            </a:r>
            <a:r>
              <a:rPr lang="en-US" altLang="ko-KR" sz="1800" dirty="0"/>
              <a:t>1800 </a:t>
            </a:r>
            <a:r>
              <a:rPr lang="ko-KR" altLang="en-US" sz="1800" dirty="0"/>
              <a:t>년경</a:t>
            </a:r>
            <a:r>
              <a:rPr lang="en-US" altLang="ko-KR" sz="1800" dirty="0"/>
              <a:t>) </a:t>
            </a:r>
            <a:r>
              <a:rPr lang="ko-KR" altLang="en-US" sz="1800" dirty="0"/>
              <a:t>기록되어진 것으로 본다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서사시에 묘사된 사건 과 그 기간 이후 살아남은 </a:t>
            </a:r>
            <a:r>
              <a:rPr lang="en-US" altLang="ko-KR" sz="1800" dirty="0"/>
              <a:t>4 </a:t>
            </a:r>
            <a:r>
              <a:rPr lang="ko-KR" altLang="en-US" sz="1800" dirty="0"/>
              <a:t>개의 다른 서사시에서 묘사된 사건은 신화 적이지만 실제 사람과 사건을 축하하기위한 것일 수도 있음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8099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829518" y="1308823"/>
            <a:ext cx="10762527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우루크의</a:t>
            </a:r>
            <a:r>
              <a:rPr lang="ko-KR" altLang="en-US" sz="2000" dirty="0">
                <a:solidFill>
                  <a:srgbClr val="0066FF"/>
                </a:solidFill>
              </a:rPr>
              <a:t> 왕 </a:t>
            </a:r>
            <a:r>
              <a:rPr lang="ko-KR" altLang="en-US" sz="2000" dirty="0" err="1">
                <a:solidFill>
                  <a:srgbClr val="0066FF"/>
                </a:solidFill>
              </a:rPr>
              <a:t>길가메시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en-US" altLang="ko-KR" sz="1800" dirty="0"/>
              <a:t>‘</a:t>
            </a:r>
            <a:r>
              <a:rPr lang="ko-KR" altLang="en-US" sz="1800" dirty="0" err="1"/>
              <a:t>수메르</a:t>
            </a:r>
            <a:r>
              <a:rPr lang="ko-KR" altLang="en-US" sz="1800" dirty="0"/>
              <a:t> 왕 목록</a:t>
            </a:r>
            <a:r>
              <a:rPr lang="en-US" altLang="ko-KR" sz="1800" dirty="0"/>
              <a:t>’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수메르의</a:t>
            </a:r>
            <a:r>
              <a:rPr lang="ko-KR" altLang="en-US" sz="1800" dirty="0"/>
              <a:t> 왕을 나열한 고대 석판으로</a:t>
            </a:r>
            <a:r>
              <a:rPr lang="en-US" altLang="ko-KR" sz="1800" dirty="0"/>
              <a:t>, </a:t>
            </a:r>
            <a:r>
              <a:rPr lang="ko-KR" altLang="en-US" sz="1800" dirty="0"/>
              <a:t>신들로부터 물려받은 것으로 알려짐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지역의 통일을 확인하기 위해 도시 국가에서 도시 국가로 전달되었습니다</a:t>
            </a:r>
            <a:r>
              <a:rPr lang="en-US" altLang="ko-KR" sz="1800" dirty="0"/>
              <a:t>. 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길가메시는</a:t>
            </a:r>
            <a:r>
              <a:rPr lang="ko-KR" altLang="en-US" sz="1800" dirty="0"/>
              <a:t> 특별한 의전 없이 목록에 나타남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4206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829518" y="1308823"/>
            <a:ext cx="10762527" cy="537845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우루크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Uruk</a:t>
            </a:r>
            <a:r>
              <a:rPr lang="en-US" altLang="ko-KR" sz="2000" dirty="0">
                <a:solidFill>
                  <a:srgbClr val="0066FF"/>
                </a:solidFill>
              </a:rPr>
              <a:t>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3500~2900)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수메르</a:t>
            </a:r>
            <a:r>
              <a:rPr lang="ko-KR" altLang="en-US" sz="1800" dirty="0"/>
              <a:t> 왕 목록의 </a:t>
            </a:r>
            <a:r>
              <a:rPr lang="en-US" altLang="ko-KR" sz="1800" dirty="0"/>
              <a:t>'</a:t>
            </a:r>
            <a:r>
              <a:rPr lang="ko-KR" altLang="en-US" sz="1800" dirty="0" err="1"/>
              <a:t>우루크의</a:t>
            </a:r>
            <a:r>
              <a:rPr lang="ko-KR" altLang="en-US" sz="1800" dirty="0"/>
              <a:t> 첫 통치자</a:t>
            </a:r>
            <a:r>
              <a:rPr lang="en-US" altLang="ko-KR" sz="1800" dirty="0"/>
              <a:t>‘ </a:t>
            </a:r>
            <a:r>
              <a:rPr lang="ko-KR" altLang="en-US" sz="1800" dirty="0"/>
              <a:t>섹션에서 </a:t>
            </a:r>
            <a:r>
              <a:rPr lang="ko-KR" altLang="en-US" sz="1800" dirty="0" err="1"/>
              <a:t>길가메시는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5</a:t>
            </a:r>
            <a:r>
              <a:rPr lang="ko-KR" altLang="en-US" sz="1800" dirty="0">
                <a:solidFill>
                  <a:srgbClr val="FF0000"/>
                </a:solidFill>
              </a:rPr>
              <a:t>위</a:t>
            </a:r>
            <a:r>
              <a:rPr lang="ko-KR" altLang="en-US" sz="1800" dirty="0"/>
              <a:t>로 기록되어 있으며</a:t>
            </a:r>
            <a:r>
              <a:rPr lang="en-US" altLang="ko-KR" sz="1800" dirty="0"/>
              <a:t>, BC 2600</a:t>
            </a:r>
            <a:r>
              <a:rPr lang="ko-KR" altLang="en-US" sz="1800" dirty="0"/>
              <a:t>년 경에 </a:t>
            </a:r>
            <a:r>
              <a:rPr lang="en-US" altLang="ko-KR" sz="1800" dirty="0"/>
              <a:t>126</a:t>
            </a:r>
            <a:r>
              <a:rPr lang="ko-KR" altLang="en-US" sz="1800" dirty="0"/>
              <a:t>년 동안 통치했다고 기록됨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이 서사시 이전의 시에 따르면 </a:t>
            </a:r>
            <a:r>
              <a:rPr lang="en-US" altLang="ko-KR" sz="1800" dirty="0"/>
              <a:t>Gilgamesh</a:t>
            </a:r>
            <a:r>
              <a:rPr lang="ko-KR" altLang="en-US" sz="1800" dirty="0"/>
              <a:t>의 아버지는 사제 왕 </a:t>
            </a:r>
            <a:r>
              <a:rPr lang="en-US" altLang="ko-KR" sz="1800" dirty="0" err="1"/>
              <a:t>Lugalbanda</a:t>
            </a:r>
            <a:r>
              <a:rPr lang="ko-KR" altLang="en-US" sz="1800" dirty="0"/>
              <a:t>였습니다</a:t>
            </a:r>
            <a:r>
              <a:rPr lang="en-US" altLang="ko-KR" sz="1800" dirty="0"/>
              <a:t>. </a:t>
            </a:r>
            <a:r>
              <a:rPr lang="en-US" altLang="ko-KR" sz="1800" dirty="0" err="1"/>
              <a:t>Lugalbanda</a:t>
            </a:r>
            <a:r>
              <a:rPr lang="ko-KR" altLang="en-US" sz="1800" dirty="0"/>
              <a:t>라는 이름 또한 </a:t>
            </a:r>
            <a:r>
              <a:rPr lang="ko-KR" altLang="en-US" sz="1800" dirty="0" err="1"/>
              <a:t>우루크의</a:t>
            </a:r>
            <a:r>
              <a:rPr lang="ko-KR" altLang="en-US" sz="1800" dirty="0"/>
              <a:t> </a:t>
            </a:r>
            <a:r>
              <a:rPr lang="en-US" altLang="ko-KR" sz="1800" dirty="0"/>
              <a:t>3 </a:t>
            </a:r>
            <a:r>
              <a:rPr lang="ko-KR" altLang="en-US" sz="1800" dirty="0"/>
              <a:t>대 통치자로 </a:t>
            </a:r>
            <a:r>
              <a:rPr lang="ko-KR" altLang="en-US" sz="1800" dirty="0" err="1"/>
              <a:t>수메르</a:t>
            </a:r>
            <a:r>
              <a:rPr lang="ko-KR" altLang="en-US" sz="1800" dirty="0"/>
              <a:t> 왕 목록에서 확인됨</a:t>
            </a:r>
            <a:r>
              <a:rPr lang="en-US" altLang="ko-KR" sz="1800" dirty="0"/>
              <a:t>. </a:t>
            </a:r>
            <a:r>
              <a:rPr lang="ko-KR" altLang="en-US" sz="1800" dirty="0"/>
              <a:t>이야기에서 </a:t>
            </a:r>
            <a:r>
              <a:rPr lang="en-US" altLang="ko-KR" sz="1800" dirty="0"/>
              <a:t>Gilgamesh</a:t>
            </a:r>
            <a:r>
              <a:rPr lang="ko-KR" altLang="en-US" sz="1800" dirty="0"/>
              <a:t>의 </a:t>
            </a:r>
            <a:r>
              <a:rPr lang="ko-KR" altLang="en-US" sz="1800" dirty="0">
                <a:solidFill>
                  <a:srgbClr val="FF0000"/>
                </a:solidFill>
              </a:rPr>
              <a:t>어머니는 </a:t>
            </a:r>
            <a:r>
              <a:rPr lang="en-US" altLang="ko-KR" sz="1800" dirty="0" err="1">
                <a:solidFill>
                  <a:srgbClr val="FF0000"/>
                </a:solidFill>
              </a:rPr>
              <a:t>Ninsun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여신</a:t>
            </a:r>
            <a:r>
              <a:rPr lang="ko-KR" altLang="en-US" sz="1800" dirty="0" err="1"/>
              <a:t>임</a:t>
            </a:r>
            <a:r>
              <a:rPr lang="en-US" altLang="ko-KR" sz="1800" dirty="0"/>
              <a:t>. </a:t>
            </a:r>
            <a:r>
              <a:rPr lang="ko-KR" altLang="en-US" sz="1800" dirty="0"/>
              <a:t>길가메시에게 초인간적 힘을 주는 것은 </a:t>
            </a:r>
            <a:r>
              <a:rPr lang="ko-KR" altLang="en-US" sz="1800" dirty="0" err="1"/>
              <a:t>길가메시</a:t>
            </a:r>
            <a:r>
              <a:rPr lang="ko-KR" altLang="en-US" sz="1800" dirty="0"/>
              <a:t> 조상의 이러한 측면에 기인함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서사시에서 </a:t>
            </a:r>
            <a:r>
              <a:rPr lang="ko-KR" altLang="en-US" sz="1800" dirty="0" err="1"/>
              <a:t>우루크의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길가메시와</a:t>
            </a:r>
            <a:r>
              <a:rPr lang="ko-KR" altLang="en-US" sz="1800" dirty="0"/>
              <a:t> 대홍수 이후 최초로 세워진 </a:t>
            </a:r>
            <a:r>
              <a:rPr lang="ko-KR" altLang="en-US" sz="1800" dirty="0" err="1"/>
              <a:t>키쉬</a:t>
            </a:r>
            <a:r>
              <a:rPr lang="ko-KR" altLang="en-US" sz="1800" dirty="0"/>
              <a:t> 왕조의 아가 왕 사이의 패권 다툼에 대해서 </a:t>
            </a:r>
            <a:r>
              <a:rPr lang="en-US" altLang="ko-KR" sz="1800" dirty="0"/>
              <a:t>"</a:t>
            </a:r>
            <a:r>
              <a:rPr lang="ko-KR" altLang="en-US" sz="1800" dirty="0"/>
              <a:t>그때 </a:t>
            </a:r>
            <a:r>
              <a:rPr lang="en-US" altLang="ko-KR" sz="1800" dirty="0">
                <a:solidFill>
                  <a:srgbClr val="FF0000"/>
                </a:solidFill>
              </a:rPr>
              <a:t>Kish</a:t>
            </a:r>
            <a:r>
              <a:rPr lang="ko-KR" altLang="en-US" sz="1800" dirty="0">
                <a:solidFill>
                  <a:srgbClr val="FF0000"/>
                </a:solidFill>
              </a:rPr>
              <a:t>가 패배하고 왕권이 </a:t>
            </a:r>
            <a:r>
              <a:rPr lang="en-US" altLang="ko-KR" sz="1800" dirty="0">
                <a:solidFill>
                  <a:srgbClr val="FF0000"/>
                </a:solidFill>
              </a:rPr>
              <a:t>E-</a:t>
            </a:r>
            <a:r>
              <a:rPr lang="en-US" altLang="ko-KR" sz="1800" dirty="0" err="1">
                <a:solidFill>
                  <a:srgbClr val="FF0000"/>
                </a:solidFill>
              </a:rPr>
              <a:t>ana</a:t>
            </a:r>
            <a:r>
              <a:rPr lang="ko-KR" altLang="en-US" sz="1800" dirty="0">
                <a:solidFill>
                  <a:srgbClr val="FF0000"/>
                </a:solidFill>
              </a:rPr>
              <a:t>로 옮겨졌습니다</a:t>
            </a:r>
            <a:r>
              <a:rPr lang="en-US" altLang="ko-KR" sz="1800" dirty="0"/>
              <a:t>"</a:t>
            </a:r>
            <a:r>
              <a:rPr lang="ko-KR" altLang="en-US" sz="1800" dirty="0"/>
              <a:t>라는 내용이 등장한다</a:t>
            </a:r>
            <a:r>
              <a:rPr lang="en-US" altLang="ko-KR" sz="1800" dirty="0"/>
              <a:t>. </a:t>
            </a:r>
            <a:r>
              <a:rPr lang="ko-KR" altLang="en-US" sz="1800" dirty="0" err="1"/>
              <a:t>수메르</a:t>
            </a:r>
            <a:r>
              <a:rPr lang="ko-KR" altLang="en-US" sz="1800" dirty="0"/>
              <a:t> </a:t>
            </a:r>
            <a:r>
              <a:rPr lang="en-US" altLang="ko-KR" sz="1800" dirty="0"/>
              <a:t>'E-</a:t>
            </a:r>
            <a:r>
              <a:rPr lang="en-US" altLang="ko-KR" sz="1800" dirty="0" err="1"/>
              <a:t>ana</a:t>
            </a:r>
            <a:r>
              <a:rPr lang="en-US" altLang="ko-KR" sz="1800" dirty="0"/>
              <a:t>'</a:t>
            </a:r>
            <a:r>
              <a:rPr lang="ko-KR" altLang="en-US" sz="1800" dirty="0"/>
              <a:t>는 문자 </a:t>
            </a:r>
            <a:r>
              <a:rPr lang="ko-KR" altLang="en-US" sz="1800" dirty="0" err="1"/>
              <a:t>그대로“천국의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집”으로</a:t>
            </a:r>
            <a:r>
              <a:rPr lang="ko-KR" altLang="en-US" sz="1800" dirty="0"/>
              <a:t> 번역되며 </a:t>
            </a:r>
            <a:r>
              <a:rPr lang="ko-KR" altLang="en-US" sz="1800" dirty="0" err="1"/>
              <a:t>우루크에있는</a:t>
            </a:r>
            <a:r>
              <a:rPr lang="ko-KR" altLang="en-US" sz="1800" dirty="0"/>
              <a:t> 위대한 여신 </a:t>
            </a:r>
            <a:r>
              <a:rPr lang="en-US" altLang="ko-KR" sz="1800" dirty="0"/>
              <a:t>Inanna</a:t>
            </a:r>
            <a:r>
              <a:rPr lang="ko-KR" altLang="en-US" sz="1800" dirty="0"/>
              <a:t>의 사원을 의미함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8674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84836" y="1407208"/>
            <a:ext cx="10484734" cy="25513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사회 분류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미국 인류학자 </a:t>
            </a:r>
            <a:r>
              <a:rPr lang="ko-KR" altLang="en-US" sz="1800" dirty="0" err="1"/>
              <a:t>엘만</a:t>
            </a:r>
            <a:r>
              <a:rPr lang="ko-KR" altLang="en-US" sz="1800" dirty="0"/>
              <a:t> 서비스는 </a:t>
            </a:r>
            <a:r>
              <a:rPr lang="ko-KR" altLang="en-US" sz="1800" dirty="0">
                <a:solidFill>
                  <a:srgbClr val="FF0000"/>
                </a:solidFill>
              </a:rPr>
              <a:t>네 부문으로 이루어진 사회 분류체계</a:t>
            </a:r>
            <a:r>
              <a:rPr lang="ko-KR" altLang="en-US" sz="1800" dirty="0"/>
              <a:t>를 제시함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많은 고고학자들이 이를 유용하다고 보았으며</a:t>
            </a:r>
            <a:r>
              <a:rPr lang="en-US" altLang="ko-KR" sz="1800" dirty="0"/>
              <a:t>,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각 사회에는 특정한 종류의 유적과 취락 유형들이 연관되어 있음</a:t>
            </a:r>
            <a:endParaRPr lang="en-US" altLang="ko-KR" sz="1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4143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b="1" dirty="0">
                <a:solidFill>
                  <a:srgbClr val="0066FF"/>
                </a:solidFill>
              </a:rPr>
              <a:t>옛 사회들은 어떻게 조직되었는가</a:t>
            </a:r>
            <a:r>
              <a:rPr lang="en-US" altLang="ko-KR" b="1" dirty="0">
                <a:solidFill>
                  <a:srgbClr val="0066FF"/>
                </a:solidFill>
              </a:rPr>
              <a:t>?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92585" y="1298720"/>
            <a:ext cx="5785706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군장 사회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군장 사회의 사람들 사이의 지위 차이는 </a:t>
            </a:r>
            <a:r>
              <a:rPr lang="ko-KR" altLang="en-US" sz="1800" dirty="0">
                <a:solidFill>
                  <a:srgbClr val="FF0000"/>
                </a:solidFill>
              </a:rPr>
              <a:t>군장과 얼마나 가까운 관계</a:t>
            </a:r>
            <a:r>
              <a:rPr lang="ko-KR" altLang="en-US" sz="1800" dirty="0"/>
              <a:t>인지에 따라 결정되며</a:t>
            </a:r>
            <a:r>
              <a:rPr lang="en-US" altLang="ko-KR" sz="1800" dirty="0"/>
              <a:t>,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계급으로의 진정한 분화는 없으며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군장 개인의 역할이 </a:t>
            </a:r>
            <a:r>
              <a:rPr lang="ko-KR" altLang="en-US" sz="1800" dirty="0" err="1">
                <a:solidFill>
                  <a:srgbClr val="FF0000"/>
                </a:solidFill>
              </a:rPr>
              <a:t>결정적</a:t>
            </a:r>
            <a:r>
              <a:rPr lang="ko-KR" altLang="en-US" sz="1800" dirty="0" err="1"/>
              <a:t>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지역별로 공예품의 </a:t>
            </a:r>
            <a:r>
              <a:rPr lang="ko-KR" altLang="en-US" sz="1800" dirty="0" err="1"/>
              <a:t>전문생산이</a:t>
            </a:r>
            <a:r>
              <a:rPr lang="ko-KR" altLang="en-US" sz="1800" dirty="0"/>
              <a:t> 이루어지며</a:t>
            </a:r>
            <a:r>
              <a:rPr lang="en-US" altLang="ko-KR" sz="1800" dirty="0"/>
              <a:t>, </a:t>
            </a:r>
            <a:r>
              <a:rPr lang="ko-KR" altLang="en-US" sz="1800" dirty="0"/>
              <a:t>잉여농산물과 함께 군장에 대한 의무로서 상납됨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가신과 신민들에게 재분배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신전</a:t>
            </a:r>
            <a:r>
              <a:rPr lang="en-US" altLang="ko-KR" sz="1800" dirty="0"/>
              <a:t>, </a:t>
            </a:r>
            <a:r>
              <a:rPr lang="ko-KR" altLang="en-US" sz="1800" dirty="0"/>
              <a:t>군장과 가신의 </a:t>
            </a:r>
            <a:r>
              <a:rPr lang="ko-KR" altLang="en-US" sz="1800" dirty="0" err="1"/>
              <a:t>거관</a:t>
            </a:r>
            <a:r>
              <a:rPr lang="en-US" altLang="ko-KR" sz="1800" dirty="0"/>
              <a:t> </a:t>
            </a:r>
            <a:r>
              <a:rPr lang="ko-KR" altLang="en-US" sz="1800" dirty="0"/>
              <a:t>및 전문 장인들의 거주지가 소재한 </a:t>
            </a:r>
            <a:r>
              <a:rPr lang="ko-KR" altLang="en-US" sz="1800" dirty="0">
                <a:solidFill>
                  <a:srgbClr val="FF0000"/>
                </a:solidFill>
              </a:rPr>
              <a:t>권력중심지</a:t>
            </a:r>
            <a:r>
              <a:rPr lang="ko-KR" altLang="en-US" sz="1800" dirty="0"/>
              <a:t>를 가진다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3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5073" y="1298720"/>
            <a:ext cx="5963218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초기 국가 사회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군장 사회와 달리 </a:t>
            </a:r>
            <a:r>
              <a:rPr lang="ko-KR" altLang="en-US" sz="1800" dirty="0">
                <a:solidFill>
                  <a:srgbClr val="FF0000"/>
                </a:solidFill>
              </a:rPr>
              <a:t>법령</a:t>
            </a:r>
            <a:r>
              <a:rPr lang="ko-KR" altLang="en-US" sz="1800" dirty="0"/>
              <a:t>을 제정하고 </a:t>
            </a:r>
            <a:r>
              <a:rPr lang="ko-KR" altLang="en-US" sz="1800" dirty="0">
                <a:solidFill>
                  <a:srgbClr val="FF0000"/>
                </a:solidFill>
              </a:rPr>
              <a:t>상비군</a:t>
            </a:r>
            <a:r>
              <a:rPr lang="ko-KR" altLang="en-US" sz="1800" dirty="0"/>
              <a:t>을 이용해 그 법령을 집행할 수 있는 명시적 권능을 가짐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친족관계에 의존치 않으며</a:t>
            </a:r>
            <a:r>
              <a:rPr lang="en-US" altLang="ko-KR" sz="1800" dirty="0"/>
              <a:t>, </a:t>
            </a:r>
            <a:r>
              <a:rPr lang="ko-KR" altLang="en-US" sz="1800" dirty="0"/>
              <a:t>여러 </a:t>
            </a:r>
            <a:r>
              <a:rPr lang="ko-KR" altLang="en-US" sz="1800" dirty="0">
                <a:solidFill>
                  <a:srgbClr val="FF0000"/>
                </a:solidFill>
              </a:rPr>
              <a:t>계급으로 분화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농민</a:t>
            </a:r>
            <a:r>
              <a:rPr lang="en-US" altLang="ko-KR" sz="1800" dirty="0"/>
              <a:t>, </a:t>
            </a:r>
            <a:r>
              <a:rPr lang="ko-KR" altLang="en-US" sz="1800" dirty="0"/>
              <a:t>농노와 가난한 도회 거주민들이 최하위 계급을 이루며 그 위에 전문 장인들이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그 위에 신관들과 통치자 친족들이 위치함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통치자는 신관의 역할과 구분되며 </a:t>
            </a:r>
            <a:r>
              <a:rPr lang="ko-KR" altLang="en-US" sz="1800" dirty="0">
                <a:solidFill>
                  <a:srgbClr val="FF0000"/>
                </a:solidFill>
              </a:rPr>
              <a:t>궁전이 </a:t>
            </a:r>
            <a:r>
              <a:rPr lang="ko-KR" altLang="en-US" sz="1800" dirty="0" err="1">
                <a:solidFill>
                  <a:srgbClr val="FF0000"/>
                </a:solidFill>
              </a:rPr>
              <a:t>신전으로부터</a:t>
            </a:r>
            <a:r>
              <a:rPr lang="ko-KR" altLang="en-US" sz="1800" dirty="0">
                <a:solidFill>
                  <a:srgbClr val="FF0000"/>
                </a:solidFill>
              </a:rPr>
              <a:t> 구별</a:t>
            </a:r>
            <a:r>
              <a:rPr lang="ko-KR" altLang="en-US" sz="1800" dirty="0"/>
              <a:t>됨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9166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515073" y="1298720"/>
            <a:ext cx="5963218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초기 국가 사회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영토 거주자는 </a:t>
            </a:r>
            <a:r>
              <a:rPr lang="ko-KR" altLang="en-US" sz="1800" dirty="0" err="1"/>
              <a:t>세금납부의</a:t>
            </a:r>
            <a:r>
              <a:rPr lang="ko-KR" altLang="en-US" sz="1800" dirty="0"/>
              <a:t> 의무를 진 </a:t>
            </a:r>
            <a:r>
              <a:rPr lang="ko-KR" altLang="en-US" sz="1800" dirty="0" err="1"/>
              <a:t>소작인들임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중심 수도에는 </a:t>
            </a:r>
            <a:r>
              <a:rPr lang="ko-KR" altLang="en-US" sz="1800" dirty="0">
                <a:solidFill>
                  <a:srgbClr val="FF0000"/>
                </a:solidFill>
              </a:rPr>
              <a:t>관료 행정기관</a:t>
            </a:r>
            <a:r>
              <a:rPr lang="ko-KR" altLang="en-US" sz="1800" dirty="0"/>
              <a:t>이 있는데 그 주된 목적 한 가지는 조세를 징수하고 그것을 정부</a:t>
            </a:r>
            <a:r>
              <a:rPr lang="en-US" altLang="ko-KR" sz="1800" dirty="0"/>
              <a:t>, </a:t>
            </a:r>
            <a:r>
              <a:rPr lang="ko-KR" altLang="en-US" sz="1800" dirty="0"/>
              <a:t>군대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전문 장인들에게 분배하는 것임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초기 국가 사회에서는 도시들이 두드러진 역할을 맡는데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도시</a:t>
            </a:r>
            <a:r>
              <a:rPr lang="ko-KR" altLang="en-US" sz="1800" dirty="0"/>
              <a:t>는 신전들과 행정 관료조직 근무처를 비롯한 주용 공공건물들을 가진 대규모 </a:t>
            </a:r>
            <a:r>
              <a:rPr lang="ko-KR" altLang="en-US" sz="1800" dirty="0">
                <a:solidFill>
                  <a:srgbClr val="FF0000"/>
                </a:solidFill>
              </a:rPr>
              <a:t>인구 중심지</a:t>
            </a:r>
            <a:r>
              <a:rPr lang="ko-KR" altLang="en-US" sz="1800" dirty="0"/>
              <a:t>인 경우가 </a:t>
            </a:r>
            <a:r>
              <a:rPr lang="ko-KR" altLang="en-US" sz="1800" dirty="0" err="1"/>
              <a:t>전형임</a:t>
            </a: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현저한 </a:t>
            </a:r>
            <a:r>
              <a:rPr lang="ko-KR" altLang="en-US" sz="1800" dirty="0">
                <a:solidFill>
                  <a:srgbClr val="FF0000"/>
                </a:solidFill>
              </a:rPr>
              <a:t>취락 위계 구조를 </a:t>
            </a:r>
            <a:r>
              <a:rPr lang="ko-KR" altLang="en-US" sz="1800" dirty="0"/>
              <a:t>가지는 경우가 많은데 수도가 중심지이며 그 밖에 </a:t>
            </a:r>
            <a:r>
              <a:rPr lang="ko-KR" altLang="en-US" sz="1800" dirty="0" err="1"/>
              <a:t>부중심지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똔ㄴ</a:t>
            </a:r>
            <a:r>
              <a:rPr lang="ko-KR" altLang="en-US" sz="1800" dirty="0"/>
              <a:t> 지방중심지와 더불어 지역 촌락들이 있음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03" y="0"/>
            <a:ext cx="5115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2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771646" y="1291461"/>
            <a:ext cx="10831974" cy="53784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네 가지 사회 유형의 의미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 err="1"/>
              <a:t>엘만</a:t>
            </a:r>
            <a:r>
              <a:rPr lang="ko-KR" altLang="en-US" sz="1800" dirty="0"/>
              <a:t> 서비스가 제안하고 </a:t>
            </a:r>
            <a:r>
              <a:rPr lang="ko-KR" altLang="en-US" sz="1800" dirty="0" err="1"/>
              <a:t>윌리암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샌더스와</a:t>
            </a:r>
            <a:r>
              <a:rPr lang="ko-KR" altLang="en-US" sz="1800" dirty="0"/>
              <a:t> 조셉 </a:t>
            </a:r>
            <a:r>
              <a:rPr lang="ko-KR" altLang="en-US" sz="1800" dirty="0" err="1"/>
              <a:t>마리노가</a:t>
            </a:r>
            <a:r>
              <a:rPr lang="ko-KR" altLang="en-US" sz="1800" dirty="0"/>
              <a:t> 정교하게 다듬은 앞과 같은 단순한 사회 </a:t>
            </a:r>
            <a:r>
              <a:rPr lang="ko-KR" altLang="en-US" sz="1800" dirty="0" err="1"/>
              <a:t>분류안은</a:t>
            </a:r>
            <a:r>
              <a:rPr lang="ko-KR" altLang="en-US" sz="1800" dirty="0"/>
              <a:t> 결과적으로 </a:t>
            </a:r>
            <a:r>
              <a:rPr lang="ko-KR" altLang="en-US" sz="1800" dirty="0">
                <a:solidFill>
                  <a:srgbClr val="FF0000"/>
                </a:solidFill>
              </a:rPr>
              <a:t>무분별하게 이용되어서는 안됨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고고학의 난제 중 하나는 </a:t>
            </a:r>
            <a:r>
              <a:rPr lang="ko-KR" altLang="en-US" sz="1800" dirty="0">
                <a:solidFill>
                  <a:srgbClr val="FF0000"/>
                </a:solidFill>
              </a:rPr>
              <a:t>왜 어떤 사회들은 점점 더 복잡해지고 </a:t>
            </a:r>
            <a:r>
              <a:rPr lang="ko-KR" altLang="en-US" sz="1800" dirty="0"/>
              <a:t>또 어떤 사회들은 그렇지 않은가를 설명하는 것이다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초기 사회들에 이야기하고자 한다면 그를 위한 단어들과 그에 따른 개념들을 사용해야만 한다</a:t>
            </a:r>
            <a:r>
              <a:rPr lang="en-US" altLang="ko-KR" sz="1800" dirty="0"/>
              <a:t>.</a:t>
            </a:r>
          </a:p>
          <a:p>
            <a:pPr lvl="1" algn="just"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buFont typeface="굴림" pitchFamily="50" charset="-127"/>
              <a:buChar char="−"/>
            </a:pPr>
            <a:r>
              <a:rPr lang="ko-KR" altLang="en-US" sz="1800" dirty="0"/>
              <a:t>서비스의 범주들은 우리 생각을 조직하는 데 도움을 줄 좋은 뼈대를 제공해 준다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21175" y="1245161"/>
            <a:ext cx="10068046" cy="4837334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우르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(Ur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3800~2600)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/>
              <a:t>우르</a:t>
            </a:r>
            <a:r>
              <a:rPr lang="ko-KR" altLang="en-US" sz="1800" dirty="0"/>
              <a:t> 시기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Uruk</a:t>
            </a:r>
            <a:r>
              <a:rPr lang="en-US" altLang="ko-KR" sz="1800" dirty="0"/>
              <a:t>): </a:t>
            </a:r>
            <a:r>
              <a:rPr lang="ko-KR" altLang="en-US" sz="1800" dirty="0"/>
              <a:t>메소포타미아 </a:t>
            </a:r>
            <a:r>
              <a:rPr lang="ko-KR" altLang="en-US" sz="1800" dirty="0" err="1"/>
              <a:t>수메르의</a:t>
            </a:r>
            <a:r>
              <a:rPr lang="ko-KR" altLang="en-US" sz="1800" dirty="0"/>
              <a:t> 도시 국가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우르는</a:t>
            </a:r>
            <a:r>
              <a:rPr lang="ko-KR" altLang="en-US" sz="1800" dirty="0">
                <a:latin typeface="+mn-ea"/>
              </a:rPr>
              <a:t> 기원전 </a:t>
            </a:r>
            <a:r>
              <a:rPr lang="en-US" altLang="ko-KR" sz="1800" dirty="0">
                <a:latin typeface="+mn-ea"/>
              </a:rPr>
              <a:t>4 </a:t>
            </a:r>
            <a:r>
              <a:rPr lang="ko-KR" altLang="en-US" sz="1800" dirty="0">
                <a:latin typeface="+mn-ea"/>
              </a:rPr>
              <a:t>천년 경에 가까운 </a:t>
            </a:r>
            <a:r>
              <a:rPr lang="ko-KR" altLang="en-US" sz="1800" b="1" dirty="0">
                <a:latin typeface="+mn-ea"/>
                <a:hlinkClick r:id="rId2"/>
              </a:rPr>
              <a:t>메소포타미아</a:t>
            </a:r>
            <a:r>
              <a:rPr lang="ko-KR" altLang="en-US" sz="1800" dirty="0">
                <a:latin typeface="+mn-ea"/>
              </a:rPr>
              <a:t>의 </a:t>
            </a:r>
            <a:r>
              <a:rPr lang="ko-KR" altLang="en-US" sz="1800" dirty="0" err="1">
                <a:latin typeface="+mn-ea"/>
              </a:rPr>
              <a:t>우바이드</a:t>
            </a:r>
            <a:r>
              <a:rPr lang="ko-KR" altLang="en-US" sz="1800" dirty="0">
                <a:latin typeface="+mn-ea"/>
              </a:rPr>
              <a:t> 시대의 마을에서 시작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>
                <a:latin typeface="+mn-ea"/>
              </a:rPr>
              <a:t>거대한 강인 </a:t>
            </a:r>
            <a:r>
              <a:rPr lang="ko-KR" altLang="en-US" sz="1800" dirty="0" err="1">
                <a:latin typeface="+mn-ea"/>
              </a:rPr>
              <a:t>티그리스와</a:t>
            </a:r>
            <a:r>
              <a:rPr lang="ko-KR" altLang="en-US" sz="1800" dirty="0">
                <a:latin typeface="+mn-ea"/>
              </a:rPr>
              <a:t> 유프라테스가 만나는 지점 근처에 있는 페르시아만의 유리한 위치 덕분에 청동기시대에는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상업 네트워크를 연결 하는 주요 무역 허브</a:t>
            </a:r>
            <a:r>
              <a:rPr lang="ko-KR" altLang="en-US" sz="1800" dirty="0">
                <a:latin typeface="+mn-ea"/>
              </a:rPr>
              <a:t>로 자리 잡음</a:t>
            </a: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>
              <a:latin typeface="+mn-ea"/>
            </a:endParaRP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우르의</a:t>
            </a:r>
            <a:r>
              <a:rPr lang="ko-KR" altLang="en-US" sz="1800" dirty="0">
                <a:latin typeface="+mn-ea"/>
              </a:rPr>
              <a:t> 현재 위치는 수천 년에 걸친 두 강의 침사로 인해 더 내륙에 위치하게 됨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9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 idx="4294967295"/>
          </p:nvPr>
        </p:nvSpPr>
        <p:spPr>
          <a:xfrm>
            <a:off x="1992313" y="31750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수메르</a:t>
            </a:r>
            <a:r>
              <a:rPr lang="ko-KR" altLang="en-US" sz="2800" dirty="0"/>
              <a:t> 문명의 출현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4294967295"/>
          </p:nvPr>
        </p:nvSpPr>
        <p:spPr>
          <a:xfrm>
            <a:off x="650110" y="1239376"/>
            <a:ext cx="10904581" cy="3720377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우르</a:t>
            </a:r>
            <a:r>
              <a:rPr lang="ko-KR" altLang="en-US" sz="2000" dirty="0">
                <a:solidFill>
                  <a:srgbClr val="0066FF"/>
                </a:solidFill>
              </a:rPr>
              <a:t> 시기</a:t>
            </a:r>
            <a:r>
              <a:rPr lang="en-US" altLang="ko-KR" sz="2000" dirty="0">
                <a:solidFill>
                  <a:srgbClr val="0066FF"/>
                </a:solidFill>
              </a:rPr>
              <a:t>(Ur period: </a:t>
            </a:r>
            <a:r>
              <a:rPr lang="ko-KR" altLang="en-US" sz="2000" dirty="0">
                <a:solidFill>
                  <a:srgbClr val="0066FF"/>
                </a:solidFill>
              </a:rPr>
              <a:t>기원전 </a:t>
            </a:r>
            <a:r>
              <a:rPr lang="en-US" altLang="ko-KR" sz="2000" dirty="0">
                <a:solidFill>
                  <a:srgbClr val="0066FF"/>
                </a:solidFill>
              </a:rPr>
              <a:t>3800~2600)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>
                <a:latin typeface="+mn-ea"/>
              </a:rPr>
              <a:t>우르는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티그리스와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유프라테스</a:t>
            </a:r>
            <a:r>
              <a:rPr lang="ko-KR" altLang="en-US" sz="1800" dirty="0">
                <a:latin typeface="+mn-ea"/>
              </a:rPr>
              <a:t> 강이 페르시아만에 닿는 중심점에 위치했기 때문에 중요한 무역 중심지로서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동쪽 문명과의 해양 무역</a:t>
            </a:r>
            <a:r>
              <a:rPr lang="ko-KR" altLang="en-US" sz="1800" dirty="0"/>
              <a:t>을 통해 이익을 얻었습니다</a:t>
            </a:r>
            <a:r>
              <a:rPr lang="en-US" altLang="ko-KR" sz="1800" dirty="0"/>
              <a:t>. </a:t>
            </a:r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/>
              <a:t>도시 자체는 진흙 벽돌로 된 거대한 </a:t>
            </a:r>
            <a:r>
              <a:rPr lang="ko-KR" altLang="en-US" sz="1800" dirty="0">
                <a:solidFill>
                  <a:srgbClr val="FF0000"/>
                </a:solidFill>
              </a:rPr>
              <a:t>방어벽</a:t>
            </a:r>
            <a:r>
              <a:rPr lang="ko-KR" altLang="en-US" sz="1800" dirty="0"/>
              <a:t>으로 둘러싸여 있으며 </a:t>
            </a:r>
            <a:r>
              <a:rPr lang="en-US" altLang="ko-KR" sz="1800" dirty="0"/>
              <a:t>30,000 </a:t>
            </a:r>
            <a:r>
              <a:rPr lang="ko-KR" altLang="en-US" sz="1800" dirty="0"/>
              <a:t>명의 사람들을 수용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r>
              <a:rPr lang="ko-KR" altLang="en-US" sz="1800" dirty="0" err="1"/>
              <a:t>우르</a:t>
            </a:r>
            <a:r>
              <a:rPr lang="ko-KR" altLang="en-US" sz="1800" dirty="0"/>
              <a:t> 중심부 근처에는 </a:t>
            </a:r>
            <a:r>
              <a:rPr lang="ko-KR" altLang="en-US" sz="1800" dirty="0">
                <a:solidFill>
                  <a:srgbClr val="FF0000"/>
                </a:solidFill>
              </a:rPr>
              <a:t>달의 신인 </a:t>
            </a:r>
            <a:r>
              <a:rPr lang="ko-KR" altLang="en-US" sz="1800" dirty="0" err="1">
                <a:solidFill>
                  <a:srgbClr val="FF0000"/>
                </a:solidFill>
              </a:rPr>
              <a:t>난나를</a:t>
            </a:r>
            <a:r>
              <a:rPr lang="ko-KR" altLang="en-US" sz="1800" dirty="0">
                <a:solidFill>
                  <a:srgbClr val="FF0000"/>
                </a:solidFill>
              </a:rPr>
              <a:t> 기리는 높은 사원</a:t>
            </a:r>
            <a:r>
              <a:rPr lang="ko-KR" altLang="en-US" sz="1800" dirty="0"/>
              <a:t>이 조성되어 있음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굴림" pitchFamily="50" charset="-127"/>
              <a:buChar char="−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7414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1642</Words>
  <Application>Microsoft Office PowerPoint</Application>
  <PresentationFormat>와이드스크린</PresentationFormat>
  <Paragraphs>210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Helvetica Neue</vt:lpstr>
      <vt:lpstr>굴림</vt:lpstr>
      <vt:lpstr>맑은 고딕</vt:lpstr>
      <vt:lpstr>Arial</vt:lpstr>
      <vt:lpstr>Office 테마</vt:lpstr>
      <vt:lpstr>길가메시의 왕국</vt:lpstr>
      <vt:lpstr>옛 사회들은 어떻게 조직되었는가?</vt:lpstr>
      <vt:lpstr>옛 사회들은 어떻게 조직되었는가?</vt:lpstr>
      <vt:lpstr>PowerPoint 프레젠테이션</vt:lpstr>
      <vt:lpstr>PowerPoint 프레젠테이션</vt:lpstr>
      <vt:lpstr>PowerPoint 프레젠테이션</vt:lpstr>
      <vt:lpstr>PowerPoint 프레젠테이션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  <vt:lpstr>수메르 문명의 출현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빙하기의 종말과 정주 취락의 출현</dc:title>
  <dc:creator>user</dc:creator>
  <cp:lastModifiedBy>이 현진</cp:lastModifiedBy>
  <cp:revision>167</cp:revision>
  <dcterms:created xsi:type="dcterms:W3CDTF">2020-04-08T07:59:20Z</dcterms:created>
  <dcterms:modified xsi:type="dcterms:W3CDTF">2020-12-14T01:52:13Z</dcterms:modified>
</cp:coreProperties>
</file>