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22" r:id="rId3"/>
    <p:sldId id="323" r:id="rId4"/>
    <p:sldId id="314" r:id="rId5"/>
    <p:sldId id="317" r:id="rId6"/>
    <p:sldId id="316" r:id="rId7"/>
    <p:sldId id="315" r:id="rId8"/>
    <p:sldId id="284" r:id="rId9"/>
    <p:sldId id="318" r:id="rId10"/>
    <p:sldId id="320" r:id="rId11"/>
    <p:sldId id="321" r:id="rId12"/>
    <p:sldId id="266" r:id="rId13"/>
    <p:sldId id="311" r:id="rId14"/>
    <p:sldId id="308" r:id="rId15"/>
    <p:sldId id="310" r:id="rId16"/>
    <p:sldId id="30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C0593-A6DD-4BEB-8331-FA26E5675C8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307AD-1737-4016-A671-5EBE2C8ED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6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7EB950A-5AE5-478F-9E8C-5A5099533EA3}" type="slidenum">
              <a:rPr lang="en-US" altLang="ko-KR"/>
              <a:pPr eaLnBrk="1" hangingPunct="1"/>
              <a:t>8</a:t>
            </a:fld>
            <a:endParaRPr lang="en-US" altLang="ko-K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30203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7EB950A-5AE5-478F-9E8C-5A5099533EA3}" type="slidenum">
              <a:rPr lang="en-US" altLang="ko-KR"/>
              <a:pPr eaLnBrk="1" hangingPunct="1"/>
              <a:t>9</a:t>
            </a:fld>
            <a:endParaRPr lang="en-US" altLang="ko-K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67355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7EB950A-5AE5-478F-9E8C-5A5099533EA3}" type="slidenum">
              <a:rPr lang="en-US" altLang="ko-KR"/>
              <a:pPr eaLnBrk="1" hangingPunct="1"/>
              <a:t>10</a:t>
            </a:fld>
            <a:endParaRPr lang="en-US" altLang="ko-K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0830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7EB950A-5AE5-478F-9E8C-5A5099533EA3}" type="slidenum">
              <a:rPr lang="en-US" altLang="ko-KR"/>
              <a:pPr eaLnBrk="1" hangingPunct="1"/>
              <a:t>11</a:t>
            </a:fld>
            <a:endParaRPr lang="en-US" altLang="ko-K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2975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60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76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648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1" y="0"/>
            <a:ext cx="5255684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 altLang="ko-KR"/>
              <a:t>&gt;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7167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17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38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28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38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72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66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52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90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도시혁명</a:t>
            </a:r>
            <a:r>
              <a:rPr lang="en-US" altLang="ko-KR" sz="4000" dirty="0"/>
              <a:t>,</a:t>
            </a:r>
            <a:r>
              <a:rPr lang="ko-KR" altLang="en-US" sz="4000" dirty="0"/>
              <a:t> 국가의 탄생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53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789687" y="391091"/>
            <a:ext cx="6024125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b="1" dirty="0">
                <a:solidFill>
                  <a:srgbClr val="0066FF"/>
                </a:solidFill>
              </a:rPr>
              <a:t>문명</a:t>
            </a:r>
            <a:r>
              <a:rPr lang="en-US" altLang="ko-KR" b="1" dirty="0">
                <a:solidFill>
                  <a:srgbClr val="0066FF"/>
                </a:solidFill>
              </a:rPr>
              <a:t>(</a:t>
            </a:r>
            <a:r>
              <a:rPr lang="ko-KR" altLang="en-US" b="1" dirty="0">
                <a:solidFill>
                  <a:srgbClr val="0066FF"/>
                </a:solidFill>
              </a:rPr>
              <a:t>국가</a:t>
            </a:r>
            <a:r>
              <a:rPr lang="en-US" altLang="ko-KR" b="1" dirty="0">
                <a:solidFill>
                  <a:srgbClr val="0066FF"/>
                </a:solidFill>
              </a:rPr>
              <a:t>)</a:t>
            </a:r>
            <a:r>
              <a:rPr lang="ko-KR" altLang="en-US" b="1" dirty="0">
                <a:solidFill>
                  <a:srgbClr val="0066FF"/>
                </a:solidFill>
              </a:rPr>
              <a:t>의 성립 요건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267" y="1403351"/>
            <a:ext cx="10637135" cy="530417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endParaRPr lang="ko-KR" altLang="en-US" sz="1800" b="1" dirty="0">
              <a:solidFill>
                <a:srgbClr val="3333FF"/>
              </a:solidFill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altLang="ko-KR" sz="1800" dirty="0"/>
              <a:t>1. </a:t>
            </a:r>
            <a:r>
              <a:rPr lang="ko-KR" altLang="en-US" sz="1800" dirty="0"/>
              <a:t>통치자는 </a:t>
            </a:r>
            <a:r>
              <a:rPr lang="ko-KR" altLang="en-US" sz="1800" dirty="0">
                <a:solidFill>
                  <a:srgbClr val="FF0000"/>
                </a:solidFill>
              </a:rPr>
              <a:t>법령</a:t>
            </a:r>
            <a:r>
              <a:rPr lang="ko-KR" altLang="en-US" sz="1800" dirty="0"/>
              <a:t>을 제정하고 </a:t>
            </a:r>
            <a:r>
              <a:rPr lang="ko-KR" altLang="en-US" sz="1800" dirty="0">
                <a:solidFill>
                  <a:srgbClr val="FF0000"/>
                </a:solidFill>
              </a:rPr>
              <a:t>정규군</a:t>
            </a:r>
            <a:r>
              <a:rPr lang="ko-KR" altLang="en-US" sz="1800" dirty="0"/>
              <a:t>을 통해 법령을 집행할 수 있는 명시적 권능을 소유함</a:t>
            </a:r>
            <a:r>
              <a:rPr lang="en-US" altLang="ko-KR" sz="1800" dirty="0"/>
              <a:t>.</a:t>
            </a:r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altLang="ko-KR" sz="1800" dirty="0"/>
              <a:t>2. </a:t>
            </a:r>
            <a:r>
              <a:rPr lang="ko-KR" altLang="en-US" sz="1800" dirty="0"/>
              <a:t>사회는 더 이상 친족관계에만 의존하지 않으며</a:t>
            </a:r>
            <a:r>
              <a:rPr lang="en-US" altLang="ko-KR" sz="1800" dirty="0"/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여러 계급으로 분화</a:t>
            </a:r>
            <a:r>
              <a:rPr lang="ko-KR" altLang="en-US" sz="1800" dirty="0"/>
              <a:t>되어 있음</a:t>
            </a:r>
            <a:r>
              <a:rPr lang="en-US" altLang="ko-KR" sz="1800" dirty="0"/>
              <a:t>. </a:t>
            </a:r>
            <a:r>
              <a:rPr lang="ko-KR" altLang="en-US" sz="1800" dirty="0"/>
              <a:t>농업 노동자 혹은 농노</a:t>
            </a:r>
            <a:r>
              <a:rPr lang="en-US" altLang="ko-KR" sz="1800" dirty="0"/>
              <a:t>, </a:t>
            </a:r>
            <a:r>
              <a:rPr lang="ko-KR" altLang="en-US" sz="1800" dirty="0"/>
              <a:t>가난한 도회 거주민들이 최하 계급을 이루고 그 위에 </a:t>
            </a:r>
            <a:r>
              <a:rPr lang="ko-KR" altLang="en-US" sz="1800" dirty="0">
                <a:solidFill>
                  <a:srgbClr val="FF0000"/>
                </a:solidFill>
              </a:rPr>
              <a:t>전문장인</a:t>
            </a:r>
            <a:r>
              <a:rPr lang="ko-KR" altLang="en-US" sz="1800" dirty="0"/>
              <a:t>들이 있으며</a:t>
            </a:r>
            <a:r>
              <a:rPr lang="en-US" altLang="ko-KR" sz="1800" dirty="0"/>
              <a:t>, </a:t>
            </a:r>
            <a:r>
              <a:rPr lang="ko-KR" altLang="en-US" sz="1800" dirty="0"/>
              <a:t>다시 그 위에 신관과 통치자의 친족이 있음</a:t>
            </a:r>
            <a:r>
              <a:rPr lang="en-US" altLang="ko-KR" sz="1800" dirty="0"/>
              <a:t>.</a:t>
            </a:r>
          </a:p>
          <a:p>
            <a:pPr lvl="1" algn="just">
              <a:lnSpc>
                <a:spcPct val="150000"/>
              </a:lnSpc>
            </a:pPr>
            <a:endParaRPr lang="en-US" altLang="ko-KR" sz="1800" dirty="0">
              <a:latin typeface="+mn-ea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altLang="ko-KR" sz="1800" dirty="0">
                <a:latin typeface="+mn-ea"/>
              </a:rPr>
              <a:t>3. </a:t>
            </a:r>
            <a:r>
              <a:rPr lang="ko-KR" altLang="en-US" sz="1800" dirty="0">
                <a:latin typeface="+mn-ea"/>
              </a:rPr>
              <a:t>통치자와 사제의 직능이 분리됨으로써 궁전과 신전이 분리됨</a:t>
            </a:r>
            <a:r>
              <a:rPr lang="en-US" altLang="ko-KR" sz="18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413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789687" y="391091"/>
            <a:ext cx="6024125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b="1" dirty="0">
                <a:solidFill>
                  <a:srgbClr val="0066FF"/>
                </a:solidFill>
              </a:rPr>
              <a:t>문명</a:t>
            </a:r>
            <a:r>
              <a:rPr lang="en-US" altLang="ko-KR" b="1" dirty="0">
                <a:solidFill>
                  <a:srgbClr val="0066FF"/>
                </a:solidFill>
              </a:rPr>
              <a:t>(</a:t>
            </a:r>
            <a:r>
              <a:rPr lang="ko-KR" altLang="en-US" b="1" dirty="0">
                <a:solidFill>
                  <a:srgbClr val="0066FF"/>
                </a:solidFill>
              </a:rPr>
              <a:t>국가</a:t>
            </a:r>
            <a:r>
              <a:rPr lang="en-US" altLang="ko-KR" b="1" dirty="0">
                <a:solidFill>
                  <a:srgbClr val="0066FF"/>
                </a:solidFill>
              </a:rPr>
              <a:t>)</a:t>
            </a:r>
            <a:r>
              <a:rPr lang="ko-KR" altLang="en-US" b="1" dirty="0">
                <a:solidFill>
                  <a:srgbClr val="0066FF"/>
                </a:solidFill>
              </a:rPr>
              <a:t>의 성립 요건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267" y="1403351"/>
            <a:ext cx="10637135" cy="530417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endParaRPr lang="ko-KR" altLang="en-US" sz="1800" b="1" dirty="0">
              <a:solidFill>
                <a:srgbClr val="3333FF"/>
              </a:solidFill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altLang="ko-KR" sz="1800" dirty="0"/>
              <a:t>4. </a:t>
            </a:r>
            <a:r>
              <a:rPr lang="ko-KR" altLang="en-US" sz="1800" dirty="0"/>
              <a:t>영토는 통치 종족이 소유함으로써 거주자는 소작인으로서 세금 납부의 의무를 지며</a:t>
            </a:r>
            <a:r>
              <a:rPr lang="en-US" altLang="ko-KR" sz="1800" dirty="0"/>
              <a:t>, </a:t>
            </a:r>
            <a:r>
              <a:rPr lang="ko-KR" altLang="en-US" sz="1800" dirty="0"/>
              <a:t>수도에는 그러한 </a:t>
            </a:r>
            <a:r>
              <a:rPr lang="ko-KR" altLang="en-US" sz="1800" dirty="0">
                <a:solidFill>
                  <a:srgbClr val="FF0000"/>
                </a:solidFill>
              </a:rPr>
              <a:t>세금이나 사용료를 징수하고 재분배</a:t>
            </a:r>
            <a:r>
              <a:rPr lang="ko-KR" altLang="en-US" sz="1800" dirty="0"/>
              <a:t>하는 </a:t>
            </a:r>
            <a:r>
              <a:rPr lang="ko-KR" altLang="en-US" sz="1800" dirty="0" err="1"/>
              <a:t>관료행정</a:t>
            </a:r>
            <a:r>
              <a:rPr lang="ko-KR" altLang="en-US" sz="1800" dirty="0"/>
              <a:t> 기구를 둠</a:t>
            </a:r>
            <a:r>
              <a:rPr lang="en-US" altLang="ko-KR" sz="1800" dirty="0"/>
              <a:t>.</a:t>
            </a:r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altLang="ko-KR" sz="1800" dirty="0"/>
              <a:t>5. </a:t>
            </a:r>
            <a:r>
              <a:rPr lang="ko-KR" altLang="en-US" sz="1800" dirty="0"/>
              <a:t>중심지는 도시 취락유형로서 </a:t>
            </a:r>
            <a:r>
              <a:rPr lang="en-US" altLang="ko-KR" sz="1800" dirty="0"/>
              <a:t>5,000</a:t>
            </a:r>
            <a:r>
              <a:rPr lang="ko-KR" altLang="en-US" sz="1800" dirty="0"/>
              <a:t>명 이상의 </a:t>
            </a:r>
            <a:r>
              <a:rPr lang="ko-KR" altLang="en-US" sz="1800" dirty="0">
                <a:solidFill>
                  <a:srgbClr val="FF0000"/>
                </a:solidFill>
              </a:rPr>
              <a:t>대규모 인구 중심지</a:t>
            </a:r>
            <a:r>
              <a:rPr lang="ko-KR" altLang="en-US" sz="1800" dirty="0"/>
              <a:t>인 경우가 전형이며</a:t>
            </a:r>
            <a:r>
              <a:rPr lang="en-US" altLang="ko-KR" sz="1800" dirty="0"/>
              <a:t>, </a:t>
            </a:r>
            <a:r>
              <a:rPr lang="ko-KR" altLang="en-US" sz="1800" dirty="0"/>
              <a:t>그곳에는 </a:t>
            </a:r>
            <a:r>
              <a:rPr lang="ko-KR" altLang="en-US" sz="1800" dirty="0">
                <a:solidFill>
                  <a:srgbClr val="FF0000"/>
                </a:solidFill>
              </a:rPr>
              <a:t>신전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행정관료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 err="1">
                <a:solidFill>
                  <a:srgbClr val="FF0000"/>
                </a:solidFill>
              </a:rPr>
              <a:t>거주구역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수공업 </a:t>
            </a:r>
            <a:r>
              <a:rPr lang="ko-KR" altLang="en-US" sz="1800" dirty="0" err="1">
                <a:solidFill>
                  <a:srgbClr val="FF0000"/>
                </a:solidFill>
              </a:rPr>
              <a:t>작방</a:t>
            </a:r>
            <a:r>
              <a:rPr lang="ko-KR" altLang="en-US" sz="1800" dirty="0"/>
              <a:t> 등이 있음</a:t>
            </a:r>
            <a:r>
              <a:rPr lang="en-US" altLang="ko-KR" sz="1800" dirty="0"/>
              <a:t>.</a:t>
            </a:r>
          </a:p>
          <a:p>
            <a:pPr lvl="1" algn="just">
              <a:lnSpc>
                <a:spcPct val="150000"/>
              </a:lnSpc>
            </a:pPr>
            <a:endParaRPr lang="en-US" altLang="ko-KR" sz="1800" dirty="0">
              <a:latin typeface="+mn-ea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altLang="ko-KR" sz="1800" dirty="0">
                <a:latin typeface="+mn-ea"/>
              </a:rPr>
              <a:t>6. </a:t>
            </a:r>
            <a:r>
              <a:rPr lang="ko-KR" altLang="en-US" sz="1800" dirty="0">
                <a:latin typeface="+mn-ea"/>
              </a:rPr>
              <a:t>취락들 사이에 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위계</a:t>
            </a:r>
            <a:r>
              <a:rPr lang="ko-KR" altLang="en-US" sz="1800" dirty="0">
                <a:latin typeface="+mn-ea"/>
              </a:rPr>
              <a:t>가 분명한데 중심 도시를 필두로 지방 중심지 및 여러 촌락으로 구성됨</a:t>
            </a:r>
            <a:r>
              <a:rPr lang="en-US" altLang="ko-KR" sz="18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496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최초의 국가사회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1981200" y="1250950"/>
            <a:ext cx="8229600" cy="537845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메소포타미아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기원전 </a:t>
            </a:r>
            <a:r>
              <a:rPr lang="en-US" altLang="ko-KR" sz="1800" dirty="0"/>
              <a:t>3500</a:t>
            </a:r>
            <a:r>
              <a:rPr lang="ko-KR" altLang="en-US" sz="1800" dirty="0"/>
              <a:t>년경 이후의 수메르문명과 그 계승 문명들</a:t>
            </a:r>
            <a:r>
              <a:rPr lang="en-US" altLang="ko-KR" sz="1800" dirty="0"/>
              <a:t> 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r>
              <a:rPr lang="ko-KR" altLang="en-US" sz="2000" dirty="0">
                <a:solidFill>
                  <a:srgbClr val="0066FF"/>
                </a:solidFill>
              </a:rPr>
              <a:t>고대 이집트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기원전 </a:t>
            </a:r>
            <a:r>
              <a:rPr lang="en-US" altLang="ko-KR" sz="1800" dirty="0"/>
              <a:t>3500</a:t>
            </a:r>
            <a:r>
              <a:rPr lang="ko-KR" altLang="en-US" sz="1800" dirty="0"/>
              <a:t>년경 이후의 나일강 유역 문명</a:t>
            </a:r>
            <a:r>
              <a:rPr lang="en-US" altLang="ko-KR" sz="1800" dirty="0"/>
              <a:t> 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r>
              <a:rPr lang="ko-KR" altLang="en-US" sz="2000" dirty="0">
                <a:solidFill>
                  <a:srgbClr val="0066FF"/>
                </a:solidFill>
              </a:rPr>
              <a:t>인도</a:t>
            </a:r>
            <a:r>
              <a:rPr lang="en-US" altLang="ko-KR" sz="2000" dirty="0">
                <a:solidFill>
                  <a:srgbClr val="0066FF"/>
                </a:solidFill>
              </a:rPr>
              <a:t>/</a:t>
            </a:r>
            <a:r>
              <a:rPr lang="ko-KR" altLang="en-US" sz="2000" dirty="0">
                <a:solidFill>
                  <a:srgbClr val="0066FF"/>
                </a:solidFill>
              </a:rPr>
              <a:t>파키스탄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기원전 </a:t>
            </a:r>
            <a:r>
              <a:rPr lang="en-US" altLang="ko-KR" sz="1800" dirty="0"/>
              <a:t>2500</a:t>
            </a:r>
            <a:r>
              <a:rPr lang="ko-KR" altLang="en-US" sz="1800" dirty="0"/>
              <a:t>년경 이후의 </a:t>
            </a:r>
            <a:r>
              <a:rPr lang="ko-KR" altLang="en-US" sz="1800" dirty="0" err="1"/>
              <a:t>인더스강</a:t>
            </a:r>
            <a:r>
              <a:rPr lang="ko-KR" altLang="en-US" sz="1800" dirty="0"/>
              <a:t> 유역 문명</a:t>
            </a:r>
            <a:r>
              <a:rPr lang="en-US" altLang="ko-KR" sz="1800" dirty="0"/>
              <a:t> 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r>
              <a:rPr lang="ko-KR" altLang="en-US" sz="2000" dirty="0">
                <a:solidFill>
                  <a:srgbClr val="0066FF"/>
                </a:solidFill>
              </a:rPr>
              <a:t>중국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기원전 </a:t>
            </a:r>
            <a:r>
              <a:rPr lang="en-US" altLang="ko-KR" sz="1800" dirty="0"/>
              <a:t>1500</a:t>
            </a:r>
            <a:r>
              <a:rPr lang="ko-KR" altLang="en-US" sz="1800" dirty="0"/>
              <a:t>년경의 </a:t>
            </a:r>
            <a:r>
              <a:rPr lang="ko-KR" altLang="en-US" sz="1800" dirty="0" err="1"/>
              <a:t>상문명과</a:t>
            </a:r>
            <a:r>
              <a:rPr lang="ko-KR" altLang="en-US" sz="1800" dirty="0"/>
              <a:t> 그 계승 문명들</a:t>
            </a:r>
            <a:r>
              <a:rPr lang="en-US" altLang="ko-KR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5309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875817" y="683790"/>
            <a:ext cx="9662931" cy="1573273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우바이드</a:t>
            </a:r>
            <a:r>
              <a:rPr lang="ko-KR" altLang="en-US" sz="2000" dirty="0">
                <a:solidFill>
                  <a:srgbClr val="0066FF"/>
                </a:solidFill>
              </a:rPr>
              <a:t> 문화</a:t>
            </a:r>
            <a:r>
              <a:rPr lang="en-US" altLang="ko-KR" sz="2000" dirty="0">
                <a:solidFill>
                  <a:srgbClr val="0066FF"/>
                </a:solidFill>
              </a:rPr>
              <a:t>(Ubaid): </a:t>
            </a:r>
            <a:r>
              <a:rPr lang="ko-KR" altLang="en-US" sz="2000" dirty="0">
                <a:solidFill>
                  <a:srgbClr val="0066FF"/>
                </a:solidFill>
              </a:rPr>
              <a:t>기원전 </a:t>
            </a:r>
            <a:r>
              <a:rPr lang="en-US" altLang="ko-KR" sz="2000" dirty="0">
                <a:solidFill>
                  <a:srgbClr val="0066FF"/>
                </a:solidFill>
              </a:rPr>
              <a:t>5500~3500)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altLang="ko-KR" sz="1800" dirty="0"/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ko-KR" altLang="en-US" dirty="0"/>
              <a:t>일부 마을은 도시로 발전하기 시작했으며 </a:t>
            </a:r>
            <a:r>
              <a:rPr lang="en-US" altLang="ko-KR" dirty="0" err="1"/>
              <a:t>Eridu</a:t>
            </a:r>
            <a:r>
              <a:rPr lang="ko-KR" altLang="en-US" dirty="0"/>
              <a:t>에서는 공공 건축 사원과 같은 기념비적인 건물이 축조됨</a:t>
            </a:r>
            <a:r>
              <a:rPr lang="en-US" altLang="ko-K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89610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수메르</a:t>
            </a:r>
            <a:r>
              <a:rPr lang="ko-KR" altLang="en-US" sz="2800" dirty="0"/>
              <a:t> 문명의 출현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1981200" y="1250950"/>
            <a:ext cx="8229600" cy="2925843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우바이드</a:t>
            </a:r>
            <a:r>
              <a:rPr lang="ko-KR" altLang="en-US" sz="2000" dirty="0">
                <a:solidFill>
                  <a:srgbClr val="0066FF"/>
                </a:solidFill>
              </a:rPr>
              <a:t> 문화</a:t>
            </a:r>
            <a:r>
              <a:rPr lang="en-US" altLang="ko-KR" sz="2000" dirty="0">
                <a:solidFill>
                  <a:srgbClr val="0066FF"/>
                </a:solidFill>
              </a:rPr>
              <a:t>(Ubaid): </a:t>
            </a:r>
            <a:r>
              <a:rPr lang="ko-KR" altLang="en-US" sz="2000" dirty="0">
                <a:solidFill>
                  <a:srgbClr val="0066FF"/>
                </a:solidFill>
              </a:rPr>
              <a:t>기원전 </a:t>
            </a:r>
            <a:r>
              <a:rPr lang="en-US" altLang="ko-KR" sz="2000" dirty="0">
                <a:solidFill>
                  <a:srgbClr val="0066FF"/>
                </a:solidFill>
              </a:rPr>
              <a:t>5500~3500)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altLang="ko-KR" sz="1800" dirty="0"/>
          </a:p>
          <a:p>
            <a:pPr lvl="1" algn="just">
              <a:lnSpc>
                <a:spcPct val="100000"/>
              </a:lnSpc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갈색 또는 검은 색 안료로 칠해진 기하학적 디자인으로 장식 된 독특한 토기가 제작 사용되었으며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메소포타미아 북부와 페르시아만 서쪽 해안까지 분포함</a:t>
            </a:r>
            <a:endParaRPr lang="en-US" altLang="ko-KR" sz="1800" dirty="0">
              <a:latin typeface="+mn-ea"/>
            </a:endParaRPr>
          </a:p>
          <a:p>
            <a:pPr lvl="1" algn="just">
              <a:lnSpc>
                <a:spcPct val="100000"/>
              </a:lnSpc>
              <a:buFont typeface="굴림" pitchFamily="50" charset="-127"/>
              <a:buChar char="−"/>
            </a:pPr>
            <a:endParaRPr lang="en-US" altLang="ko-KR" sz="1800" dirty="0">
              <a:latin typeface="+mn-ea"/>
            </a:endParaRPr>
          </a:p>
          <a:p>
            <a:pPr lvl="1" algn="just">
              <a:lnSpc>
                <a:spcPct val="100000"/>
              </a:lnSpc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도구 는 종종 단단한 점토와 돌</a:t>
            </a:r>
            <a:r>
              <a:rPr lang="en-US" altLang="ko-KR" sz="1800" dirty="0">
                <a:latin typeface="+mn-ea"/>
              </a:rPr>
              <a:t>,</a:t>
            </a:r>
            <a:r>
              <a:rPr lang="ko-KR" altLang="en-US" sz="1800" dirty="0">
                <a:latin typeface="+mn-ea"/>
              </a:rPr>
              <a:t> 때로는 금속이 사용되었음</a:t>
            </a:r>
            <a:endParaRPr lang="en-US" altLang="ko-KR" sz="1800" dirty="0">
              <a:latin typeface="+mn-ea"/>
            </a:endParaRPr>
          </a:p>
          <a:p>
            <a:pPr lvl="1" algn="just">
              <a:lnSpc>
                <a:spcPct val="100000"/>
              </a:lnSpc>
              <a:buFont typeface="굴림" pitchFamily="50" charset="-127"/>
              <a:buChar char="−"/>
            </a:pPr>
            <a:endParaRPr lang="en-US" altLang="ko-KR" sz="1800" dirty="0">
              <a:latin typeface="+mn-ea"/>
            </a:endParaRPr>
          </a:p>
          <a:p>
            <a:pPr lvl="1" algn="just">
              <a:lnSpc>
                <a:spcPct val="100000"/>
              </a:lnSpc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따라서 마을에는 전문 공예가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도예가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직공 및 금속 노동자가 있었지만 인구의 대부분은 농업과 계절에 따른 목축업에 종사하였음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16078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875817" y="683790"/>
            <a:ext cx="9662931" cy="2765466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우바이드</a:t>
            </a:r>
            <a:r>
              <a:rPr lang="ko-KR" altLang="en-US" sz="2000" dirty="0">
                <a:solidFill>
                  <a:srgbClr val="0066FF"/>
                </a:solidFill>
              </a:rPr>
              <a:t> 문화</a:t>
            </a:r>
            <a:r>
              <a:rPr lang="en-US" altLang="ko-KR" sz="2000" dirty="0">
                <a:solidFill>
                  <a:srgbClr val="0066FF"/>
                </a:solidFill>
              </a:rPr>
              <a:t>(Ubaid): </a:t>
            </a:r>
            <a:r>
              <a:rPr lang="ko-KR" altLang="en-US" sz="2000" dirty="0">
                <a:solidFill>
                  <a:srgbClr val="0066FF"/>
                </a:solidFill>
              </a:rPr>
              <a:t>기원전 </a:t>
            </a:r>
            <a:r>
              <a:rPr lang="en-US" altLang="ko-KR" sz="2000" dirty="0">
                <a:solidFill>
                  <a:srgbClr val="0066FF"/>
                </a:solidFill>
              </a:rPr>
              <a:t>5500~3500)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altLang="ko-KR" sz="1800" dirty="0"/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ko-KR" altLang="en-US" dirty="0"/>
              <a:t>도마뱀 모양의 머리와 도마뱀 모양의 여성형의 구운 점토 인형이 여러 </a:t>
            </a:r>
            <a:r>
              <a:rPr lang="en-US" altLang="ko-KR" dirty="0"/>
              <a:t>Ubaid </a:t>
            </a:r>
            <a:r>
              <a:rPr lang="ko-KR" altLang="en-US" dirty="0"/>
              <a:t>유적에서 발견됨</a:t>
            </a:r>
            <a:endParaRPr lang="en-US" altLang="ko-KR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altLang="ko-KR" dirty="0"/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ko-KR" altLang="en-US" dirty="0"/>
              <a:t>다수의  점토 토큰도 출토되었는데</a:t>
            </a:r>
            <a:r>
              <a:rPr lang="en-US" altLang="ko-KR" dirty="0"/>
              <a:t> </a:t>
            </a:r>
            <a:r>
              <a:rPr lang="ko-KR" altLang="en-US" dirty="0"/>
              <a:t>펜던트와 스탬프 도장은 기능이 없더라도 유사한 상징성을 가졌을 것으로 추정됨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4011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수메르</a:t>
            </a:r>
            <a:r>
              <a:rPr lang="ko-KR" altLang="en-US" sz="2800" dirty="0"/>
              <a:t> 문명의 출현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1981200" y="1250950"/>
            <a:ext cx="8229600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우루크</a:t>
            </a:r>
            <a:r>
              <a:rPr lang="ko-KR" altLang="en-US" sz="2000" dirty="0">
                <a:solidFill>
                  <a:srgbClr val="0066FF"/>
                </a:solidFill>
              </a:rPr>
              <a:t> 시기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en-US" altLang="ko-KR" sz="2000" dirty="0" err="1">
                <a:solidFill>
                  <a:srgbClr val="0066FF"/>
                </a:solidFill>
              </a:rPr>
              <a:t>Uruk</a:t>
            </a:r>
            <a:r>
              <a:rPr lang="en-US" altLang="ko-KR" sz="2000" dirty="0">
                <a:solidFill>
                  <a:srgbClr val="0066FF"/>
                </a:solidFill>
              </a:rPr>
              <a:t> period: </a:t>
            </a:r>
            <a:r>
              <a:rPr lang="ko-KR" altLang="en-US" sz="2000" dirty="0">
                <a:solidFill>
                  <a:srgbClr val="0066FF"/>
                </a:solidFill>
              </a:rPr>
              <a:t>기원전 </a:t>
            </a:r>
            <a:r>
              <a:rPr lang="en-US" altLang="ko-KR" sz="2000" dirty="0">
                <a:solidFill>
                  <a:srgbClr val="0066FF"/>
                </a:solidFill>
              </a:rPr>
              <a:t>3500~2900)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우루크</a:t>
            </a:r>
            <a:r>
              <a:rPr lang="en-US" altLang="ko-KR" sz="1800" dirty="0"/>
              <a:t>(</a:t>
            </a:r>
            <a:r>
              <a:rPr lang="en-US" altLang="ko-KR" sz="1800" dirty="0" err="1"/>
              <a:t>Uruk</a:t>
            </a:r>
            <a:r>
              <a:rPr lang="en-US" altLang="ko-KR" sz="1800" dirty="0"/>
              <a:t>): </a:t>
            </a:r>
            <a:r>
              <a:rPr lang="ko-KR" altLang="en-US" sz="1800" dirty="0" err="1"/>
              <a:t>수메르와</a:t>
            </a:r>
            <a:r>
              <a:rPr lang="ko-KR" altLang="en-US" sz="1800" dirty="0"/>
              <a:t> 바빌로니아 시대의 고대 도시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en-US" altLang="ko-KR" sz="1800" dirty="0"/>
              <a:t>5~8</a:t>
            </a:r>
            <a:r>
              <a:rPr lang="ko-KR" altLang="en-US" sz="1800" dirty="0"/>
              <a:t>만명의 인구 추정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세계 최초의 도시 중 하나이며</a:t>
            </a:r>
            <a:r>
              <a:rPr lang="en-US" altLang="ko-KR" sz="1800" dirty="0"/>
              <a:t>, </a:t>
            </a:r>
            <a:r>
              <a:rPr lang="ko-KR" altLang="en-US" sz="1800" dirty="0"/>
              <a:t>관료와 군인 등 직업의 분화와 계층화된 사회로 도시 국가 시대로의 진입을 알려주는 상징적인 </a:t>
            </a:r>
            <a:r>
              <a:rPr lang="ko-KR" altLang="en-US" sz="1800" dirty="0" err="1"/>
              <a:t>유적임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우르</a:t>
            </a:r>
            <a:r>
              <a:rPr lang="ko-KR" altLang="en-US" sz="1800" dirty="0"/>
              <a:t> </a:t>
            </a:r>
            <a:r>
              <a:rPr lang="en-US" altLang="ko-KR" sz="1800" dirty="0"/>
              <a:t>3</a:t>
            </a:r>
            <a:r>
              <a:rPr lang="ko-KR" altLang="en-US" sz="1800" dirty="0"/>
              <a:t>왕조의 뒤를 이어 </a:t>
            </a:r>
            <a:r>
              <a:rPr lang="ko-KR" altLang="en-US" sz="1800" dirty="0" err="1"/>
              <a:t>앗시리아</a:t>
            </a:r>
            <a:r>
              <a:rPr lang="ko-KR" altLang="en-US" sz="1800" dirty="0"/>
              <a:t> 제국</a:t>
            </a:r>
            <a:r>
              <a:rPr lang="en-US" altLang="ko-KR" sz="1800" dirty="0"/>
              <a:t>, </a:t>
            </a:r>
            <a:r>
              <a:rPr lang="ko-KR" altLang="en-US" sz="1800" dirty="0"/>
              <a:t>바빌로니아 제국</a:t>
            </a:r>
            <a:r>
              <a:rPr lang="en-US" altLang="ko-KR" sz="1800" dirty="0"/>
              <a:t>, </a:t>
            </a:r>
            <a:r>
              <a:rPr lang="ko-KR" altLang="en-US" sz="1800" dirty="0"/>
              <a:t>페르시아 제국으로 이어짐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67075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1030147" y="1250950"/>
            <a:ext cx="10127848" cy="5378450"/>
          </a:xfrm>
        </p:spPr>
        <p:txBody>
          <a:bodyPr/>
          <a:lstStyle/>
          <a:p>
            <a:r>
              <a:rPr lang="ko-KR" altLang="en-US" sz="2000" dirty="0">
                <a:solidFill>
                  <a:srgbClr val="0066FF"/>
                </a:solidFill>
              </a:rPr>
              <a:t>정주 취락의 출현 과정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ko-KR" altLang="en-US" sz="2000" dirty="0" err="1">
                <a:solidFill>
                  <a:srgbClr val="0066FF"/>
                </a:solidFill>
              </a:rPr>
              <a:t>관리재배와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r>
              <a:rPr lang="ko-KR" altLang="en-US" sz="2000" dirty="0" err="1">
                <a:solidFill>
                  <a:srgbClr val="0066FF"/>
                </a:solidFill>
              </a:rPr>
              <a:t>선별사냥</a:t>
            </a:r>
            <a:r>
              <a:rPr lang="en-US" altLang="ko-KR" sz="2000" dirty="0">
                <a:solidFill>
                  <a:srgbClr val="0066FF"/>
                </a:solidFill>
              </a:rPr>
              <a:t>)</a:t>
            </a:r>
          </a:p>
          <a:p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1800" dirty="0"/>
              <a:t>약 </a:t>
            </a:r>
            <a:r>
              <a:rPr lang="en-US" altLang="ko-KR" sz="1800" dirty="0"/>
              <a:t>1</a:t>
            </a:r>
            <a:r>
              <a:rPr lang="ko-KR" altLang="en-US" sz="1800" dirty="0" err="1"/>
              <a:t>만년전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홍적세의</a:t>
            </a:r>
            <a:r>
              <a:rPr lang="ko-KR" altLang="en-US" sz="1800" dirty="0"/>
              <a:t> 최후 </a:t>
            </a:r>
            <a:r>
              <a:rPr lang="ko-KR" altLang="en-US" sz="1800" dirty="0">
                <a:solidFill>
                  <a:srgbClr val="FF0000"/>
                </a:solidFill>
              </a:rPr>
              <a:t>빙하기가 끝나면서 </a:t>
            </a:r>
            <a:r>
              <a:rPr lang="ko-KR" altLang="en-US" sz="1800" dirty="0"/>
              <a:t>기후는 서서히 현재와 같이 </a:t>
            </a:r>
            <a:r>
              <a:rPr lang="ko-KR" altLang="en-US" sz="1800" dirty="0" err="1"/>
              <a:t>온화해짐</a:t>
            </a: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1800" dirty="0"/>
              <a:t>저장성이 우수한 견과류</a:t>
            </a:r>
            <a:r>
              <a:rPr lang="en-US" altLang="ko-KR" sz="1800" dirty="0"/>
              <a:t>, </a:t>
            </a:r>
            <a:r>
              <a:rPr lang="ko-KR" altLang="en-US" sz="1800" dirty="0"/>
              <a:t>구근류</a:t>
            </a:r>
            <a:r>
              <a:rPr lang="en-US" altLang="ko-KR" sz="1800" dirty="0"/>
              <a:t>, </a:t>
            </a:r>
            <a:r>
              <a:rPr lang="ko-KR" altLang="en-US" sz="1800" dirty="0"/>
              <a:t>그리고 </a:t>
            </a:r>
            <a:r>
              <a:rPr lang="ko-KR" altLang="en-US" sz="1800" dirty="0" err="1">
                <a:solidFill>
                  <a:srgbClr val="FF0000"/>
                </a:solidFill>
              </a:rPr>
              <a:t>야생곡물</a:t>
            </a:r>
            <a:r>
              <a:rPr lang="ko-KR" altLang="en-US" sz="1800" dirty="0"/>
              <a:t> 등에 대한 관심이 증대되면서 이들을 단순히 자연상태로 방임하지 않고 보다 유리한 성장환경을 인위적으로 조성하는 이른바 </a:t>
            </a:r>
            <a:r>
              <a:rPr lang="ko-KR" altLang="en-US" sz="1800" dirty="0" err="1">
                <a:solidFill>
                  <a:srgbClr val="FF0000"/>
                </a:solidFill>
              </a:rPr>
              <a:t>관리재배</a:t>
            </a:r>
            <a:r>
              <a:rPr lang="ko-KR" altLang="en-US" sz="1800" dirty="0" err="1"/>
              <a:t>의</a:t>
            </a:r>
            <a:r>
              <a:rPr lang="ko-KR" altLang="en-US" sz="1800" dirty="0"/>
              <a:t> 대상으로 설정하게 됨</a:t>
            </a:r>
            <a:r>
              <a:rPr lang="en-US" altLang="ko-KR" sz="1800" dirty="0"/>
              <a:t>.</a:t>
            </a: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1800" dirty="0"/>
              <a:t>동물의 경우에도 마찬가지여서 주 </a:t>
            </a:r>
            <a:r>
              <a:rPr lang="ko-KR" altLang="en-US" sz="1800" dirty="0" err="1"/>
              <a:t>수렵대상의</a:t>
            </a:r>
            <a:r>
              <a:rPr lang="ko-KR" altLang="en-US" sz="1800" dirty="0"/>
              <a:t> 경우 그들에게 유리한 </a:t>
            </a:r>
            <a:r>
              <a:rPr lang="ko-KR" altLang="en-US" sz="1800" dirty="0">
                <a:solidFill>
                  <a:srgbClr val="FF0000"/>
                </a:solidFill>
              </a:rPr>
              <a:t>서식환경을 유지</a:t>
            </a:r>
            <a:r>
              <a:rPr lang="ko-KR" altLang="en-US" sz="1800" dirty="0"/>
              <a:t>하는 노력을 기울이고 </a:t>
            </a:r>
            <a:r>
              <a:rPr lang="ko-KR" altLang="en-US" sz="1800" dirty="0">
                <a:solidFill>
                  <a:srgbClr val="FF0000"/>
                </a:solidFill>
              </a:rPr>
              <a:t>선별적 사냥</a:t>
            </a:r>
            <a:r>
              <a:rPr lang="ko-KR" altLang="en-US" sz="1800" dirty="0"/>
              <a:t>을 실시함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62859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1030147" y="1250950"/>
            <a:ext cx="10127848" cy="537845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정주 취락의 출현 과정</a:t>
            </a:r>
            <a:endParaRPr lang="en-US" altLang="ko-KR" sz="2000" dirty="0">
              <a:solidFill>
                <a:srgbClr val="0066FF"/>
              </a:solidFill>
            </a:endParaRPr>
          </a:p>
          <a:p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1800" dirty="0"/>
              <a:t>인류의 </a:t>
            </a:r>
            <a:r>
              <a:rPr lang="ko-KR" altLang="en-US" sz="1800" dirty="0" err="1"/>
              <a:t>식량생산은</a:t>
            </a:r>
            <a:r>
              <a:rPr lang="ko-KR" altLang="en-US" sz="1800" dirty="0"/>
              <a:t> 기나긴 빙하기 동안 지속되어 온 </a:t>
            </a:r>
            <a:r>
              <a:rPr lang="ko-KR" altLang="en-US" sz="1800" dirty="0" err="1">
                <a:solidFill>
                  <a:srgbClr val="FF0000"/>
                </a:solidFill>
              </a:rPr>
              <a:t>자연경제를</a:t>
            </a:r>
            <a:r>
              <a:rPr lang="ko-KR" altLang="en-US" sz="1800" dirty="0">
                <a:solidFill>
                  <a:srgbClr val="FF0000"/>
                </a:solidFill>
              </a:rPr>
              <a:t> 벗어나</a:t>
            </a:r>
            <a:r>
              <a:rPr lang="ko-KR" altLang="en-US" sz="1800" dirty="0"/>
              <a:t> 새로운 생산경제로의 진입을 의미함</a:t>
            </a: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1800" dirty="0"/>
              <a:t>이것이 </a:t>
            </a:r>
            <a:r>
              <a:rPr lang="ko-KR" altLang="en-US" sz="1800" dirty="0" err="1"/>
              <a:t>인류생활에</a:t>
            </a:r>
            <a:r>
              <a:rPr lang="ko-KR" altLang="en-US" sz="1800" dirty="0"/>
              <a:t> 미치는 영향력이 혁명적이어서</a:t>
            </a:r>
            <a:r>
              <a:rPr lang="en-US" altLang="ko-KR" sz="1800" dirty="0"/>
              <a:t>, ‘</a:t>
            </a:r>
            <a:r>
              <a:rPr lang="ko-KR" altLang="en-US" sz="1800" dirty="0" err="1">
                <a:solidFill>
                  <a:srgbClr val="FF0000"/>
                </a:solidFill>
              </a:rPr>
              <a:t>신석기혁명</a:t>
            </a:r>
            <a:r>
              <a:rPr lang="en-US" altLang="ko-KR" sz="1800" dirty="0"/>
              <a:t>’</a:t>
            </a:r>
            <a:r>
              <a:rPr lang="ko-KR" altLang="en-US" sz="1800" dirty="0"/>
              <a:t>으로 부르기도 함</a:t>
            </a: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1800" dirty="0"/>
              <a:t>이러한 생계방식상의 전환은 수렵과 채집을 위한 </a:t>
            </a:r>
            <a:r>
              <a:rPr lang="ko-KR" altLang="en-US" sz="1800" dirty="0">
                <a:solidFill>
                  <a:srgbClr val="FF0000"/>
                </a:solidFill>
              </a:rPr>
              <a:t>장거리 이동을 불필요</a:t>
            </a:r>
            <a:r>
              <a:rPr lang="ko-KR" altLang="en-US" sz="1800" dirty="0"/>
              <a:t>하게 함으로써 보다 많은 사람들이 한곳에 머물러 살 수 있는 </a:t>
            </a:r>
            <a:r>
              <a:rPr lang="ko-KR" altLang="en-US" sz="1800" dirty="0" err="1"/>
              <a:t>정주취락이</a:t>
            </a:r>
            <a:r>
              <a:rPr lang="ko-KR" altLang="en-US" sz="1800" dirty="0"/>
              <a:t> 형성됨</a:t>
            </a: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800" dirty="0"/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altLang="ko-KR" sz="1800" dirty="0"/>
              <a:t>* </a:t>
            </a:r>
            <a:r>
              <a:rPr lang="ko-KR" altLang="en-US" sz="1800" dirty="0" err="1"/>
              <a:t>식량생산은</a:t>
            </a:r>
            <a:r>
              <a:rPr lang="ko-KR" altLang="en-US" sz="1800" dirty="0"/>
              <a:t> 한정된 지역에서 보다 많은 인간을 부양할 수 있는 효율성이 높은 생계수단임은 분명하나 </a:t>
            </a:r>
            <a:r>
              <a:rPr lang="ko-KR" altLang="en-US" sz="1800" dirty="0" err="1"/>
              <a:t>수렵채집에</a:t>
            </a:r>
            <a:r>
              <a:rPr lang="ko-KR" altLang="en-US" sz="1800" dirty="0"/>
              <a:t> 비해 더 많은 노동력투자를 인간에게 요구하는 것이어서 결코 </a:t>
            </a:r>
            <a:r>
              <a:rPr lang="ko-KR" altLang="en-US" sz="1800" dirty="0" err="1"/>
              <a:t>비교위위적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생업경제라</a:t>
            </a:r>
            <a:r>
              <a:rPr lang="ko-KR" altLang="en-US" sz="1800" dirty="0"/>
              <a:t> 하기 어려움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400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758142" y="382849"/>
            <a:ext cx="10127848" cy="1173946"/>
          </a:xfrm>
        </p:spPr>
        <p:txBody>
          <a:bodyPr/>
          <a:lstStyle/>
          <a:p>
            <a:r>
              <a:rPr lang="ko-KR" altLang="en-US" sz="2000" dirty="0">
                <a:solidFill>
                  <a:srgbClr val="0066FF"/>
                </a:solidFill>
              </a:rPr>
              <a:t>취락의 개념 </a:t>
            </a:r>
            <a:endParaRPr lang="en-US" altLang="ko-KR" sz="2000" dirty="0">
              <a:solidFill>
                <a:srgbClr val="0066FF"/>
              </a:solidFill>
            </a:endParaRPr>
          </a:p>
          <a:p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인간은 지속적인 문화적 활동을 통해 지표를 개조하여 </a:t>
            </a:r>
            <a:r>
              <a:rPr lang="ko-KR" altLang="en-US" sz="1800" dirty="0">
                <a:solidFill>
                  <a:srgbClr val="FF0000"/>
                </a:solidFill>
              </a:rPr>
              <a:t>인위적인 문화경관</a:t>
            </a:r>
            <a:r>
              <a:rPr lang="ko-KR" altLang="en-US" sz="1800" dirty="0"/>
              <a:t>을 만들어낸다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36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758142" y="272896"/>
            <a:ext cx="10127848" cy="1173946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취락의 개념 </a:t>
            </a:r>
            <a:endParaRPr lang="en-US" altLang="ko-KR" sz="2000" dirty="0">
              <a:solidFill>
                <a:srgbClr val="0066FF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이러한 인간의 문화적 활동은 주거를 중심으로 일정한 공간적 범위 내에서 이루어진다</a:t>
            </a:r>
            <a:r>
              <a:rPr lang="en-US" altLang="ko-KR" sz="1800" dirty="0"/>
              <a:t>. </a:t>
            </a:r>
            <a:r>
              <a:rPr lang="ko-KR" altLang="en-US" sz="1800" dirty="0"/>
              <a:t>농업에 기초한 </a:t>
            </a:r>
            <a:r>
              <a:rPr lang="ko-KR" altLang="en-US" sz="1800" dirty="0" err="1"/>
              <a:t>인간집단의</a:t>
            </a:r>
            <a:r>
              <a:rPr lang="ko-KR" altLang="en-US" sz="1800" dirty="0"/>
              <a:t> 문화적 활동이 반복적으로 영위되는 일정한 </a:t>
            </a:r>
            <a:r>
              <a:rPr lang="ko-KR" altLang="en-US" sz="1800" dirty="0" err="1"/>
              <a:t>공간범위가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광위의</a:t>
            </a:r>
            <a:r>
              <a:rPr lang="ko-KR" altLang="en-US" sz="1800" dirty="0"/>
              <a:t> 취락 개념에 해당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85641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1030147" y="1250950"/>
            <a:ext cx="10127848" cy="5378450"/>
          </a:xfrm>
        </p:spPr>
        <p:txBody>
          <a:bodyPr/>
          <a:lstStyle/>
          <a:p>
            <a:r>
              <a:rPr lang="ko-KR" altLang="en-US" sz="2000" dirty="0">
                <a:solidFill>
                  <a:srgbClr val="0066FF"/>
                </a:solidFill>
              </a:rPr>
              <a:t>취락의 개념 </a:t>
            </a:r>
            <a:endParaRPr lang="en-US" altLang="ko-KR" sz="2000" dirty="0">
              <a:solidFill>
                <a:srgbClr val="0066FF"/>
              </a:solidFill>
            </a:endParaRPr>
          </a:p>
          <a:p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>
                <a:solidFill>
                  <a:srgbClr val="FF0000"/>
                </a:solidFill>
              </a:rPr>
              <a:t>광의의 취락</a:t>
            </a:r>
            <a:r>
              <a:rPr lang="ko-KR" altLang="en-US" sz="1800" dirty="0"/>
              <a:t>을 구성하는 여러 요소들로는 경작지</a:t>
            </a:r>
            <a:r>
              <a:rPr lang="en-US" altLang="ko-KR" sz="1800" dirty="0"/>
              <a:t>, </a:t>
            </a:r>
            <a:r>
              <a:rPr lang="ko-KR" altLang="en-US" sz="1800" dirty="0"/>
              <a:t>도로망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쓰레기터</a:t>
            </a:r>
            <a:r>
              <a:rPr lang="en-US" altLang="ko-KR" sz="1800" dirty="0"/>
              <a:t>, </a:t>
            </a:r>
            <a:r>
              <a:rPr lang="ko-KR" altLang="en-US" sz="1800" dirty="0"/>
              <a:t>의례장소 등 다양하지만</a:t>
            </a:r>
            <a:r>
              <a:rPr lang="en-US" altLang="ko-KR" sz="1800" dirty="0"/>
              <a:t>(</a:t>
            </a:r>
            <a:r>
              <a:rPr lang="ko-KR" altLang="en-US" sz="1800" dirty="0"/>
              <a:t>추연식 </a:t>
            </a:r>
            <a:r>
              <a:rPr lang="en-US" altLang="ko-KR" sz="1800" dirty="0"/>
              <a:t>1997: 49),</a:t>
            </a:r>
            <a:r>
              <a:rPr lang="ko-KR" altLang="en-US" sz="1800" dirty="0"/>
              <a:t> 발굴조사를 통해 확인 가능한 부분은 인간활동의 중심이 되는 주거가 조성된 공간 일대로 한정된다</a:t>
            </a:r>
            <a:r>
              <a:rPr lang="en-US" altLang="ko-KR" sz="1800" dirty="0"/>
              <a:t>.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이러한 </a:t>
            </a:r>
            <a:r>
              <a:rPr lang="ko-KR" altLang="en-US" sz="1800" dirty="0">
                <a:solidFill>
                  <a:srgbClr val="FF0000"/>
                </a:solidFill>
              </a:rPr>
              <a:t>주거와 부대시설이 밀집된 일정한 공간범위를 협의의 취락</a:t>
            </a:r>
            <a:r>
              <a:rPr lang="ko-KR" altLang="en-US" sz="1800" dirty="0"/>
              <a:t>에 해당함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03234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829518" y="1343548"/>
            <a:ext cx="10264815" cy="2337201"/>
          </a:xfrm>
        </p:spPr>
        <p:txBody>
          <a:bodyPr/>
          <a:lstStyle/>
          <a:p>
            <a:r>
              <a:rPr lang="ko-KR" altLang="en-US" sz="2000" dirty="0">
                <a:solidFill>
                  <a:srgbClr val="0066FF"/>
                </a:solidFill>
              </a:rPr>
              <a:t>취락의 형성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방어의 필요성</a:t>
            </a:r>
            <a:r>
              <a:rPr lang="en-US" altLang="ko-KR" sz="1800" dirty="0"/>
              <a:t>, </a:t>
            </a:r>
            <a:r>
              <a:rPr lang="ko-KR" altLang="en-US" sz="1800" dirty="0"/>
              <a:t>가족이나 씨족의 유대</a:t>
            </a:r>
            <a:r>
              <a:rPr lang="en-US" altLang="ko-KR" sz="1800" dirty="0"/>
              <a:t>, </a:t>
            </a:r>
            <a:r>
              <a:rPr lang="ko-KR" altLang="en-US" sz="1800" dirty="0"/>
              <a:t>인간활동에 유리한 자연환경 등의 요인으로 인해 주거가 밀집됨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인간은 집단을 구성하여 생활하고 안정적으로 조직을영위하기 위해서는</a:t>
            </a:r>
            <a:r>
              <a:rPr lang="en-US" altLang="ko-KR" sz="1800" dirty="0"/>
              <a:t>, </a:t>
            </a:r>
            <a:r>
              <a:rPr lang="ko-KR" altLang="en-US" sz="1800" dirty="0"/>
              <a:t>각종 생산활동과 공동시설물 관리 등에 조직적인 노동력을 동원할 수 있는 </a:t>
            </a:r>
            <a:r>
              <a:rPr lang="ko-KR" altLang="en-US" sz="1800" dirty="0">
                <a:solidFill>
                  <a:srgbClr val="FF0000"/>
                </a:solidFill>
              </a:rPr>
              <a:t>공동체의 존재</a:t>
            </a:r>
            <a:r>
              <a:rPr lang="ko-KR" altLang="en-US" sz="1800" dirty="0"/>
              <a:t>가 필수불가결함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716663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58188" y="414338"/>
            <a:ext cx="8229600" cy="792162"/>
          </a:xfrm>
        </p:spPr>
        <p:txBody>
          <a:bodyPr/>
          <a:lstStyle/>
          <a:p>
            <a:pPr eaLnBrk="1" hangingPunct="1"/>
            <a:r>
              <a:rPr lang="ko-KR" altLang="en-US" b="1" dirty="0">
                <a:solidFill>
                  <a:srgbClr val="0066FF"/>
                </a:solidFill>
              </a:rPr>
              <a:t>고든 </a:t>
            </a:r>
            <a:r>
              <a:rPr lang="ko-KR" altLang="en-US" b="1" dirty="0" err="1">
                <a:solidFill>
                  <a:srgbClr val="0066FF"/>
                </a:solidFill>
              </a:rPr>
              <a:t>차일드의</a:t>
            </a:r>
            <a:r>
              <a:rPr lang="ko-KR" altLang="en-US" b="1" dirty="0">
                <a:solidFill>
                  <a:srgbClr val="0066FF"/>
                </a:solidFill>
              </a:rPr>
              <a:t> 도시혁명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5930" y="1484374"/>
            <a:ext cx="10315213" cy="447825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1800" b="1" dirty="0">
                <a:solidFill>
                  <a:srgbClr val="3333FF"/>
                </a:solidFill>
              </a:rPr>
              <a:t>청동기시대의 개념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ko-KR" altLang="en-US" sz="1800" dirty="0">
                <a:latin typeface="+mn-ea"/>
              </a:rPr>
              <a:t>도시화가 이루어지고 시작되는 것으로 규정</a:t>
            </a:r>
            <a:endParaRPr lang="en-US" altLang="ko-KR" sz="1800" dirty="0">
              <a:latin typeface="+mn-ea"/>
            </a:endParaRPr>
          </a:p>
          <a:p>
            <a:pPr lvl="1" algn="just" eaLnBrk="1" hangingPunct="1">
              <a:lnSpc>
                <a:spcPct val="80000"/>
              </a:lnSpc>
            </a:pPr>
            <a:endParaRPr lang="ko-KR" altLang="en-US" sz="1800" dirty="0">
              <a:latin typeface="+mn-ea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ko-KR" altLang="en-US" sz="1800" dirty="0">
                <a:latin typeface="+mn-ea"/>
              </a:rPr>
              <a:t>문자의 사용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축력의 이용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마차와 쟁기의 사용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야금술과 도량형의 사용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선박의 건조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 err="1">
                <a:latin typeface="+mn-ea"/>
              </a:rPr>
              <a:t>잉여생산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직업의 분화와 장인의 등장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 err="1">
                <a:latin typeface="+mn-ea"/>
              </a:rPr>
              <a:t>관개기술과</a:t>
            </a:r>
            <a:r>
              <a:rPr lang="ko-KR" altLang="en-US" sz="1800" dirty="0">
                <a:latin typeface="+mn-ea"/>
              </a:rPr>
              <a:t> 수학의 발달</a:t>
            </a:r>
            <a:endParaRPr lang="en-US" altLang="ko-KR" sz="1800" dirty="0">
              <a:latin typeface="+mn-ea"/>
            </a:endParaRPr>
          </a:p>
          <a:p>
            <a:pPr lvl="1" algn="just" eaLnBrk="1" hangingPunct="1">
              <a:lnSpc>
                <a:spcPct val="80000"/>
              </a:lnSpc>
            </a:pPr>
            <a:endParaRPr lang="ko-KR" altLang="en-US" sz="1800" dirty="0">
              <a:latin typeface="+mn-ea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ko-KR" sz="1800" dirty="0">
                <a:latin typeface="+mn-ea"/>
              </a:rPr>
              <a:t>5,000</a:t>
            </a:r>
            <a:r>
              <a:rPr lang="ko-KR" altLang="en-US" sz="1800" dirty="0">
                <a:latin typeface="+mn-ea"/>
              </a:rPr>
              <a:t>명 이상의 인구와 문자 또는 </a:t>
            </a:r>
            <a:r>
              <a:rPr lang="ko-KR" altLang="en-US" sz="1800" dirty="0" err="1">
                <a:latin typeface="+mn-ea"/>
              </a:rPr>
              <a:t>상징체계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 err="1">
                <a:latin typeface="+mn-ea"/>
              </a:rPr>
              <a:t>기념물적</a:t>
            </a:r>
            <a:r>
              <a:rPr lang="ko-KR" altLang="en-US" sz="1800" dirty="0">
                <a:latin typeface="+mn-ea"/>
              </a:rPr>
              <a:t> 또는 의례적인 중심지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계급제도와 사회계층의 분화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중앙집권화된 사회구조</a:t>
            </a:r>
            <a:endParaRPr lang="en-US" altLang="ko-KR" sz="1800" dirty="0">
              <a:latin typeface="+mn-ea"/>
            </a:endParaRPr>
          </a:p>
          <a:p>
            <a:pPr lvl="1" algn="just" eaLnBrk="1" hangingPunct="1">
              <a:lnSpc>
                <a:spcPct val="80000"/>
              </a:lnSpc>
            </a:pPr>
            <a:endParaRPr lang="ko-KR" altLang="en-US" sz="1800" dirty="0">
              <a:latin typeface="+mn-ea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ko-KR" altLang="en-US" sz="1800" dirty="0">
                <a:latin typeface="+mn-ea"/>
              </a:rPr>
              <a:t>기본조건으로 계급의 분화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정치 및 종교적 </a:t>
            </a:r>
            <a:r>
              <a:rPr lang="ko-KR" altLang="en-US" sz="1800" dirty="0" err="1">
                <a:latin typeface="+mn-ea"/>
              </a:rPr>
              <a:t>상하계층의</a:t>
            </a:r>
            <a:r>
              <a:rPr lang="ko-KR" altLang="en-US" sz="1800" dirty="0">
                <a:latin typeface="+mn-ea"/>
              </a:rPr>
              <a:t> 구분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복잡한 직업의 분화</a:t>
            </a:r>
          </a:p>
        </p:txBody>
      </p:sp>
    </p:spTree>
    <p:extLst>
      <p:ext uri="{BB962C8B-B14F-4D97-AF65-F5344CB8AC3E}">
        <p14:creationId xmlns:p14="http://schemas.microsoft.com/office/powerpoint/2010/main" val="24585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8057" y="1328116"/>
            <a:ext cx="10564069" cy="4478256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ko-KR" altLang="en-US" sz="1800" b="1" dirty="0">
                <a:solidFill>
                  <a:srgbClr val="3333FF"/>
                </a:solidFill>
              </a:rPr>
              <a:t>도시의 개념</a:t>
            </a:r>
            <a:endParaRPr lang="en-US" altLang="ko-KR" sz="1800" b="1" dirty="0">
              <a:solidFill>
                <a:srgbClr val="3333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ko-KR" altLang="en-US" sz="1800" b="1" dirty="0">
              <a:solidFill>
                <a:srgbClr val="3333FF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도시는 인구 규모가 더 크기 때문에 다른 형태의 취락과 구별됨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도시는 직접 농사에 종사하지 않는 사람을 포함하며</a:t>
            </a:r>
            <a:r>
              <a:rPr lang="en-US" altLang="ko-KR" sz="1800" dirty="0"/>
              <a:t>, </a:t>
            </a:r>
            <a:r>
              <a:rPr lang="ko-KR" altLang="en-US" sz="1800" dirty="0"/>
              <a:t>위상 면에서 정치</a:t>
            </a:r>
            <a:r>
              <a:rPr lang="en-US" altLang="ko-KR" sz="1800" dirty="0"/>
              <a:t>, </a:t>
            </a:r>
            <a:r>
              <a:rPr lang="ko-KR" altLang="en-US" sz="1800" dirty="0"/>
              <a:t>경제</a:t>
            </a:r>
            <a:r>
              <a:rPr lang="en-US" altLang="ko-KR" sz="1800" dirty="0"/>
              <a:t>, </a:t>
            </a:r>
            <a:r>
              <a:rPr lang="ko-KR" altLang="en-US" sz="1800" dirty="0"/>
              <a:t>사회적 중심지임</a:t>
            </a:r>
            <a:r>
              <a:rPr lang="en-US" altLang="ko-KR" sz="1800" dirty="0"/>
              <a:t>. </a:t>
            </a:r>
            <a:r>
              <a:rPr lang="ko-KR" altLang="en-US" sz="1800" dirty="0"/>
              <a:t>엘리트 계층의 도시 </a:t>
            </a:r>
            <a:r>
              <a:rPr lang="ko-KR" altLang="en-US" sz="1800" dirty="0" err="1"/>
              <a:t>거주</a:t>
            </a:r>
            <a:r>
              <a:rPr lang="ko-KR" altLang="en-US" sz="1800" dirty="0" err="1">
                <a:latin typeface="+mn-ea"/>
              </a:rPr>
              <a:t>화가</a:t>
            </a:r>
            <a:r>
              <a:rPr lang="ko-KR" altLang="en-US" sz="1800" dirty="0">
                <a:latin typeface="+mn-ea"/>
              </a:rPr>
              <a:t> 이루어지기 시작함</a:t>
            </a:r>
            <a:endParaRPr lang="en-US" altLang="ko-KR" sz="1800" dirty="0">
              <a:latin typeface="+mn-ea"/>
            </a:endParaRPr>
          </a:p>
          <a:p>
            <a:pPr lvl="1" algn="just">
              <a:lnSpc>
                <a:spcPct val="150000"/>
              </a:lnSpc>
            </a:pPr>
            <a:endParaRPr lang="en-US" altLang="ko-KR" sz="1800" dirty="0">
              <a:latin typeface="+mn-ea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도시와 문명은 같은 라틴어 </a:t>
            </a:r>
            <a:r>
              <a:rPr lang="ko-KR" altLang="en-US" sz="1800" dirty="0" err="1"/>
              <a:t>어원임</a:t>
            </a:r>
            <a:r>
              <a:rPr lang="en-US" altLang="ko-KR" sz="1800" dirty="0"/>
              <a:t>. </a:t>
            </a:r>
            <a:r>
              <a:rPr lang="ko-KR" altLang="en-US" sz="1800" dirty="0"/>
              <a:t>문명 </a:t>
            </a:r>
            <a:r>
              <a:rPr lang="en-US" altLang="ko-KR" sz="1800" dirty="0"/>
              <a:t>(civilization)</a:t>
            </a:r>
            <a:r>
              <a:rPr lang="ko-KR" altLang="en-US" sz="1800" dirty="0"/>
              <a:t>의 정의는 도시의 정의보다 더 어렵지만 문명을 공식적인 제도와 중앙집권적 기관에 의해 구성원들을 조직화된 커뮤니티로 수용하는 복합적이고 사회문화적인 </a:t>
            </a:r>
            <a:r>
              <a:rPr lang="ko-KR" altLang="en-US" sz="1800" dirty="0" err="1"/>
              <a:t>조직임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>
              <a:latin typeface="+mn-ea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도시가 문명과 독립적으로 존재할 수 없다는 것은 확실하다</a:t>
            </a:r>
            <a:r>
              <a:rPr lang="en-US" altLang="ko-KR" sz="1800" dirty="0"/>
              <a:t>. </a:t>
            </a:r>
            <a:r>
              <a:rPr lang="ko-KR" altLang="en-US" sz="1800" dirty="0"/>
              <a:t>자신의 식량을 생산하지 않는 수백 혹은 수 천 명을 위해 정해진 위치에 취락이 </a:t>
            </a:r>
            <a:r>
              <a:rPr lang="ko-KR" altLang="en-US" sz="1800" dirty="0" err="1"/>
              <a:t>영위되기</a:t>
            </a:r>
            <a:r>
              <a:rPr lang="ko-KR" altLang="en-US" sz="1800" dirty="0"/>
              <a:t> 위해서는 문명의 특성과 관련된 조직</a:t>
            </a:r>
            <a:r>
              <a:rPr lang="en-US" altLang="ko-KR" sz="1800" dirty="0"/>
              <a:t>, </a:t>
            </a:r>
            <a:r>
              <a:rPr lang="ko-KR" altLang="en-US" sz="1800" dirty="0"/>
              <a:t>질서</a:t>
            </a:r>
            <a:r>
              <a:rPr lang="en-US" altLang="ko-KR" sz="1800" dirty="0"/>
              <a:t>, </a:t>
            </a:r>
            <a:r>
              <a:rPr lang="ko-KR" altLang="en-US" sz="1800" dirty="0"/>
              <a:t>복합체가 필요함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126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2441</TotalTime>
  <Words>793</Words>
  <Application>Microsoft Office PowerPoint</Application>
  <PresentationFormat>와이드스크린</PresentationFormat>
  <Paragraphs>108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굴림</vt:lpstr>
      <vt:lpstr>맑은 고딕</vt:lpstr>
      <vt:lpstr>Arial</vt:lpstr>
      <vt:lpstr>Office 테마</vt:lpstr>
      <vt:lpstr>도시혁명, 국가의 탄생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고든 차일드의 도시혁명</vt:lpstr>
      <vt:lpstr>PowerPoint 프레젠테이션</vt:lpstr>
      <vt:lpstr>문명(국가)의 성립 요건</vt:lpstr>
      <vt:lpstr>문명(국가)의 성립 요건</vt:lpstr>
      <vt:lpstr>최초의 국가사회</vt:lpstr>
      <vt:lpstr>PowerPoint 프레젠테이션</vt:lpstr>
      <vt:lpstr>수메르 문명의 출현</vt:lpstr>
      <vt:lpstr>PowerPoint 프레젠테이션</vt:lpstr>
      <vt:lpstr>수메르 문명의 출현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빙하기의 종말과 정주 취락의 출현</dc:title>
  <dc:creator>user</dc:creator>
  <cp:lastModifiedBy>이 현진</cp:lastModifiedBy>
  <cp:revision>112</cp:revision>
  <dcterms:created xsi:type="dcterms:W3CDTF">2020-04-08T07:59:20Z</dcterms:created>
  <dcterms:modified xsi:type="dcterms:W3CDTF">2020-12-14T01:53:16Z</dcterms:modified>
</cp:coreProperties>
</file>