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60" r:id="rId3"/>
    <p:sldId id="362" r:id="rId4"/>
    <p:sldId id="359" r:id="rId5"/>
    <p:sldId id="341" r:id="rId6"/>
    <p:sldId id="306" r:id="rId7"/>
    <p:sldId id="343" r:id="rId8"/>
    <p:sldId id="342" r:id="rId9"/>
    <p:sldId id="288" r:id="rId10"/>
    <p:sldId id="344" r:id="rId11"/>
    <p:sldId id="345" r:id="rId12"/>
    <p:sldId id="349" r:id="rId13"/>
    <p:sldId id="347" r:id="rId14"/>
    <p:sldId id="348" r:id="rId15"/>
    <p:sldId id="350" r:id="rId16"/>
    <p:sldId id="351" r:id="rId17"/>
    <p:sldId id="352" r:id="rId18"/>
    <p:sldId id="353" r:id="rId19"/>
    <p:sldId id="354" r:id="rId20"/>
    <p:sldId id="35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82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0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C0593-A6DD-4BEB-8331-FA26E5675C8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307AD-1737-4016-A671-5EBE2C8ED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6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0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6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48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1" y="0"/>
            <a:ext cx="5255684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 altLang="ko-KR"/>
              <a:t>&gt;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7167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7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8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8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2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66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52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0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8F%84%EC%9E%A5(%EB%8F%84%EA%B5%AC)" TargetMode="External"/><Relationship Id="rId2" Type="http://schemas.openxmlformats.org/officeDocument/2006/relationships/hyperlink" Target="https://namu.wiki/w/%EC%97%AC%EC%8B%A0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namu.wiki/w/%EB%B6%80%EC%A0%81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모헨조다로</a:t>
            </a:r>
            <a:r>
              <a:rPr lang="en-US" altLang="ko-KR" sz="4000" dirty="0"/>
              <a:t>-</a:t>
            </a:r>
            <a:r>
              <a:rPr lang="ko-KR" altLang="en-US" sz="4000" dirty="0"/>
              <a:t>죽음의 언덕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53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640261" y="1215400"/>
            <a:ext cx="5176340" cy="50266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우물</a:t>
            </a:r>
            <a:r>
              <a:rPr lang="en-US" altLang="ko-KR" sz="2000" dirty="0">
                <a:solidFill>
                  <a:srgbClr val="0066FF"/>
                </a:solidFill>
              </a:rPr>
              <a:t>, </a:t>
            </a:r>
            <a:r>
              <a:rPr lang="en-US" altLang="ko-KR" sz="2000" dirty="0" err="1">
                <a:solidFill>
                  <a:srgbClr val="0066FF"/>
                </a:solidFill>
              </a:rPr>
              <a:t>Mohenjo-daro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개인 우물은 많은 세대에 걸쳐 증축되었으며</a:t>
            </a:r>
            <a:r>
              <a:rPr lang="en-US" altLang="ko-KR" sz="1800" dirty="0"/>
              <a:t>,</a:t>
            </a:r>
            <a:r>
              <a:rPr lang="ko-KR" altLang="en-US" sz="1800" dirty="0"/>
              <a:t> 큰 가정이나 이웃의 필요에 부응했음</a:t>
            </a:r>
            <a:r>
              <a:rPr lang="en-US" altLang="ko-KR" sz="1800" dirty="0"/>
              <a:t> 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이 우물은 주변 지역이 발굴로 모두 제거되어 굴뚝처럼 남겨진 </a:t>
            </a:r>
            <a:r>
              <a:rPr lang="ko-KR" altLang="en-US" sz="1800" dirty="0" err="1"/>
              <a:t>모양임</a:t>
            </a:r>
            <a:endParaRPr lang="en-US" altLang="ko-KR" sz="1800" dirty="0"/>
          </a:p>
        </p:txBody>
      </p:sp>
      <p:pic>
        <p:nvPicPr>
          <p:cNvPr id="5122" name="Picture 2" descr="https://www.harappa.com/sites/default/files/slides/well-ind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999" y="32146"/>
            <a:ext cx="4567477" cy="681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32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640261" y="1215400"/>
            <a:ext cx="5176340" cy="50266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목욕탕 배수구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거의 모든 가옥에서 목욕탕 시설이 확인되며</a:t>
            </a:r>
            <a:r>
              <a:rPr lang="en-US" altLang="ko-KR" sz="1800" dirty="0"/>
              <a:t>, </a:t>
            </a:r>
            <a:r>
              <a:rPr lang="ko-KR" altLang="en-US" sz="1800" dirty="0"/>
              <a:t>주변으로 습기가 스며들지 않도록 </a:t>
            </a:r>
            <a:r>
              <a:rPr lang="ko-KR" altLang="en-US" sz="1800" dirty="0" err="1"/>
              <a:t>방수처리함</a:t>
            </a:r>
            <a:endParaRPr lang="en-US" altLang="ko-KR" sz="1800" dirty="0"/>
          </a:p>
        </p:txBody>
      </p:sp>
      <p:pic>
        <p:nvPicPr>
          <p:cNvPr id="6146" name="Picture 2" descr="https://www.harappa.com/sites/default/files/styles/galleryformatter_slide/public/slides/bathing-area.jpg?itok=g-5cHU0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973" y="-1"/>
            <a:ext cx="4582377" cy="683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33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640261" y="1215400"/>
            <a:ext cx="5176340" cy="50266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대형 골조 배수구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/>
              <a:t>빗물과 하수를 처리하기 위해 </a:t>
            </a:r>
            <a:r>
              <a:rPr lang="en-US" altLang="ko-KR" sz="1800" dirty="0"/>
              <a:t>Harappa</a:t>
            </a:r>
            <a:r>
              <a:rPr lang="ko-KR" altLang="en-US" sz="1800" dirty="0"/>
              <a:t>의 버려진 관문 중앙에 건설되었음</a:t>
            </a:r>
            <a:endParaRPr lang="en-US" altLang="ko-KR" sz="1800" dirty="0"/>
          </a:p>
        </p:txBody>
      </p:sp>
      <p:pic>
        <p:nvPicPr>
          <p:cNvPr id="3074" name="Picture 2" descr="https://www.harappa.com/sites/default/files/styles/galleryformatter_slide/public/slides/drain-harappa.jpg?itok=CmvUWwD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725" y="0"/>
            <a:ext cx="4561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8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255854" y="79375"/>
            <a:ext cx="10906963" cy="1558925"/>
          </a:xfrm>
        </p:spPr>
        <p:txBody>
          <a:bodyPr>
            <a:noAutofit/>
          </a:bodyPr>
          <a:lstStyle/>
          <a:p>
            <a:r>
              <a:rPr lang="ko-KR" altLang="en-US" sz="1800" dirty="0">
                <a:solidFill>
                  <a:srgbClr val="0066FF"/>
                </a:solidFill>
              </a:rPr>
              <a:t>공공 우물</a:t>
            </a:r>
            <a:r>
              <a:rPr lang="en-US" altLang="ko-KR" sz="1800" dirty="0">
                <a:solidFill>
                  <a:srgbClr val="0066FF"/>
                </a:solidFill>
              </a:rPr>
              <a:t>, Harappa</a:t>
            </a:r>
            <a:r>
              <a:rPr lang="ko-KR" altLang="en-US" sz="1800" dirty="0">
                <a:solidFill>
                  <a:srgbClr val="0066FF"/>
                </a:solidFill>
              </a:rPr>
              <a:t> </a:t>
            </a:r>
            <a:endParaRPr lang="ko-KR" altLang="en-US" sz="1800" dirty="0">
              <a:solidFill>
                <a:srgbClr val="FF0000"/>
              </a:solidFill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en-US" altLang="ko-KR" sz="1800" dirty="0"/>
              <a:t>Harappa</a:t>
            </a:r>
            <a:r>
              <a:rPr lang="ko-KR" altLang="en-US" sz="1800" dirty="0"/>
              <a:t>에있는 </a:t>
            </a:r>
            <a:r>
              <a:rPr lang="en-US" altLang="ko-KR" sz="1800" dirty="0"/>
              <a:t>Mound AB</a:t>
            </a:r>
            <a:r>
              <a:rPr lang="ko-KR" altLang="en-US" sz="1800" dirty="0"/>
              <a:t>의 남쪽 부분에서 대형 공중 우물과 공중 목욕탕이 발견됨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23291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255854" y="79375"/>
            <a:ext cx="10906963" cy="1558925"/>
          </a:xfrm>
        </p:spPr>
        <p:txBody>
          <a:bodyPr>
            <a:noAutofit/>
          </a:bodyPr>
          <a:lstStyle/>
          <a:p>
            <a:r>
              <a:rPr lang="ko-KR" altLang="en-US" sz="1800" dirty="0">
                <a:solidFill>
                  <a:srgbClr val="0066FF"/>
                </a:solidFill>
              </a:rPr>
              <a:t>곡물 창고</a:t>
            </a:r>
            <a:r>
              <a:rPr lang="en-US" altLang="ko-KR" sz="1800" dirty="0">
                <a:solidFill>
                  <a:srgbClr val="0066FF"/>
                </a:solidFill>
              </a:rPr>
              <a:t>, Harappa</a:t>
            </a:r>
            <a:r>
              <a:rPr lang="ko-KR" altLang="en-US" sz="1800" dirty="0">
                <a:solidFill>
                  <a:srgbClr val="0066FF"/>
                </a:solidFill>
              </a:rPr>
              <a:t> </a:t>
            </a:r>
            <a:endParaRPr lang="ko-KR" altLang="en-US" sz="1800" dirty="0">
              <a:solidFill>
                <a:srgbClr val="FF0000"/>
              </a:solidFill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/>
              <a:t>남북 </a:t>
            </a:r>
            <a:r>
              <a:rPr lang="en-US" altLang="ko-KR" sz="1800" dirty="0"/>
              <a:t>45 </a:t>
            </a:r>
            <a:r>
              <a:rPr lang="ko-KR" altLang="en-US" sz="1800" dirty="0"/>
              <a:t>미터</a:t>
            </a:r>
            <a:r>
              <a:rPr lang="en-US" altLang="ko-KR" sz="1800" dirty="0"/>
              <a:t>, </a:t>
            </a:r>
            <a:r>
              <a:rPr lang="ko-KR" altLang="en-US" sz="1800" dirty="0"/>
              <a:t>동서 </a:t>
            </a:r>
            <a:r>
              <a:rPr lang="en-US" altLang="ko-KR" sz="1800" dirty="0"/>
              <a:t>45 </a:t>
            </a:r>
            <a:r>
              <a:rPr lang="ko-KR" altLang="en-US" sz="1800" dirty="0"/>
              <a:t>미터가 넘는 거대한 벽돌 기초 위에 지어진 벽돌 구조입니다</a:t>
            </a:r>
            <a:r>
              <a:rPr lang="en-US" altLang="ko-KR" sz="1800" dirty="0"/>
              <a:t>. </a:t>
            </a:r>
            <a:r>
              <a:rPr lang="ko-KR" altLang="en-US" sz="1800" dirty="0"/>
              <a:t>토대처럼 보이는 </a:t>
            </a:r>
            <a:r>
              <a:rPr lang="en-US" altLang="ko-KR" sz="1800" dirty="0"/>
              <a:t>6 </a:t>
            </a:r>
            <a:r>
              <a:rPr lang="ko-KR" altLang="en-US" sz="1800" dirty="0"/>
              <a:t>개의 방이 두 줄로 약 </a:t>
            </a:r>
            <a:r>
              <a:rPr lang="en-US" altLang="ko-KR" sz="1800" dirty="0"/>
              <a:t>7 </a:t>
            </a:r>
            <a:r>
              <a:rPr lang="ko-KR" altLang="en-US" sz="1800" dirty="0"/>
              <a:t>미터 너비의 중앙 통로를 따라 배치됨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04769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255854" y="79375"/>
            <a:ext cx="10906963" cy="1558925"/>
          </a:xfrm>
        </p:spPr>
        <p:txBody>
          <a:bodyPr>
            <a:noAutofit/>
          </a:bodyPr>
          <a:lstStyle/>
          <a:p>
            <a:r>
              <a:rPr lang="ko-KR" altLang="en-US" sz="1800" dirty="0">
                <a:solidFill>
                  <a:srgbClr val="0066FF"/>
                </a:solidFill>
              </a:rPr>
              <a:t>수공업 구역</a:t>
            </a:r>
            <a:r>
              <a:rPr lang="en-US" altLang="ko-KR" sz="1800" dirty="0">
                <a:solidFill>
                  <a:srgbClr val="0066FF"/>
                </a:solidFill>
              </a:rPr>
              <a:t>, Harappa</a:t>
            </a:r>
            <a:r>
              <a:rPr lang="ko-KR" altLang="en-US" sz="1800" dirty="0">
                <a:solidFill>
                  <a:srgbClr val="0066FF"/>
                </a:solidFill>
              </a:rPr>
              <a:t> </a:t>
            </a:r>
            <a:endParaRPr lang="ko-KR" altLang="en-US" sz="1800" dirty="0">
              <a:solidFill>
                <a:srgbClr val="FF0000"/>
              </a:solidFill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/>
              <a:t>이 지역에서 많은 양의 제조 잔해가 발견되어 돌 구슬</a:t>
            </a:r>
            <a:r>
              <a:rPr lang="en-US" altLang="ko-KR" sz="1800" dirty="0"/>
              <a:t>, </a:t>
            </a:r>
            <a:r>
              <a:rPr lang="ko-KR" altLang="en-US" sz="1800" dirty="0"/>
              <a:t>조개 장식품</a:t>
            </a:r>
            <a:r>
              <a:rPr lang="en-US" altLang="ko-KR" sz="1800" dirty="0"/>
              <a:t>, </a:t>
            </a:r>
            <a:r>
              <a:rPr lang="ko-KR" altLang="en-US" sz="1800" dirty="0"/>
              <a:t>유약을 바른 장식 장식품</a:t>
            </a:r>
            <a:r>
              <a:rPr lang="en-US" altLang="ko-KR" sz="1800" dirty="0"/>
              <a:t>, </a:t>
            </a:r>
            <a:r>
              <a:rPr lang="ko-KR" altLang="en-US" sz="1800" dirty="0"/>
              <a:t>석기 도구 및 금 </a:t>
            </a:r>
            <a:r>
              <a:rPr lang="ko-KR" altLang="en-US" sz="1800" dirty="0" err="1"/>
              <a:t>작업을위한</a:t>
            </a:r>
            <a:r>
              <a:rPr lang="ko-KR" altLang="en-US" sz="1800" dirty="0"/>
              <a:t> 작업장이 있음을 </a:t>
            </a:r>
            <a:r>
              <a:rPr lang="ko-KR" altLang="en-US" sz="1800" dirty="0" err="1"/>
              <a:t>나타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50989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255854" y="79375"/>
            <a:ext cx="10906963" cy="1558925"/>
          </a:xfrm>
        </p:spPr>
        <p:txBody>
          <a:bodyPr>
            <a:noAutofit/>
          </a:bodyPr>
          <a:lstStyle/>
          <a:p>
            <a:r>
              <a:rPr lang="ko-KR" altLang="en-US" sz="1800" dirty="0">
                <a:solidFill>
                  <a:srgbClr val="0066FF"/>
                </a:solidFill>
              </a:rPr>
              <a:t>저울 </a:t>
            </a:r>
            <a:endParaRPr lang="ko-KR" altLang="en-US" sz="1800" dirty="0">
              <a:solidFill>
                <a:srgbClr val="FF0000"/>
              </a:solidFill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/>
              <a:t>눈금이 매겨진 크기의 </a:t>
            </a:r>
            <a:r>
              <a:rPr lang="ko-KR" altLang="en-US" sz="1800" dirty="0" err="1"/>
              <a:t>입방형</a:t>
            </a:r>
            <a:r>
              <a:rPr lang="ko-KR" altLang="en-US" sz="1800" dirty="0"/>
              <a:t> 저울추</a:t>
            </a:r>
            <a:r>
              <a:rPr lang="en-US" altLang="ko-KR" sz="1800" dirty="0"/>
              <a:t>. </a:t>
            </a:r>
            <a:r>
              <a:rPr lang="ko-KR" altLang="en-US" sz="1800" dirty="0"/>
              <a:t>가장 작은 무게는 </a:t>
            </a:r>
            <a:r>
              <a:rPr lang="en-US" altLang="ko-KR" sz="1800" dirty="0"/>
              <a:t>0.856g</a:t>
            </a:r>
            <a:r>
              <a:rPr lang="ko-KR" altLang="en-US" sz="1800" dirty="0"/>
              <a:t>이고 가장 일반적인 무게는 약 </a:t>
            </a:r>
            <a:r>
              <a:rPr lang="en-US" altLang="ko-KR" sz="1800" dirty="0"/>
              <a:t>13.7g</a:t>
            </a:r>
            <a:r>
              <a:rPr lang="ko-KR" altLang="en-US" sz="1800" dirty="0"/>
              <a:t>이며</a:t>
            </a:r>
            <a:r>
              <a:rPr lang="en-US" altLang="ko-KR" sz="1800" dirty="0"/>
              <a:t>, </a:t>
            </a:r>
            <a:r>
              <a:rPr lang="ko-KR" altLang="en-US" sz="1800" dirty="0"/>
              <a:t>최근 </a:t>
            </a:r>
            <a:r>
              <a:rPr lang="en-US" altLang="ko-KR" sz="1800" dirty="0"/>
              <a:t>Harappa</a:t>
            </a:r>
            <a:r>
              <a:rPr lang="ko-KR" altLang="en-US" sz="1800" dirty="0"/>
              <a:t>의 발굴에서 발견되었으며 무역 통제 및 세금 징수에 사용되었을 것으로 추정함</a:t>
            </a:r>
            <a:endParaRPr lang="en-US" altLang="ko-KR" sz="1800" dirty="0"/>
          </a:p>
        </p:txBody>
      </p:sp>
      <p:pic>
        <p:nvPicPr>
          <p:cNvPr id="5122" name="Picture 2" descr="https://www.harappa.com/sites/default/files/styles/galleryformatter_slide/public/slides/indus-weights.jpg?itok=8It4eP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1885950"/>
            <a:ext cx="76200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8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255854" y="79375"/>
            <a:ext cx="10906963" cy="1558925"/>
          </a:xfrm>
        </p:spPr>
        <p:txBody>
          <a:bodyPr>
            <a:noAutofit/>
          </a:bodyPr>
          <a:lstStyle/>
          <a:p>
            <a:r>
              <a:rPr lang="ko-KR" altLang="en-US" sz="1800" dirty="0">
                <a:solidFill>
                  <a:srgbClr val="0066FF"/>
                </a:solidFill>
              </a:rPr>
              <a:t>수레 테라코타</a:t>
            </a:r>
            <a:endParaRPr lang="ko-KR" altLang="en-US" sz="1800" dirty="0">
              <a:solidFill>
                <a:srgbClr val="FF0000"/>
              </a:solidFill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/>
              <a:t>시기 </a:t>
            </a:r>
            <a:r>
              <a:rPr lang="en-US" altLang="ko-KR" sz="1800" dirty="0"/>
              <a:t>III, </a:t>
            </a:r>
            <a:r>
              <a:rPr lang="en-US" altLang="ko-KR" sz="1800" dirty="0" err="1"/>
              <a:t>Harappan</a:t>
            </a:r>
            <a:r>
              <a:rPr lang="en-US" altLang="ko-KR" sz="1800" dirty="0"/>
              <a:t>, </a:t>
            </a:r>
            <a:r>
              <a:rPr lang="ko-KR" altLang="en-US" sz="1800" dirty="0"/>
              <a:t>기원전 </a:t>
            </a:r>
            <a:r>
              <a:rPr lang="en-US" altLang="ko-KR" sz="1800" dirty="0"/>
              <a:t>2300-2200</a:t>
            </a:r>
            <a:r>
              <a:rPr lang="ko-KR" altLang="en-US" sz="1800" dirty="0"/>
              <a:t>년</a:t>
            </a:r>
            <a:endParaRPr lang="en-US" altLang="ko-KR" sz="1800" dirty="0"/>
          </a:p>
        </p:txBody>
      </p:sp>
      <p:pic>
        <p:nvPicPr>
          <p:cNvPr id="6146" name="Picture 2" descr="https://www.harappa.com/sites/default/files/styles/galleryformatter_slide/public/slides/toy-carts.jpg?itok=ROLSgxf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1781174"/>
            <a:ext cx="7620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599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255854" y="79375"/>
            <a:ext cx="10906963" cy="1558925"/>
          </a:xfrm>
        </p:spPr>
        <p:txBody>
          <a:bodyPr>
            <a:noAutofit/>
          </a:bodyPr>
          <a:lstStyle/>
          <a:p>
            <a:r>
              <a:rPr lang="ko-KR" altLang="en-US" sz="1800" dirty="0" err="1">
                <a:solidFill>
                  <a:srgbClr val="0066FF"/>
                </a:solidFill>
              </a:rPr>
              <a:t>유니콘</a:t>
            </a:r>
            <a:r>
              <a:rPr lang="ko-KR" altLang="en-US" sz="1800" dirty="0">
                <a:solidFill>
                  <a:srgbClr val="0066FF"/>
                </a:solidFill>
              </a:rPr>
              <a:t> 인장</a:t>
            </a:r>
            <a:r>
              <a:rPr lang="en-US" altLang="ko-KR" sz="1800" dirty="0">
                <a:solidFill>
                  <a:srgbClr val="0066FF"/>
                </a:solidFill>
              </a:rPr>
              <a:t>, </a:t>
            </a:r>
            <a:r>
              <a:rPr lang="ko-KR" altLang="en-US" sz="1800" dirty="0">
                <a:solidFill>
                  <a:srgbClr val="0066FF"/>
                </a:solidFill>
              </a:rPr>
              <a:t>모헨조다로</a:t>
            </a:r>
            <a:endParaRPr lang="ko-KR" altLang="en-US" sz="1800" dirty="0">
              <a:solidFill>
                <a:srgbClr val="FF0000"/>
              </a:solidFill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/>
              <a:t>인장의 상단에는 비교적 긴 여덟 개의 기호가 새겨 져 있습니다</a:t>
            </a:r>
            <a:r>
              <a:rPr lang="en-US" altLang="ko-KR" sz="1800" dirty="0"/>
              <a:t>. </a:t>
            </a:r>
            <a:r>
              <a:rPr lang="ko-KR" altLang="en-US" sz="1800" dirty="0"/>
              <a:t>그리스와 로마의 출처가 인도 </a:t>
            </a:r>
            <a:r>
              <a:rPr lang="ko-KR" altLang="en-US" sz="1800" dirty="0" err="1"/>
              <a:t>아대륙으로</a:t>
            </a:r>
            <a:r>
              <a:rPr lang="ko-KR" altLang="en-US" sz="1800" dirty="0"/>
              <a:t> 거슬러 올라감을 확인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123134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255855" y="79375"/>
            <a:ext cx="4690796" cy="6467475"/>
          </a:xfrm>
        </p:spPr>
        <p:txBody>
          <a:bodyPr>
            <a:noAutofit/>
          </a:bodyPr>
          <a:lstStyle/>
          <a:p>
            <a:r>
              <a:rPr lang="ko-KR" altLang="en-US" sz="1800" dirty="0">
                <a:solidFill>
                  <a:srgbClr val="0066FF"/>
                </a:solidFill>
              </a:rPr>
              <a:t>인장</a:t>
            </a:r>
            <a:endParaRPr lang="ko-KR" altLang="en-US" sz="1800" dirty="0">
              <a:solidFill>
                <a:srgbClr val="FF0000"/>
              </a:solidFill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/>
              <a:t>양팔에 뿔이 달린 머리 장식과 팔찌를 들고 </a:t>
            </a:r>
            <a:r>
              <a:rPr lang="ko-KR" altLang="en-US" sz="1800" dirty="0" err="1"/>
              <a:t>비팔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신성한 무화과 나무</a:t>
            </a:r>
            <a:r>
              <a:rPr lang="en-US" altLang="ko-KR" sz="1800" dirty="0"/>
              <a:t>) </a:t>
            </a:r>
            <a:r>
              <a:rPr lang="ko-KR" altLang="en-US" sz="1800" dirty="0"/>
              <a:t>나무에 서서 무릎을 꿇은 숭배자를 내려다 보는 신을 묘사 한 인장</a:t>
            </a:r>
            <a:endParaRPr lang="en-US" altLang="ko-KR" sz="1800" dirty="0"/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/>
              <a:t>거대한 숫양과 일곱 인물이 행렬을 이루며 이야기를 완성</a:t>
            </a:r>
            <a:endParaRPr lang="en-US" altLang="ko-KR" sz="1800" dirty="0"/>
          </a:p>
        </p:txBody>
      </p:sp>
      <p:pic>
        <p:nvPicPr>
          <p:cNvPr id="9218" name="Picture 2" descr="https://www.harappa.com/sites/default/files/styles/galleryformatter_slide/public/slides/deity-seal_0.jpg?itok=84k3Re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581" y="0"/>
            <a:ext cx="69389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41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원거리 교역의 존재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19379" y="1250950"/>
            <a:ext cx="10906963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인더스 인장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활발한 무역을 뒷받침해 주는 </a:t>
            </a:r>
            <a:r>
              <a:rPr lang="ko-KR" altLang="en-US" sz="1800" dirty="0" err="1"/>
              <a:t>유물임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en-US" altLang="ko-KR" sz="1800" dirty="0"/>
              <a:t>3~4cm </a:t>
            </a:r>
            <a:r>
              <a:rPr lang="ko-KR" altLang="en-US" sz="1800" dirty="0"/>
              <a:t>내외의 정사각형 도장으로</a:t>
            </a:r>
            <a:r>
              <a:rPr lang="en-US" altLang="ko-KR" sz="1800" dirty="0"/>
              <a:t>, </a:t>
            </a:r>
            <a:r>
              <a:rPr lang="ko-KR" altLang="en-US" sz="1800" dirty="0"/>
              <a:t>상거래의 과정에서 소유를 확인하는 수단으로 사용되었을 것으로 추정됨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비슷한 모양의 도장이 메소포타미아 지역에서도 발견됨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이들 인장에는 글자나 기호 외에 </a:t>
            </a:r>
            <a:r>
              <a:rPr lang="ko-KR" altLang="en-US" sz="1800" dirty="0">
                <a:hlinkClick r:id="rId2" tooltip="여신"/>
              </a:rPr>
              <a:t>여신</a:t>
            </a:r>
            <a:r>
              <a:rPr lang="ko-KR" altLang="en-US" sz="1800" dirty="0"/>
              <a:t>이나 동물 등의 다양한 모습이 새겨져 있어서 이것이 </a:t>
            </a:r>
            <a:r>
              <a:rPr lang="ko-KR" altLang="en-US" sz="1800" dirty="0">
                <a:hlinkClick r:id="rId3" tooltip="도장(도구)"/>
              </a:rPr>
              <a:t>도장</a:t>
            </a:r>
            <a:r>
              <a:rPr lang="ko-KR" altLang="en-US" sz="1800" dirty="0"/>
              <a:t> 이외에 </a:t>
            </a:r>
            <a:r>
              <a:rPr lang="ko-KR" altLang="en-US" sz="1800" dirty="0">
                <a:hlinkClick r:id="rId4" tooltip="부적"/>
              </a:rPr>
              <a:t>부적</a:t>
            </a:r>
            <a:r>
              <a:rPr lang="ko-KR" altLang="en-US" sz="1800" dirty="0"/>
              <a:t>처럼 사용되어졌을 것이라고 추측하기도 하며</a:t>
            </a:r>
            <a:r>
              <a:rPr lang="en-US" altLang="ko-KR" sz="1800" dirty="0"/>
              <a:t>, </a:t>
            </a:r>
            <a:r>
              <a:rPr lang="ko-KR" altLang="en-US" sz="1800" dirty="0"/>
              <a:t>문자일 가능성도 제기되고 있다</a:t>
            </a:r>
            <a:r>
              <a:rPr lang="en-US" altLang="ko-KR" sz="1800" dirty="0"/>
              <a:t>.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693438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255855" y="79375"/>
            <a:ext cx="2595295" cy="6467475"/>
          </a:xfrm>
        </p:spPr>
        <p:txBody>
          <a:bodyPr>
            <a:noAutofit/>
          </a:bodyPr>
          <a:lstStyle/>
          <a:p>
            <a:r>
              <a:rPr lang="ko-KR" altLang="en-US" sz="1800" dirty="0">
                <a:solidFill>
                  <a:srgbClr val="0066FF"/>
                </a:solidFill>
              </a:rPr>
              <a:t>프리스트 킹</a:t>
            </a:r>
            <a:endParaRPr lang="ko-KR" altLang="en-US" sz="1800" dirty="0">
              <a:solidFill>
                <a:srgbClr val="FF0000"/>
              </a:solidFill>
            </a:endParaRPr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dirty="0"/>
              <a:t>앉은 남자 조각상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en-US" altLang="ko-KR" dirty="0" err="1"/>
              <a:t>Mohenjo-daro</a:t>
            </a:r>
            <a:r>
              <a:rPr lang="ko-KR" altLang="en-US" dirty="0"/>
              <a:t>의 </a:t>
            </a:r>
            <a:r>
              <a:rPr lang="en-US" altLang="ko-KR" dirty="0"/>
              <a:t>"Priest King"</a:t>
            </a:r>
            <a:endParaRPr lang="en-US" altLang="ko-KR" sz="1800" dirty="0"/>
          </a:p>
        </p:txBody>
      </p:sp>
      <p:pic>
        <p:nvPicPr>
          <p:cNvPr id="10242" name="Picture 2" descr="https://www.harappa.com/sites/default/files/styles/galleryformatter_slide/public/slides/indus-priest.jpg?itok=G5EoVp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02" y="79375"/>
            <a:ext cx="4392198" cy="67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www.harappa.com/sites/default/files/styles/galleryformatter_slide/public/slides/king-priest.jpg?itok=B4Y5gh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692" y="79375"/>
            <a:ext cx="4336007" cy="67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47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인더스 문명</a:t>
            </a:r>
            <a:r>
              <a:rPr lang="en-US" altLang="ko-KR" sz="2800" dirty="0"/>
              <a:t>(</a:t>
            </a:r>
            <a:r>
              <a:rPr lang="ko-KR" altLang="en-US" sz="2800" dirty="0" err="1"/>
              <a:t>하라파</a:t>
            </a:r>
            <a:r>
              <a:rPr lang="ko-KR" altLang="en-US" sz="2800" dirty="0"/>
              <a:t> 문화</a:t>
            </a:r>
            <a:r>
              <a:rPr lang="en-US" altLang="ko-KR" sz="2800" dirty="0"/>
              <a:t>) </a:t>
            </a:r>
            <a:endParaRPr lang="ko-KR" altLang="en-US" sz="2800" dirty="0"/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19379" y="1250950"/>
            <a:ext cx="10906963" cy="5378450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rgbClr val="0066FF"/>
                </a:solidFill>
              </a:rPr>
              <a:t>Mohenho-Daro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en-US" altLang="ko-KR" sz="1800" dirty="0"/>
              <a:t>Mohenjo-Daro</a:t>
            </a:r>
            <a:r>
              <a:rPr lang="ko-KR" altLang="en-US" sz="1800" dirty="0"/>
              <a:t>라는 이름은 </a:t>
            </a:r>
            <a:r>
              <a:rPr lang="en-US" altLang="ko-KR" sz="1800" dirty="0"/>
              <a:t>"</a:t>
            </a:r>
            <a:r>
              <a:rPr lang="ko-KR" altLang="en-US" sz="1800" dirty="0"/>
              <a:t>죽은 사람들의 언덕</a:t>
            </a:r>
            <a:r>
              <a:rPr lang="en-US" altLang="ko-KR" sz="1800" dirty="0"/>
              <a:t>"</a:t>
            </a:r>
            <a:r>
              <a:rPr lang="ko-KR" altLang="en-US" sz="1800" dirty="0"/>
              <a:t>을 의미함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실제 도시의 원래 이름은 알 수 없음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en-US" altLang="ko-KR" sz="1800" dirty="0" err="1"/>
              <a:t>Harrappan</a:t>
            </a:r>
            <a:r>
              <a:rPr lang="en-US" altLang="ko-KR" sz="1800" dirty="0"/>
              <a:t> </a:t>
            </a:r>
            <a:r>
              <a:rPr lang="ko-KR" altLang="en-US" sz="1800" dirty="0"/>
              <a:t>문자는 아직 해독되지 않음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en-US" altLang="ko-KR" sz="1800" dirty="0"/>
              <a:t>300 </a:t>
            </a:r>
            <a:r>
              <a:rPr lang="ko-KR" altLang="en-US" sz="1800" dirty="0"/>
              <a:t>헥타르 </a:t>
            </a:r>
            <a:r>
              <a:rPr lang="en-US" altLang="ko-KR" sz="1800" dirty="0"/>
              <a:t>(</a:t>
            </a:r>
            <a:r>
              <a:rPr lang="ko-KR" altLang="en-US" sz="1800" dirty="0"/>
              <a:t>약 </a:t>
            </a:r>
            <a:r>
              <a:rPr lang="en-US" altLang="ko-KR" sz="1800" dirty="0"/>
              <a:t>750 </a:t>
            </a:r>
            <a:r>
              <a:rPr lang="ko-KR" altLang="en-US" sz="1800" dirty="0" err="1"/>
              <a:t>에이커</a:t>
            </a:r>
            <a:r>
              <a:rPr lang="en-US" altLang="ko-KR" sz="1800" dirty="0"/>
              <a:t>)</a:t>
            </a:r>
            <a:r>
              <a:rPr lang="ko-KR" altLang="en-US" sz="1800" dirty="0"/>
              <a:t>의 면적에 걸쳐 최대 인구가 약 </a:t>
            </a:r>
            <a:r>
              <a:rPr lang="en-US" altLang="ko-KR" sz="1800" dirty="0"/>
              <a:t>40,000 </a:t>
            </a:r>
            <a:r>
              <a:rPr lang="ko-KR" altLang="en-US" sz="1800" dirty="0"/>
              <a:t>명에 달하는 것으로 추정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en-US" altLang="ko-KR" sz="1800" dirty="0"/>
              <a:t>Mohenjo-Daro</a:t>
            </a:r>
            <a:r>
              <a:rPr lang="ko-KR" altLang="en-US" sz="1800" dirty="0"/>
              <a:t>는 당시 세계에서 가장 크고 가장 진보된 도시 중 하나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12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인더스 문명</a:t>
            </a:r>
            <a:r>
              <a:rPr lang="en-US" altLang="ko-KR" sz="2800" dirty="0"/>
              <a:t>(</a:t>
            </a:r>
            <a:r>
              <a:rPr lang="ko-KR" altLang="en-US" sz="2800" dirty="0" err="1"/>
              <a:t>하라파</a:t>
            </a:r>
            <a:r>
              <a:rPr lang="ko-KR" altLang="en-US" sz="2800" dirty="0"/>
              <a:t> 문화</a:t>
            </a:r>
            <a:r>
              <a:rPr lang="en-US" altLang="ko-KR" sz="2800" dirty="0"/>
              <a:t>) </a:t>
            </a:r>
            <a:endParaRPr lang="ko-KR" altLang="en-US" sz="2800" dirty="0"/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19379" y="1250950"/>
            <a:ext cx="10906963" cy="5378450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rgbClr val="0066FF"/>
                </a:solidFill>
              </a:rPr>
              <a:t>Mohenho-Daro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en-US" altLang="ko-KR" sz="1800" dirty="0"/>
              <a:t>Mohenjo-Daro</a:t>
            </a:r>
            <a:r>
              <a:rPr lang="ko-KR" altLang="en-US" sz="1800" dirty="0"/>
              <a:t>라는 이름은 </a:t>
            </a:r>
            <a:r>
              <a:rPr lang="en-US" altLang="ko-KR" sz="1800" dirty="0"/>
              <a:t>"</a:t>
            </a:r>
            <a:r>
              <a:rPr lang="ko-KR" altLang="en-US" sz="1800" dirty="0"/>
              <a:t>죽은 사람들의 언덕</a:t>
            </a:r>
            <a:r>
              <a:rPr lang="en-US" altLang="ko-KR" sz="1800" dirty="0"/>
              <a:t>"</a:t>
            </a:r>
            <a:r>
              <a:rPr lang="ko-KR" altLang="en-US" sz="1800" dirty="0"/>
              <a:t>을 의미함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실제 도시의 원래 이름은 알 수 없음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en-US" altLang="ko-KR" sz="1800" dirty="0" err="1"/>
              <a:t>Harrappan</a:t>
            </a:r>
            <a:r>
              <a:rPr lang="en-US" altLang="ko-KR" sz="1800" dirty="0"/>
              <a:t> </a:t>
            </a:r>
            <a:r>
              <a:rPr lang="ko-KR" altLang="en-US" sz="1800" dirty="0"/>
              <a:t>문자는 아직 해독되지 않음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en-US" altLang="ko-KR" sz="1800" dirty="0"/>
              <a:t>300 </a:t>
            </a:r>
            <a:r>
              <a:rPr lang="ko-KR" altLang="en-US" sz="1800" dirty="0"/>
              <a:t>헥타르 </a:t>
            </a:r>
            <a:r>
              <a:rPr lang="en-US" altLang="ko-KR" sz="1800" dirty="0"/>
              <a:t>(</a:t>
            </a:r>
            <a:r>
              <a:rPr lang="ko-KR" altLang="en-US" sz="1800" dirty="0"/>
              <a:t>약 </a:t>
            </a:r>
            <a:r>
              <a:rPr lang="en-US" altLang="ko-KR" sz="1800" dirty="0"/>
              <a:t>750 </a:t>
            </a:r>
            <a:r>
              <a:rPr lang="ko-KR" altLang="en-US" sz="1800" dirty="0" err="1"/>
              <a:t>에이커</a:t>
            </a:r>
            <a:r>
              <a:rPr lang="en-US" altLang="ko-KR" sz="1800" dirty="0"/>
              <a:t>)</a:t>
            </a:r>
            <a:r>
              <a:rPr lang="ko-KR" altLang="en-US" sz="1800" dirty="0"/>
              <a:t>의 면적에 걸쳐 최대 인구가 약 </a:t>
            </a:r>
            <a:r>
              <a:rPr lang="en-US" altLang="ko-KR" sz="1800" dirty="0"/>
              <a:t>40,000 </a:t>
            </a:r>
            <a:r>
              <a:rPr lang="ko-KR" altLang="en-US" sz="1800" dirty="0"/>
              <a:t>명에 달하는 것으로 추정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en-US" altLang="ko-KR" sz="1800" dirty="0"/>
              <a:t>Mohenjo-Daro</a:t>
            </a:r>
            <a:r>
              <a:rPr lang="ko-KR" altLang="en-US" sz="1800" dirty="0"/>
              <a:t>는 당시 세계에서 가장 크고 가장 진보된 도시 중 하나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250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죽은 사람들의 언덕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19379" y="1250950"/>
            <a:ext cx="10906963" cy="5378450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rgbClr val="0066FF"/>
                </a:solidFill>
              </a:rPr>
              <a:t>Mohenho-Daro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직선 그리드</a:t>
            </a:r>
            <a:r>
              <a:rPr lang="en-US" altLang="ko-KR" sz="1800" dirty="0"/>
              <a:t>(</a:t>
            </a:r>
            <a:r>
              <a:rPr lang="ko-KR" altLang="en-US" sz="1800" dirty="0"/>
              <a:t>격자망</a:t>
            </a:r>
            <a:r>
              <a:rPr lang="en-US" altLang="ko-KR" sz="1800" dirty="0"/>
              <a:t>)</a:t>
            </a:r>
            <a:r>
              <a:rPr lang="ko-KR" altLang="en-US" sz="1800" dirty="0"/>
              <a:t>에 배치되고 구운 벽돌로 지어진 이 도시는 복잡한 물 관리 시스템을 갖추고 있으며</a:t>
            </a:r>
            <a:r>
              <a:rPr lang="en-US" altLang="ko-KR" sz="1800" dirty="0"/>
              <a:t>, </a:t>
            </a:r>
            <a:r>
              <a:rPr lang="ko-KR" altLang="en-US" sz="1800" dirty="0"/>
              <a:t>정교한 배수와 덮개가 있는 하수도 시스템을 갖추고 있었으며</a:t>
            </a:r>
            <a:r>
              <a:rPr lang="en-US" altLang="ko-KR" sz="1800" dirty="0"/>
              <a:t>, </a:t>
            </a:r>
            <a:r>
              <a:rPr lang="ko-KR" altLang="en-US" sz="1800" dirty="0"/>
              <a:t>거의 모든 집에 욕조가 설치되었다 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en-US" altLang="ko-KR" sz="1800" dirty="0"/>
              <a:t>Mohenjo-Daro</a:t>
            </a:r>
            <a:r>
              <a:rPr lang="ko-KR" altLang="en-US" sz="1800" dirty="0"/>
              <a:t>를 만드는 데 사용되는 제조 된 벽돌의 균일 한 크기</a:t>
            </a:r>
            <a:r>
              <a:rPr lang="en-US" altLang="ko-KR" sz="1800" dirty="0"/>
              <a:t>,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무역을 용이하게하는 데 사용되는 표준화 된 무게 및 측정의 발견</a:t>
            </a:r>
            <a:r>
              <a:rPr lang="en-US" altLang="ko-KR" sz="1800" dirty="0"/>
              <a:t>,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도시 개발에서 명백한 상당한 수준의 토목 공학 및 도시 계획</a:t>
            </a:r>
            <a:r>
              <a:rPr lang="en-US" altLang="ko-KR" sz="1800" dirty="0"/>
              <a:t>,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이러한 특성이 다른 사람들과 공유된다는 사실이 중요하며</a:t>
            </a:r>
            <a:r>
              <a:rPr lang="en-US" altLang="ko-KR" sz="1800" dirty="0"/>
              <a:t>,</a:t>
            </a:r>
            <a:r>
              <a:rPr lang="ko-KR" altLang="en-US" sz="1800" dirty="0"/>
              <a:t> 특히 최초로 발굴된 유적지 인 </a:t>
            </a:r>
            <a:r>
              <a:rPr lang="en-US" altLang="ko-KR" sz="1800" dirty="0"/>
              <a:t>Harappa</a:t>
            </a:r>
            <a:r>
              <a:rPr lang="ko-KR" altLang="en-US" sz="1800" dirty="0"/>
              <a:t>는 건설 및 상업과 같은 것들을 관료적으로 조정하여 고도로 조직화 된 문명의 수준을 보여준다</a:t>
            </a:r>
            <a:r>
              <a:rPr lang="en-US" altLang="ko-KR" sz="180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840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357454" y="288925"/>
            <a:ext cx="10906963" cy="155892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대목욕탕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en-US" altLang="ko-KR" sz="2000" dirty="0" err="1">
                <a:solidFill>
                  <a:srgbClr val="0066FF"/>
                </a:solidFill>
              </a:rPr>
              <a:t>Mohenjo-daro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en-US" altLang="ko-KR" sz="2100" dirty="0"/>
              <a:t>"</a:t>
            </a:r>
            <a:r>
              <a:rPr lang="ko-KR" altLang="en-US" sz="2100" dirty="0" err="1"/>
              <a:t>대욕탕</a:t>
            </a:r>
            <a:r>
              <a:rPr lang="en-US" altLang="ko-KR" sz="2100" dirty="0"/>
              <a:t>"</a:t>
            </a:r>
            <a:r>
              <a:rPr lang="ko-KR" altLang="en-US" sz="2100" dirty="0"/>
              <a:t>은 의심 할 여지없이 고대 세계에서 가장 오래된 공공 수조이며</a:t>
            </a:r>
            <a:r>
              <a:rPr lang="en-US" altLang="ko-KR" sz="2100" dirty="0"/>
              <a:t>, </a:t>
            </a:r>
            <a:r>
              <a:rPr lang="ko-KR" altLang="en-US" sz="2100" dirty="0"/>
              <a:t>탱크 자체의 크기는 남북 약 </a:t>
            </a:r>
            <a:r>
              <a:rPr lang="en-US" altLang="ko-KR" sz="2100" dirty="0"/>
              <a:t>12m, </a:t>
            </a:r>
            <a:r>
              <a:rPr lang="ko-KR" altLang="en-US" sz="2100" dirty="0"/>
              <a:t>폭 </a:t>
            </a:r>
            <a:r>
              <a:rPr lang="en-US" altLang="ko-KR" sz="2100" dirty="0"/>
              <a:t>7m, </a:t>
            </a:r>
            <a:r>
              <a:rPr lang="ko-KR" altLang="en-US" sz="2100" dirty="0"/>
              <a:t>최대 깊이는 </a:t>
            </a:r>
            <a:r>
              <a:rPr lang="en-US" altLang="ko-KR" sz="2100" dirty="0"/>
              <a:t>2.4m</a:t>
            </a:r>
            <a:r>
              <a:rPr lang="ko-KR" altLang="en-US" sz="2100" dirty="0"/>
              <a:t>입니다</a:t>
            </a:r>
            <a:r>
              <a:rPr lang="en-US" altLang="ko-KR" sz="2100" dirty="0"/>
              <a:t>.</a:t>
            </a:r>
          </a:p>
        </p:txBody>
      </p:sp>
      <p:pic>
        <p:nvPicPr>
          <p:cNvPr id="1026" name="Picture 2" descr="https://www.harappa.com/sites/default/files/slides/bath-ind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67" y="1952626"/>
            <a:ext cx="7770889" cy="490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17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357454" y="288925"/>
            <a:ext cx="10906963" cy="1571625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대목용탕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en-US" altLang="ko-KR" sz="2000" dirty="0" err="1">
                <a:solidFill>
                  <a:srgbClr val="0066FF"/>
                </a:solidFill>
              </a:rPr>
              <a:t>Mohenjo-daro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sz="1800" dirty="0"/>
              <a:t>탱크 전체를 두꺼운 </a:t>
            </a:r>
            <a:r>
              <a:rPr lang="ko-KR" altLang="en-US" sz="1800" dirty="0" err="1"/>
              <a:t>역청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천연 타르</a:t>
            </a:r>
            <a:r>
              <a:rPr lang="en-US" altLang="ko-KR" sz="1800" dirty="0"/>
              <a:t>)</a:t>
            </a:r>
            <a:r>
              <a:rPr lang="ko-KR" altLang="en-US" sz="1800" dirty="0"/>
              <a:t>으로 방수처리 하였다</a:t>
            </a:r>
            <a:r>
              <a:rPr lang="en-US" altLang="ko-KR" sz="1800" dirty="0"/>
              <a:t>.</a:t>
            </a:r>
          </a:p>
        </p:txBody>
      </p:sp>
      <p:pic>
        <p:nvPicPr>
          <p:cNvPr id="1026" name="Picture 2" descr="https://www.harappa.com/sites/default/files/slides/bath-ind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042" y="1952626"/>
            <a:ext cx="7770889" cy="490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4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357454" y="288925"/>
            <a:ext cx="10906963" cy="155892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대목욕탕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70000"/>
              </a:lnSpc>
              <a:buFont typeface="굴림" pitchFamily="50" charset="-127"/>
              <a:buChar char="−"/>
            </a:pPr>
            <a:r>
              <a:rPr lang="ko-KR" altLang="en-US" dirty="0"/>
              <a:t>대부분의 </a:t>
            </a:r>
            <a:r>
              <a:rPr lang="ko-KR" altLang="en-US" dirty="0" err="1"/>
              <a:t>학자들은이</a:t>
            </a:r>
            <a:r>
              <a:rPr lang="ko-KR" altLang="en-US" dirty="0"/>
              <a:t> 탱크가 목욕하는 사람들의 웰빙을 정화하고 재생하기 위해 물이 사용되는 특별한 종교적 기능에 사용되었을 것이라는 데 동의함</a:t>
            </a:r>
            <a:endParaRPr lang="en-US" altLang="ko-KR" sz="2900" dirty="0"/>
          </a:p>
        </p:txBody>
      </p:sp>
      <p:pic>
        <p:nvPicPr>
          <p:cNvPr id="1026" name="Picture 2" descr="https://www.harappa.com/sites/default/files/slides/bath-ind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042" y="1952626"/>
            <a:ext cx="7770889" cy="490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1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640261" y="1215400"/>
            <a:ext cx="5176340" cy="502665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066FF"/>
                </a:solidFill>
              </a:rPr>
              <a:t>Street, </a:t>
            </a:r>
            <a:r>
              <a:rPr lang="en-US" altLang="ko-KR" sz="2000" dirty="0" err="1">
                <a:solidFill>
                  <a:srgbClr val="0066FF"/>
                </a:solidFill>
              </a:rPr>
              <a:t>Mohenjo-daro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좁은 거리와 골목길이 주요 거리에서 갈라져 더 많은 주거 단지로 이어집니다</a:t>
            </a:r>
            <a:r>
              <a:rPr lang="en-US" altLang="ko-KR" sz="1800" dirty="0"/>
              <a:t>. 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벽돌집의 대부분은 더운 여름철에 방을 시원하게 유지하기 위해 두꺼운 벽과 높은 천장이 있는 </a:t>
            </a:r>
            <a:r>
              <a:rPr lang="en-US" altLang="ko-KR" sz="1800" dirty="0"/>
              <a:t>2 </a:t>
            </a:r>
            <a:r>
              <a:rPr lang="ko-KR" altLang="en-US" sz="1800" dirty="0"/>
              <a:t>층 높이로 </a:t>
            </a:r>
            <a:r>
              <a:rPr lang="ko-KR" altLang="en-US" sz="1800" dirty="0" err="1"/>
              <a:t>지어짐</a:t>
            </a:r>
            <a:endParaRPr lang="en-US" altLang="ko-KR" sz="1800" dirty="0"/>
          </a:p>
        </p:txBody>
      </p:sp>
      <p:pic>
        <p:nvPicPr>
          <p:cNvPr id="2050" name="Picture 2" descr="https://www.harappa.com/sites/default/files/styles/galleryformatter_slide/public/slides/indus-street.jpg?itok=HBl6sIg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203" y="0"/>
            <a:ext cx="44726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13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4482</TotalTime>
  <Words>620</Words>
  <Application>Microsoft Office PowerPoint</Application>
  <PresentationFormat>와이드스크린</PresentationFormat>
  <Paragraphs>92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굴림</vt:lpstr>
      <vt:lpstr>맑은 고딕</vt:lpstr>
      <vt:lpstr>Arial</vt:lpstr>
      <vt:lpstr>Office 테마</vt:lpstr>
      <vt:lpstr>모헨조다로-죽음의 언덕</vt:lpstr>
      <vt:lpstr>원거리 교역의 존재 </vt:lpstr>
      <vt:lpstr>인더스 문명(하라파 문화) </vt:lpstr>
      <vt:lpstr>인더스 문명(하라파 문화) </vt:lpstr>
      <vt:lpstr>죽은 사람들의 언덕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빙하기의 종말과 정주 취락의 출현</dc:title>
  <dc:creator>user</dc:creator>
  <cp:lastModifiedBy>이 현진</cp:lastModifiedBy>
  <cp:revision>201</cp:revision>
  <dcterms:created xsi:type="dcterms:W3CDTF">2020-04-08T07:59:20Z</dcterms:created>
  <dcterms:modified xsi:type="dcterms:W3CDTF">2020-12-14T01:46:23Z</dcterms:modified>
</cp:coreProperties>
</file>