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4" r:id="rId4"/>
    <p:sldId id="285" r:id="rId5"/>
    <p:sldId id="266" r:id="rId6"/>
    <p:sldId id="288" r:id="rId7"/>
    <p:sldId id="269" r:id="rId8"/>
    <p:sldId id="270" r:id="rId9"/>
    <p:sldId id="271" r:id="rId10"/>
    <p:sldId id="272" r:id="rId11"/>
    <p:sldId id="273" r:id="rId12"/>
    <p:sldId id="274" r:id="rId13"/>
    <p:sldId id="283" r:id="rId14"/>
    <p:sldId id="278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6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4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1" y="0"/>
            <a:ext cx="5255684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altLang="ko-KR"/>
              <a:t>&gt;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167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8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8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2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6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2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0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빛은 동방으로부터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오아시스는 어디에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53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브레이드</a:t>
            </a:r>
            <a:r>
              <a:rPr lang="ko-KR" altLang="en-US" sz="2800" dirty="0"/>
              <a:t> 우드의 </a:t>
            </a:r>
            <a:r>
              <a:rPr lang="ko-KR" altLang="en-US" sz="2800" dirty="0" err="1"/>
              <a:t>핵심지대</a:t>
            </a:r>
            <a:r>
              <a:rPr lang="ko-KR" altLang="en-US" sz="2800" dirty="0"/>
              <a:t> 이론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354900" y="1250950"/>
            <a:ext cx="9066756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핵심지대</a:t>
            </a:r>
            <a:r>
              <a:rPr lang="ko-KR" altLang="en-US" sz="2000" dirty="0">
                <a:solidFill>
                  <a:srgbClr val="0066FF"/>
                </a:solidFill>
              </a:rPr>
              <a:t> 이론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차일드</a:t>
            </a:r>
            <a:r>
              <a:rPr lang="ko-KR" altLang="en-US" sz="1800" dirty="0"/>
              <a:t> 이론은 이후 </a:t>
            </a:r>
            <a:r>
              <a:rPr lang="ko-KR" altLang="en-US" sz="1800" dirty="0" err="1"/>
              <a:t>브레이드</a:t>
            </a:r>
            <a:r>
              <a:rPr lang="ko-KR" altLang="en-US" sz="1800" dirty="0"/>
              <a:t> 우드의 이론으로 대체됨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 err="1"/>
              <a:t>브레이드</a:t>
            </a:r>
            <a:r>
              <a:rPr lang="ko-KR" altLang="en-US" sz="1800" dirty="0"/>
              <a:t> 우드는</a:t>
            </a:r>
            <a:r>
              <a:rPr lang="ko-KR" altLang="en-US" sz="1800" dirty="0">
                <a:solidFill>
                  <a:srgbClr val="FF0000"/>
                </a:solidFill>
              </a:rPr>
              <a:t> 비옥한 </a:t>
            </a:r>
            <a:r>
              <a:rPr lang="ko-KR" altLang="en-US" sz="1800" dirty="0" err="1">
                <a:solidFill>
                  <a:srgbClr val="FF0000"/>
                </a:solidFill>
              </a:rPr>
              <a:t>초생달지대</a:t>
            </a:r>
            <a:r>
              <a:rPr lang="ko-KR" altLang="en-US" sz="1800" dirty="0" err="1"/>
              <a:t>라고</a:t>
            </a:r>
            <a:r>
              <a:rPr lang="ko-KR" altLang="en-US" sz="1800" dirty="0"/>
              <a:t> 명명한 </a:t>
            </a:r>
            <a:r>
              <a:rPr lang="ko-KR" altLang="en-US" sz="1800" dirty="0" err="1">
                <a:solidFill>
                  <a:srgbClr val="00B0F0"/>
                </a:solidFill>
              </a:rPr>
              <a:t>타우루스</a:t>
            </a:r>
            <a:r>
              <a:rPr lang="en-US" altLang="ko-KR" sz="1800" dirty="0">
                <a:solidFill>
                  <a:srgbClr val="00B0F0"/>
                </a:solidFill>
              </a:rPr>
              <a:t>, </a:t>
            </a:r>
            <a:r>
              <a:rPr lang="ko-KR" altLang="en-US" sz="1800" dirty="0" err="1">
                <a:solidFill>
                  <a:srgbClr val="00B0F0"/>
                </a:solidFill>
              </a:rPr>
              <a:t>자그로스</a:t>
            </a:r>
            <a:r>
              <a:rPr lang="ko-KR" altLang="en-US" sz="1800" dirty="0">
                <a:solidFill>
                  <a:srgbClr val="00B0F0"/>
                </a:solidFill>
              </a:rPr>
              <a:t> 산맥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구릉사면과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레반트지역</a:t>
            </a:r>
            <a:r>
              <a:rPr lang="ko-KR" altLang="en-US" sz="1800" dirty="0" err="1"/>
              <a:t>과</a:t>
            </a:r>
            <a:r>
              <a:rPr lang="ko-KR" altLang="en-US" sz="1800" dirty="0"/>
              <a:t> 같은 </a:t>
            </a:r>
            <a:r>
              <a:rPr lang="ko-KR" altLang="en-US" sz="1800" dirty="0">
                <a:solidFill>
                  <a:srgbClr val="00B0F0"/>
                </a:solidFill>
              </a:rPr>
              <a:t>핵심지대</a:t>
            </a:r>
            <a:r>
              <a:rPr lang="ko-KR" altLang="en-US" sz="1800" dirty="0"/>
              <a:t>에서 농경이 발생하였다고 주장함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그는 농경으로의 전이는 야생종들의 </a:t>
            </a:r>
            <a:r>
              <a:rPr lang="ko-KR" altLang="en-US" sz="1800" dirty="0" err="1"/>
              <a:t>자연서식처</a:t>
            </a:r>
            <a:r>
              <a:rPr lang="ko-KR" altLang="en-US" sz="1800" dirty="0"/>
              <a:t> 내에서 일어났을 것이라고 주장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en-US" altLang="ko-KR" sz="1800" dirty="0"/>
              <a:t> </a:t>
            </a:r>
            <a:r>
              <a:rPr lang="ko-KR" altLang="en-US" sz="1800" dirty="0"/>
              <a:t>야생식물의 </a:t>
            </a:r>
            <a:r>
              <a:rPr lang="ko-KR" altLang="en-US" sz="1800" dirty="0" err="1"/>
              <a:t>생육과정과</a:t>
            </a:r>
            <a:r>
              <a:rPr lang="ko-KR" altLang="en-US" sz="1800" dirty="0"/>
              <a:t> 생태에 대해 오랫동안 친숙해진 인간이 </a:t>
            </a:r>
            <a:r>
              <a:rPr lang="ko-KR" altLang="en-US" sz="1800" dirty="0" err="1"/>
              <a:t>재배종화할</a:t>
            </a:r>
            <a:r>
              <a:rPr lang="ko-KR" altLang="en-US" sz="1800" dirty="0"/>
              <a:t> 수 있는 충분한 지식이 습득하였을 때</a:t>
            </a:r>
            <a:r>
              <a:rPr lang="en-US" altLang="ko-KR" sz="1800" dirty="0"/>
              <a:t>, </a:t>
            </a:r>
            <a:r>
              <a:rPr lang="ko-KR" altLang="en-US" sz="1800" dirty="0"/>
              <a:t>농경이라는 식량 생산 양식이 가지고 있는 우월성으로 인해 농경이 자생적으로 시작되었다고 보았다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47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브레이드</a:t>
            </a:r>
            <a:r>
              <a:rPr lang="ko-KR" altLang="en-US" sz="2800" dirty="0"/>
              <a:t> 우드의 </a:t>
            </a:r>
            <a:r>
              <a:rPr lang="ko-KR" altLang="en-US" sz="2800" dirty="0" err="1"/>
              <a:t>핵심지대</a:t>
            </a:r>
            <a:r>
              <a:rPr lang="ko-KR" altLang="en-US" sz="2800" dirty="0"/>
              <a:t> 이론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354900" y="1250950"/>
            <a:ext cx="9066756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핵심지대</a:t>
            </a:r>
            <a:r>
              <a:rPr lang="ko-KR" altLang="en-US" sz="2000" dirty="0">
                <a:solidFill>
                  <a:srgbClr val="0066FF"/>
                </a:solidFill>
              </a:rPr>
              <a:t> 이론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차일드</a:t>
            </a:r>
            <a:r>
              <a:rPr lang="ko-KR" altLang="en-US" sz="1800" dirty="0"/>
              <a:t> 이론은 이후 </a:t>
            </a:r>
            <a:r>
              <a:rPr lang="ko-KR" altLang="en-US" sz="1800" dirty="0" err="1"/>
              <a:t>브레이드</a:t>
            </a:r>
            <a:r>
              <a:rPr lang="ko-KR" altLang="en-US" sz="1800" dirty="0"/>
              <a:t> 우드의 이론으로 대체됨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 err="1"/>
              <a:t>브레이드</a:t>
            </a:r>
            <a:r>
              <a:rPr lang="ko-KR" altLang="en-US" sz="1800" dirty="0"/>
              <a:t> 우드는</a:t>
            </a:r>
            <a:r>
              <a:rPr lang="ko-KR" altLang="en-US" sz="1800" dirty="0">
                <a:solidFill>
                  <a:srgbClr val="FF0000"/>
                </a:solidFill>
              </a:rPr>
              <a:t> 비옥한 </a:t>
            </a:r>
            <a:r>
              <a:rPr lang="ko-KR" altLang="en-US" sz="1800" dirty="0" err="1">
                <a:solidFill>
                  <a:srgbClr val="FF0000"/>
                </a:solidFill>
              </a:rPr>
              <a:t>초생달지대</a:t>
            </a:r>
            <a:r>
              <a:rPr lang="ko-KR" altLang="en-US" sz="1800" dirty="0" err="1"/>
              <a:t>라고</a:t>
            </a:r>
            <a:r>
              <a:rPr lang="ko-KR" altLang="en-US" sz="1800" dirty="0"/>
              <a:t> 명명한 </a:t>
            </a:r>
            <a:r>
              <a:rPr lang="ko-KR" altLang="en-US" sz="1800" dirty="0" err="1">
                <a:solidFill>
                  <a:srgbClr val="00B0F0"/>
                </a:solidFill>
              </a:rPr>
              <a:t>타우루스</a:t>
            </a:r>
            <a:r>
              <a:rPr lang="en-US" altLang="ko-KR" sz="1800" dirty="0">
                <a:solidFill>
                  <a:srgbClr val="00B0F0"/>
                </a:solidFill>
              </a:rPr>
              <a:t>, </a:t>
            </a:r>
            <a:r>
              <a:rPr lang="ko-KR" altLang="en-US" sz="1800" dirty="0" err="1">
                <a:solidFill>
                  <a:srgbClr val="00B0F0"/>
                </a:solidFill>
              </a:rPr>
              <a:t>자그로스</a:t>
            </a:r>
            <a:r>
              <a:rPr lang="ko-KR" altLang="en-US" sz="1800" dirty="0">
                <a:solidFill>
                  <a:srgbClr val="00B0F0"/>
                </a:solidFill>
              </a:rPr>
              <a:t> 산맥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구릉사면과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레반트지역</a:t>
            </a:r>
            <a:r>
              <a:rPr lang="ko-KR" altLang="en-US" sz="1800" dirty="0" err="1"/>
              <a:t>과</a:t>
            </a:r>
            <a:r>
              <a:rPr lang="ko-KR" altLang="en-US" sz="1800" dirty="0"/>
              <a:t> 같은 </a:t>
            </a:r>
            <a:r>
              <a:rPr lang="ko-KR" altLang="en-US" sz="1800" dirty="0">
                <a:solidFill>
                  <a:srgbClr val="00B0F0"/>
                </a:solidFill>
              </a:rPr>
              <a:t>핵심지대</a:t>
            </a:r>
            <a:r>
              <a:rPr lang="ko-KR" altLang="en-US" sz="1800" dirty="0"/>
              <a:t>에서 농경이 발생하였다고 주장함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그는 농경으로의 전이는 야생종들의 </a:t>
            </a:r>
            <a:r>
              <a:rPr lang="ko-KR" altLang="en-US" sz="1800" dirty="0" err="1"/>
              <a:t>자연서식처</a:t>
            </a:r>
            <a:r>
              <a:rPr lang="ko-KR" altLang="en-US" sz="1800" dirty="0"/>
              <a:t> 내에서 일어났을 것이라고 주장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en-US" altLang="ko-KR" sz="1800" dirty="0"/>
              <a:t> </a:t>
            </a:r>
            <a:r>
              <a:rPr lang="ko-KR" altLang="en-US" sz="1800" dirty="0"/>
              <a:t>야생식물의 </a:t>
            </a:r>
            <a:r>
              <a:rPr lang="ko-KR" altLang="en-US" sz="1800" dirty="0" err="1"/>
              <a:t>생육과정과</a:t>
            </a:r>
            <a:r>
              <a:rPr lang="ko-KR" altLang="en-US" sz="1800" dirty="0"/>
              <a:t> 생태에 대해 오랫동안 친숙해진 인간이 </a:t>
            </a:r>
            <a:r>
              <a:rPr lang="ko-KR" altLang="en-US" sz="1800" dirty="0" err="1"/>
              <a:t>재배종화할</a:t>
            </a:r>
            <a:r>
              <a:rPr lang="ko-KR" altLang="en-US" sz="1800" dirty="0"/>
              <a:t> 수 있는 충분한 지식이 습득하였을 때</a:t>
            </a:r>
            <a:r>
              <a:rPr lang="en-US" altLang="ko-KR" sz="1800" dirty="0"/>
              <a:t>, </a:t>
            </a:r>
            <a:r>
              <a:rPr lang="ko-KR" altLang="en-US" sz="1800" dirty="0"/>
              <a:t>농경이라는 식량 생산 양식이 가지고 있는 우월성으로 인해 농경이 자생적으로 시작되었다고 보았다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7775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비록한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초생달</a:t>
            </a:r>
            <a:r>
              <a:rPr lang="ko-KR" altLang="en-US" sz="2800" dirty="0"/>
              <a:t> 지대의 초기 정주 촌락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354900" y="1250950"/>
            <a:ext cx="9066756" cy="537845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핵심지대</a:t>
            </a:r>
            <a:r>
              <a:rPr lang="ko-KR" altLang="en-US" sz="2000" dirty="0">
                <a:solidFill>
                  <a:srgbClr val="0066FF"/>
                </a:solidFill>
              </a:rPr>
              <a:t> 이론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>
                <a:solidFill>
                  <a:srgbClr val="FF0000"/>
                </a:solidFill>
              </a:rPr>
              <a:t>비옥한 초생달지대로 </a:t>
            </a:r>
            <a:r>
              <a:rPr lang="ko-KR" altLang="en-US" sz="1800" dirty="0"/>
              <a:t>명명된 </a:t>
            </a:r>
            <a:r>
              <a:rPr lang="ko-KR" altLang="en-US" sz="1800" dirty="0" err="1">
                <a:solidFill>
                  <a:srgbClr val="00B0F0"/>
                </a:solidFill>
              </a:rPr>
              <a:t>타우루스</a:t>
            </a:r>
            <a:r>
              <a:rPr lang="en-US" altLang="ko-KR" sz="1800" dirty="0">
                <a:solidFill>
                  <a:srgbClr val="00B0F0"/>
                </a:solidFill>
              </a:rPr>
              <a:t>, </a:t>
            </a:r>
            <a:r>
              <a:rPr lang="ko-KR" altLang="en-US" sz="1800" dirty="0" err="1">
                <a:solidFill>
                  <a:srgbClr val="00B0F0"/>
                </a:solidFill>
              </a:rPr>
              <a:t>자그로스</a:t>
            </a:r>
            <a:r>
              <a:rPr lang="ko-KR" altLang="en-US" sz="1800" dirty="0">
                <a:solidFill>
                  <a:srgbClr val="00B0F0"/>
                </a:solidFill>
              </a:rPr>
              <a:t> 산맥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구릉사면과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레반트지역</a:t>
            </a:r>
            <a:r>
              <a:rPr lang="ko-KR" altLang="en-US" sz="1800" dirty="0" err="1"/>
              <a:t>은</a:t>
            </a:r>
            <a:r>
              <a:rPr lang="ko-KR" altLang="en-US" sz="1800" dirty="0"/>
              <a:t> </a:t>
            </a:r>
            <a:r>
              <a:rPr lang="ko-KR" altLang="en-US" sz="1800" dirty="0">
                <a:effectLst/>
              </a:rPr>
              <a:t>프랑스어와 이탈리아어의 ‘해가 </a:t>
            </a:r>
            <a:r>
              <a:rPr lang="ko-KR" altLang="en-US" sz="1800" dirty="0" err="1">
                <a:effectLst/>
              </a:rPr>
              <a:t>뜬다’를</a:t>
            </a:r>
            <a:r>
              <a:rPr lang="ko-KR" altLang="en-US" sz="1800" dirty="0">
                <a:effectLst/>
              </a:rPr>
              <a:t> 뜻하는 ‘</a:t>
            </a:r>
            <a:r>
              <a:rPr lang="en-US" altLang="ko-KR" sz="1800" dirty="0">
                <a:effectLst/>
              </a:rPr>
              <a:t>lever’, ‘</a:t>
            </a:r>
            <a:r>
              <a:rPr lang="en-US" altLang="ko-KR" sz="1800" dirty="0" err="1">
                <a:effectLst/>
              </a:rPr>
              <a:t>levare</a:t>
            </a:r>
            <a:r>
              <a:rPr lang="en-US" altLang="ko-KR" sz="1800" dirty="0">
                <a:effectLst/>
              </a:rPr>
              <a:t>’</a:t>
            </a:r>
            <a:r>
              <a:rPr lang="ko-KR" altLang="en-US" sz="1800" dirty="0">
                <a:effectLst/>
              </a:rPr>
              <a:t>에서 유래하며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역사적으로 근동 아시아의 팔레스타인 부근을 가리키는 지리적 용어임</a:t>
            </a:r>
            <a:r>
              <a:rPr lang="en-US" altLang="ko-KR" sz="1800" dirty="0">
                <a:effectLst/>
              </a:rPr>
              <a:t>.  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동쪽으로는 </a:t>
            </a:r>
            <a:r>
              <a:rPr lang="ko-KR" altLang="en-US" sz="1800" dirty="0" err="1"/>
              <a:t>자그로스산맥의</a:t>
            </a:r>
            <a:r>
              <a:rPr lang="ko-KR" altLang="en-US" sz="1800" dirty="0"/>
              <a:t> 구릉 사면</a:t>
            </a:r>
            <a:r>
              <a:rPr lang="en-US" altLang="ko-KR" sz="1800" dirty="0"/>
              <a:t>, </a:t>
            </a:r>
            <a:r>
              <a:rPr lang="ko-KR" altLang="en-US" sz="1800" dirty="0"/>
              <a:t>서쪽으로는 </a:t>
            </a:r>
            <a:r>
              <a:rPr lang="ko-KR" altLang="en-US" sz="1800" dirty="0" err="1"/>
              <a:t>레반트</a:t>
            </a:r>
            <a:r>
              <a:rPr lang="ko-KR" altLang="en-US" sz="1800" dirty="0"/>
              <a:t> 평원 그리고 북쪽으로는 </a:t>
            </a:r>
            <a:r>
              <a:rPr lang="ko-KR" altLang="en-US" sz="1800" dirty="0" err="1"/>
              <a:t>타우루스</a:t>
            </a:r>
            <a:r>
              <a:rPr lang="ko-KR" altLang="en-US" sz="1800" dirty="0"/>
              <a:t> 산맥과 그 너머의 구릉 사면들이 포함됨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요르단</a:t>
            </a:r>
            <a:r>
              <a:rPr lang="en-US" altLang="ko-KR" sz="1800" dirty="0"/>
              <a:t>, </a:t>
            </a:r>
            <a:r>
              <a:rPr lang="ko-KR" altLang="en-US" sz="1800" dirty="0"/>
              <a:t>이스라엘</a:t>
            </a:r>
            <a:r>
              <a:rPr lang="en-US" altLang="ko-KR" sz="1800" dirty="0"/>
              <a:t>, </a:t>
            </a:r>
            <a:r>
              <a:rPr lang="ko-KR" altLang="en-US" sz="1800" dirty="0"/>
              <a:t>시리아 그리고 레바논 등에 걸친 </a:t>
            </a:r>
            <a:r>
              <a:rPr lang="ko-KR" altLang="en-US" sz="1800" dirty="0" err="1"/>
              <a:t>레반트</a:t>
            </a:r>
            <a:r>
              <a:rPr lang="ko-KR" altLang="en-US" sz="1800" dirty="0"/>
              <a:t> 지역에서 이루어진 고고학적 조사를 통해 순화</a:t>
            </a:r>
            <a:r>
              <a:rPr lang="en-US" altLang="ko-KR" sz="1800" dirty="0"/>
              <a:t>(</a:t>
            </a:r>
            <a:r>
              <a:rPr lang="ko-KR" altLang="en-US" sz="1800" dirty="0"/>
              <a:t>곡물의 </a:t>
            </a:r>
            <a:r>
              <a:rPr lang="ko-KR" altLang="en-US" sz="1800" dirty="0" err="1"/>
              <a:t>재배종화</a:t>
            </a:r>
            <a:r>
              <a:rPr lang="en-US" altLang="ko-KR" sz="1800" dirty="0"/>
              <a:t>, </a:t>
            </a:r>
            <a:r>
              <a:rPr lang="ko-KR" altLang="en-US" sz="1800" dirty="0"/>
              <a:t>동물의 가축화를 뜻함</a:t>
            </a:r>
            <a:r>
              <a:rPr lang="en-US" altLang="ko-KR" sz="1800" dirty="0"/>
              <a:t>)</a:t>
            </a:r>
            <a:r>
              <a:rPr lang="ko-KR" altLang="en-US" sz="1800" dirty="0"/>
              <a:t> 초기의 곡물 </a:t>
            </a:r>
            <a:r>
              <a:rPr lang="ko-KR" altLang="en-US" sz="1800" dirty="0" err="1"/>
              <a:t>종들뿐만</a:t>
            </a:r>
            <a:r>
              <a:rPr lang="ko-KR" altLang="en-US" sz="1800" dirty="0"/>
              <a:t> 아니라 그 과도기에 해당하는 종들도 확인됨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 err="1"/>
              <a:t>레반트</a:t>
            </a:r>
            <a:r>
              <a:rPr lang="ko-KR" altLang="en-US" sz="1800" dirty="0"/>
              <a:t> 지역에서는 </a:t>
            </a:r>
            <a:r>
              <a:rPr lang="ko-KR" altLang="en-US" sz="1800" dirty="0" err="1"/>
              <a:t>농경개시</a:t>
            </a:r>
            <a:r>
              <a:rPr lang="ko-KR" altLang="en-US" sz="1800" dirty="0"/>
              <a:t> 직전 시기에 해당하는 </a:t>
            </a:r>
            <a:r>
              <a:rPr lang="ko-KR" altLang="en-US" sz="1800" dirty="0" err="1"/>
              <a:t>나투피안</a:t>
            </a:r>
            <a:r>
              <a:rPr lang="ko-KR" altLang="en-US" sz="1800" dirty="0"/>
              <a:t> 문화기에 해당하는 유적 몇 개소를 포함하여 초기 </a:t>
            </a:r>
            <a:r>
              <a:rPr lang="ko-KR" altLang="en-US" sz="1800" dirty="0" err="1"/>
              <a:t>농경시기에</a:t>
            </a:r>
            <a:r>
              <a:rPr lang="ko-KR" altLang="en-US" sz="1800" dirty="0"/>
              <a:t> 들어섰으나 토기를 사용하기 전 단계에 속하며 방호벽을 갖춘 대규모 </a:t>
            </a:r>
            <a:r>
              <a:rPr lang="ko-KR" altLang="en-US" sz="1800" dirty="0" err="1"/>
              <a:t>취락지인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예리코</a:t>
            </a:r>
            <a:r>
              <a:rPr lang="ko-KR" altLang="en-US" sz="1800" dirty="0"/>
              <a:t> 유적과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챠탈휘욕</a:t>
            </a:r>
            <a:r>
              <a:rPr lang="ko-KR" altLang="en-US" sz="1800" dirty="0"/>
              <a:t> 유적 등이 조사됨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92699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2" y="27354"/>
            <a:ext cx="8584833" cy="792163"/>
          </a:xfrm>
        </p:spPr>
        <p:txBody>
          <a:bodyPr>
            <a:normAutofit fontScale="90000"/>
          </a:bodyPr>
          <a:lstStyle/>
          <a:p>
            <a:r>
              <a:rPr lang="ko-KR" altLang="en-US" sz="2800" dirty="0" err="1"/>
              <a:t>비록한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초생달</a:t>
            </a:r>
            <a:r>
              <a:rPr lang="ko-KR" altLang="en-US" sz="2800" dirty="0"/>
              <a:t> 지대</a:t>
            </a:r>
            <a:r>
              <a:rPr lang="en-US" altLang="ko-KR" sz="2800" dirty="0"/>
              <a:t> </a:t>
            </a:r>
            <a:r>
              <a:rPr lang="ko-KR" altLang="en-US" sz="2800" dirty="0"/>
              <a:t>및 </a:t>
            </a:r>
            <a:r>
              <a:rPr lang="ko-KR" altLang="en-US" sz="2800" dirty="0" err="1"/>
              <a:t>레반트</a:t>
            </a:r>
            <a:r>
              <a:rPr lang="ko-KR" altLang="en-US" sz="2800" dirty="0"/>
              <a:t> 지역의 초기 정주 촌락 분포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2" y="643671"/>
            <a:ext cx="9850467" cy="617650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42" y="643670"/>
            <a:ext cx="8463688" cy="621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5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2025938" y="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예리코</a:t>
            </a:r>
            <a:r>
              <a:rPr lang="ko-KR" altLang="en-US" sz="2800" dirty="0"/>
              <a:t> 유적과 </a:t>
            </a:r>
            <a:r>
              <a:rPr lang="ko-KR" altLang="en-US" sz="2800" dirty="0" err="1"/>
              <a:t>차탈휘익</a:t>
            </a:r>
            <a:r>
              <a:rPr lang="ko-KR" altLang="en-US" sz="2800" dirty="0"/>
              <a:t> 유적</a:t>
            </a:r>
          </a:p>
        </p:txBody>
      </p:sp>
      <p:sp>
        <p:nvSpPr>
          <p:cNvPr id="7" name="내용 개체 틀 4"/>
          <p:cNvSpPr>
            <a:spLocks noGrp="1"/>
          </p:cNvSpPr>
          <p:nvPr>
            <p:ph idx="4294967295"/>
          </p:nvPr>
        </p:nvSpPr>
        <p:spPr>
          <a:xfrm>
            <a:off x="1354900" y="1250950"/>
            <a:ext cx="9066756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예리코</a:t>
            </a:r>
            <a:r>
              <a:rPr lang="ko-KR" altLang="en-US" sz="2000" dirty="0">
                <a:solidFill>
                  <a:srgbClr val="0066FF"/>
                </a:solidFill>
              </a:rPr>
              <a:t> 유적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전 세계에서 가장 이른 성벽을 두른 신석기시대 </a:t>
            </a:r>
            <a:r>
              <a:rPr lang="ko-KR" altLang="en-US" sz="1800" dirty="0" err="1"/>
              <a:t>농경공동체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촌락임</a:t>
            </a: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초기 농경사회에 들어섰으나 토기를 사용하기 전 단계에 속하며 방호벽을 갖춘 대규모 </a:t>
            </a:r>
            <a:r>
              <a:rPr lang="ko-KR" altLang="en-US" sz="1800" dirty="0" err="1"/>
              <a:t>취락지임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기원전 </a:t>
            </a:r>
            <a:r>
              <a:rPr lang="en-US" altLang="ko-KR" sz="1800" dirty="0"/>
              <a:t>8,000</a:t>
            </a:r>
            <a:r>
              <a:rPr lang="ko-KR" altLang="en-US" sz="1800" dirty="0"/>
              <a:t>년 전후한 시기에 조성된 </a:t>
            </a:r>
            <a:r>
              <a:rPr lang="ko-KR" altLang="en-US" sz="1800" dirty="0" err="1"/>
              <a:t>취락지로</a:t>
            </a:r>
            <a:r>
              <a:rPr lang="ko-KR" altLang="en-US" sz="1800" dirty="0"/>
              <a:t> 너비 </a:t>
            </a:r>
            <a:r>
              <a:rPr lang="en-US" altLang="ko-KR" sz="1800" dirty="0"/>
              <a:t>2m, </a:t>
            </a:r>
            <a:r>
              <a:rPr lang="ko-KR" altLang="en-US" sz="1800" dirty="0"/>
              <a:t>높이 </a:t>
            </a:r>
            <a:r>
              <a:rPr lang="en-US" altLang="ko-KR" sz="1800" dirty="0"/>
              <a:t>4m </a:t>
            </a:r>
            <a:r>
              <a:rPr lang="ko-KR" altLang="en-US" sz="1800" dirty="0"/>
              <a:t>규모의 성벽을 둘렀으며</a:t>
            </a:r>
            <a:r>
              <a:rPr lang="en-US" altLang="ko-KR" sz="1800" dirty="0"/>
              <a:t>, </a:t>
            </a:r>
            <a:r>
              <a:rPr lang="ko-KR" altLang="en-US" sz="1800" dirty="0"/>
              <a:t>햇빛에 말린 벽돌을 사용해 주거지를 축조하였다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85198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2025938" y="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예리코</a:t>
            </a:r>
            <a:r>
              <a:rPr lang="ko-KR" altLang="en-US" sz="2800" dirty="0"/>
              <a:t> 유적과 </a:t>
            </a:r>
            <a:r>
              <a:rPr lang="ko-KR" altLang="en-US" sz="2800" dirty="0" err="1"/>
              <a:t>차탈휘익</a:t>
            </a:r>
            <a:r>
              <a:rPr lang="ko-KR" altLang="en-US" sz="2800" dirty="0"/>
              <a:t> 유적</a:t>
            </a:r>
          </a:p>
        </p:txBody>
      </p:sp>
      <p:sp>
        <p:nvSpPr>
          <p:cNvPr id="7" name="내용 개체 틀 4"/>
          <p:cNvSpPr>
            <a:spLocks noGrp="1"/>
          </p:cNvSpPr>
          <p:nvPr>
            <p:ph idx="4294967295"/>
          </p:nvPr>
        </p:nvSpPr>
        <p:spPr>
          <a:xfrm>
            <a:off x="1354900" y="1250950"/>
            <a:ext cx="9066756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차탈휘익</a:t>
            </a:r>
            <a:r>
              <a:rPr lang="ko-KR" altLang="en-US" sz="2000" dirty="0">
                <a:solidFill>
                  <a:srgbClr val="0066FF"/>
                </a:solidFill>
              </a:rPr>
              <a:t> 유적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기원전 </a:t>
            </a:r>
            <a:r>
              <a:rPr lang="en-US" altLang="ko-KR" sz="1800" dirty="0"/>
              <a:t>7,200</a:t>
            </a:r>
            <a:r>
              <a:rPr lang="ko-KR" altLang="en-US" sz="1800" dirty="0"/>
              <a:t>년까지 거슬러 올라가는 초기 신석기시대의 초기 농경 단계의 </a:t>
            </a:r>
            <a:r>
              <a:rPr lang="ko-KR" altLang="en-US" sz="1800" dirty="0" err="1"/>
              <a:t>취락지임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초기 도시의 형태를 갖춘 </a:t>
            </a:r>
            <a:r>
              <a:rPr lang="ko-KR" altLang="en-US" sz="1800" dirty="0" err="1"/>
              <a:t>취락지로</a:t>
            </a:r>
            <a:r>
              <a:rPr lang="en-US" altLang="ko-KR" sz="1800" dirty="0"/>
              <a:t>, </a:t>
            </a:r>
            <a:r>
              <a:rPr lang="ko-KR" altLang="en-US" sz="1800" dirty="0"/>
              <a:t>별도의 통로 없이 열을 지어 </a:t>
            </a:r>
            <a:r>
              <a:rPr lang="ko-KR" altLang="en-US" sz="1800" dirty="0" err="1"/>
              <a:t>군집되어</a:t>
            </a:r>
            <a:r>
              <a:rPr lang="ko-KR" altLang="en-US" sz="1800" dirty="0"/>
              <a:t> 축조된 거주지는 지붕에서 사다리를 통해 안으로 들어가는 독특한 구조이다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잘 보존된 방들의 벽 중에는 </a:t>
            </a:r>
            <a:r>
              <a:rPr lang="ko-KR" altLang="en-US" sz="1800" dirty="0" err="1"/>
              <a:t>회반죽을</a:t>
            </a:r>
            <a:r>
              <a:rPr lang="ko-KR" altLang="en-US" sz="1800" dirty="0"/>
              <a:t> 바른 것들이 있는데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일부에는 그림을 </a:t>
            </a:r>
            <a:r>
              <a:rPr lang="ko-KR" altLang="en-US" sz="1800" dirty="0" err="1"/>
              <a:t>그려넣은</a:t>
            </a:r>
            <a:r>
              <a:rPr lang="ko-KR" altLang="en-US" sz="1800" dirty="0"/>
              <a:t> 것과</a:t>
            </a:r>
            <a:r>
              <a:rPr lang="en-US" altLang="ko-KR" sz="1800" dirty="0"/>
              <a:t> </a:t>
            </a:r>
            <a:r>
              <a:rPr lang="ko-KR" altLang="en-US" sz="1800" dirty="0"/>
              <a:t>황소 두개골을 설치하고 </a:t>
            </a:r>
            <a:r>
              <a:rPr lang="ko-KR" altLang="en-US" sz="1800" dirty="0" err="1"/>
              <a:t>회반죽으로</a:t>
            </a:r>
            <a:r>
              <a:rPr lang="ko-KR" altLang="en-US" sz="1800" dirty="0"/>
              <a:t> 장식한 것들이 있음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테라코타로 제작된 여성의 소조상은 </a:t>
            </a:r>
            <a:r>
              <a:rPr lang="ko-KR" altLang="en-US" sz="1800" dirty="0" err="1"/>
              <a:t>모신숭배를</a:t>
            </a:r>
            <a:r>
              <a:rPr lang="ko-KR" altLang="en-US" sz="1800" dirty="0"/>
              <a:t> 나타내는 것으로 해석되었음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343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741734" y="317501"/>
            <a:ext cx="10343032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빛은 동방으로부터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55" y="0"/>
            <a:ext cx="4904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1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674499" y="317501"/>
            <a:ext cx="11340448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빙하시대명</a:t>
            </a:r>
            <a:endParaRPr lang="ko-KR" altLang="en-US" sz="2800" dirty="0"/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674499" y="1271121"/>
            <a:ext cx="11340448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빙하시대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 err="1">
                <a:solidFill>
                  <a:srgbClr val="0066FF"/>
                </a:solidFill>
              </a:rPr>
              <a:t>플라이스토세</a:t>
            </a:r>
            <a:r>
              <a:rPr lang="ko-KR" altLang="en-US" sz="2000" dirty="0">
                <a:solidFill>
                  <a:srgbClr val="0066FF"/>
                </a:solidFill>
              </a:rPr>
              <a:t> 또는 </a:t>
            </a:r>
            <a:r>
              <a:rPr lang="ko-KR" altLang="en-US" sz="2000" dirty="0" err="1">
                <a:solidFill>
                  <a:srgbClr val="0066FF"/>
                </a:solidFill>
              </a:rPr>
              <a:t>홍적세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2000" dirty="0"/>
              <a:t>신생대 동안 지구의 기후는 점차적으로 냉각되어 제</a:t>
            </a:r>
            <a:r>
              <a:rPr lang="en-US" altLang="ko-KR" sz="2000" dirty="0"/>
              <a:t>4</a:t>
            </a:r>
            <a:r>
              <a:rPr lang="ko-KR" altLang="en-US" sz="2000" dirty="0"/>
              <a:t>기로 오면서 </a:t>
            </a:r>
            <a:r>
              <a:rPr lang="ko-KR" altLang="en-US" sz="2000" dirty="0" err="1">
                <a:solidFill>
                  <a:srgbClr val="FF0000"/>
                </a:solidFill>
              </a:rPr>
              <a:t>중생대이후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지구온도가</a:t>
            </a:r>
            <a:r>
              <a:rPr lang="ko-KR" altLang="en-US" sz="2000" dirty="0">
                <a:solidFill>
                  <a:srgbClr val="FF0000"/>
                </a:solidFill>
              </a:rPr>
              <a:t> 가장 낮았던 것으로 관측됨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20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2000" dirty="0"/>
              <a:t>특히 </a:t>
            </a:r>
            <a:r>
              <a:rPr lang="en-US" altLang="ko-KR" sz="2000" dirty="0">
                <a:solidFill>
                  <a:srgbClr val="FF0000"/>
                </a:solidFill>
              </a:rPr>
              <a:t>21,000</a:t>
            </a:r>
            <a:r>
              <a:rPr lang="ko-KR" altLang="en-US" sz="2000" dirty="0">
                <a:solidFill>
                  <a:srgbClr val="FF0000"/>
                </a:solidFill>
              </a:rPr>
              <a:t>년 전에 최대의 빙하기</a:t>
            </a:r>
            <a:r>
              <a:rPr lang="ko-KR" altLang="en-US" sz="2000" dirty="0"/>
              <a:t>가 나타났는데 이 시기는 </a:t>
            </a:r>
            <a:r>
              <a:rPr lang="ko-KR" altLang="en-US" sz="2000" dirty="0" err="1"/>
              <a:t>전지구</a:t>
            </a:r>
            <a:r>
              <a:rPr lang="ko-KR" altLang="en-US" sz="2000" dirty="0"/>
              <a:t> 평균 해수온도가 약 </a:t>
            </a:r>
            <a:r>
              <a:rPr lang="en-US" altLang="ko-KR" sz="2000" dirty="0"/>
              <a:t>5℃ </a:t>
            </a:r>
            <a:r>
              <a:rPr lang="ko-KR" altLang="en-US" sz="2000" dirty="0" err="1"/>
              <a:t>정도하강했으며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수문순환도</a:t>
            </a:r>
            <a:r>
              <a:rPr lang="ko-KR" altLang="en-US" sz="2000" dirty="0"/>
              <a:t> 약화되어 대체로 건조한 기후였다</a:t>
            </a:r>
            <a:r>
              <a:rPr lang="en-US" altLang="ko-KR" sz="2000" dirty="0"/>
              <a:t>.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20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2000" dirty="0"/>
              <a:t>북반구에서는 </a:t>
            </a:r>
            <a:r>
              <a:rPr lang="ko-KR" altLang="en-US" sz="2000" dirty="0">
                <a:solidFill>
                  <a:srgbClr val="FF0000"/>
                </a:solidFill>
              </a:rPr>
              <a:t>약 </a:t>
            </a:r>
            <a:r>
              <a:rPr lang="en-US" altLang="ko-KR" sz="2000" dirty="0">
                <a:solidFill>
                  <a:srgbClr val="FF0000"/>
                </a:solidFill>
              </a:rPr>
              <a:t>14,000</a:t>
            </a:r>
            <a:r>
              <a:rPr lang="ko-KR" altLang="en-US" sz="2000" dirty="0">
                <a:solidFill>
                  <a:srgbClr val="FF0000"/>
                </a:solidFill>
              </a:rPr>
              <a:t>년 전</a:t>
            </a:r>
            <a:r>
              <a:rPr lang="ko-KR" altLang="en-US" sz="2000" dirty="0"/>
              <a:t>까지 그리고 남반구에서는 약 </a:t>
            </a:r>
            <a:r>
              <a:rPr lang="en-US" altLang="ko-KR" sz="2000" dirty="0"/>
              <a:t>18,000</a:t>
            </a:r>
            <a:r>
              <a:rPr lang="ko-KR" altLang="en-US" sz="2000" dirty="0"/>
              <a:t>년 전까지 빙하기가 지속되다가 간빙기로 급격한 전환이 이루어짐</a:t>
            </a:r>
            <a:endParaRPr lang="en-US" altLang="ko-KR" sz="20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2000" dirty="0"/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7467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721543" y="317501"/>
            <a:ext cx="11062469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빙하시대</a:t>
            </a:r>
            <a:r>
              <a:rPr lang="ko-KR" altLang="en-US" sz="2800" dirty="0"/>
              <a:t> 이후의 기후 변화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710430" y="1250950"/>
            <a:ext cx="11062469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빙하시대</a:t>
            </a:r>
            <a:r>
              <a:rPr lang="ko-KR" altLang="en-US" sz="2000" dirty="0">
                <a:solidFill>
                  <a:srgbClr val="0066FF"/>
                </a:solidFill>
              </a:rPr>
              <a:t> 이후 </a:t>
            </a:r>
            <a:r>
              <a:rPr lang="ko-KR" altLang="en-US" sz="2000" dirty="0" err="1">
                <a:solidFill>
                  <a:srgbClr val="0066FF"/>
                </a:solidFill>
              </a:rPr>
              <a:t>홀로세의</a:t>
            </a:r>
            <a:r>
              <a:rPr lang="ko-KR" altLang="en-US" sz="2000" dirty="0">
                <a:solidFill>
                  <a:srgbClr val="0066FF"/>
                </a:solidFill>
              </a:rPr>
              <a:t> 기후 변화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500" dirty="0"/>
              <a:t>북반구에서는 북아메리카의 </a:t>
            </a:r>
            <a:r>
              <a:rPr lang="ko-KR" altLang="en-US" sz="1500" dirty="0" err="1">
                <a:solidFill>
                  <a:srgbClr val="FF0000"/>
                </a:solidFill>
              </a:rPr>
              <a:t>대륙빙하</a:t>
            </a:r>
            <a:r>
              <a:rPr lang="ko-KR" altLang="en-US" sz="1500" dirty="0">
                <a:solidFill>
                  <a:srgbClr val="FF0000"/>
                </a:solidFill>
              </a:rPr>
              <a:t> 소멸로 인한 </a:t>
            </a:r>
            <a:r>
              <a:rPr lang="ko-KR" altLang="en-US" sz="1500" dirty="0" err="1">
                <a:solidFill>
                  <a:srgbClr val="FF0000"/>
                </a:solidFill>
              </a:rPr>
              <a:t>담수유입의</a:t>
            </a:r>
            <a:r>
              <a:rPr lang="ko-KR" altLang="en-US" sz="1500" dirty="0">
                <a:solidFill>
                  <a:srgbClr val="FF0000"/>
                </a:solidFill>
              </a:rPr>
              <a:t> 증가</a:t>
            </a:r>
            <a:r>
              <a:rPr lang="ko-KR" altLang="en-US" sz="1500" dirty="0"/>
              <a:t>로 북대서양 </a:t>
            </a:r>
            <a:r>
              <a:rPr lang="ko-KR" altLang="en-US" sz="1500" dirty="0" err="1"/>
              <a:t>심층수의</a:t>
            </a:r>
            <a:r>
              <a:rPr lang="ko-KR" altLang="en-US" sz="1500" dirty="0"/>
              <a:t> 생성이 일시적으로 중단되어 또 한번의 </a:t>
            </a:r>
            <a:r>
              <a:rPr lang="ko-KR" altLang="en-US" sz="1500" dirty="0" err="1">
                <a:solidFill>
                  <a:srgbClr val="FF0000"/>
                </a:solidFill>
              </a:rPr>
              <a:t>혹한기가</a:t>
            </a:r>
            <a:r>
              <a:rPr lang="ko-KR" altLang="en-US" sz="1500" dirty="0">
                <a:solidFill>
                  <a:srgbClr val="FF0000"/>
                </a:solidFill>
              </a:rPr>
              <a:t> 약 </a:t>
            </a:r>
            <a:r>
              <a:rPr lang="en-US" altLang="ko-KR" sz="1500" dirty="0">
                <a:solidFill>
                  <a:srgbClr val="FF0000"/>
                </a:solidFill>
              </a:rPr>
              <a:t>11,000</a:t>
            </a:r>
            <a:r>
              <a:rPr lang="ko-KR" altLang="en-US" sz="1500" dirty="0">
                <a:solidFill>
                  <a:srgbClr val="FF0000"/>
                </a:solidFill>
              </a:rPr>
              <a:t>년 전</a:t>
            </a:r>
            <a:r>
              <a:rPr lang="ko-KR" altLang="en-US" sz="1500" dirty="0"/>
              <a:t>에 도래함</a:t>
            </a:r>
            <a:endParaRPr lang="en-US" altLang="ko-KR" sz="15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5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500" dirty="0"/>
              <a:t>이후 </a:t>
            </a:r>
            <a:r>
              <a:rPr lang="ko-KR" altLang="en-US" sz="1500" dirty="0" err="1"/>
              <a:t>홀로세</a:t>
            </a:r>
            <a:r>
              <a:rPr lang="ko-KR" altLang="en-US" sz="1500" dirty="0"/>
              <a:t> 초기와 중기</a:t>
            </a:r>
            <a:r>
              <a:rPr lang="en-US" altLang="ko-KR" sz="1500" dirty="0"/>
              <a:t>(</a:t>
            </a:r>
            <a:r>
              <a:rPr lang="en-US" altLang="ko-KR" sz="1500" dirty="0">
                <a:solidFill>
                  <a:srgbClr val="FF0000"/>
                </a:solidFill>
              </a:rPr>
              <a:t>10,000-6,000</a:t>
            </a:r>
            <a:r>
              <a:rPr lang="ko-KR" altLang="en-US" sz="1500" dirty="0">
                <a:solidFill>
                  <a:srgbClr val="FF0000"/>
                </a:solidFill>
              </a:rPr>
              <a:t>년 전</a:t>
            </a:r>
            <a:r>
              <a:rPr lang="en-US" altLang="ko-KR" sz="1500" dirty="0"/>
              <a:t>)</a:t>
            </a:r>
            <a:r>
              <a:rPr lang="ko-KR" altLang="en-US" sz="1500" dirty="0"/>
              <a:t>에 지구공전궤도의 변동에 따른 태양에너지의 증가로 </a:t>
            </a:r>
            <a:r>
              <a:rPr lang="ko-KR" altLang="en-US" sz="1500" dirty="0">
                <a:solidFill>
                  <a:srgbClr val="FF0000"/>
                </a:solidFill>
              </a:rPr>
              <a:t>기후가 점차 </a:t>
            </a:r>
            <a:r>
              <a:rPr lang="ko-KR" altLang="en-US" sz="1500" dirty="0" err="1">
                <a:solidFill>
                  <a:srgbClr val="FF0000"/>
                </a:solidFill>
              </a:rPr>
              <a:t>온난</a:t>
            </a:r>
            <a:r>
              <a:rPr lang="ko-KR" altLang="en-US" sz="1500" dirty="0" err="1"/>
              <a:t>해졌는데</a:t>
            </a:r>
            <a:r>
              <a:rPr lang="en-US" altLang="ko-KR" sz="1500" dirty="0"/>
              <a:t>, </a:t>
            </a:r>
            <a:r>
              <a:rPr lang="ko-KR" altLang="en-US" sz="1500" dirty="0"/>
              <a:t>지역에 따라 현재보다 </a:t>
            </a:r>
            <a:r>
              <a:rPr lang="en-US" altLang="ko-KR" sz="1500" dirty="0"/>
              <a:t>1-4℃ </a:t>
            </a:r>
            <a:r>
              <a:rPr lang="ko-KR" altLang="en-US" sz="1500" dirty="0"/>
              <a:t>정도 온도가 높았던 것으로 관측됨</a:t>
            </a:r>
            <a:endParaRPr lang="en-US" altLang="ko-KR" sz="15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5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500" dirty="0"/>
              <a:t>이후 기후는 서서히 냉각되어 산업혁명 이전까지 신빙하기가 지속되었으며</a:t>
            </a:r>
            <a:r>
              <a:rPr lang="en-US" altLang="ko-KR" sz="1500" dirty="0"/>
              <a:t>, </a:t>
            </a:r>
            <a:r>
              <a:rPr lang="ko-KR" altLang="en-US" sz="1500" dirty="0"/>
              <a:t>특히 </a:t>
            </a:r>
            <a:r>
              <a:rPr lang="ko-KR" altLang="en-US" sz="1500" dirty="0" err="1">
                <a:solidFill>
                  <a:srgbClr val="FF0000"/>
                </a:solidFill>
              </a:rPr>
              <a:t>소빙하기</a:t>
            </a:r>
            <a:r>
              <a:rPr lang="en-US" altLang="ko-KR" sz="1500" dirty="0">
                <a:solidFill>
                  <a:srgbClr val="FF0000"/>
                </a:solidFill>
              </a:rPr>
              <a:t>(AD 1100-1800</a:t>
            </a:r>
            <a:r>
              <a:rPr lang="ko-KR" altLang="en-US" sz="1500" dirty="0">
                <a:solidFill>
                  <a:srgbClr val="FF0000"/>
                </a:solidFill>
              </a:rPr>
              <a:t>년</a:t>
            </a:r>
            <a:r>
              <a:rPr lang="en-US" altLang="ko-KR" sz="1500" dirty="0">
                <a:solidFill>
                  <a:srgbClr val="FF0000"/>
                </a:solidFill>
              </a:rPr>
              <a:t>)</a:t>
            </a:r>
            <a:r>
              <a:rPr lang="ko-KR" altLang="en-US" sz="1500" dirty="0"/>
              <a:t>에는 주로 북반구에서 극심한 </a:t>
            </a:r>
            <a:r>
              <a:rPr lang="ko-KR" altLang="en-US" sz="1500" dirty="0" err="1"/>
              <a:t>냉각화가</a:t>
            </a:r>
            <a:r>
              <a:rPr lang="ko-KR" altLang="en-US" sz="1500" dirty="0"/>
              <a:t> 진행되었음</a:t>
            </a:r>
            <a:endParaRPr lang="en-US" altLang="ko-KR" sz="15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5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500" dirty="0">
                <a:solidFill>
                  <a:srgbClr val="FF0000"/>
                </a:solidFill>
              </a:rPr>
              <a:t>산업혁명 이후 온실가스의 증가</a:t>
            </a:r>
            <a:r>
              <a:rPr lang="ko-KR" altLang="en-US" sz="1500" dirty="0"/>
              <a:t>와 더불어 급격한 온도상승이 지속되고 있는데</a:t>
            </a:r>
            <a:r>
              <a:rPr lang="en-US" altLang="ko-KR" sz="1500" dirty="0"/>
              <a:t>, </a:t>
            </a:r>
            <a:r>
              <a:rPr lang="ko-KR" altLang="en-US" sz="1500" dirty="0"/>
              <a:t>최근의 온도상승률은 적어도 지난 </a:t>
            </a:r>
            <a:r>
              <a:rPr lang="en-US" altLang="ko-KR" sz="1500" dirty="0"/>
              <a:t>10,000</a:t>
            </a:r>
            <a:r>
              <a:rPr lang="ko-KR" altLang="en-US" sz="1500" dirty="0"/>
              <a:t>년 동안은 유래가 없었던 현상임</a:t>
            </a:r>
            <a:r>
              <a:rPr lang="en-US" altLang="ko-KR" sz="1500" dirty="0"/>
              <a:t>.  </a:t>
            </a:r>
            <a:r>
              <a:rPr lang="ko-KR" altLang="en-US" sz="1200" dirty="0"/>
              <a:t>김성중</a:t>
            </a:r>
            <a:r>
              <a:rPr lang="en-US" altLang="ko-KR" sz="1200" dirty="0"/>
              <a:t>(</a:t>
            </a:r>
            <a:r>
              <a:rPr lang="ko-KR" altLang="en-US" sz="1200" dirty="0"/>
              <a:t>한국해양연구원</a:t>
            </a:r>
            <a:r>
              <a:rPr lang="en-US" altLang="ko-KR" sz="1200" dirty="0"/>
              <a:t>)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9011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741734" y="317501"/>
            <a:ext cx="10343032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빙하시대</a:t>
            </a:r>
            <a:endParaRPr lang="ko-KR" altLang="en-US" sz="2800" dirty="0"/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730621" y="1250950"/>
            <a:ext cx="10343032" cy="5378450"/>
          </a:xfrm>
        </p:spPr>
        <p:txBody>
          <a:bodyPr/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빙하시대의</a:t>
            </a:r>
            <a:r>
              <a:rPr lang="ko-KR" altLang="en-US" sz="2000" dirty="0">
                <a:solidFill>
                  <a:srgbClr val="0066FF"/>
                </a:solidFill>
              </a:rPr>
              <a:t> 기후 변동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최근 과학자들은 </a:t>
            </a:r>
            <a:r>
              <a:rPr lang="ko-KR" altLang="en-US" sz="1800" dirty="0" err="1"/>
              <a:t>빙하시대의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기후변동이</a:t>
            </a:r>
            <a:r>
              <a:rPr lang="ko-KR" altLang="en-US" sz="1800" dirty="0"/>
              <a:t> 처음에 상정했던 것보다 훨씬 더 복잡하였다는 사실을 알게 되었음</a:t>
            </a:r>
            <a:r>
              <a:rPr lang="en-US" altLang="ko-KR" sz="1800" dirty="0"/>
              <a:t>.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170</a:t>
            </a:r>
            <a:r>
              <a:rPr lang="ko-KR" altLang="en-US" sz="1800" dirty="0"/>
              <a:t>만년 전에 빙하기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플라이스토세</a:t>
            </a:r>
            <a:r>
              <a:rPr lang="en-US" altLang="ko-KR" sz="1800" dirty="0"/>
              <a:t>)</a:t>
            </a:r>
            <a:r>
              <a:rPr lang="ko-KR" altLang="en-US" sz="1800" dirty="0"/>
              <a:t>가 시작되면서부터 약 </a:t>
            </a:r>
            <a:r>
              <a:rPr lang="en-US" altLang="ko-KR" sz="1800" dirty="0"/>
              <a:t>78</a:t>
            </a:r>
            <a:r>
              <a:rPr lang="ko-KR" altLang="en-US" sz="1800" dirty="0"/>
              <a:t>만 년 전에 이르기까지 사이사이에 따뜻한 시기들을 개재하면서 </a:t>
            </a:r>
            <a:r>
              <a:rPr lang="ko-KR" altLang="en-US" sz="1800" dirty="0">
                <a:solidFill>
                  <a:srgbClr val="FF0000"/>
                </a:solidFill>
              </a:rPr>
              <a:t>대략 </a:t>
            </a:r>
            <a:r>
              <a:rPr lang="en-US" altLang="ko-KR" sz="1800" dirty="0">
                <a:solidFill>
                  <a:srgbClr val="FF0000"/>
                </a:solidFill>
              </a:rPr>
              <a:t>10</a:t>
            </a:r>
            <a:r>
              <a:rPr lang="ko-KR" altLang="en-US" sz="1800" dirty="0">
                <a:solidFill>
                  <a:srgbClr val="FF0000"/>
                </a:solidFill>
              </a:rPr>
              <a:t>차례의 추운 시기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있던던</a:t>
            </a:r>
            <a:r>
              <a:rPr lang="ko-KR" altLang="en-US" sz="1800" dirty="0"/>
              <a:t> 것으로 파악됨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그리고 또 다른 </a:t>
            </a:r>
            <a:r>
              <a:rPr lang="en-US" altLang="ko-KR" sz="1800" dirty="0">
                <a:solidFill>
                  <a:srgbClr val="FF0000"/>
                </a:solidFill>
              </a:rPr>
              <a:t>8, 9</a:t>
            </a:r>
            <a:r>
              <a:rPr lang="ko-KR" altLang="en-US" sz="1800" dirty="0">
                <a:solidFill>
                  <a:srgbClr val="FF0000"/>
                </a:solidFill>
              </a:rPr>
              <a:t>차례의 추운 시기</a:t>
            </a:r>
            <a:r>
              <a:rPr lang="ko-KR" altLang="en-US" sz="1800" dirty="0"/>
              <a:t>가 </a:t>
            </a:r>
            <a:r>
              <a:rPr lang="en-US" altLang="ko-KR" sz="1800" dirty="0"/>
              <a:t>78</a:t>
            </a:r>
            <a:r>
              <a:rPr lang="ko-KR" altLang="en-US" sz="1800" dirty="0"/>
              <a:t>만 년 전부터 </a:t>
            </a:r>
            <a:r>
              <a:rPr lang="en-US" altLang="ko-KR" sz="1800" dirty="0"/>
              <a:t>1</a:t>
            </a:r>
            <a:r>
              <a:rPr lang="ko-KR" altLang="en-US" sz="1800" dirty="0"/>
              <a:t>만년 전까지 지속함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5530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340132" y="317501"/>
            <a:ext cx="9825316" cy="792163"/>
          </a:xfrm>
        </p:spPr>
        <p:txBody>
          <a:bodyPr>
            <a:normAutofit/>
          </a:bodyPr>
          <a:lstStyle/>
          <a:p>
            <a:r>
              <a:rPr lang="ko-KR" altLang="en-US" sz="2800"/>
              <a:t>기후의 </a:t>
            </a:r>
            <a:r>
              <a:rPr lang="ko-KR" altLang="en-US" sz="2800" dirty="0"/>
              <a:t>순환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340131" y="1250950"/>
            <a:ext cx="10076421" cy="5378450"/>
          </a:xfrm>
        </p:spPr>
        <p:txBody>
          <a:bodyPr/>
          <a:lstStyle/>
          <a:p>
            <a:r>
              <a:rPr lang="ko-KR" altLang="en-US" sz="2000" dirty="0">
                <a:solidFill>
                  <a:srgbClr val="0066FF"/>
                </a:solidFill>
              </a:rPr>
              <a:t>엘니뇨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00000"/>
              </a:lnSpc>
              <a:buFont typeface="굴림" pitchFamily="50" charset="-127"/>
              <a:buChar char="−"/>
            </a:pPr>
            <a:r>
              <a:rPr lang="ko-KR" altLang="en-US" sz="2000" dirty="0">
                <a:latin typeface="+mn-ea"/>
              </a:rPr>
              <a:t>열대 태평양의 온난화 현상</a:t>
            </a:r>
            <a:endParaRPr lang="en-US" altLang="ko-KR" sz="2000" dirty="0">
              <a:latin typeface="+mn-ea"/>
            </a:endParaRPr>
          </a:p>
          <a:p>
            <a:pPr lvl="1" algn="just">
              <a:lnSpc>
                <a:spcPct val="100000"/>
              </a:lnSpc>
              <a:buFont typeface="굴림" pitchFamily="50" charset="-127"/>
              <a:buChar char="−"/>
            </a:pPr>
            <a:endParaRPr lang="en-US" altLang="ko-KR" sz="2000" dirty="0">
              <a:latin typeface="+mn-ea"/>
            </a:endParaRPr>
          </a:p>
          <a:p>
            <a:pPr lvl="1" algn="just">
              <a:lnSpc>
                <a:spcPct val="100000"/>
              </a:lnSpc>
              <a:buFont typeface="굴림" pitchFamily="50" charset="-127"/>
              <a:buChar char="−"/>
            </a:pPr>
            <a:r>
              <a:rPr lang="ko-KR" altLang="en-US" sz="2000" dirty="0">
                <a:latin typeface="+mn-ea"/>
              </a:rPr>
              <a:t>남아메리카 태평양 연안에서는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무역풍이 따뜻한 </a:t>
            </a:r>
            <a:r>
              <a:rPr lang="ko-KR" altLang="en-US" sz="2000" dirty="0" err="1">
                <a:solidFill>
                  <a:srgbClr val="FF0000"/>
                </a:solidFill>
                <a:latin typeface="+mn-ea"/>
              </a:rPr>
              <a:t>해면수를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 서쪽으로 몰고</a:t>
            </a:r>
            <a:r>
              <a:rPr lang="ko-KR" altLang="en-US" sz="2000" dirty="0">
                <a:latin typeface="+mn-ea"/>
              </a:rPr>
              <a:t> 가면 이를 대체하기 위해 대양 깊은 곳의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찬 조류가 위로</a:t>
            </a:r>
            <a:r>
              <a:rPr lang="ko-KR" altLang="en-US" sz="2000" dirty="0">
                <a:latin typeface="+mn-ea"/>
              </a:rPr>
              <a:t> 올라오는데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이 무역풍의 약화가 </a:t>
            </a:r>
            <a:r>
              <a:rPr lang="ko-KR" altLang="en-US" sz="2000" dirty="0" err="1">
                <a:latin typeface="+mn-ea"/>
              </a:rPr>
              <a:t>엘리뇨의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신호탄임</a:t>
            </a:r>
            <a:endParaRPr lang="en-US" altLang="ko-KR" sz="2000" dirty="0">
              <a:latin typeface="+mn-ea"/>
            </a:endParaRPr>
          </a:p>
          <a:p>
            <a:pPr lvl="1" algn="just">
              <a:lnSpc>
                <a:spcPct val="100000"/>
              </a:lnSpc>
              <a:buFont typeface="굴림" pitchFamily="50" charset="-127"/>
              <a:buChar char="−"/>
            </a:pPr>
            <a:endParaRPr lang="en-US" altLang="ko-KR" sz="2000" dirty="0">
              <a:latin typeface="+mn-ea"/>
            </a:endParaRPr>
          </a:p>
          <a:p>
            <a:pPr lvl="1" algn="just">
              <a:lnSpc>
                <a:spcPct val="100000"/>
              </a:lnSpc>
              <a:buFont typeface="굴림" pitchFamily="50" charset="-127"/>
              <a:buChar char="−"/>
            </a:pP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무역풍 약화로 따뜻한 열대수가 유입</a:t>
            </a:r>
            <a:r>
              <a:rPr lang="ko-KR" altLang="en-US" sz="2000" dirty="0">
                <a:latin typeface="+mn-ea"/>
              </a:rPr>
              <a:t>되면서 찬물 고기들은 줄어들거나 남쪽으로 향하며 자원의 양과 분포가 변하게 되며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태평양과 안데스는 가뭄을 겪는 반면에 에콰도르와 페루의 해안은 폭우로 홍수가 발생한다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 algn="just">
              <a:lnSpc>
                <a:spcPct val="100000"/>
              </a:lnSpc>
              <a:buFont typeface="굴림" pitchFamily="50" charset="-127"/>
              <a:buChar char="−"/>
            </a:pPr>
            <a:endParaRPr lang="en-US" altLang="ko-KR" sz="2000" dirty="0">
              <a:latin typeface="+mn-ea"/>
            </a:endParaRPr>
          </a:p>
          <a:p>
            <a:pPr lvl="1" algn="just">
              <a:lnSpc>
                <a:spcPct val="100000"/>
              </a:lnSpc>
              <a:buFont typeface="굴림" pitchFamily="50" charset="-127"/>
              <a:buChar char="−"/>
            </a:pPr>
            <a:r>
              <a:rPr lang="ko-KR" altLang="en-US" sz="2000" dirty="0">
                <a:latin typeface="+mn-ea"/>
              </a:rPr>
              <a:t>인도에는 장마가 들고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오스트레일리아와 </a:t>
            </a:r>
            <a:r>
              <a:rPr lang="ko-KR" altLang="en-US" sz="2000" dirty="0" err="1">
                <a:latin typeface="+mn-ea"/>
              </a:rPr>
              <a:t>아프라카에서는</a:t>
            </a:r>
            <a:r>
              <a:rPr lang="ko-KR" altLang="en-US" sz="2000" dirty="0">
                <a:latin typeface="+mn-ea"/>
              </a:rPr>
              <a:t> 가뭄이 발생하며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캘리포니아와 멕시코의 연안에는 폭풍우가 덮친다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2000" dirty="0">
              <a:latin typeface="+mn-ea"/>
            </a:endParaRP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690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044289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빙하시대의</a:t>
            </a:r>
            <a:r>
              <a:rPr lang="ko-KR" altLang="en-US" sz="2800" dirty="0"/>
              <a:t> 종말과 </a:t>
            </a:r>
            <a:r>
              <a:rPr lang="ko-KR" altLang="en-US" sz="2800" dirty="0" err="1"/>
              <a:t>신석기혁명</a:t>
            </a:r>
            <a:endParaRPr lang="ko-KR" altLang="en-US" sz="2800" dirty="0"/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033176" y="1250950"/>
            <a:ext cx="10504400" cy="5378450"/>
          </a:xfrm>
        </p:spPr>
        <p:txBody>
          <a:bodyPr/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빙하시대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r>
              <a:rPr lang="ko-KR" altLang="en-US" sz="2000" dirty="0" err="1">
                <a:solidFill>
                  <a:srgbClr val="0066FF"/>
                </a:solidFill>
              </a:rPr>
              <a:t>종말기</a:t>
            </a:r>
            <a:r>
              <a:rPr lang="ko-KR" altLang="en-US" sz="2000" dirty="0">
                <a:solidFill>
                  <a:srgbClr val="0066FF"/>
                </a:solidFill>
              </a:rPr>
              <a:t> 해수면 변동에 따른 변화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2000" dirty="0"/>
              <a:t>수렵채집민들이 이용할 수 있는 해안 평지의 범위가 축소됨</a:t>
            </a:r>
            <a:r>
              <a:rPr lang="en-US" altLang="ko-KR" sz="2000" dirty="0"/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20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2000" dirty="0"/>
              <a:t>해수면 상승으로 생긴 새 서식지에서 이주성 물고기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소하성</a:t>
            </a:r>
            <a:r>
              <a:rPr lang="ko-KR" altLang="en-US" sz="2000" dirty="0"/>
              <a:t> 물고기</a:t>
            </a:r>
            <a:r>
              <a:rPr lang="en-US" altLang="ko-KR" sz="2000" dirty="0"/>
              <a:t>: </a:t>
            </a:r>
            <a:r>
              <a:rPr lang="ko-KR" altLang="en-US" sz="2000" dirty="0"/>
              <a:t>알을 낳기 위해 강을 거슬러 올라가는 연어 같은 </a:t>
            </a:r>
            <a:r>
              <a:rPr lang="ko-KR" altLang="en-US" sz="2000" dirty="0" err="1"/>
              <a:t>물고기류</a:t>
            </a:r>
            <a:r>
              <a:rPr lang="en-US" altLang="ko-KR" sz="2000" dirty="0"/>
              <a:t>)</a:t>
            </a:r>
            <a:r>
              <a:rPr lang="ko-KR" altLang="en-US" sz="2000" dirty="0"/>
              <a:t> 및 철새들에게 훨씬 더 잘 접근할 수 있게 됨</a:t>
            </a:r>
            <a:r>
              <a:rPr lang="en-US" altLang="ko-KR" sz="2000" dirty="0"/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20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2000" dirty="0"/>
              <a:t>해변 및 강변에서 이러한 자원들을 이용하는 정주 집단 발달</a:t>
            </a:r>
            <a:r>
              <a:rPr lang="en-US" altLang="ko-KR" sz="2000" dirty="0"/>
              <a:t>: </a:t>
            </a:r>
            <a:r>
              <a:rPr lang="ko-KR" altLang="en-US" sz="2000" dirty="0"/>
              <a:t>최초의 촌락들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101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빙하시대의</a:t>
            </a:r>
            <a:r>
              <a:rPr lang="ko-KR" altLang="en-US" sz="2800" dirty="0"/>
              <a:t> 종말과 </a:t>
            </a:r>
            <a:r>
              <a:rPr lang="ko-KR" altLang="en-US" sz="2800" dirty="0" err="1"/>
              <a:t>신석기혁명</a:t>
            </a:r>
            <a:endParaRPr lang="ko-KR" altLang="en-US" sz="2800" dirty="0"/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354900" y="1250950"/>
            <a:ext cx="9066756" cy="5378450"/>
          </a:xfrm>
        </p:spPr>
        <p:txBody>
          <a:bodyPr/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인구압과</a:t>
            </a:r>
            <a:r>
              <a:rPr lang="ko-KR" altLang="en-US" sz="2000" dirty="0">
                <a:solidFill>
                  <a:srgbClr val="0066FF"/>
                </a:solidFill>
              </a:rPr>
              <a:t> 농경의 출현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해변 및 강변에서 이주성 물고기</a:t>
            </a:r>
            <a:r>
              <a:rPr lang="en-US" altLang="ko-KR" sz="1800" dirty="0"/>
              <a:t>, </a:t>
            </a:r>
            <a:r>
              <a:rPr lang="ko-KR" altLang="en-US" sz="1800" dirty="0"/>
              <a:t>철새 등의 자원들을 이용하는 정주 촌락 발생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정주에 따른 인구의 급격한 증가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기왕에 선호하던 식량 자원에 대한 압박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이전에는 부수적 식량이었던 곡류</a:t>
            </a:r>
            <a:r>
              <a:rPr lang="en-US" altLang="ko-KR" sz="1800" dirty="0"/>
              <a:t>, </a:t>
            </a:r>
            <a:r>
              <a:rPr lang="ko-KR" altLang="en-US" sz="1800" dirty="0"/>
              <a:t>염소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가젤에</a:t>
            </a:r>
            <a:r>
              <a:rPr lang="ko-KR" altLang="en-US" sz="1800" dirty="0"/>
              <a:t> 대한 수요 증가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작물재배와</a:t>
            </a:r>
            <a:r>
              <a:rPr lang="ko-KR" altLang="en-US" sz="1800" dirty="0"/>
              <a:t> 가축사육을 토대로 한 농업경제 출현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0908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고든 </a:t>
            </a:r>
            <a:r>
              <a:rPr lang="ko-KR" altLang="en-US" sz="2800" dirty="0" err="1"/>
              <a:t>차일드의</a:t>
            </a:r>
            <a:r>
              <a:rPr lang="ko-KR" altLang="en-US" sz="2800" dirty="0"/>
              <a:t> 오아시스 이론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1354900" y="1250950"/>
            <a:ext cx="9066756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오아시스 이론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차일드는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서남아시아지역</a:t>
            </a:r>
            <a:r>
              <a:rPr lang="ko-KR" altLang="en-US" sz="1800" dirty="0"/>
              <a:t>에서 </a:t>
            </a:r>
            <a:r>
              <a:rPr lang="ko-KR" altLang="en-US" sz="1800" dirty="0">
                <a:solidFill>
                  <a:srgbClr val="00B0F0"/>
                </a:solidFill>
              </a:rPr>
              <a:t>기후의 온난</a:t>
            </a:r>
            <a:r>
              <a:rPr lang="en-US" altLang="ko-KR" sz="1800" dirty="0">
                <a:solidFill>
                  <a:srgbClr val="00B0F0"/>
                </a:solidFill>
              </a:rPr>
              <a:t>, </a:t>
            </a:r>
            <a:r>
              <a:rPr lang="ko-KR" altLang="en-US" sz="1800" dirty="0" err="1">
                <a:solidFill>
                  <a:srgbClr val="00B0F0"/>
                </a:solidFill>
              </a:rPr>
              <a:t>건조화</a:t>
            </a:r>
            <a:r>
              <a:rPr lang="ko-KR" altLang="en-US" sz="1800" dirty="0" err="1"/>
              <a:t>가</a:t>
            </a:r>
            <a:r>
              <a:rPr lang="ko-KR" altLang="en-US" sz="1800" dirty="0"/>
              <a:t> 진행되며 사막화가 진행되었고</a:t>
            </a:r>
            <a:r>
              <a:rPr lang="en-US" altLang="ko-KR" sz="1800" dirty="0"/>
              <a:t>,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그 결과 인간</a:t>
            </a:r>
            <a:r>
              <a:rPr lang="en-US" altLang="ko-KR" sz="1800" dirty="0"/>
              <a:t>, </a:t>
            </a:r>
            <a:r>
              <a:rPr lang="ko-KR" altLang="en-US" sz="1800" dirty="0"/>
              <a:t>동물</a:t>
            </a:r>
            <a:r>
              <a:rPr lang="en-US" altLang="ko-KR" sz="1800" dirty="0"/>
              <a:t>, </a:t>
            </a:r>
            <a:r>
              <a:rPr lang="ko-KR" altLang="en-US" sz="1800" dirty="0"/>
              <a:t>식물이 몇몇 </a:t>
            </a:r>
            <a:r>
              <a:rPr lang="ko-KR" altLang="en-US" sz="1800" dirty="0">
                <a:solidFill>
                  <a:srgbClr val="00B0F0"/>
                </a:solidFill>
              </a:rPr>
              <a:t>오아시스 및 강가</a:t>
            </a:r>
            <a:r>
              <a:rPr lang="ko-KR" altLang="en-US" sz="1800" dirty="0"/>
              <a:t>로 모여 거주하게 되었으며</a:t>
            </a:r>
            <a:r>
              <a:rPr lang="en-US" altLang="ko-KR" sz="1800" dirty="0"/>
              <a:t>,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sz="1800" dirty="0"/>
              <a:t>새로운 식량 자원을 </a:t>
            </a:r>
            <a:r>
              <a:rPr lang="ko-KR" altLang="en-US" sz="1800" dirty="0" err="1"/>
              <a:t>목색해야</a:t>
            </a:r>
            <a:r>
              <a:rPr lang="ko-KR" altLang="en-US" sz="1800" dirty="0"/>
              <a:t> 하는 상황 하에서 인간은 근접한 거리에서 서식하게 된 동식물과 상호 공생관계를 유지하는 </a:t>
            </a:r>
            <a:r>
              <a:rPr lang="ko-KR" altLang="en-US" sz="1800" dirty="0" err="1"/>
              <a:t>가원데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재배종화</a:t>
            </a:r>
            <a:r>
              <a:rPr lang="ko-KR" altLang="en-US" sz="1800" dirty="0"/>
              <a:t> 및 가축화가 발생함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9686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874</Words>
  <Application>Microsoft Office PowerPoint</Application>
  <PresentationFormat>와이드스크린</PresentationFormat>
  <Paragraphs>159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굴림</vt:lpstr>
      <vt:lpstr>맑은 고딕</vt:lpstr>
      <vt:lpstr>Arial</vt:lpstr>
      <vt:lpstr>Office 테마</vt:lpstr>
      <vt:lpstr>빛은 동방으로부터</vt:lpstr>
      <vt:lpstr>빛은 동방으로부터</vt:lpstr>
      <vt:lpstr>빙하시대명</vt:lpstr>
      <vt:lpstr>빙하시대 이후의 기후 변화</vt:lpstr>
      <vt:lpstr>빙하시대</vt:lpstr>
      <vt:lpstr>기후의 순환</vt:lpstr>
      <vt:lpstr>빙하시대의 종말과 신석기혁명</vt:lpstr>
      <vt:lpstr>빙하시대의 종말과 신석기혁명</vt:lpstr>
      <vt:lpstr>고든 차일드의 오아시스 이론</vt:lpstr>
      <vt:lpstr>브레이드 우드의 핵심지대 이론</vt:lpstr>
      <vt:lpstr>브레이드 우드의 핵심지대 이론</vt:lpstr>
      <vt:lpstr>비록한 초생달 지대의 초기 정주 촌락</vt:lpstr>
      <vt:lpstr>비록한 초생달 지대 및 레반트 지역의 초기 정주 촌락 분포</vt:lpstr>
      <vt:lpstr>예리코 유적과 차탈휘익 유적</vt:lpstr>
      <vt:lpstr>예리코 유적과 차탈휘익 유적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빙하기의 종말과 정주 취락의 출현</dc:title>
  <dc:creator>user</dc:creator>
  <cp:lastModifiedBy>이 현진</cp:lastModifiedBy>
  <cp:revision>55</cp:revision>
  <dcterms:created xsi:type="dcterms:W3CDTF">2020-04-08T07:59:20Z</dcterms:created>
  <dcterms:modified xsi:type="dcterms:W3CDTF">2020-12-14T01:54:21Z</dcterms:modified>
</cp:coreProperties>
</file>