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04" r:id="rId3"/>
    <p:sldId id="305" r:id="rId4"/>
    <p:sldId id="306" r:id="rId5"/>
    <p:sldId id="288" r:id="rId6"/>
    <p:sldId id="289" r:id="rId7"/>
    <p:sldId id="317" r:id="rId8"/>
    <p:sldId id="318" r:id="rId9"/>
    <p:sldId id="319" r:id="rId10"/>
    <p:sldId id="333" r:id="rId11"/>
    <p:sldId id="320" r:id="rId12"/>
    <p:sldId id="322" r:id="rId13"/>
    <p:sldId id="323" r:id="rId14"/>
    <p:sldId id="324" r:id="rId15"/>
    <p:sldId id="337" r:id="rId16"/>
    <p:sldId id="325" r:id="rId17"/>
    <p:sldId id="290" r:id="rId18"/>
    <p:sldId id="291" r:id="rId19"/>
    <p:sldId id="292" r:id="rId20"/>
    <p:sldId id="293" r:id="rId21"/>
    <p:sldId id="294" r:id="rId22"/>
    <p:sldId id="327" r:id="rId23"/>
    <p:sldId id="297" r:id="rId24"/>
    <p:sldId id="33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82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0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C0593-A6DD-4BEB-8331-FA26E5675C8C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307AD-1737-4016-A671-5EBE2C8ED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63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60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76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648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ko-KR" altLang="en-US" dirty="0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1" y="0"/>
            <a:ext cx="5255684" cy="47625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 altLang="ko-KR"/>
              <a:t>&gt;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7167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17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38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28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38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72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66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52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90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6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ko.wikipedia.org/wiki/1799%EB%85%84" TargetMode="External"/><Relationship Id="rId7" Type="http://schemas.openxmlformats.org/officeDocument/2006/relationships/hyperlink" Target="https://ko.wikipedia.org/wiki/%EB%82%98%ED%8F%B4%EB%A0%88%EC%98%B9_%EB%B3%B4%EB%82%98%ED%8C%8C%EB%A5%B4%ED%8A%B8" TargetMode="External"/><Relationship Id="rId2" Type="http://schemas.openxmlformats.org/officeDocument/2006/relationships/hyperlink" Target="https://ko.wikipedia.org/wiki/%ED%94%84%ED%86%A8%EB%A0%88%EB%A7%88%EC%9D%B4%EC%98%A4%EC%8A%A4_5%EC%84%B8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ko.wikipedia.org/wiki/%EB%A1%9C%EC%A0%9C%ED%83%80_(%EC%9D%B4%EC%A7%91%ED%8A%B8)" TargetMode="External"/><Relationship Id="rId5" Type="http://schemas.openxmlformats.org/officeDocument/2006/relationships/hyperlink" Target="https://ko.wikipedia.org/wiki/%EB%B2%A0%ED%97%A4%EC%9D%B4%EB%9D%BC_%EC%A3%BC" TargetMode="External"/><Relationship Id="rId4" Type="http://schemas.openxmlformats.org/officeDocument/2006/relationships/hyperlink" Target="https://ko.wikipedia.org/wiki/7%EC%9B%94_15%EC%9D%BC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D%86%A0%EB%A8%B8%EC%8A%A4_%EC%98%81" TargetMode="External"/><Relationship Id="rId7" Type="http://schemas.openxmlformats.org/officeDocument/2006/relationships/hyperlink" Target="https://ko.wikipedia.org/wiki/%EC%BD%A5%ED%8A%B8%EC%96%B4" TargetMode="External"/><Relationship Id="rId2" Type="http://schemas.openxmlformats.org/officeDocument/2006/relationships/hyperlink" Target="https://ko.wikipedia.org/wiki/1814%EB%85%84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ko.wikipedia.org/wiki/%EA%B7%B8%EB%A6%AC%EC%8A%A4%EC%96%B4" TargetMode="External"/><Relationship Id="rId5" Type="http://schemas.openxmlformats.org/officeDocument/2006/relationships/hyperlink" Target="https://ko.wikipedia.org/wiki/%EC%8B%A0%EC%84%B1_%EB%AC%B8%EC%9E%90" TargetMode="External"/><Relationship Id="rId4" Type="http://schemas.openxmlformats.org/officeDocument/2006/relationships/hyperlink" Target="https://ko.wikipedia.org/wiki/%EB%AF%BC%EC%A4%91%EB%AC%B8%EC%9E%9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상하 이집트의 주인</a:t>
            </a:r>
            <a:r>
              <a:rPr lang="en-US" altLang="ko-KR" sz="4000" dirty="0"/>
              <a:t>. </a:t>
            </a:r>
            <a:r>
              <a:rPr lang="ko-KR" altLang="en-US" sz="4000" dirty="0"/>
              <a:t>파라오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253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579688" y="222189"/>
            <a:ext cx="11153687" cy="6575989"/>
          </a:xfrm>
        </p:spPr>
        <p:txBody>
          <a:bodyPr>
            <a:normAutofit/>
          </a:bodyPr>
          <a:lstStyle/>
          <a:p>
            <a:r>
              <a:rPr lang="ko-KR" altLang="en-US" sz="2600" dirty="0">
                <a:solidFill>
                  <a:srgbClr val="0066FF"/>
                </a:solidFill>
              </a:rPr>
              <a:t>오시리스의 죽음</a:t>
            </a:r>
            <a:endParaRPr lang="en-US" altLang="ko-KR" sz="2600" dirty="0">
              <a:solidFill>
                <a:srgbClr val="0066FF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r>
              <a:rPr lang="ko-KR" altLang="en-US" sz="1800" dirty="0">
                <a:latin typeface="+mn-ea"/>
              </a:rPr>
              <a:t>그러나 오시리스 즉위 </a:t>
            </a:r>
            <a:r>
              <a:rPr lang="en-US" altLang="ko-KR" sz="1800" dirty="0">
                <a:latin typeface="+mn-ea"/>
              </a:rPr>
              <a:t>28</a:t>
            </a:r>
            <a:r>
              <a:rPr lang="ko-KR" altLang="en-US" sz="1800" dirty="0">
                <a:latin typeface="+mn-ea"/>
              </a:rPr>
              <a:t>년째 되던 해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형을 질투한 그의 </a:t>
            </a:r>
            <a:r>
              <a:rPr lang="ko-KR" altLang="en-US" sz="1800" dirty="0">
                <a:solidFill>
                  <a:srgbClr val="FF0000"/>
                </a:solidFill>
                <a:latin typeface="+mn-ea"/>
              </a:rPr>
              <a:t>동생 세트</a:t>
            </a:r>
            <a:r>
              <a:rPr lang="ko-KR" altLang="en-US" sz="1800" dirty="0">
                <a:latin typeface="+mn-ea"/>
              </a:rPr>
              <a:t>는 </a:t>
            </a:r>
            <a:r>
              <a:rPr lang="en-US" altLang="ko-KR" sz="1800" dirty="0">
                <a:latin typeface="+mn-ea"/>
              </a:rPr>
              <a:t>72</a:t>
            </a:r>
            <a:r>
              <a:rPr lang="ko-KR" altLang="en-US" sz="1800" dirty="0">
                <a:latin typeface="+mn-ea"/>
              </a:rPr>
              <a:t>명의 공범자들과 함께 그를 살해할 계획을 세운다</a:t>
            </a:r>
            <a:r>
              <a:rPr lang="en-US" altLang="ko-KR" sz="1800" dirty="0">
                <a:latin typeface="+mn-ea"/>
              </a:rPr>
              <a:t>. </a:t>
            </a:r>
            <a:r>
              <a:rPr lang="ko-KR" altLang="en-US" sz="1800" dirty="0">
                <a:latin typeface="+mn-ea"/>
              </a:rPr>
              <a:t>세트는 비밀리에 오시리스의 몸 치수를 잰 뒤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그와 똑같이 생긴 인간 형상의 상자 하나를 주문했다</a:t>
            </a:r>
            <a:r>
              <a:rPr lang="en-US" altLang="ko-KR" sz="1800" dirty="0">
                <a:latin typeface="+mn-ea"/>
              </a:rPr>
              <a:t>. </a:t>
            </a:r>
            <a:r>
              <a:rPr lang="ko-KR" altLang="en-US" sz="1800" dirty="0">
                <a:latin typeface="+mn-ea"/>
              </a:rPr>
              <a:t>이것이 </a:t>
            </a:r>
            <a:r>
              <a:rPr lang="ko-KR" altLang="en-US" sz="1800" dirty="0" err="1">
                <a:solidFill>
                  <a:srgbClr val="FF0000"/>
                </a:solidFill>
                <a:latin typeface="+mn-ea"/>
              </a:rPr>
              <a:t>이집트식</a:t>
            </a:r>
            <a:r>
              <a:rPr lang="ko-KR" altLang="en-US" sz="1800" dirty="0">
                <a:solidFill>
                  <a:srgbClr val="FF0000"/>
                </a:solidFill>
                <a:latin typeface="+mn-ea"/>
              </a:rPr>
              <a:t> 관의 시초</a:t>
            </a:r>
            <a:r>
              <a:rPr lang="ko-KR" altLang="en-US" sz="1800" dirty="0">
                <a:latin typeface="+mn-ea"/>
              </a:rPr>
              <a:t>라 할 수 있다</a:t>
            </a:r>
            <a:r>
              <a:rPr lang="en-US" altLang="ko-KR" sz="1800" dirty="0">
                <a:latin typeface="+mn-ea"/>
              </a:rPr>
              <a:t>. </a:t>
            </a: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endParaRPr lang="en-US" altLang="ko-KR" sz="2100" dirty="0">
              <a:latin typeface="+mn-ea"/>
            </a:endParaRP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r>
              <a:rPr lang="ko-KR" altLang="en-US" sz="1800" dirty="0">
                <a:latin typeface="+mn-ea"/>
              </a:rPr>
              <a:t>상자가 완성되자 세트는 오시리스를 파티에 초대한다</a:t>
            </a:r>
            <a:r>
              <a:rPr lang="en-US" altLang="ko-KR" sz="1800" dirty="0">
                <a:latin typeface="+mn-ea"/>
              </a:rPr>
              <a:t>. </a:t>
            </a:r>
            <a:r>
              <a:rPr lang="ko-KR" altLang="en-US" sz="1800" dirty="0">
                <a:latin typeface="+mn-ea"/>
              </a:rPr>
              <a:t>축제가 한창 무르익었을 때 세트는 그 상자를 방으로 가져오게 한 뒤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이 안에 딱 들어맞는 사람에게 상자를 선물로 주겠다고 말한다</a:t>
            </a:r>
            <a:r>
              <a:rPr lang="en-US" altLang="ko-KR" sz="1800" dirty="0">
                <a:latin typeface="+mn-ea"/>
              </a:rPr>
              <a:t>. </a:t>
            </a: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endParaRPr lang="en-US" altLang="ko-KR" sz="1800" dirty="0">
              <a:latin typeface="+mn-ea"/>
            </a:endParaRP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r>
              <a:rPr lang="ko-KR" altLang="en-US" sz="1800" dirty="0">
                <a:latin typeface="+mn-ea"/>
              </a:rPr>
              <a:t>손님들이 차례대로 상자 안에 들어갔으나 정확히 맞는 사람은 아무도 없었다</a:t>
            </a:r>
            <a:r>
              <a:rPr lang="en-US" altLang="ko-KR" sz="1800" dirty="0">
                <a:latin typeface="+mn-ea"/>
              </a:rPr>
              <a:t>. </a:t>
            </a:r>
            <a:r>
              <a:rPr lang="ko-KR" altLang="en-US" sz="1800" dirty="0">
                <a:latin typeface="+mn-ea"/>
              </a:rPr>
              <a:t>마침내 오시리스의 차례가 되었고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당연히 그는 상자에 꼭 들어맞았다</a:t>
            </a:r>
            <a:r>
              <a:rPr lang="en-US" altLang="ko-KR" sz="1800" dirty="0">
                <a:latin typeface="+mn-ea"/>
              </a:rPr>
              <a:t>. </a:t>
            </a:r>
            <a:r>
              <a:rPr lang="ko-KR" altLang="en-US" sz="1800" dirty="0">
                <a:latin typeface="+mn-ea"/>
              </a:rPr>
              <a:t>오시리스가 상자에 눕는 순간 공모자들이 모두 달려 나와 </a:t>
            </a:r>
            <a:r>
              <a:rPr lang="ko-KR" altLang="en-US" sz="1800" dirty="0">
                <a:solidFill>
                  <a:srgbClr val="FF0000"/>
                </a:solidFill>
                <a:latin typeface="+mn-ea"/>
              </a:rPr>
              <a:t>뚜껑에 못질을 하고 뜨거운 납으로 입구를 밀봉</a:t>
            </a:r>
            <a:r>
              <a:rPr lang="ko-KR" altLang="en-US" sz="1800" dirty="0">
                <a:latin typeface="+mn-ea"/>
              </a:rPr>
              <a:t>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endParaRPr lang="en-US" altLang="ko-KR" sz="2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441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579688" y="282011"/>
            <a:ext cx="11153687" cy="6575989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 err="1">
                <a:solidFill>
                  <a:srgbClr val="0066FF"/>
                </a:solidFill>
              </a:rPr>
              <a:t>호루스의</a:t>
            </a:r>
            <a:r>
              <a:rPr lang="ko-KR" altLang="en-US" sz="2400" dirty="0">
                <a:solidFill>
                  <a:srgbClr val="0066FF"/>
                </a:solidFill>
              </a:rPr>
              <a:t> 탄생과 오시리스의 부활</a:t>
            </a:r>
            <a:endParaRPr lang="en-US" altLang="ko-KR" sz="2400" dirty="0">
              <a:solidFill>
                <a:srgbClr val="0066FF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r>
              <a:rPr lang="ko-KR" altLang="en-US" sz="1800" dirty="0">
                <a:latin typeface="+mn-ea"/>
              </a:rPr>
              <a:t>세트는 그 상자를 나일 강에 던졌고 오시리스는 곧 익사하고 말았다</a:t>
            </a:r>
            <a:r>
              <a:rPr lang="en-US" altLang="ko-KR" sz="1800" dirty="0">
                <a:latin typeface="+mn-ea"/>
              </a:rPr>
              <a:t>. </a:t>
            </a:r>
            <a:r>
              <a:rPr lang="ko-KR" altLang="en-US" sz="1800" dirty="0">
                <a:latin typeface="+mn-ea"/>
              </a:rPr>
              <a:t>오시리스가 죽었다는 소식은 곧 </a:t>
            </a:r>
            <a:r>
              <a:rPr lang="ko-KR" altLang="en-US" sz="1800" dirty="0" err="1">
                <a:latin typeface="+mn-ea"/>
              </a:rPr>
              <a:t>이시스에게</a:t>
            </a:r>
            <a:r>
              <a:rPr lang="ko-KR" altLang="en-US" sz="1800" dirty="0">
                <a:latin typeface="+mn-ea"/>
              </a:rPr>
              <a:t> 전해졌다</a:t>
            </a:r>
            <a:r>
              <a:rPr lang="en-US" altLang="ko-KR" sz="1800" dirty="0">
                <a:latin typeface="+mn-ea"/>
              </a:rPr>
              <a:t>. </a:t>
            </a: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endParaRPr lang="en-US" altLang="ko-KR" sz="1800" dirty="0">
              <a:latin typeface="+mn-ea"/>
            </a:endParaRP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r>
              <a:rPr lang="ko-KR" altLang="en-US" sz="1800" dirty="0">
                <a:latin typeface="+mn-ea"/>
              </a:rPr>
              <a:t>그녀는 상자를 찾아 사방을 헤매고 다녔다</a:t>
            </a:r>
            <a:r>
              <a:rPr lang="en-US" altLang="ko-KR" sz="1800" dirty="0">
                <a:latin typeface="+mn-ea"/>
              </a:rPr>
              <a:t>. </a:t>
            </a:r>
            <a:r>
              <a:rPr lang="ko-KR" altLang="en-US" sz="1800" dirty="0">
                <a:latin typeface="+mn-ea"/>
              </a:rPr>
              <a:t>플루타르코스에 따르면 그녀는 현재 레바논 지역인 </a:t>
            </a:r>
            <a:r>
              <a:rPr lang="ko-KR" altLang="en-US" sz="1800" dirty="0" err="1">
                <a:latin typeface="+mn-ea"/>
              </a:rPr>
              <a:t>비블로스</a:t>
            </a:r>
            <a:r>
              <a:rPr lang="en-US" altLang="ko-KR" sz="1800" dirty="0">
                <a:latin typeface="+mn-ea"/>
              </a:rPr>
              <a:t>(Byblos)</a:t>
            </a:r>
            <a:r>
              <a:rPr lang="ko-KR" altLang="en-US" sz="1800" dirty="0">
                <a:latin typeface="+mn-ea"/>
              </a:rPr>
              <a:t>에서 시신을 찾아 이집트로 가져왔다고 한다</a:t>
            </a:r>
            <a:r>
              <a:rPr lang="en-US" altLang="ko-KR" sz="1800" dirty="0">
                <a:latin typeface="+mn-ea"/>
              </a:rPr>
              <a:t>. </a:t>
            </a:r>
            <a:r>
              <a:rPr lang="ko-KR" altLang="en-US" sz="1800" dirty="0">
                <a:latin typeface="+mn-ea"/>
              </a:rPr>
              <a:t>이집트의 문서와 부조에서는 </a:t>
            </a:r>
            <a:r>
              <a:rPr lang="ko-KR" altLang="en-US" sz="1800" dirty="0" err="1">
                <a:solidFill>
                  <a:srgbClr val="FF0000"/>
                </a:solidFill>
                <a:latin typeface="+mn-ea"/>
              </a:rPr>
              <a:t>이시스가</a:t>
            </a:r>
            <a:r>
              <a:rPr lang="ko-KR" altLang="en-US" sz="1800" dirty="0">
                <a:solidFill>
                  <a:srgbClr val="FF0000"/>
                </a:solidFill>
                <a:latin typeface="+mn-ea"/>
              </a:rPr>
              <a:t> 죽은 오시리스를 마법으로 잠시 살려 아이를 잉태</a:t>
            </a:r>
            <a:r>
              <a:rPr lang="ko-KR" altLang="en-US" sz="1800" dirty="0">
                <a:latin typeface="+mn-ea"/>
              </a:rPr>
              <a:t>했다고 적고 있다</a:t>
            </a:r>
            <a:r>
              <a:rPr lang="en-US" altLang="ko-KR" sz="1800" dirty="0">
                <a:latin typeface="+mn-ea"/>
              </a:rPr>
              <a:t>. </a:t>
            </a:r>
            <a:r>
              <a:rPr lang="ko-KR" altLang="en-US" sz="1800" dirty="0">
                <a:latin typeface="+mn-ea"/>
              </a:rPr>
              <a:t>이후 오시리스는 지하세계의 왕이 되고 </a:t>
            </a:r>
            <a:r>
              <a:rPr lang="ko-KR" altLang="en-US" sz="1800" dirty="0" err="1">
                <a:latin typeface="+mn-ea"/>
              </a:rPr>
              <a:t>이시스는</a:t>
            </a:r>
            <a:r>
              <a:rPr lang="ko-KR" altLang="en-US" sz="1800" dirty="0">
                <a:latin typeface="+mn-ea"/>
              </a:rPr>
              <a:t> 여동생 </a:t>
            </a:r>
            <a:r>
              <a:rPr lang="ko-KR" altLang="en-US" sz="1800" dirty="0" err="1">
                <a:latin typeface="+mn-ea"/>
              </a:rPr>
              <a:t>네프티스의</a:t>
            </a:r>
            <a:r>
              <a:rPr lang="ko-KR" altLang="en-US" sz="1800" dirty="0">
                <a:latin typeface="+mn-ea"/>
              </a:rPr>
              <a:t> 도움으로 아들 </a:t>
            </a:r>
            <a:r>
              <a:rPr lang="ko-KR" altLang="en-US" sz="1800" dirty="0" err="1">
                <a:solidFill>
                  <a:srgbClr val="FF0000"/>
                </a:solidFill>
                <a:latin typeface="+mn-ea"/>
              </a:rPr>
              <a:t>호루스</a:t>
            </a:r>
            <a:r>
              <a:rPr lang="ko-KR" altLang="en-US" sz="1800" dirty="0" err="1">
                <a:latin typeface="+mn-ea"/>
              </a:rPr>
              <a:t>를</a:t>
            </a:r>
            <a:r>
              <a:rPr lang="ko-KR" altLang="en-US" sz="1800" dirty="0">
                <a:latin typeface="+mn-ea"/>
              </a:rPr>
              <a:t> 몰래 키운다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endParaRPr lang="en-US" altLang="ko-KR" sz="1800" dirty="0">
              <a:latin typeface="+mn-ea"/>
            </a:endParaRP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r>
              <a:rPr lang="ko-KR" altLang="en-US" sz="1800" dirty="0">
                <a:latin typeface="+mn-ea"/>
              </a:rPr>
              <a:t>플루타르코스가 기록한 또 다른 이야기에 따르면 </a:t>
            </a:r>
            <a:r>
              <a:rPr lang="ko-KR" altLang="en-US" sz="1800" dirty="0" err="1">
                <a:latin typeface="+mn-ea"/>
              </a:rPr>
              <a:t>이시스가</a:t>
            </a:r>
            <a:r>
              <a:rPr lang="ko-KR" altLang="en-US" sz="1800" dirty="0">
                <a:latin typeface="+mn-ea"/>
              </a:rPr>
              <a:t> 오시리스의 시신을 </a:t>
            </a:r>
            <a:r>
              <a:rPr lang="ko-KR" altLang="en-US" sz="1800" dirty="0" err="1">
                <a:latin typeface="+mn-ea"/>
              </a:rPr>
              <a:t>비블로스에서</a:t>
            </a:r>
            <a:r>
              <a:rPr lang="ko-KR" altLang="en-US" sz="1800" dirty="0">
                <a:latin typeface="+mn-ea"/>
              </a:rPr>
              <a:t> 되찾아오자 세트는 그것을 훔쳐 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14</a:t>
            </a:r>
            <a:r>
              <a:rPr lang="ko-KR" altLang="en-US" sz="1800" dirty="0">
                <a:solidFill>
                  <a:srgbClr val="FF0000"/>
                </a:solidFill>
                <a:latin typeface="+mn-ea"/>
              </a:rPr>
              <a:t>조각</a:t>
            </a:r>
            <a:r>
              <a:rPr lang="ko-KR" altLang="en-US" sz="1800" dirty="0">
                <a:latin typeface="+mn-ea"/>
              </a:rPr>
              <a:t>으로 분리한 뒤 이집트 전역에 흩뿌렸다고 한다</a:t>
            </a:r>
            <a:r>
              <a:rPr lang="en-US" altLang="ko-KR" sz="1800" dirty="0">
                <a:latin typeface="+mn-ea"/>
              </a:rPr>
              <a:t>. </a:t>
            </a:r>
            <a:r>
              <a:rPr lang="ko-KR" altLang="en-US" sz="1800" dirty="0" err="1">
                <a:latin typeface="+mn-ea"/>
              </a:rPr>
              <a:t>이시스는</a:t>
            </a:r>
            <a:r>
              <a:rPr lang="ko-KR" altLang="en-US" sz="1800" dirty="0">
                <a:latin typeface="+mn-ea"/>
              </a:rPr>
              <a:t> 시신 조각을 하나하나 찾아 다시 하나로 합쳤고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각 조각을 찾은 장소에는 오시리스를 모시는 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14</a:t>
            </a:r>
            <a:r>
              <a:rPr lang="ko-KR" altLang="en-US" sz="1800" dirty="0">
                <a:solidFill>
                  <a:srgbClr val="FF0000"/>
                </a:solidFill>
                <a:latin typeface="+mn-ea"/>
              </a:rPr>
              <a:t>개의 신전</a:t>
            </a:r>
            <a:r>
              <a:rPr lang="ko-KR" altLang="en-US" sz="1800" dirty="0">
                <a:latin typeface="+mn-ea"/>
              </a:rPr>
              <a:t>이 세워졌다</a:t>
            </a:r>
            <a:r>
              <a:rPr lang="en-US" altLang="ko-KR" sz="18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01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579688" y="282011"/>
            <a:ext cx="11153687" cy="6575989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오시리스와 </a:t>
            </a:r>
            <a:r>
              <a:rPr lang="ko-KR" altLang="en-US" sz="2000" dirty="0" err="1">
                <a:solidFill>
                  <a:srgbClr val="0066FF"/>
                </a:solidFill>
              </a:rPr>
              <a:t>이시스</a:t>
            </a:r>
            <a:endParaRPr lang="en-US" altLang="ko-KR" sz="2000" dirty="0">
              <a:solidFill>
                <a:srgbClr val="0066FF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r>
              <a:rPr lang="ko-KR" altLang="en-US" sz="1800" dirty="0">
                <a:latin typeface="+mn-ea"/>
              </a:rPr>
              <a:t>신화 이야기는 </a:t>
            </a:r>
            <a:r>
              <a:rPr lang="ko-KR" altLang="en-US" sz="1800" dirty="0" err="1">
                <a:latin typeface="+mn-ea"/>
              </a:rPr>
              <a:t>신왕국</a:t>
            </a:r>
            <a:r>
              <a:rPr lang="ko-KR" altLang="en-US" sz="1800" dirty="0">
                <a:latin typeface="+mn-ea"/>
              </a:rPr>
              <a:t> 파피루스에서 확인되는데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 err="1">
                <a:solidFill>
                  <a:srgbClr val="FF0000"/>
                </a:solidFill>
                <a:latin typeface="+mn-ea"/>
              </a:rPr>
              <a:t>호루스</a:t>
            </a:r>
            <a:r>
              <a:rPr lang="ko-KR" altLang="en-US" sz="1800" dirty="0" err="1">
                <a:latin typeface="+mn-ea"/>
              </a:rPr>
              <a:t>는</a:t>
            </a:r>
            <a:r>
              <a:rPr lang="ko-KR" altLang="en-US" sz="1800" dirty="0">
                <a:latin typeface="+mn-ea"/>
              </a:rPr>
              <a:t> 삼촌 세트와 일련의 전투 끝에 아버지의 복수를 하는 이야기임</a:t>
            </a:r>
            <a:endParaRPr lang="en-US" altLang="ko-KR" sz="1800" dirty="0">
              <a:latin typeface="+mn-ea"/>
            </a:endParaRP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endParaRPr lang="en-US" altLang="ko-KR" sz="1800" dirty="0">
              <a:latin typeface="+mn-ea"/>
            </a:endParaRP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r>
              <a:rPr lang="ko-KR" altLang="en-US" sz="1800" dirty="0" err="1">
                <a:latin typeface="+mn-ea"/>
              </a:rPr>
              <a:t>호루스는</a:t>
            </a:r>
            <a:r>
              <a:rPr lang="ko-KR" altLang="en-US" sz="1800" dirty="0">
                <a:latin typeface="+mn-ea"/>
              </a:rPr>
              <a:t> 세트를 물리치고 </a:t>
            </a:r>
            <a:r>
              <a:rPr lang="ko-KR" altLang="en-US" sz="1800" dirty="0">
                <a:solidFill>
                  <a:srgbClr val="FF0000"/>
                </a:solidFill>
                <a:latin typeface="+mn-ea"/>
              </a:rPr>
              <a:t>이집트 왕</a:t>
            </a:r>
            <a:r>
              <a:rPr lang="ko-KR" altLang="en-US" sz="1800" dirty="0">
                <a:latin typeface="+mn-ea"/>
              </a:rPr>
              <a:t>의 자리에 오름</a:t>
            </a:r>
            <a:endParaRPr lang="en-US" altLang="ko-KR" sz="1800" dirty="0">
              <a:latin typeface="+mn-ea"/>
            </a:endParaRP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endParaRPr lang="en-US" altLang="ko-KR" sz="1800" dirty="0">
              <a:latin typeface="+mn-ea"/>
            </a:endParaRP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r>
              <a:rPr lang="ko-KR" altLang="en-US" sz="1800" dirty="0">
                <a:latin typeface="+mn-ea"/>
              </a:rPr>
              <a:t>오시리스와 </a:t>
            </a:r>
            <a:r>
              <a:rPr lang="ko-KR" altLang="en-US" sz="1800" dirty="0" err="1">
                <a:latin typeface="+mn-ea"/>
              </a:rPr>
              <a:t>이시스</a:t>
            </a:r>
            <a:r>
              <a:rPr lang="ko-KR" altLang="en-US" sz="1800" dirty="0">
                <a:latin typeface="+mn-ea"/>
              </a:rPr>
              <a:t> 신화가 이집트의 내세관을 이해하는 데 중요한 이유는 이 이야기가 </a:t>
            </a:r>
            <a:r>
              <a:rPr lang="ko-KR" altLang="en-US" sz="1800" dirty="0">
                <a:solidFill>
                  <a:srgbClr val="FF0000"/>
                </a:solidFill>
                <a:latin typeface="+mn-ea"/>
              </a:rPr>
              <a:t>이집트 장례 문화의 근간</a:t>
            </a:r>
            <a:r>
              <a:rPr lang="ko-KR" altLang="en-US" sz="1800" dirty="0">
                <a:latin typeface="+mn-ea"/>
              </a:rPr>
              <a:t>이기 때문임</a:t>
            </a:r>
            <a:endParaRPr lang="en-US" altLang="ko-KR" sz="1800" dirty="0">
              <a:latin typeface="+mn-ea"/>
            </a:endParaRP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endParaRPr lang="en-US" altLang="ko-KR" sz="1800" dirty="0">
              <a:latin typeface="+mn-ea"/>
            </a:endParaRP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r>
              <a:rPr lang="ko-KR" altLang="en-US" sz="1800" dirty="0">
                <a:latin typeface="+mn-ea"/>
              </a:rPr>
              <a:t>또한 정의로운 왕의 원형이었던 오시리스가 어떻게 지하 세계의 왕이 되고 심판자가 되었는가를 설명하기 때문임</a:t>
            </a:r>
            <a:endParaRPr lang="en-US" altLang="ko-KR" sz="1800" dirty="0">
              <a:latin typeface="+mn-ea"/>
            </a:endParaRP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endParaRPr lang="en-US" altLang="ko-KR" sz="1800" dirty="0">
              <a:latin typeface="+mn-ea"/>
            </a:endParaRP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endParaRPr lang="en-US" altLang="ko-KR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743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579688" y="282011"/>
            <a:ext cx="5607467" cy="6575989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오시리스와 </a:t>
            </a:r>
            <a:r>
              <a:rPr lang="ko-KR" altLang="en-US" sz="2000" dirty="0" err="1">
                <a:solidFill>
                  <a:srgbClr val="0066FF"/>
                </a:solidFill>
              </a:rPr>
              <a:t>이시스</a:t>
            </a:r>
            <a:endParaRPr lang="en-US" altLang="ko-KR" sz="2000" dirty="0">
              <a:solidFill>
                <a:srgbClr val="0066FF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r>
              <a:rPr lang="ko-KR" altLang="en-US" sz="1800" dirty="0">
                <a:latin typeface="+mn-ea"/>
              </a:rPr>
              <a:t>오시리스는 최초로 </a:t>
            </a:r>
            <a:r>
              <a:rPr lang="ko-KR" altLang="en-US" sz="1800" dirty="0">
                <a:solidFill>
                  <a:srgbClr val="FF0000"/>
                </a:solidFill>
                <a:latin typeface="+mn-ea"/>
              </a:rPr>
              <a:t>미라</a:t>
            </a:r>
            <a:r>
              <a:rPr lang="ko-KR" altLang="en-US" sz="1800" dirty="0">
                <a:latin typeface="+mn-ea"/>
              </a:rPr>
              <a:t>로 만들어져 사후세계에서 영원한 삶을 얻게 된 신이다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endParaRPr lang="en-US" altLang="ko-KR" sz="1800" dirty="0">
              <a:latin typeface="+mn-ea"/>
            </a:endParaRP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r>
              <a:rPr lang="ko-KR" altLang="en-US" sz="1800" dirty="0">
                <a:latin typeface="+mn-ea"/>
              </a:rPr>
              <a:t>이 때문에 이상적인 죽음의 기준이 되었고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영원한 삶을 바란 이집트 사람들은 이를 모방하여 주검을 미라로 만들게 되었다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endParaRPr lang="en-US" altLang="ko-KR" sz="1800" dirty="0">
              <a:latin typeface="+mn-ea"/>
            </a:endParaRP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r>
              <a:rPr lang="ko-KR" altLang="en-US" sz="1800" dirty="0" err="1">
                <a:latin typeface="+mn-ea"/>
              </a:rPr>
              <a:t>이시리스는</a:t>
            </a:r>
            <a:r>
              <a:rPr lang="ko-KR" altLang="en-US" sz="1800" dirty="0">
                <a:latin typeface="+mn-ea"/>
              </a:rPr>
              <a:t> 오른손에 갈고리 모양의 지팡이를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왼손에 도리깨를 쥐고 있다고 알려져 있음</a:t>
            </a:r>
            <a:endParaRPr lang="en-US" altLang="ko-KR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0014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579688" y="282011"/>
            <a:ext cx="10459787" cy="6575989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파라오</a:t>
            </a:r>
            <a:endParaRPr lang="en-US" altLang="ko-KR" sz="2000" dirty="0">
              <a:solidFill>
                <a:srgbClr val="0066FF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r>
              <a:rPr lang="ko-KR" altLang="en-US" sz="1800" dirty="0">
                <a:latin typeface="+mn-ea"/>
              </a:rPr>
              <a:t>파라오는 이집트 왕을 부르는 호칭이었다</a:t>
            </a:r>
            <a:r>
              <a:rPr lang="en-US" altLang="ko-KR" sz="1800" dirty="0">
                <a:latin typeface="+mn-ea"/>
              </a:rPr>
              <a:t>. </a:t>
            </a: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endParaRPr lang="en-US" altLang="ko-KR" sz="1800" dirty="0">
              <a:latin typeface="+mn-ea"/>
            </a:endParaRP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r>
              <a:rPr lang="ko-KR" altLang="en-US" sz="1800" dirty="0" err="1">
                <a:latin typeface="+mn-ea"/>
              </a:rPr>
              <a:t>원래는‘위대한</a:t>
            </a:r>
            <a:r>
              <a:rPr lang="ko-KR" altLang="en-US" sz="1800" dirty="0">
                <a:latin typeface="+mn-ea"/>
              </a:rPr>
              <a:t> </a:t>
            </a:r>
            <a:r>
              <a:rPr lang="ko-KR" altLang="en-US" sz="1800" dirty="0" err="1">
                <a:latin typeface="+mn-ea"/>
              </a:rPr>
              <a:t>집’혹은‘</a:t>
            </a:r>
            <a:r>
              <a:rPr lang="ko-KR" altLang="en-US" sz="1800" dirty="0" err="1">
                <a:solidFill>
                  <a:srgbClr val="FF0000"/>
                </a:solidFill>
                <a:latin typeface="+mn-ea"/>
              </a:rPr>
              <a:t>위대한</a:t>
            </a:r>
            <a:r>
              <a:rPr lang="ko-KR" altLang="en-US" sz="1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800" dirty="0" err="1">
                <a:solidFill>
                  <a:srgbClr val="FF0000"/>
                </a:solidFill>
                <a:latin typeface="+mn-ea"/>
              </a:rPr>
              <a:t>왕궁</a:t>
            </a:r>
            <a:r>
              <a:rPr lang="ko-KR" altLang="en-US" sz="1800" dirty="0" err="1">
                <a:latin typeface="+mn-ea"/>
              </a:rPr>
              <a:t>’이라는</a:t>
            </a:r>
            <a:r>
              <a:rPr lang="ko-KR" altLang="en-US" sz="1800" dirty="0">
                <a:latin typeface="+mn-ea"/>
              </a:rPr>
              <a:t> </a:t>
            </a:r>
            <a:r>
              <a:rPr lang="ko-KR" altLang="en-US" sz="1800" dirty="0" err="1">
                <a:latin typeface="+mn-ea"/>
              </a:rPr>
              <a:t>뜻인‘페르오</a:t>
            </a:r>
            <a:r>
              <a:rPr lang="en-US" altLang="ko-KR" sz="1800" dirty="0">
                <a:latin typeface="+mn-ea"/>
              </a:rPr>
              <a:t>(per-o)’</a:t>
            </a:r>
            <a:r>
              <a:rPr lang="ko-KR" altLang="en-US" sz="1800" dirty="0">
                <a:latin typeface="+mn-ea"/>
              </a:rPr>
              <a:t>라는 고대 이집트어에서 비롯되었다</a:t>
            </a:r>
            <a:r>
              <a:rPr lang="en-US" altLang="ko-KR" sz="1800" dirty="0">
                <a:latin typeface="+mn-ea"/>
              </a:rPr>
              <a:t>. </a:t>
            </a: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endParaRPr lang="en-US" altLang="ko-KR" sz="1800" dirty="0">
              <a:latin typeface="+mn-ea"/>
            </a:endParaRP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r>
              <a:rPr lang="ko-KR" altLang="en-US" sz="1800" dirty="0">
                <a:latin typeface="+mn-ea"/>
              </a:rPr>
              <a:t>이것이 고대 그리스인들에게 전해져 오늘날과 </a:t>
            </a:r>
            <a:r>
              <a:rPr lang="ko-KR" altLang="en-US" sz="1800" dirty="0" err="1">
                <a:latin typeface="+mn-ea"/>
              </a:rPr>
              <a:t>비슷한‘파라오’로</a:t>
            </a:r>
            <a:r>
              <a:rPr lang="ko-KR" altLang="en-US" sz="1800" dirty="0">
                <a:latin typeface="+mn-ea"/>
              </a:rPr>
              <a:t> 변했다</a:t>
            </a:r>
            <a:r>
              <a:rPr lang="en-US" altLang="ko-KR" sz="1800" dirty="0">
                <a:latin typeface="+mn-ea"/>
              </a:rPr>
              <a:t>. </a:t>
            </a: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endParaRPr lang="en-US" altLang="ko-KR" sz="1800" dirty="0">
              <a:latin typeface="+mn-ea"/>
            </a:endParaRP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r>
              <a:rPr lang="ko-KR" altLang="en-US" sz="1800" dirty="0">
                <a:latin typeface="+mn-ea"/>
              </a:rPr>
              <a:t>아마도 왕이 사는 곳은 대규모로 지어진 왕궁이며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신격화 된 왕을 신이 있는 집으로 여겼기 때문으로 추정됨</a:t>
            </a:r>
            <a:endParaRPr lang="en-US" altLang="ko-KR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823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579688" y="282011"/>
            <a:ext cx="10459787" cy="6575989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룩소르</a:t>
            </a:r>
            <a:r>
              <a:rPr lang="en-US" altLang="ko-KR" sz="2000" dirty="0">
                <a:solidFill>
                  <a:srgbClr val="0066FF"/>
                </a:solidFill>
              </a:rPr>
              <a:t>(Luxor)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r>
              <a:rPr lang="ko-KR" altLang="en-US" sz="1800" dirty="0" err="1">
                <a:latin typeface="+mn-ea"/>
              </a:rPr>
              <a:t>룩소르는</a:t>
            </a:r>
            <a:r>
              <a:rPr lang="ko-KR" altLang="en-US" sz="1800" dirty="0">
                <a:latin typeface="+mn-ea"/>
              </a:rPr>
              <a:t> 과거 고대 이집트의 수도 테베</a:t>
            </a:r>
            <a:r>
              <a:rPr lang="en-US" altLang="ko-KR" sz="1800" dirty="0">
                <a:latin typeface="+mn-ea"/>
              </a:rPr>
              <a:t>(Thebes)</a:t>
            </a:r>
            <a:r>
              <a:rPr lang="ko-KR" altLang="en-US" sz="1800" dirty="0">
                <a:latin typeface="+mn-ea"/>
              </a:rPr>
              <a:t>가 위치했던 곳임</a:t>
            </a:r>
            <a:endParaRPr lang="en-US" altLang="ko-KR" sz="1800" dirty="0">
              <a:latin typeface="+mn-ea"/>
            </a:endParaRP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endParaRPr lang="en-US" altLang="ko-KR" sz="1800" dirty="0">
              <a:latin typeface="+mn-ea"/>
            </a:endParaRP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r>
              <a:rPr lang="ko-KR" altLang="en-US" sz="1800" dirty="0">
                <a:latin typeface="+mn-ea"/>
              </a:rPr>
              <a:t>나일강에 의해 서안과 동안으로 나뉘어져 있으며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해가 뜨는 방향인 동안에는 삶을 상징하는 </a:t>
            </a:r>
            <a:r>
              <a:rPr lang="ko-KR" altLang="en-US" sz="1800" dirty="0" err="1">
                <a:latin typeface="+mn-ea"/>
              </a:rPr>
              <a:t>룩소르</a:t>
            </a:r>
            <a:r>
              <a:rPr lang="ko-KR" altLang="en-US" sz="1800" dirty="0">
                <a:latin typeface="+mn-ea"/>
              </a:rPr>
              <a:t> 신전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 err="1">
                <a:latin typeface="+mn-ea"/>
              </a:rPr>
              <a:t>카르낙</a:t>
            </a:r>
            <a:r>
              <a:rPr lang="ko-KR" altLang="en-US" sz="1800" dirty="0">
                <a:latin typeface="+mn-ea"/>
              </a:rPr>
              <a:t> 신전 등이 위치함</a:t>
            </a:r>
            <a:endParaRPr lang="en-US" altLang="ko-KR" sz="1800" dirty="0">
              <a:latin typeface="+mn-ea"/>
            </a:endParaRP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endParaRPr lang="en-US" altLang="ko-KR" sz="1800" dirty="0">
              <a:latin typeface="+mn-ea"/>
            </a:endParaRP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r>
              <a:rPr lang="ko-KR" altLang="en-US" sz="1800" dirty="0">
                <a:latin typeface="+mn-ea"/>
              </a:rPr>
              <a:t>해가 지는 방향인 서안에는 죽음을 상징하는 왕가의 계곡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왕비의 계곡이 위치함</a:t>
            </a:r>
            <a:endParaRPr lang="en-US" altLang="ko-KR" sz="1800" dirty="0">
              <a:latin typeface="+mn-ea"/>
            </a:endParaRPr>
          </a:p>
        </p:txBody>
      </p:sp>
      <p:pic>
        <p:nvPicPr>
          <p:cNvPr id="5122" name="Picture 2" descr="https://t1.daumcdn.net/cfile/tistory/2776EA38572E26C9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828" y="761814"/>
            <a:ext cx="9205647" cy="609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89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579688" y="282011"/>
            <a:ext cx="11153687" cy="6575989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미라의 제작</a:t>
            </a:r>
            <a:endParaRPr lang="en-US" altLang="ko-KR" sz="2000" dirty="0">
              <a:solidFill>
                <a:srgbClr val="0066FF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r>
              <a:rPr lang="ko-KR" altLang="en-US" sz="1800" dirty="0" err="1">
                <a:latin typeface="+mn-ea"/>
              </a:rPr>
              <a:t>나트론</a:t>
            </a:r>
            <a:r>
              <a:rPr lang="en-US" altLang="ko-KR" sz="1800" dirty="0">
                <a:latin typeface="+mn-ea"/>
              </a:rPr>
              <a:t>(natron)</a:t>
            </a:r>
            <a:r>
              <a:rPr lang="ko-KR" altLang="en-US" sz="1800" dirty="0">
                <a:latin typeface="+mn-ea"/>
              </a:rPr>
              <a:t>이라고 불리는 천연 </a:t>
            </a:r>
            <a:r>
              <a:rPr lang="ko-KR" altLang="en-US" sz="1800" dirty="0">
                <a:solidFill>
                  <a:srgbClr val="FF0000"/>
                </a:solidFill>
                <a:latin typeface="+mn-ea"/>
              </a:rPr>
              <a:t>소금</a:t>
            </a:r>
            <a:r>
              <a:rPr lang="ko-KR" altLang="en-US" sz="1800" dirty="0">
                <a:latin typeface="+mn-ea"/>
              </a:rPr>
              <a:t>으로 육체에서 모든 물기를 제거함</a:t>
            </a:r>
            <a:endParaRPr lang="en-US" altLang="ko-KR" sz="1800" dirty="0">
              <a:latin typeface="+mn-ea"/>
            </a:endParaRP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endParaRPr lang="en-US" altLang="ko-KR" sz="1800" dirty="0">
              <a:latin typeface="+mn-ea"/>
            </a:endParaRP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r>
              <a:rPr lang="ko-KR" altLang="en-US" sz="1800" dirty="0">
                <a:latin typeface="+mn-ea"/>
              </a:rPr>
              <a:t>간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폐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위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장기는 시대에 따라 </a:t>
            </a:r>
            <a:r>
              <a:rPr lang="ko-KR" altLang="en-US" sz="1800" dirty="0" err="1">
                <a:solidFill>
                  <a:srgbClr val="FF0000"/>
                </a:solidFill>
                <a:latin typeface="+mn-ea"/>
              </a:rPr>
              <a:t>카노푸스</a:t>
            </a:r>
            <a:r>
              <a:rPr lang="ko-KR" altLang="en-US" sz="1800" dirty="0">
                <a:solidFill>
                  <a:srgbClr val="FF0000"/>
                </a:solidFill>
                <a:latin typeface="+mn-ea"/>
              </a:rPr>
              <a:t> 단지</a:t>
            </a:r>
            <a:r>
              <a:rPr lang="ko-KR" altLang="en-US" sz="1800" dirty="0">
                <a:latin typeface="+mn-ea"/>
              </a:rPr>
              <a:t>에 개별적으로 보존되기도 했고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각각 따로 싸서 미라에 다시 집어넣기도 했음</a:t>
            </a:r>
            <a:endParaRPr lang="en-US" altLang="ko-KR" sz="1800" dirty="0">
              <a:latin typeface="+mn-ea"/>
            </a:endParaRP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endParaRPr lang="en-US" altLang="ko-KR" sz="1800" dirty="0">
              <a:latin typeface="+mn-ea"/>
            </a:endParaRP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r>
              <a:rPr lang="ko-KR" altLang="en-US" sz="1800" dirty="0">
                <a:solidFill>
                  <a:srgbClr val="FF0000"/>
                </a:solidFill>
                <a:latin typeface="+mn-ea"/>
              </a:rPr>
              <a:t>뇌</a:t>
            </a:r>
            <a:r>
              <a:rPr lang="ko-KR" altLang="en-US" sz="1800" dirty="0">
                <a:latin typeface="+mn-ea"/>
              </a:rPr>
              <a:t>는 중요하지 않은 것으로 생각되어 버려짐</a:t>
            </a:r>
            <a:endParaRPr lang="en-US" altLang="ko-KR" sz="1800" dirty="0">
              <a:latin typeface="+mn-ea"/>
            </a:endParaRP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endParaRPr lang="en-US" altLang="ko-KR" sz="1800" dirty="0">
              <a:latin typeface="+mn-ea"/>
            </a:endParaRP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r>
              <a:rPr lang="ko-KR" altLang="en-US" sz="1800" dirty="0">
                <a:latin typeface="+mn-ea"/>
              </a:rPr>
              <a:t>여러 장기 중에서 오직 </a:t>
            </a:r>
            <a:r>
              <a:rPr lang="ko-KR" altLang="en-US" sz="1800" dirty="0">
                <a:solidFill>
                  <a:srgbClr val="FF0000"/>
                </a:solidFill>
                <a:latin typeface="+mn-ea"/>
              </a:rPr>
              <a:t>심장</a:t>
            </a:r>
            <a:r>
              <a:rPr lang="ko-KR" altLang="en-US" sz="1800" dirty="0">
                <a:latin typeface="+mn-ea"/>
              </a:rPr>
              <a:t>만이 방부처리 없이 시신 속에 남겨 놓음</a:t>
            </a:r>
            <a:endParaRPr lang="en-US" altLang="ko-KR" sz="1800" dirty="0">
              <a:latin typeface="+mn-ea"/>
            </a:endParaRP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endParaRPr lang="en-US" altLang="ko-KR" sz="1800" dirty="0">
              <a:latin typeface="+mn-ea"/>
            </a:endParaRP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r>
              <a:rPr lang="ko-KR" altLang="en-US" sz="1800" dirty="0">
                <a:latin typeface="+mn-ea"/>
              </a:rPr>
              <a:t>마지막으로 신체 곳곳에 보호를 위한 부적을 놓은 뒤 </a:t>
            </a:r>
            <a:r>
              <a:rPr lang="ko-KR" altLang="en-US" sz="1800" dirty="0" err="1">
                <a:latin typeface="+mn-ea"/>
              </a:rPr>
              <a:t>아마천으로</a:t>
            </a:r>
            <a:r>
              <a:rPr lang="ko-KR" altLang="en-US" sz="1800" dirty="0">
                <a:latin typeface="+mn-ea"/>
              </a:rPr>
              <a:t> 싸서 관에 넣었으며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이 모든 과정에 소요된 시간은 대략 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70</a:t>
            </a:r>
            <a:r>
              <a:rPr lang="ko-KR" altLang="en-US" sz="1800" dirty="0">
                <a:solidFill>
                  <a:srgbClr val="FF0000"/>
                </a:solidFill>
                <a:latin typeface="+mn-ea"/>
              </a:rPr>
              <a:t>일</a:t>
            </a:r>
            <a:r>
              <a:rPr lang="ko-KR" altLang="en-US" sz="1800" dirty="0">
                <a:latin typeface="+mn-ea"/>
              </a:rPr>
              <a:t> 이었음</a:t>
            </a:r>
            <a:endParaRPr lang="en-US" altLang="ko-KR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767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2043519" y="54154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고대 이집트 왕조 연표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95095" y="936346"/>
            <a:ext cx="12011559" cy="592165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000" dirty="0">
                <a:solidFill>
                  <a:srgbClr val="0066FF"/>
                </a:solidFill>
              </a:rPr>
              <a:t>30</a:t>
            </a:r>
            <a:r>
              <a:rPr lang="ko-KR" altLang="en-US" sz="2000" dirty="0">
                <a:solidFill>
                  <a:srgbClr val="0066FF"/>
                </a:solidFill>
              </a:rPr>
              <a:t>개 왕조</a:t>
            </a:r>
            <a:endParaRPr lang="en-US" altLang="ko-KR" sz="2000" dirty="0">
              <a:solidFill>
                <a:srgbClr val="0066FF"/>
              </a:solidFill>
            </a:endParaRPr>
          </a:p>
          <a:p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이집트 최초의 통일 왕조인 제</a:t>
            </a:r>
            <a:r>
              <a:rPr lang="en-US" altLang="ko-KR" sz="1800" dirty="0"/>
              <a:t>1</a:t>
            </a:r>
            <a:r>
              <a:rPr lang="ko-KR" altLang="en-US" sz="1800" dirty="0"/>
              <a:t>왕조를 시작으로 파라오들이 등장하여 이집트를 통치하며 </a:t>
            </a:r>
            <a:r>
              <a:rPr lang="en-US" altLang="ko-KR" sz="1800" dirty="0"/>
              <a:t>30</a:t>
            </a:r>
            <a:r>
              <a:rPr lang="ko-KR" altLang="en-US" sz="1800" dirty="0"/>
              <a:t>개 왕조가 이어짐 </a:t>
            </a:r>
            <a:r>
              <a:rPr lang="ko-KR" altLang="en-US" sz="1800" dirty="0">
                <a:solidFill>
                  <a:srgbClr val="FF0000"/>
                </a:solidFill>
              </a:rPr>
              <a:t>기원전 </a:t>
            </a:r>
            <a:r>
              <a:rPr lang="en-US" altLang="ko-KR" sz="1800" dirty="0">
                <a:solidFill>
                  <a:srgbClr val="FF0000"/>
                </a:solidFill>
              </a:rPr>
              <a:t>3000~2675</a:t>
            </a:r>
            <a:r>
              <a:rPr lang="ko-KR" altLang="en-US" sz="1800" dirty="0">
                <a:solidFill>
                  <a:srgbClr val="FF0000"/>
                </a:solidFill>
              </a:rPr>
              <a:t>년경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고왕국</a:t>
            </a:r>
            <a:r>
              <a:rPr lang="ko-KR" altLang="en-US" sz="1800" dirty="0"/>
              <a:t> 시대</a:t>
            </a:r>
            <a:r>
              <a:rPr lang="en-US" altLang="ko-KR" sz="1800" dirty="0"/>
              <a:t>(3-6</a:t>
            </a:r>
            <a:r>
              <a:rPr lang="ko-KR" altLang="en-US" sz="1800" dirty="0"/>
              <a:t>왕조</a:t>
            </a:r>
            <a:r>
              <a:rPr lang="en-US" altLang="ko-KR" sz="1800" dirty="0"/>
              <a:t>) </a:t>
            </a:r>
            <a:r>
              <a:rPr lang="ko-KR" altLang="en-US" sz="1800" dirty="0">
                <a:solidFill>
                  <a:srgbClr val="FF0000"/>
                </a:solidFill>
              </a:rPr>
              <a:t>기원전 </a:t>
            </a:r>
            <a:r>
              <a:rPr lang="en-US" altLang="ko-KR" sz="1800" dirty="0">
                <a:solidFill>
                  <a:srgbClr val="FF0000"/>
                </a:solidFill>
              </a:rPr>
              <a:t>2675~2170</a:t>
            </a:r>
            <a:r>
              <a:rPr lang="ko-KR" altLang="en-US" sz="1800" dirty="0">
                <a:solidFill>
                  <a:srgbClr val="FF0000"/>
                </a:solidFill>
              </a:rPr>
              <a:t>년경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제</a:t>
            </a:r>
            <a:r>
              <a:rPr lang="en-US" altLang="ko-KR" sz="1800" dirty="0"/>
              <a:t>1</a:t>
            </a:r>
            <a:r>
              <a:rPr lang="ko-KR" altLang="en-US" sz="1800" dirty="0" err="1"/>
              <a:t>중간기</a:t>
            </a:r>
            <a:r>
              <a:rPr lang="en-US" altLang="ko-KR" sz="1800" dirty="0"/>
              <a:t>(7-11</a:t>
            </a:r>
            <a:r>
              <a:rPr lang="ko-KR" altLang="en-US" sz="1800" dirty="0"/>
              <a:t>왕조</a:t>
            </a:r>
            <a:r>
              <a:rPr lang="en-US" altLang="ko-KR" sz="1800" dirty="0"/>
              <a:t>); </a:t>
            </a:r>
            <a:r>
              <a:rPr lang="ko-KR" altLang="en-US" sz="1800" dirty="0"/>
              <a:t>파라오 왕권이 쇠퇴한 혼란기 </a:t>
            </a:r>
            <a:r>
              <a:rPr lang="ko-KR" altLang="en-US" sz="1800" dirty="0">
                <a:solidFill>
                  <a:srgbClr val="FF0000"/>
                </a:solidFill>
              </a:rPr>
              <a:t>기원전 </a:t>
            </a:r>
            <a:r>
              <a:rPr lang="en-US" altLang="ko-KR" sz="1800" dirty="0">
                <a:solidFill>
                  <a:srgbClr val="FF0000"/>
                </a:solidFill>
              </a:rPr>
              <a:t>2170~2008</a:t>
            </a:r>
            <a:r>
              <a:rPr lang="ko-KR" altLang="en-US" sz="1800" dirty="0">
                <a:solidFill>
                  <a:srgbClr val="FF0000"/>
                </a:solidFill>
              </a:rPr>
              <a:t>년경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중왕국</a:t>
            </a:r>
            <a:r>
              <a:rPr lang="ko-KR" altLang="en-US" sz="1800" dirty="0"/>
              <a:t> 시대</a:t>
            </a:r>
            <a:r>
              <a:rPr lang="en-US" altLang="ko-KR" sz="1800" dirty="0"/>
              <a:t>(11-14</a:t>
            </a:r>
            <a:r>
              <a:rPr lang="ko-KR" altLang="en-US" sz="1800" dirty="0"/>
              <a:t>왕족</a:t>
            </a:r>
            <a:r>
              <a:rPr lang="en-US" altLang="ko-KR" sz="1800" dirty="0"/>
              <a:t>) </a:t>
            </a:r>
            <a:r>
              <a:rPr lang="ko-KR" altLang="en-US" sz="1800" dirty="0">
                <a:solidFill>
                  <a:srgbClr val="FF0000"/>
                </a:solidFill>
              </a:rPr>
              <a:t>기원전 </a:t>
            </a:r>
            <a:r>
              <a:rPr lang="en-US" altLang="ko-KR" sz="1800" dirty="0">
                <a:solidFill>
                  <a:srgbClr val="FF0000"/>
                </a:solidFill>
              </a:rPr>
              <a:t>2008~1630</a:t>
            </a:r>
            <a:r>
              <a:rPr lang="ko-KR" altLang="en-US" sz="1800" dirty="0">
                <a:solidFill>
                  <a:srgbClr val="FF0000"/>
                </a:solidFill>
              </a:rPr>
              <a:t>년경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제</a:t>
            </a:r>
            <a:r>
              <a:rPr lang="en-US" altLang="ko-KR" sz="1800" dirty="0"/>
              <a:t>2</a:t>
            </a:r>
            <a:r>
              <a:rPr lang="ko-KR" altLang="en-US" sz="1800" dirty="0" err="1"/>
              <a:t>중간기</a:t>
            </a:r>
            <a:r>
              <a:rPr lang="en-US" altLang="ko-KR" sz="1800" dirty="0"/>
              <a:t>(15-17</a:t>
            </a:r>
            <a:r>
              <a:rPr lang="ko-KR" altLang="en-US" sz="1800" dirty="0"/>
              <a:t>왕조</a:t>
            </a:r>
            <a:r>
              <a:rPr lang="en-US" altLang="ko-KR" sz="1800" dirty="0"/>
              <a:t>); </a:t>
            </a:r>
            <a:r>
              <a:rPr lang="ko-KR" altLang="en-US" sz="1800" dirty="0"/>
              <a:t>이민족들이 지배한 </a:t>
            </a:r>
            <a:r>
              <a:rPr lang="ko-KR" altLang="en-US" sz="1800" dirty="0" err="1"/>
              <a:t>왕조들임</a:t>
            </a: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기원전 </a:t>
            </a:r>
            <a:r>
              <a:rPr lang="en-US" altLang="ko-KR" sz="1800" dirty="0">
                <a:solidFill>
                  <a:srgbClr val="FF0000"/>
                </a:solidFill>
              </a:rPr>
              <a:t>1630~1539</a:t>
            </a:r>
            <a:r>
              <a:rPr lang="ko-KR" altLang="en-US" sz="1800" dirty="0">
                <a:solidFill>
                  <a:srgbClr val="FF0000"/>
                </a:solidFill>
              </a:rPr>
              <a:t>년경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신왕국</a:t>
            </a:r>
            <a:r>
              <a:rPr lang="ko-KR" altLang="en-US" sz="1800" dirty="0"/>
              <a:t> 시대</a:t>
            </a:r>
            <a:r>
              <a:rPr lang="en-US" altLang="ko-KR" sz="1800" dirty="0"/>
              <a:t>(18-20</a:t>
            </a:r>
            <a:r>
              <a:rPr lang="ko-KR" altLang="en-US" sz="1800" dirty="0"/>
              <a:t>왕조</a:t>
            </a:r>
            <a:r>
              <a:rPr lang="en-US" altLang="ko-KR" sz="1800" dirty="0"/>
              <a:t>) </a:t>
            </a:r>
            <a:r>
              <a:rPr lang="ko-KR" altLang="en-US" sz="1800" dirty="0">
                <a:solidFill>
                  <a:srgbClr val="FF0000"/>
                </a:solidFill>
              </a:rPr>
              <a:t>기원전 </a:t>
            </a:r>
            <a:r>
              <a:rPr lang="en-US" altLang="ko-KR" sz="1800" dirty="0">
                <a:solidFill>
                  <a:srgbClr val="FF0000"/>
                </a:solidFill>
              </a:rPr>
              <a:t>1539~1075</a:t>
            </a:r>
            <a:r>
              <a:rPr lang="ko-KR" altLang="en-US" sz="1800" dirty="0">
                <a:solidFill>
                  <a:srgbClr val="FF0000"/>
                </a:solidFill>
              </a:rPr>
              <a:t>년경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제</a:t>
            </a:r>
            <a:r>
              <a:rPr lang="en-US" altLang="ko-KR" sz="1800" dirty="0"/>
              <a:t>3</a:t>
            </a:r>
            <a:r>
              <a:rPr lang="ko-KR" altLang="en-US" sz="1800" dirty="0" err="1"/>
              <a:t>중간기</a:t>
            </a:r>
            <a:r>
              <a:rPr lang="en-US" altLang="ko-KR" sz="1800" dirty="0"/>
              <a:t>(21-25</a:t>
            </a:r>
            <a:r>
              <a:rPr lang="ko-KR" altLang="en-US" sz="1800" dirty="0"/>
              <a:t>왕조</a:t>
            </a:r>
            <a:r>
              <a:rPr lang="en-US" altLang="ko-KR" sz="1800" dirty="0"/>
              <a:t>); </a:t>
            </a:r>
            <a:r>
              <a:rPr lang="ko-KR" altLang="en-US" sz="1800" dirty="0"/>
              <a:t>정치적 </a:t>
            </a:r>
            <a:r>
              <a:rPr lang="ko-KR" altLang="en-US" sz="1800" dirty="0" err="1"/>
              <a:t>혼돈기</a:t>
            </a:r>
            <a:r>
              <a:rPr lang="en-US" altLang="ko-KR" sz="1800" dirty="0"/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기원전 </a:t>
            </a:r>
            <a:r>
              <a:rPr lang="en-US" altLang="ko-KR" sz="1800" dirty="0">
                <a:solidFill>
                  <a:srgbClr val="FF0000"/>
                </a:solidFill>
              </a:rPr>
              <a:t>1075~656</a:t>
            </a:r>
            <a:r>
              <a:rPr lang="ko-KR" altLang="en-US" sz="1800" dirty="0">
                <a:solidFill>
                  <a:srgbClr val="FF0000"/>
                </a:solidFill>
              </a:rPr>
              <a:t>년경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알렉산더 대왕의 정복 왕조까지의 후기 왕조</a:t>
            </a:r>
            <a:r>
              <a:rPr lang="en-US" altLang="ko-KR" sz="1800" dirty="0"/>
              <a:t>(26-31</a:t>
            </a:r>
            <a:r>
              <a:rPr lang="ko-KR" altLang="en-US" sz="1800" dirty="0"/>
              <a:t>왕조</a:t>
            </a:r>
            <a:r>
              <a:rPr lang="en-US" altLang="ko-KR" sz="1800" dirty="0"/>
              <a:t>) </a:t>
            </a:r>
            <a:r>
              <a:rPr lang="ko-KR" altLang="en-US" sz="1800" dirty="0">
                <a:solidFill>
                  <a:srgbClr val="FF0000"/>
                </a:solidFill>
              </a:rPr>
              <a:t>기원전 </a:t>
            </a:r>
            <a:r>
              <a:rPr lang="en-US" altLang="ko-KR" sz="1800" dirty="0">
                <a:solidFill>
                  <a:srgbClr val="FF0000"/>
                </a:solidFill>
              </a:rPr>
              <a:t>664~332</a:t>
            </a:r>
            <a:r>
              <a:rPr lang="ko-KR" altLang="en-US" sz="1800" dirty="0">
                <a:solidFill>
                  <a:srgbClr val="FF0000"/>
                </a:solidFill>
              </a:rPr>
              <a:t>년경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후기 왕조 이후 프톨레마이오스 왕조가 등장하며 클레오파트라가 이 왕조의 마지막 통치자임</a:t>
            </a:r>
            <a:r>
              <a:rPr lang="en-US" altLang="ko-KR" sz="1800" dirty="0"/>
              <a:t>. </a:t>
            </a:r>
            <a:r>
              <a:rPr lang="ko-KR" altLang="en-US" sz="1800" dirty="0">
                <a:solidFill>
                  <a:srgbClr val="FF0000"/>
                </a:solidFill>
              </a:rPr>
              <a:t>기원전 </a:t>
            </a:r>
            <a:r>
              <a:rPr lang="en-US" altLang="ko-KR" sz="1800" dirty="0">
                <a:solidFill>
                  <a:srgbClr val="FF0000"/>
                </a:solidFill>
              </a:rPr>
              <a:t>332~30</a:t>
            </a:r>
            <a:r>
              <a:rPr lang="ko-KR" altLang="en-US" sz="1800" dirty="0">
                <a:solidFill>
                  <a:srgbClr val="FF0000"/>
                </a:solidFill>
              </a:rPr>
              <a:t>년경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r>
              <a:rPr lang="en-US" altLang="ko-KR" sz="1800" dirty="0"/>
              <a:t>* </a:t>
            </a:r>
            <a:r>
              <a:rPr lang="ko-KR" altLang="en-US" sz="1800" dirty="0"/>
              <a:t>기원전 </a:t>
            </a:r>
            <a:r>
              <a:rPr lang="en-US" altLang="ko-KR" sz="1800" dirty="0"/>
              <a:t>3</a:t>
            </a:r>
            <a:r>
              <a:rPr lang="ko-KR" altLang="en-US" sz="1800" dirty="0"/>
              <a:t>세기 헬리오폴리스의 제사장 </a:t>
            </a:r>
            <a:r>
              <a:rPr lang="ko-KR" altLang="en-US" sz="1800" dirty="0" err="1"/>
              <a:t>마네트가</a:t>
            </a:r>
            <a:r>
              <a:rPr lang="ko-KR" altLang="en-US" sz="1800" dirty="0"/>
              <a:t> 지은 </a:t>
            </a:r>
            <a:r>
              <a:rPr lang="en-US" altLang="ko-KR" sz="1800" dirty="0"/>
              <a:t>‘</a:t>
            </a:r>
            <a:r>
              <a:rPr lang="ko-KR" altLang="en-US" sz="1800" dirty="0" err="1"/>
              <a:t>에깁티아카</a:t>
            </a:r>
            <a:r>
              <a:rPr lang="en-US" altLang="ko-KR" sz="1800" dirty="0"/>
              <a:t>’</a:t>
            </a:r>
            <a:r>
              <a:rPr lang="ko-KR" altLang="en-US" sz="1800" dirty="0"/>
              <a:t>에 </a:t>
            </a:r>
            <a:r>
              <a:rPr lang="en-US" altLang="ko-KR" sz="1800" dirty="0"/>
              <a:t>30</a:t>
            </a:r>
            <a:r>
              <a:rPr lang="ko-KR" altLang="en-US" sz="1800" dirty="0"/>
              <a:t>왕조 구분이 최초로 등장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667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1992313" y="317501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이집트 지역 도시국가의 출현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1075346" y="1268041"/>
            <a:ext cx="9982912" cy="509270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고왕국</a:t>
            </a:r>
            <a:r>
              <a:rPr lang="ko-KR" altLang="en-US" sz="2000" dirty="0">
                <a:solidFill>
                  <a:srgbClr val="0066FF"/>
                </a:solidFill>
              </a:rPr>
              <a:t> 시대</a:t>
            </a:r>
            <a:r>
              <a:rPr lang="en-US" altLang="ko-KR" sz="2000" dirty="0">
                <a:solidFill>
                  <a:srgbClr val="0066FF"/>
                </a:solidFill>
              </a:rPr>
              <a:t>(</a:t>
            </a:r>
            <a:r>
              <a:rPr lang="ko-KR" altLang="en-US" sz="2000" dirty="0">
                <a:solidFill>
                  <a:srgbClr val="0066FF"/>
                </a:solidFill>
              </a:rPr>
              <a:t>기원전 </a:t>
            </a:r>
            <a:r>
              <a:rPr lang="en-US" altLang="ko-KR" sz="2000" dirty="0">
                <a:solidFill>
                  <a:srgbClr val="0066FF"/>
                </a:solidFill>
              </a:rPr>
              <a:t>3200-2300</a:t>
            </a:r>
            <a:r>
              <a:rPr lang="ko-KR" altLang="en-US" sz="2000" dirty="0">
                <a:solidFill>
                  <a:srgbClr val="0066FF"/>
                </a:solidFill>
              </a:rPr>
              <a:t>년</a:t>
            </a:r>
            <a:r>
              <a:rPr lang="en-US" altLang="ko-KR" sz="2000" dirty="0">
                <a:solidFill>
                  <a:srgbClr val="0066FF"/>
                </a:solidFill>
              </a:rPr>
              <a:t>)</a:t>
            </a:r>
          </a:p>
          <a:p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>
                <a:solidFill>
                  <a:srgbClr val="FF0000"/>
                </a:solidFill>
              </a:rPr>
              <a:t>상형문자와 달력</a:t>
            </a:r>
            <a:r>
              <a:rPr lang="ko-KR" altLang="en-US" sz="1800" dirty="0"/>
              <a:t>을 사용함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피라미드의 시대로 불릴 정도로 </a:t>
            </a:r>
            <a:r>
              <a:rPr lang="ko-KR" altLang="en-US" sz="1800" dirty="0" err="1">
                <a:solidFill>
                  <a:srgbClr val="FF0000"/>
                </a:solidFill>
              </a:rPr>
              <a:t>쿠푸의</a:t>
            </a:r>
            <a:r>
              <a:rPr lang="ko-KR" altLang="en-US" sz="1800" dirty="0">
                <a:solidFill>
                  <a:srgbClr val="FF0000"/>
                </a:solidFill>
              </a:rPr>
              <a:t> 대피라미드</a:t>
            </a:r>
            <a:r>
              <a:rPr lang="ko-KR" altLang="en-US" sz="1800" dirty="0"/>
              <a:t>와 같은 파라오를 위한 무덤 건축이 가장 웅장하게 만들어짐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제</a:t>
            </a:r>
            <a:r>
              <a:rPr lang="en-US" altLang="ko-KR" sz="1800" dirty="0"/>
              <a:t>3</a:t>
            </a:r>
            <a:r>
              <a:rPr lang="ko-KR" altLang="en-US" sz="1800" dirty="0"/>
              <a:t>왕조 두 번째 왕인 </a:t>
            </a:r>
            <a:r>
              <a:rPr lang="ko-KR" altLang="en-US" sz="1800" dirty="0" err="1"/>
              <a:t>조세르는</a:t>
            </a: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건축가 </a:t>
            </a:r>
            <a:r>
              <a:rPr lang="ko-KR" altLang="en-US" sz="1800" dirty="0" err="1">
                <a:solidFill>
                  <a:srgbClr val="FF0000"/>
                </a:solidFill>
              </a:rPr>
              <a:t>임호테프</a:t>
            </a:r>
            <a:r>
              <a:rPr lang="ko-KR" altLang="en-US" sz="1800" dirty="0" err="1"/>
              <a:t>의</a:t>
            </a:r>
            <a:r>
              <a:rPr lang="ko-KR" altLang="en-US" sz="1800" dirty="0"/>
              <a:t> 도움으로 </a:t>
            </a:r>
            <a:r>
              <a:rPr lang="ko-KR" altLang="en-US" sz="1800" dirty="0" err="1"/>
              <a:t>사카라에</a:t>
            </a: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계단식 피라미드</a:t>
            </a:r>
            <a:r>
              <a:rPr lang="ko-KR" altLang="en-US" sz="1800" dirty="0"/>
              <a:t>를 처음으로 건설함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제</a:t>
            </a:r>
            <a:r>
              <a:rPr lang="en-US" altLang="ko-KR" sz="1800" dirty="0"/>
              <a:t>3</a:t>
            </a:r>
            <a:r>
              <a:rPr lang="ko-KR" altLang="en-US" sz="1800" dirty="0"/>
              <a:t>왕조 마지막 파라오 </a:t>
            </a:r>
            <a:r>
              <a:rPr lang="ko-KR" altLang="en-US" sz="1800" dirty="0" err="1"/>
              <a:t>후니는</a:t>
            </a:r>
            <a:r>
              <a:rPr lang="ko-KR" altLang="en-US" sz="1800" dirty="0"/>
              <a:t> 방추형의 </a:t>
            </a:r>
            <a:r>
              <a:rPr lang="en-US" altLang="ko-KR" sz="1800" dirty="0"/>
              <a:t>‘</a:t>
            </a:r>
            <a:r>
              <a:rPr lang="ko-KR" altLang="en-US" sz="1800" dirty="0" err="1">
                <a:solidFill>
                  <a:srgbClr val="FF0000"/>
                </a:solidFill>
              </a:rPr>
              <a:t>참피라미드</a:t>
            </a:r>
            <a:r>
              <a:rPr lang="en-US" altLang="ko-KR" sz="1800" dirty="0"/>
              <a:t>’</a:t>
            </a:r>
            <a:r>
              <a:rPr lang="ko-KR" altLang="en-US" sz="1800" dirty="0"/>
              <a:t>를 건축함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제</a:t>
            </a:r>
            <a:r>
              <a:rPr lang="en-US" altLang="ko-KR" sz="1800" dirty="0"/>
              <a:t>4</a:t>
            </a:r>
            <a:r>
              <a:rPr lang="ko-KR" altLang="en-US" sz="1800" dirty="0"/>
              <a:t>왕조 </a:t>
            </a:r>
            <a:r>
              <a:rPr lang="ko-KR" altLang="en-US" sz="1800" dirty="0" err="1"/>
              <a:t>쿠푸가</a:t>
            </a: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대피라미드</a:t>
            </a:r>
            <a:r>
              <a:rPr lang="ko-KR" altLang="en-US" sz="1800" dirty="0"/>
              <a:t>를 기자에 지으면서 피라미드 전성기를 </a:t>
            </a:r>
            <a:r>
              <a:rPr lang="ko-KR" altLang="en-US" sz="1800" dirty="0" err="1"/>
              <a:t>이룩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35585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1992313" y="317501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이집트 지역 도시국가의 출현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1203533" y="1379137"/>
            <a:ext cx="8229600" cy="509270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중왕국</a:t>
            </a:r>
            <a:r>
              <a:rPr lang="ko-KR" altLang="en-US" sz="2000" dirty="0">
                <a:solidFill>
                  <a:srgbClr val="0066FF"/>
                </a:solidFill>
              </a:rPr>
              <a:t> 시대</a:t>
            </a:r>
            <a:r>
              <a:rPr lang="en-US" altLang="ko-KR" sz="2000" dirty="0">
                <a:solidFill>
                  <a:srgbClr val="0066FF"/>
                </a:solidFill>
              </a:rPr>
              <a:t>(</a:t>
            </a:r>
            <a:r>
              <a:rPr lang="ko-KR" altLang="en-US" sz="2000" dirty="0">
                <a:solidFill>
                  <a:srgbClr val="0066FF"/>
                </a:solidFill>
              </a:rPr>
              <a:t>기원전 </a:t>
            </a:r>
            <a:r>
              <a:rPr lang="en-US" altLang="ko-KR" sz="2000" dirty="0">
                <a:solidFill>
                  <a:srgbClr val="0066FF"/>
                </a:solidFill>
              </a:rPr>
              <a:t>2050-1775</a:t>
            </a:r>
            <a:r>
              <a:rPr lang="ko-KR" altLang="en-US" sz="2000" dirty="0">
                <a:solidFill>
                  <a:srgbClr val="0066FF"/>
                </a:solidFill>
              </a:rPr>
              <a:t>년</a:t>
            </a:r>
            <a:r>
              <a:rPr lang="en-US" altLang="ko-KR" sz="2000" dirty="0">
                <a:solidFill>
                  <a:srgbClr val="0066FF"/>
                </a:solidFill>
              </a:rPr>
              <a:t>)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>
                <a:solidFill>
                  <a:srgbClr val="FF0000"/>
                </a:solidFill>
              </a:rPr>
              <a:t>거대한 신전</a:t>
            </a:r>
            <a:r>
              <a:rPr lang="ko-KR" altLang="en-US" sz="1800" dirty="0"/>
              <a:t>들이 건축됨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멘투호테프</a:t>
            </a:r>
            <a:r>
              <a:rPr lang="ko-KR" altLang="en-US" sz="1800" dirty="0"/>
              <a:t> 왕조로 불리는 </a:t>
            </a:r>
            <a:r>
              <a:rPr lang="en-US" altLang="ko-KR" sz="1800" dirty="0"/>
              <a:t>11</a:t>
            </a:r>
            <a:r>
              <a:rPr lang="ko-KR" altLang="en-US" sz="1800" dirty="0"/>
              <a:t>왕조 후반은 남쪽의 </a:t>
            </a:r>
            <a:r>
              <a:rPr lang="ko-KR" altLang="en-US" sz="1800" dirty="0">
                <a:solidFill>
                  <a:srgbClr val="FF0000"/>
                </a:solidFill>
              </a:rPr>
              <a:t>테베를 중심</a:t>
            </a:r>
            <a:r>
              <a:rPr lang="ko-KR" altLang="en-US" sz="1800" dirty="0"/>
              <a:t>으로 발전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32347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1992313" y="317501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이집트에 내린 나일강의 축복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519379" y="1250950"/>
            <a:ext cx="10906963" cy="5378450"/>
          </a:xfrm>
        </p:spPr>
        <p:txBody>
          <a:bodyPr/>
          <a:lstStyle/>
          <a:p>
            <a:r>
              <a:rPr lang="ko-KR" altLang="en-US" sz="2000" dirty="0">
                <a:solidFill>
                  <a:srgbClr val="0066FF"/>
                </a:solidFill>
              </a:rPr>
              <a:t>나일강의 정기적인 범람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나일강이 다른 강에서는 찾기 힘든 중요한 특징을 가지는데</a:t>
            </a:r>
            <a:r>
              <a:rPr lang="en-US" altLang="ko-KR" sz="1800" dirty="0"/>
              <a:t>, </a:t>
            </a:r>
            <a:r>
              <a:rPr lang="ko-KR" altLang="en-US" sz="1800" dirty="0"/>
              <a:t>바로 </a:t>
            </a:r>
            <a:r>
              <a:rPr lang="ko-KR" altLang="en-US" sz="1800" b="1" dirty="0">
                <a:solidFill>
                  <a:srgbClr val="FF0000"/>
                </a:solidFill>
              </a:rPr>
              <a:t>정기적으로 범람</a:t>
            </a:r>
            <a:r>
              <a:rPr lang="ko-KR" altLang="en-US" sz="1800" dirty="0"/>
              <a:t>한다는 것임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>
                <a:solidFill>
                  <a:srgbClr val="FF0000"/>
                </a:solidFill>
              </a:rPr>
              <a:t>에티오피아 고원지대의 계절성 폭우</a:t>
            </a:r>
            <a:r>
              <a:rPr lang="ko-KR" altLang="en-US" sz="1800" dirty="0"/>
              <a:t> 때문에 정기적인 범람이 발생함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봄철에 에티오피아에 폭우가 내리면 </a:t>
            </a:r>
            <a:r>
              <a:rPr lang="en-US" altLang="ko-KR" sz="1800" dirty="0">
                <a:solidFill>
                  <a:srgbClr val="FF0000"/>
                </a:solidFill>
              </a:rPr>
              <a:t>5</a:t>
            </a:r>
            <a:r>
              <a:rPr lang="ko-KR" altLang="en-US" sz="1800" dirty="0">
                <a:solidFill>
                  <a:srgbClr val="FF0000"/>
                </a:solidFill>
              </a:rPr>
              <a:t>월경부터 </a:t>
            </a:r>
            <a:r>
              <a:rPr lang="ko-KR" altLang="en-US" sz="1800" dirty="0" err="1">
                <a:solidFill>
                  <a:srgbClr val="FF0000"/>
                </a:solidFill>
              </a:rPr>
              <a:t>청나일강</a:t>
            </a:r>
            <a:r>
              <a:rPr lang="ko-KR" altLang="en-US" sz="1800" dirty="0">
                <a:solidFill>
                  <a:srgbClr val="FF0000"/>
                </a:solidFill>
              </a:rPr>
              <a:t> 상류</a:t>
            </a:r>
            <a:r>
              <a:rPr lang="ko-KR" altLang="en-US" sz="1800" dirty="0"/>
              <a:t>에 홍수가 발생하기 시작하며</a:t>
            </a:r>
            <a:r>
              <a:rPr lang="en-US" altLang="ko-KR" sz="1800" dirty="0"/>
              <a:t>, </a:t>
            </a:r>
            <a:r>
              <a:rPr lang="ko-KR" altLang="en-US" sz="1800" dirty="0"/>
              <a:t>이 홍수는 </a:t>
            </a:r>
            <a:r>
              <a:rPr lang="en-US" altLang="ko-KR" sz="1800" dirty="0">
                <a:solidFill>
                  <a:srgbClr val="FF0000"/>
                </a:solidFill>
              </a:rPr>
              <a:t>6</a:t>
            </a:r>
            <a:r>
              <a:rPr lang="ko-KR" altLang="en-US" sz="1800" dirty="0">
                <a:solidFill>
                  <a:srgbClr val="FF0000"/>
                </a:solidFill>
              </a:rPr>
              <a:t>월에 수단 </a:t>
            </a:r>
            <a:r>
              <a:rPr lang="ko-KR" altLang="en-US" sz="1800" dirty="0" err="1">
                <a:solidFill>
                  <a:srgbClr val="FF0000"/>
                </a:solidFill>
              </a:rPr>
              <a:t>하르툼</a:t>
            </a:r>
            <a:r>
              <a:rPr lang="ko-KR" altLang="en-US" sz="1800" dirty="0" err="1"/>
              <a:t>에</a:t>
            </a:r>
            <a:r>
              <a:rPr lang="ko-KR" altLang="en-US" sz="1800" dirty="0"/>
              <a:t> 도달하고 </a:t>
            </a:r>
            <a:r>
              <a:rPr lang="en-US" altLang="ko-KR" sz="1800" dirty="0">
                <a:solidFill>
                  <a:srgbClr val="FF0000"/>
                </a:solidFill>
              </a:rPr>
              <a:t>9</a:t>
            </a:r>
            <a:r>
              <a:rPr lang="ko-KR" altLang="en-US" sz="1800" dirty="0">
                <a:solidFill>
                  <a:srgbClr val="FF0000"/>
                </a:solidFill>
              </a:rPr>
              <a:t>월 </a:t>
            </a:r>
            <a:r>
              <a:rPr lang="ko-KR" altLang="en-US" sz="1800" dirty="0" err="1">
                <a:solidFill>
                  <a:srgbClr val="FF0000"/>
                </a:solidFill>
              </a:rPr>
              <a:t>아스완</a:t>
            </a:r>
            <a:r>
              <a:rPr lang="en-US" altLang="ko-KR" sz="1800" dirty="0"/>
              <a:t>, </a:t>
            </a:r>
            <a:r>
              <a:rPr lang="en-US" altLang="ko-KR" sz="1800" dirty="0">
                <a:solidFill>
                  <a:srgbClr val="FF0000"/>
                </a:solidFill>
              </a:rPr>
              <a:t>10</a:t>
            </a:r>
            <a:r>
              <a:rPr lang="ko-KR" altLang="en-US" sz="1800" dirty="0">
                <a:solidFill>
                  <a:srgbClr val="FF0000"/>
                </a:solidFill>
              </a:rPr>
              <a:t>월 카이로</a:t>
            </a:r>
            <a:r>
              <a:rPr lang="ko-KR" altLang="en-US" sz="1800" dirty="0"/>
              <a:t>에 도달함</a:t>
            </a:r>
            <a:r>
              <a:rPr lang="en-US" altLang="ko-KR" sz="1800" dirty="0"/>
              <a:t> 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buFont typeface="굴림" pitchFamily="50" charset="-127"/>
              <a:buChar char="−"/>
            </a:pPr>
            <a:r>
              <a:rPr lang="en-US" altLang="ko-KR" sz="1800" dirty="0"/>
              <a:t>11</a:t>
            </a:r>
            <a:r>
              <a:rPr lang="ko-KR" altLang="en-US" sz="1800" dirty="0"/>
              <a:t>월이 되면 수위가 낮아지면서 갈수기에 접어드는데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9918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1992313" y="317501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이집트 지역 도시국가의 출현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998433" y="1302225"/>
            <a:ext cx="10119645" cy="509270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신왕국</a:t>
            </a:r>
            <a:r>
              <a:rPr lang="ko-KR" altLang="en-US" sz="2000" dirty="0">
                <a:solidFill>
                  <a:srgbClr val="0066FF"/>
                </a:solidFill>
              </a:rPr>
              <a:t> 시대</a:t>
            </a:r>
            <a:r>
              <a:rPr lang="en-US" altLang="ko-KR" sz="2000" dirty="0">
                <a:solidFill>
                  <a:srgbClr val="0066FF"/>
                </a:solidFill>
              </a:rPr>
              <a:t>(</a:t>
            </a:r>
            <a:r>
              <a:rPr lang="ko-KR" altLang="en-US" sz="2000" dirty="0">
                <a:solidFill>
                  <a:srgbClr val="0066FF"/>
                </a:solidFill>
              </a:rPr>
              <a:t>기원전 </a:t>
            </a:r>
            <a:r>
              <a:rPr lang="en-US" altLang="ko-KR" sz="2000" dirty="0">
                <a:solidFill>
                  <a:srgbClr val="0066FF"/>
                </a:solidFill>
              </a:rPr>
              <a:t>1575-1085</a:t>
            </a:r>
            <a:r>
              <a:rPr lang="ko-KR" altLang="en-US" sz="2000" dirty="0">
                <a:solidFill>
                  <a:srgbClr val="0066FF"/>
                </a:solidFill>
              </a:rPr>
              <a:t>년</a:t>
            </a:r>
            <a:r>
              <a:rPr lang="en-US" altLang="ko-KR" sz="2000" dirty="0">
                <a:solidFill>
                  <a:srgbClr val="0066FF"/>
                </a:solidFill>
              </a:rPr>
              <a:t>)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고대 이집트 최고의 </a:t>
            </a:r>
            <a:r>
              <a:rPr lang="ko-KR" altLang="en-US" sz="1800" dirty="0">
                <a:solidFill>
                  <a:srgbClr val="FF0000"/>
                </a:solidFill>
              </a:rPr>
              <a:t>전성기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>
                <a:solidFill>
                  <a:srgbClr val="FF0000"/>
                </a:solidFill>
              </a:rPr>
              <a:t>람세스</a:t>
            </a:r>
            <a:r>
              <a:rPr lang="ko-KR" altLang="en-US" sz="1800" dirty="0">
                <a:solidFill>
                  <a:srgbClr val="FF0000"/>
                </a:solidFill>
              </a:rPr>
              <a:t> </a:t>
            </a:r>
            <a:r>
              <a:rPr lang="en-US" altLang="ko-KR" sz="1800" dirty="0">
                <a:solidFill>
                  <a:srgbClr val="FF0000"/>
                </a:solidFill>
              </a:rPr>
              <a:t>2</a:t>
            </a:r>
            <a:r>
              <a:rPr lang="ko-KR" altLang="en-US" sz="1800" dirty="0">
                <a:solidFill>
                  <a:srgbClr val="FF0000"/>
                </a:solidFill>
              </a:rPr>
              <a:t>세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투탕카멘 </a:t>
            </a:r>
            <a:r>
              <a:rPr lang="ko-KR" altLang="en-US" sz="1800" dirty="0"/>
              <a:t>등이 </a:t>
            </a:r>
            <a:r>
              <a:rPr lang="ko-KR" altLang="en-US" sz="1800" dirty="0" err="1"/>
              <a:t>신왕국의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파라오들임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그 영토를 북쪽으로 확장하고 팔레스타인을 </a:t>
            </a:r>
            <a:r>
              <a:rPr lang="ko-KR" altLang="en-US" sz="1800" dirty="0">
                <a:solidFill>
                  <a:srgbClr val="FF0000"/>
                </a:solidFill>
              </a:rPr>
              <a:t>식민지</a:t>
            </a:r>
            <a:r>
              <a:rPr lang="ko-KR" altLang="en-US" sz="1800" dirty="0"/>
              <a:t>로 통치함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제</a:t>
            </a:r>
            <a:r>
              <a:rPr lang="en-US" altLang="ko-KR" sz="1800" dirty="0"/>
              <a:t>18</a:t>
            </a:r>
            <a:r>
              <a:rPr lang="ko-KR" altLang="en-US" sz="1800" dirty="0"/>
              <a:t>왕조의 첫 번째 왕 </a:t>
            </a:r>
            <a:r>
              <a:rPr lang="ko-KR" altLang="en-US" sz="1800" dirty="0" err="1"/>
              <a:t>아후모세는</a:t>
            </a: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시리아</a:t>
            </a:r>
            <a:r>
              <a:rPr lang="ko-KR" altLang="en-US" sz="1800" dirty="0"/>
              <a:t> 지역까지 장악하였으며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투트모세</a:t>
            </a:r>
            <a:r>
              <a:rPr lang="ko-KR" altLang="en-US" sz="1800" dirty="0"/>
              <a:t> </a:t>
            </a:r>
            <a:r>
              <a:rPr lang="en-US" altLang="ko-KR" sz="1800" dirty="0"/>
              <a:t>1</a:t>
            </a:r>
            <a:r>
              <a:rPr lang="ko-KR" altLang="en-US" sz="1800" dirty="0"/>
              <a:t>세는 메소포타미아 지역의 관문인 </a:t>
            </a:r>
            <a:r>
              <a:rPr lang="ko-KR" altLang="en-US" sz="1800" dirty="0" err="1">
                <a:solidFill>
                  <a:srgbClr val="FF0000"/>
                </a:solidFill>
              </a:rPr>
              <a:t>유프라테스</a:t>
            </a:r>
            <a:r>
              <a:rPr lang="ko-KR" altLang="en-US" sz="1800" dirty="0">
                <a:solidFill>
                  <a:srgbClr val="FF0000"/>
                </a:solidFill>
              </a:rPr>
              <a:t> 강까지 진출</a:t>
            </a:r>
            <a:r>
              <a:rPr lang="ko-KR" altLang="en-US" sz="1800" dirty="0"/>
              <a:t>하여 자신의 </a:t>
            </a:r>
            <a:r>
              <a:rPr lang="ko-KR" altLang="en-US" sz="1800" dirty="0" err="1"/>
              <a:t>전승비를</a:t>
            </a:r>
            <a:r>
              <a:rPr lang="ko-KR" altLang="en-US" sz="1800" dirty="0"/>
              <a:t> 세움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이집트 역사상 최고의 파라오로 기록되는 제</a:t>
            </a:r>
            <a:r>
              <a:rPr lang="en-US" altLang="ko-KR" sz="1800" dirty="0"/>
              <a:t>19</a:t>
            </a:r>
            <a:r>
              <a:rPr lang="ko-KR" altLang="en-US" sz="1800" dirty="0"/>
              <a:t>왕조의 </a:t>
            </a:r>
            <a:r>
              <a:rPr lang="ko-KR" altLang="en-US" sz="1800" dirty="0" err="1"/>
              <a:t>람세스</a:t>
            </a:r>
            <a:r>
              <a:rPr lang="ko-KR" altLang="en-US" sz="1800" dirty="0"/>
              <a:t> </a:t>
            </a:r>
            <a:r>
              <a:rPr lang="en-US" altLang="ko-KR" sz="1800" dirty="0"/>
              <a:t>2</a:t>
            </a:r>
            <a:r>
              <a:rPr lang="ko-KR" altLang="en-US" sz="1800" dirty="0"/>
              <a:t>세는 당시 소아시아의 </a:t>
            </a:r>
            <a:r>
              <a:rPr lang="ko-KR" altLang="en-US" sz="1800" dirty="0">
                <a:solidFill>
                  <a:srgbClr val="FF0000"/>
                </a:solidFill>
              </a:rPr>
              <a:t>히타이트 제국의 </a:t>
            </a:r>
            <a:r>
              <a:rPr lang="ko-KR" altLang="en-US" sz="1800" dirty="0" err="1">
                <a:solidFill>
                  <a:srgbClr val="FF0000"/>
                </a:solidFill>
              </a:rPr>
              <a:t>남진정책에</a:t>
            </a:r>
            <a:r>
              <a:rPr lang="ko-KR" altLang="en-US" sz="1800" dirty="0">
                <a:solidFill>
                  <a:srgbClr val="FF0000"/>
                </a:solidFill>
              </a:rPr>
              <a:t> 대항</a:t>
            </a:r>
            <a:r>
              <a:rPr lang="ko-KR" altLang="en-US" sz="1800" dirty="0"/>
              <a:t>하여 시리아의 </a:t>
            </a:r>
            <a:r>
              <a:rPr lang="ko-KR" altLang="en-US" sz="1800" dirty="0" err="1"/>
              <a:t>카데쉬에서</a:t>
            </a:r>
            <a:r>
              <a:rPr lang="ko-KR" altLang="en-US" sz="1800" dirty="0"/>
              <a:t> 전투를 벌였고 결국 세계 최초로 두 세력 사이에 평화조약을 체결하기도 함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73470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228" y="-4768"/>
            <a:ext cx="2547731" cy="686276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1178" y="0"/>
            <a:ext cx="734949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임호테프</a:t>
            </a:r>
            <a:endParaRPr lang="ko-KR" altLang="en-US" dirty="0"/>
          </a:p>
          <a:p>
            <a:r>
              <a:rPr lang="ko-KR" altLang="en-US" dirty="0" err="1"/>
              <a:t>말기왕조</a:t>
            </a:r>
            <a:r>
              <a:rPr lang="ko-KR" altLang="en-US" dirty="0"/>
              <a:t> 시대, 기원전 724-332년</a:t>
            </a:r>
          </a:p>
          <a:p>
            <a:r>
              <a:rPr lang="ko-KR" altLang="en-US" dirty="0" err="1"/>
              <a:t>출토지</a:t>
            </a:r>
            <a:r>
              <a:rPr lang="ko-KR" altLang="en-US" dirty="0"/>
              <a:t> 미상</a:t>
            </a:r>
          </a:p>
          <a:p>
            <a:r>
              <a:rPr lang="ko-KR" altLang="en-US" dirty="0"/>
              <a:t>청동</a:t>
            </a:r>
          </a:p>
          <a:p>
            <a:r>
              <a:rPr lang="ko-KR" altLang="en-US" dirty="0" err="1"/>
              <a:t>H</a:t>
            </a:r>
            <a:r>
              <a:rPr lang="ko-KR" altLang="en-US" dirty="0"/>
              <a:t> 13cm, </a:t>
            </a:r>
            <a:r>
              <a:rPr lang="ko-KR" altLang="en-US" dirty="0" err="1"/>
              <a:t>W</a:t>
            </a:r>
            <a:r>
              <a:rPr lang="ko-KR" altLang="en-US" dirty="0"/>
              <a:t> 4.1cm, </a:t>
            </a:r>
            <a:r>
              <a:rPr lang="ko-KR" altLang="en-US" dirty="0" err="1"/>
              <a:t>D</a:t>
            </a:r>
            <a:r>
              <a:rPr lang="ko-KR" altLang="en-US" dirty="0"/>
              <a:t> 7.2cm</a:t>
            </a:r>
          </a:p>
          <a:p>
            <a:r>
              <a:rPr lang="ko-KR" altLang="en-US" dirty="0" err="1"/>
              <a:t>임호테프는</a:t>
            </a:r>
            <a:r>
              <a:rPr lang="ko-KR" altLang="en-US" dirty="0"/>
              <a:t> </a:t>
            </a:r>
            <a:r>
              <a:rPr lang="ko-KR" altLang="en-US" dirty="0" err="1"/>
              <a:t>고왕국</a:t>
            </a:r>
            <a:r>
              <a:rPr lang="ko-KR" altLang="en-US" dirty="0"/>
              <a:t> 시대 헬리오폴리스의 대제사장이자 </a:t>
            </a:r>
            <a:r>
              <a:rPr lang="ko-KR" altLang="en-US" dirty="0" err="1"/>
              <a:t>조세르</a:t>
            </a:r>
            <a:r>
              <a:rPr lang="ko-KR" altLang="en-US" dirty="0"/>
              <a:t> 왕의 계단식 피라미드를 설계하고 감독한 건축가로 유명하다. </a:t>
            </a:r>
            <a:r>
              <a:rPr lang="ko-KR" altLang="en-US" dirty="0" err="1"/>
              <a:t>신왕국</a:t>
            </a:r>
            <a:r>
              <a:rPr lang="ko-KR" altLang="en-US" dirty="0"/>
              <a:t> 시대에 와서는 서기의 수호자로도 </a:t>
            </a:r>
            <a:r>
              <a:rPr lang="ko-KR" altLang="en-US" dirty="0" err="1"/>
              <a:t>숭앙받았다</a:t>
            </a:r>
            <a:r>
              <a:rPr lang="ko-KR" altLang="en-US" dirty="0"/>
              <a:t>.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나아가 </a:t>
            </a:r>
            <a:r>
              <a:rPr lang="ko-KR" altLang="en-US" dirty="0" err="1"/>
              <a:t>말기왕조</a:t>
            </a:r>
            <a:r>
              <a:rPr lang="ko-KR" altLang="en-US" dirty="0"/>
              <a:t> 시대부터는 신격화 되어 창조신 </a:t>
            </a:r>
            <a:r>
              <a:rPr lang="ko-KR" altLang="en-US" dirty="0" err="1"/>
              <a:t>프타</a:t>
            </a:r>
            <a:r>
              <a:rPr lang="ko-KR" altLang="en-US" dirty="0"/>
              <a:t>*와 인간인 </a:t>
            </a:r>
            <a:r>
              <a:rPr lang="ko-KR" altLang="en-US" dirty="0" err="1"/>
              <a:t>케레두앙크</a:t>
            </a:r>
            <a:r>
              <a:rPr lang="ko-KR" altLang="en-US" dirty="0"/>
              <a:t> 사이에서 태어난 반신반인으로 여겨졌다.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사카라의</a:t>
            </a:r>
            <a:r>
              <a:rPr lang="ko-KR" altLang="en-US" dirty="0"/>
              <a:t> </a:t>
            </a:r>
            <a:r>
              <a:rPr lang="ko-KR" altLang="en-US" dirty="0" err="1"/>
              <a:t>세라페움</a:t>
            </a:r>
            <a:r>
              <a:rPr lang="ko-KR" altLang="en-US" dirty="0"/>
              <a:t> 근처에 그를 위한 신전이 세워졌고, 특히 </a:t>
            </a:r>
            <a:r>
              <a:rPr lang="ko-KR" altLang="en-US" dirty="0" err="1"/>
              <a:t>프톨</a:t>
            </a:r>
            <a:endParaRPr lang="ko-KR" altLang="en-US" dirty="0"/>
          </a:p>
          <a:p>
            <a:r>
              <a:rPr lang="ko-KR" altLang="en-US" dirty="0" err="1"/>
              <a:t>레마이오스</a:t>
            </a:r>
            <a:r>
              <a:rPr lang="ko-KR" altLang="en-US" dirty="0"/>
              <a:t> 시대와 로마 시대에는 치료의 신으로 </a:t>
            </a:r>
            <a:r>
              <a:rPr lang="ko-KR" altLang="en-US" dirty="0" err="1"/>
              <a:t>신앙되었다</a:t>
            </a:r>
            <a:r>
              <a:rPr lang="ko-KR" altLang="en-US" dirty="0"/>
              <a:t>. 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펼쳐진 파피루스* 두루마리를 들고 앉아 있는 이 조각에는 </a:t>
            </a:r>
            <a:r>
              <a:rPr lang="ko-KR" altLang="en-US" dirty="0" err="1"/>
              <a:t>임호테프와</a:t>
            </a:r>
            <a:r>
              <a:rPr lang="ko-KR" altLang="en-US" dirty="0"/>
              <a:t> 그의 부모, </a:t>
            </a:r>
            <a:r>
              <a:rPr lang="ko-KR" altLang="en-US" dirty="0" err="1"/>
              <a:t>프타와</a:t>
            </a:r>
            <a:r>
              <a:rPr lang="ko-KR" altLang="en-US" dirty="0"/>
              <a:t> </a:t>
            </a:r>
            <a:r>
              <a:rPr lang="ko-KR" altLang="en-US" dirty="0" err="1"/>
              <a:t>케레두앙크의</a:t>
            </a:r>
            <a:r>
              <a:rPr lang="ko-KR" altLang="en-US" dirty="0"/>
              <a:t> 이름이 새겨져 있다.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임호테프는</a:t>
            </a:r>
            <a:r>
              <a:rPr lang="ko-KR" altLang="en-US" dirty="0"/>
              <a:t> 턱수염이 없고 </a:t>
            </a:r>
            <a:r>
              <a:rPr lang="ko-KR" altLang="en-US" dirty="0" err="1"/>
              <a:t>프타처럼</a:t>
            </a:r>
            <a:r>
              <a:rPr lang="ko-KR" altLang="en-US" dirty="0"/>
              <a:t> 머리에 꼭 맞는 모자를 쓰고 있으며 장딴지까지 내려오는 </a:t>
            </a:r>
            <a:r>
              <a:rPr lang="ko-KR" altLang="en-US" dirty="0" err="1"/>
              <a:t>허리옷에는</a:t>
            </a:r>
            <a:r>
              <a:rPr lang="ko-KR" altLang="en-US" dirty="0"/>
              <a:t> 섬세하게 주름이 잡혀 있다. 장신구로 세밀하게 표현된 가슴꾸미개를 걸고 있다</a:t>
            </a:r>
          </a:p>
        </p:txBody>
      </p:sp>
    </p:spTree>
    <p:extLst>
      <p:ext uri="{BB962C8B-B14F-4D97-AF65-F5344CB8AC3E}">
        <p14:creationId xmlns:p14="http://schemas.microsoft.com/office/powerpoint/2010/main" val="2362400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579688" y="282011"/>
            <a:ext cx="11153687" cy="6575989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이집트 문자와 사자의 서</a:t>
            </a:r>
            <a:endParaRPr lang="en-US" altLang="ko-KR" sz="2000" dirty="0">
              <a:solidFill>
                <a:srgbClr val="0066FF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lnSpc>
                <a:spcPct val="120000"/>
              </a:lnSpc>
              <a:buFont typeface="굴림" pitchFamily="50" charset="-127"/>
              <a:buChar char="−"/>
            </a:pPr>
            <a:r>
              <a:rPr lang="ko-KR" altLang="en-US" sz="1800" dirty="0">
                <a:latin typeface="+mn-ea"/>
              </a:rPr>
              <a:t>제</a:t>
            </a:r>
            <a:r>
              <a:rPr lang="en-US" altLang="ko-KR" sz="1800" dirty="0">
                <a:latin typeface="+mn-ea"/>
              </a:rPr>
              <a:t>18</a:t>
            </a:r>
            <a:r>
              <a:rPr lang="ko-KR" altLang="en-US" sz="1800" dirty="0">
                <a:latin typeface="+mn-ea"/>
              </a:rPr>
              <a:t>왕조 시대부터 사자에게 </a:t>
            </a:r>
            <a:r>
              <a:rPr lang="ko-KR" altLang="en-US" sz="1800" dirty="0">
                <a:solidFill>
                  <a:srgbClr val="FF0000"/>
                </a:solidFill>
                <a:latin typeface="+mn-ea"/>
              </a:rPr>
              <a:t>저승에서의 삶에 대한 안내서</a:t>
            </a:r>
            <a:r>
              <a:rPr lang="ko-KR" altLang="en-US" sz="1800" dirty="0">
                <a:latin typeface="+mn-ea"/>
              </a:rPr>
              <a:t>로서 무덤에 매장된 파피루스에 쓰인 글 모음이다</a:t>
            </a:r>
            <a:r>
              <a:rPr lang="en-US" altLang="ko-KR" sz="1800" dirty="0">
                <a:latin typeface="+mn-ea"/>
              </a:rPr>
              <a:t>. </a:t>
            </a:r>
            <a:r>
              <a:rPr lang="ko-KR" altLang="en-US" sz="1800" dirty="0">
                <a:latin typeface="+mn-ea"/>
              </a:rPr>
              <a:t>흘려 쓴 </a:t>
            </a:r>
            <a:r>
              <a:rPr lang="ko-KR" altLang="en-US" sz="1800" dirty="0" err="1">
                <a:latin typeface="+mn-ea"/>
              </a:rPr>
              <a:t>히에로글리프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 err="1">
                <a:latin typeface="+mn-ea"/>
              </a:rPr>
              <a:t>신성문자</a:t>
            </a:r>
            <a:r>
              <a:rPr lang="en-US" altLang="ko-KR" sz="1800" dirty="0">
                <a:latin typeface="+mn-ea"/>
              </a:rPr>
              <a:t>), </a:t>
            </a:r>
            <a:r>
              <a:rPr lang="ko-KR" altLang="en-US" sz="1800" dirty="0">
                <a:latin typeface="+mn-ea"/>
              </a:rPr>
              <a:t>또는 </a:t>
            </a:r>
            <a:r>
              <a:rPr lang="ko-KR" altLang="en-US" sz="1800" dirty="0" err="1">
                <a:latin typeface="+mn-ea"/>
              </a:rPr>
              <a:t>히에라틱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필기체</a:t>
            </a:r>
            <a:r>
              <a:rPr lang="en-US" altLang="ko-KR" sz="1800" dirty="0">
                <a:latin typeface="+mn-ea"/>
              </a:rPr>
              <a:t>)</a:t>
            </a:r>
            <a:r>
              <a:rPr lang="ko-KR" altLang="en-US" sz="1800" dirty="0">
                <a:latin typeface="+mn-ea"/>
              </a:rPr>
              <a:t>으로도 쓰였고 삽화도 들어갔다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endParaRPr lang="en-US" altLang="ko-KR" sz="1800" dirty="0">
              <a:latin typeface="+mn-ea"/>
            </a:endParaRPr>
          </a:p>
          <a:p>
            <a:pPr lvl="1" algn="just">
              <a:lnSpc>
                <a:spcPct val="120000"/>
              </a:lnSpc>
              <a:buFont typeface="굴림" pitchFamily="50" charset="-127"/>
              <a:buChar char="−"/>
            </a:pPr>
            <a:r>
              <a:rPr lang="ko-KR" altLang="en-US" sz="1800" dirty="0">
                <a:latin typeface="+mn-ea"/>
              </a:rPr>
              <a:t>이집트의 내세 신앙은 망자가 하늘에서 </a:t>
            </a:r>
            <a:r>
              <a:rPr lang="ko-KR" altLang="en-US" sz="1800" dirty="0">
                <a:solidFill>
                  <a:srgbClr val="FF0000"/>
                </a:solidFill>
                <a:latin typeface="+mn-ea"/>
              </a:rPr>
              <a:t>태양신 레와 하나가 되거나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  <a:latin typeface="+mn-ea"/>
              </a:rPr>
              <a:t>하계에서 오시리스와 하나가 될 수 있도록 하는 주문</a:t>
            </a:r>
            <a:r>
              <a:rPr lang="ko-KR" altLang="en-US" sz="1800" dirty="0">
                <a:latin typeface="+mn-ea"/>
              </a:rPr>
              <a:t>을 많이 만들어 내었다</a:t>
            </a:r>
            <a:r>
              <a:rPr lang="en-US" altLang="ko-KR" sz="1800" dirty="0">
                <a:latin typeface="+mn-ea"/>
              </a:rPr>
              <a:t>. </a:t>
            </a: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endParaRPr lang="en-US" altLang="ko-KR" sz="1800" dirty="0">
              <a:latin typeface="+mn-ea"/>
            </a:endParaRPr>
          </a:p>
          <a:p>
            <a:pPr lvl="1" algn="just">
              <a:lnSpc>
                <a:spcPct val="120000"/>
              </a:lnSpc>
              <a:buFont typeface="굴림" pitchFamily="50" charset="-127"/>
              <a:buChar char="−"/>
            </a:pPr>
            <a:r>
              <a:rPr lang="ko-KR" altLang="en-US" sz="1800" dirty="0">
                <a:latin typeface="+mn-ea"/>
              </a:rPr>
              <a:t>이 주문들은 문자의 주술적 효과에 바탕을 둔 것으로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무덤의 벽이나 관에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혹은 관 속에 넣는 </a:t>
            </a:r>
            <a:r>
              <a:rPr lang="ko-KR" altLang="en-US" sz="1800" dirty="0">
                <a:solidFill>
                  <a:srgbClr val="FF0000"/>
                </a:solidFill>
                <a:latin typeface="+mn-ea"/>
              </a:rPr>
              <a:t>파피루스 두루마리 </a:t>
            </a:r>
            <a:r>
              <a:rPr lang="ko-KR" altLang="en-US" sz="1800" dirty="0">
                <a:latin typeface="+mn-ea"/>
              </a:rPr>
              <a:t>등에 쓰여졌다</a:t>
            </a:r>
            <a:r>
              <a:rPr lang="en-US" altLang="ko-KR" sz="1800" dirty="0">
                <a:latin typeface="+mn-ea"/>
              </a:rPr>
              <a:t>. </a:t>
            </a: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endParaRPr lang="en-US" altLang="ko-KR" sz="1800" dirty="0">
              <a:latin typeface="+mn-ea"/>
            </a:endParaRPr>
          </a:p>
          <a:p>
            <a:pPr lvl="1" algn="just">
              <a:lnSpc>
                <a:spcPct val="120000"/>
              </a:lnSpc>
              <a:buFont typeface="굴림" pitchFamily="50" charset="-127"/>
              <a:buChar char="−"/>
            </a:pPr>
            <a:r>
              <a:rPr lang="ko-KR" altLang="en-US" sz="1800" dirty="0">
                <a:latin typeface="+mn-ea"/>
              </a:rPr>
              <a:t>이 주문들은 원래 왕의 내세를 위한 것으로서 제</a:t>
            </a:r>
            <a:r>
              <a:rPr lang="en-US" altLang="ko-KR" sz="1800" dirty="0">
                <a:latin typeface="+mn-ea"/>
              </a:rPr>
              <a:t>5</a:t>
            </a:r>
            <a:r>
              <a:rPr lang="ko-KR" altLang="en-US" sz="1800" dirty="0">
                <a:latin typeface="+mn-ea"/>
              </a:rPr>
              <a:t>왕조 말기에 처음으로 </a:t>
            </a:r>
            <a:r>
              <a:rPr lang="ko-KR" altLang="en-US" sz="1800" dirty="0" err="1">
                <a:latin typeface="+mn-ea"/>
              </a:rPr>
              <a:t>사카라에</a:t>
            </a:r>
            <a:r>
              <a:rPr lang="ko-KR" altLang="en-US" sz="1800" dirty="0">
                <a:latin typeface="+mn-ea"/>
              </a:rPr>
              <a:t> 있는 </a:t>
            </a:r>
            <a:r>
              <a:rPr lang="ko-KR" altLang="en-US" sz="1800" dirty="0" err="1">
                <a:latin typeface="+mn-ea"/>
              </a:rPr>
              <a:t>우나스</a:t>
            </a:r>
            <a:r>
              <a:rPr lang="ko-KR" altLang="en-US" sz="1800" dirty="0">
                <a:latin typeface="+mn-ea"/>
              </a:rPr>
              <a:t> 왕의 피라미드에 기록되었다</a:t>
            </a:r>
            <a:r>
              <a:rPr lang="en-US" altLang="ko-KR" sz="1800" dirty="0">
                <a:latin typeface="+mn-ea"/>
              </a:rPr>
              <a:t>. </a:t>
            </a:r>
            <a:r>
              <a:rPr lang="ko-KR" altLang="en-US" sz="1800" dirty="0">
                <a:latin typeface="+mn-ea"/>
              </a:rPr>
              <a:t>그 때문에 이것은 피라미드 </a:t>
            </a:r>
            <a:r>
              <a:rPr lang="ko-KR" altLang="en-US" sz="1800" dirty="0" err="1">
                <a:latin typeface="+mn-ea"/>
              </a:rPr>
              <a:t>문서라고도</a:t>
            </a:r>
            <a:r>
              <a:rPr lang="ko-KR" altLang="en-US" sz="1800" dirty="0">
                <a:latin typeface="+mn-ea"/>
              </a:rPr>
              <a:t> 불린다</a:t>
            </a:r>
            <a:r>
              <a:rPr lang="en-US" altLang="ko-KR" sz="1800" dirty="0">
                <a:latin typeface="+mn-ea"/>
              </a:rPr>
              <a:t>. </a:t>
            </a: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endParaRPr lang="en-US" altLang="ko-KR" sz="1800" dirty="0">
              <a:latin typeface="+mn-ea"/>
            </a:endParaRPr>
          </a:p>
          <a:p>
            <a:pPr lvl="1" algn="just">
              <a:lnSpc>
                <a:spcPct val="120000"/>
              </a:lnSpc>
              <a:buFont typeface="굴림" pitchFamily="50" charset="-127"/>
              <a:buChar char="−"/>
            </a:pPr>
            <a:r>
              <a:rPr lang="ko-KR" altLang="en-US" sz="1800" dirty="0">
                <a:latin typeface="+mn-ea"/>
              </a:rPr>
              <a:t>시대가 지남에 따라 왕이 아닌 사람도 이 문구를 사용할 수 있게 되면서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제</a:t>
            </a:r>
            <a:r>
              <a:rPr lang="en-US" altLang="ko-KR" sz="1800" dirty="0">
                <a:latin typeface="+mn-ea"/>
              </a:rPr>
              <a:t>1</a:t>
            </a:r>
            <a:r>
              <a:rPr lang="ko-KR" altLang="en-US" sz="1800" dirty="0" err="1">
                <a:latin typeface="+mn-ea"/>
              </a:rPr>
              <a:t>중간기에는</a:t>
            </a:r>
            <a:r>
              <a:rPr lang="ko-KR" altLang="en-US" sz="1800" dirty="0">
                <a:latin typeface="+mn-ea"/>
              </a:rPr>
              <a:t> 관에 씌어지는 관문서가 생겨났고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 err="1">
                <a:latin typeface="+mn-ea"/>
              </a:rPr>
              <a:t>신왕국</a:t>
            </a:r>
            <a:r>
              <a:rPr lang="ko-KR" altLang="en-US" sz="1800" dirty="0">
                <a:latin typeface="+mn-ea"/>
              </a:rPr>
              <a:t> 시대에는 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『</a:t>
            </a:r>
            <a:r>
              <a:rPr lang="ko-KR" altLang="en-US" sz="1800" dirty="0">
                <a:solidFill>
                  <a:srgbClr val="FF0000"/>
                </a:solidFill>
                <a:latin typeface="+mn-ea"/>
              </a:rPr>
              <a:t>사자의 서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』</a:t>
            </a:r>
            <a:r>
              <a:rPr lang="ko-KR" altLang="en-US" sz="1800" dirty="0">
                <a:latin typeface="+mn-ea"/>
              </a:rPr>
              <a:t>로 집대성됨</a:t>
            </a:r>
            <a:endParaRPr lang="en-US" altLang="ko-KR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5699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83503" y="157481"/>
            <a:ext cx="6803072" cy="5374639"/>
          </a:xfrm>
        </p:spPr>
        <p:txBody>
          <a:bodyPr>
            <a:normAutofit/>
          </a:bodyPr>
          <a:lstStyle/>
          <a:p>
            <a:pPr lvl="1" algn="l" rtl="0" latinLnBrk="1">
              <a:lnSpc>
                <a:spcPct val="90000"/>
              </a:lnSpc>
              <a:spcBef>
                <a:spcPct val="0"/>
              </a:spcBef>
            </a:pPr>
            <a:r>
              <a:rPr lang="ko-KR" altLang="en-US" sz="2800" dirty="0" err="1"/>
              <a:t>로제타</a:t>
            </a:r>
            <a:r>
              <a:rPr lang="ko-KR" altLang="en-US" sz="2800" dirty="0"/>
              <a:t> 스톤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ko-KR" altLang="en-US" dirty="0">
                <a:hlinkClick r:id="rId2" tooltip="프톨레마이오스 5세"/>
              </a:rPr>
              <a:t>프톨레마이오스 </a:t>
            </a:r>
            <a:r>
              <a:rPr lang="en-US" altLang="ko-KR" dirty="0">
                <a:hlinkClick r:id="rId2" tooltip="프톨레마이오스 5세"/>
              </a:rPr>
              <a:t>5</a:t>
            </a:r>
            <a:r>
              <a:rPr lang="ko-KR" altLang="en-US" dirty="0">
                <a:hlinkClick r:id="rId2" tooltip="프톨레마이오스 5세"/>
              </a:rPr>
              <a:t>세 </a:t>
            </a:r>
            <a:r>
              <a:rPr lang="ko-KR" altLang="en-US" dirty="0" err="1">
                <a:hlinkClick r:id="rId2" tooltip="프톨레마이오스 5세"/>
              </a:rPr>
              <a:t>에피파네스</a:t>
            </a:r>
            <a:r>
              <a:rPr lang="ko-KR" altLang="en-US" dirty="0"/>
              <a:t> 때에 만들어진 검은색 비석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sz="1800" dirty="0"/>
              <a:t>프톨레마이오스 </a:t>
            </a:r>
            <a:r>
              <a:rPr lang="en-US" altLang="ko-KR" sz="1800" dirty="0"/>
              <a:t>5</a:t>
            </a:r>
            <a:r>
              <a:rPr lang="ko-KR" altLang="en-US" sz="1800" dirty="0"/>
              <a:t>세의 은혜가 요약되어 있음</a:t>
            </a:r>
            <a:br>
              <a:rPr lang="en-US" altLang="ko-KR" sz="1800" dirty="0"/>
            </a:br>
            <a:br>
              <a:rPr lang="en-US" altLang="ko-KR" dirty="0"/>
            </a:br>
            <a:r>
              <a:rPr lang="en-US" altLang="ko-KR" dirty="0">
                <a:hlinkClick r:id="rId3" tooltip="1799년"/>
              </a:rPr>
              <a:t>1799</a:t>
            </a:r>
            <a:r>
              <a:rPr lang="ko-KR" altLang="en-US" dirty="0">
                <a:hlinkClick r:id="rId3" tooltip="1799년"/>
              </a:rPr>
              <a:t>년</a:t>
            </a:r>
            <a:r>
              <a:rPr lang="ko-KR" altLang="en-US" dirty="0"/>
              <a:t> </a:t>
            </a:r>
            <a:r>
              <a:rPr lang="en-US" altLang="ko-KR" dirty="0">
                <a:hlinkClick r:id="rId4" tooltip="7월 15일"/>
              </a:rPr>
              <a:t>7</a:t>
            </a:r>
            <a:r>
              <a:rPr lang="ko-KR" altLang="en-US" dirty="0">
                <a:hlinkClick r:id="rId4" tooltip="7월 15일"/>
              </a:rPr>
              <a:t>월 </a:t>
            </a:r>
            <a:r>
              <a:rPr lang="en-US" altLang="ko-KR" dirty="0">
                <a:hlinkClick r:id="rId4" tooltip="7월 15일"/>
              </a:rPr>
              <a:t>15</a:t>
            </a:r>
            <a:r>
              <a:rPr lang="ko-KR" altLang="en-US" dirty="0">
                <a:hlinkClick r:id="rId4" tooltip="7월 15일"/>
              </a:rPr>
              <a:t>일</a:t>
            </a:r>
            <a:r>
              <a:rPr lang="ko-KR" altLang="en-US" dirty="0"/>
              <a:t> </a:t>
            </a:r>
            <a:r>
              <a:rPr lang="ko-KR" altLang="en-US" dirty="0" err="1">
                <a:hlinkClick r:id="rId5" tooltip="베헤이라 주"/>
              </a:rPr>
              <a:t>베헤이라</a:t>
            </a:r>
            <a:r>
              <a:rPr lang="ko-KR" altLang="en-US" dirty="0">
                <a:hlinkClick r:id="rId5" tooltip="베헤이라 주"/>
              </a:rPr>
              <a:t> 주</a:t>
            </a:r>
            <a:r>
              <a:rPr lang="ko-KR" altLang="en-US" dirty="0"/>
              <a:t> </a:t>
            </a:r>
            <a:r>
              <a:rPr lang="ko-KR" altLang="en-US" dirty="0" err="1">
                <a:hlinkClick r:id="rId6" tooltip="로제타 (이집트)"/>
              </a:rPr>
              <a:t>로제타</a:t>
            </a:r>
            <a:r>
              <a:rPr lang="ko-KR" altLang="en-US" dirty="0" err="1"/>
              <a:t>에서</a:t>
            </a:r>
            <a:r>
              <a:rPr lang="ko-KR" altLang="en-US" dirty="0"/>
              <a:t> </a:t>
            </a:r>
            <a:r>
              <a:rPr lang="ko-KR" altLang="en-US" dirty="0">
                <a:hlinkClick r:id="rId7" tooltip="나폴레옹 보나파르트"/>
              </a:rPr>
              <a:t>나폴레옹</a:t>
            </a:r>
            <a:r>
              <a:rPr lang="ko-KR" altLang="en-US" dirty="0"/>
              <a:t>의 이집트 원정군 장교인 </a:t>
            </a:r>
            <a:r>
              <a:rPr lang="ko-KR" altLang="en-US" dirty="0" err="1"/>
              <a:t>피에르</a:t>
            </a:r>
            <a:r>
              <a:rPr lang="ko-KR" altLang="en-US" dirty="0"/>
              <a:t> </a:t>
            </a:r>
            <a:r>
              <a:rPr lang="ko-KR" altLang="en-US" dirty="0" err="1"/>
              <a:t>부샤르가</a:t>
            </a:r>
            <a:r>
              <a:rPr lang="ko-KR" altLang="en-US" dirty="0"/>
              <a:t> 발견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이집트어와 그리스어의 </a:t>
            </a:r>
            <a:r>
              <a:rPr lang="en-US" altLang="ko-KR" dirty="0"/>
              <a:t>2</a:t>
            </a:r>
            <a:r>
              <a:rPr lang="ko-KR" altLang="en-US" dirty="0"/>
              <a:t>가지 언어와 상형문자</a:t>
            </a:r>
            <a:r>
              <a:rPr lang="en-US" altLang="ko-KR" dirty="0"/>
              <a:t>, </a:t>
            </a:r>
            <a:r>
              <a:rPr lang="ko-KR" altLang="en-US" dirty="0" err="1"/>
              <a:t>민중문자</a:t>
            </a:r>
            <a:r>
              <a:rPr lang="en-US" altLang="ko-KR" dirty="0"/>
              <a:t>, </a:t>
            </a:r>
            <a:r>
              <a:rPr lang="ko-KR" altLang="en-US" dirty="0"/>
              <a:t>그리스 알파벳의 </a:t>
            </a:r>
            <a:r>
              <a:rPr lang="en-US" altLang="ko-KR" dirty="0"/>
              <a:t>3</a:t>
            </a:r>
            <a:r>
              <a:rPr lang="ko-KR" altLang="en-US" dirty="0"/>
              <a:t>가지 필기방식으로 </a:t>
            </a:r>
            <a:r>
              <a:rPr lang="ko-KR" altLang="en-US" dirty="0" err="1"/>
              <a:t>씌여져</a:t>
            </a:r>
            <a:r>
              <a:rPr lang="ko-KR" altLang="en-US" dirty="0"/>
              <a:t> 있어 이집트 상형문자 해독의 실마리가 됨</a:t>
            </a:r>
            <a:br>
              <a:rPr lang="en-US" altLang="ko-KR" sz="1800" dirty="0"/>
            </a:b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4239" y="114803"/>
            <a:ext cx="4728527" cy="67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12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83503" y="157481"/>
            <a:ext cx="6803072" cy="5374639"/>
          </a:xfrm>
        </p:spPr>
        <p:txBody>
          <a:bodyPr>
            <a:normAutofit/>
          </a:bodyPr>
          <a:lstStyle/>
          <a:p>
            <a:pPr lvl="1" algn="l" rtl="0" latinLnBrk="1">
              <a:lnSpc>
                <a:spcPct val="90000"/>
              </a:lnSpc>
              <a:spcBef>
                <a:spcPct val="0"/>
              </a:spcBef>
            </a:pPr>
            <a:r>
              <a:rPr lang="ko-KR" altLang="en-US" sz="2800" dirty="0" err="1"/>
              <a:t>로제타</a:t>
            </a:r>
            <a:r>
              <a:rPr lang="ko-KR" altLang="en-US" sz="2800" dirty="0"/>
              <a:t> 스톤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en-US" altLang="ko-KR" dirty="0">
                <a:hlinkClick r:id="rId2" tooltip="1814년"/>
              </a:rPr>
              <a:t>1814</a:t>
            </a:r>
            <a:r>
              <a:rPr lang="ko-KR" altLang="en-US" dirty="0">
                <a:hlinkClick r:id="rId2" tooltip="1814년"/>
              </a:rPr>
              <a:t>년</a:t>
            </a:r>
            <a:r>
              <a:rPr lang="ko-KR" altLang="en-US" dirty="0"/>
              <a:t> 영국인 </a:t>
            </a:r>
            <a:r>
              <a:rPr lang="ko-KR" altLang="en-US" dirty="0">
                <a:hlinkClick r:id="rId3" tooltip="토머스 영"/>
              </a:rPr>
              <a:t>토마스 영</a:t>
            </a:r>
            <a:r>
              <a:rPr lang="ko-KR" altLang="en-US" dirty="0"/>
              <a:t>이 </a:t>
            </a:r>
            <a:r>
              <a:rPr lang="ko-KR" altLang="en-US" dirty="0">
                <a:hlinkClick r:id="rId4" tooltip="민중문자"/>
              </a:rPr>
              <a:t>이집트 </a:t>
            </a:r>
            <a:r>
              <a:rPr lang="ko-KR" altLang="en-US" dirty="0" err="1">
                <a:hlinkClick r:id="rId4" tooltip="민중문자"/>
              </a:rPr>
              <a:t>민중문자</a:t>
            </a:r>
            <a:r>
              <a:rPr lang="ko-KR" altLang="en-US" dirty="0" err="1"/>
              <a:t>의</a:t>
            </a:r>
            <a:r>
              <a:rPr lang="ko-KR" altLang="en-US" dirty="0"/>
              <a:t> 해독을 끝냈고</a:t>
            </a:r>
            <a:r>
              <a:rPr lang="en-US" altLang="ko-KR" dirty="0"/>
              <a:t>, </a:t>
            </a:r>
            <a:r>
              <a:rPr lang="ko-KR" altLang="en-US" dirty="0">
                <a:hlinkClick r:id="rId5" tooltip="신성 문자"/>
              </a:rPr>
              <a:t>이집트 상형문자</a:t>
            </a:r>
            <a:r>
              <a:rPr lang="ko-KR" altLang="en-US" dirty="0"/>
              <a:t> 해석을 시작했다</a:t>
            </a:r>
            <a:r>
              <a:rPr lang="en-US" altLang="ko-KR" dirty="0"/>
              <a:t>.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1822</a:t>
            </a:r>
            <a:r>
              <a:rPr lang="ko-KR" altLang="en-US" dirty="0"/>
              <a:t>년부터 </a:t>
            </a:r>
            <a:r>
              <a:rPr lang="en-US" altLang="ko-KR" dirty="0"/>
              <a:t>1824</a:t>
            </a:r>
            <a:r>
              <a:rPr lang="ko-KR" altLang="en-US" dirty="0"/>
              <a:t>년까지 </a:t>
            </a:r>
            <a:r>
              <a:rPr lang="ko-KR" altLang="en-US" dirty="0" err="1"/>
              <a:t>장프랑수아</a:t>
            </a:r>
            <a:r>
              <a:rPr lang="ko-KR" altLang="en-US" dirty="0"/>
              <a:t> </a:t>
            </a:r>
            <a:r>
              <a:rPr lang="ko-KR" altLang="en-US" dirty="0" err="1"/>
              <a:t>샹폴리옹이</a:t>
            </a:r>
            <a:r>
              <a:rPr lang="ko-KR" altLang="en-US" dirty="0"/>
              <a:t> 이 일을 확장하여</a:t>
            </a:r>
            <a:r>
              <a:rPr lang="en-US" altLang="ko-KR" dirty="0"/>
              <a:t>, </a:t>
            </a:r>
            <a:r>
              <a:rPr lang="ko-KR" altLang="en-US" dirty="0" err="1"/>
              <a:t>로제타</a:t>
            </a:r>
            <a:r>
              <a:rPr lang="ko-KR" altLang="en-US" dirty="0"/>
              <a:t> 돌을 해석하였다</a:t>
            </a:r>
            <a:r>
              <a:rPr lang="en-US" altLang="ko-KR" dirty="0"/>
              <a:t>.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 err="1"/>
              <a:t>샹폴리옹은</a:t>
            </a:r>
            <a:r>
              <a:rPr lang="ko-KR" altLang="en-US" dirty="0"/>
              <a:t> </a:t>
            </a:r>
            <a:r>
              <a:rPr lang="ko-KR" altLang="en-US" dirty="0">
                <a:hlinkClick r:id="rId6" tooltip="그리스어"/>
              </a:rPr>
              <a:t>그리스어</a:t>
            </a:r>
            <a:r>
              <a:rPr lang="ko-KR" altLang="en-US" dirty="0"/>
              <a:t>와 </a:t>
            </a:r>
            <a:r>
              <a:rPr lang="ko-KR" altLang="en-US" dirty="0">
                <a:hlinkClick r:id="rId7" tooltip="콥트어"/>
              </a:rPr>
              <a:t>콥트어</a:t>
            </a:r>
            <a:r>
              <a:rPr lang="ko-KR" altLang="en-US" dirty="0"/>
              <a:t>를 읽을 수 있었으므로 그것부터 해석하였고</a:t>
            </a:r>
            <a:r>
              <a:rPr lang="en-US" altLang="ko-KR" dirty="0"/>
              <a:t>, </a:t>
            </a:r>
            <a:r>
              <a:rPr lang="ko-KR" altLang="en-US" dirty="0"/>
              <a:t>테두리가 둘러진 것이 무엇인가를 알아냈다</a:t>
            </a:r>
            <a:r>
              <a:rPr lang="en-US" altLang="ko-KR" dirty="0"/>
              <a:t>. </a:t>
            </a:r>
            <a:r>
              <a:rPr lang="ko-KR" altLang="en-US" dirty="0"/>
              <a:t>그것은 왕의 이름을 나타내는 것이었다</a:t>
            </a:r>
            <a:r>
              <a:rPr lang="en-US" altLang="ko-KR" dirty="0"/>
              <a:t>. </a:t>
            </a:r>
            <a:r>
              <a:rPr lang="ko-KR" altLang="en-US" dirty="0"/>
              <a:t>따라서 상형문자쪽의 테두리가 둘러진 단어를 주목하여 해독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4255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1992313" y="317501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이집트에 내린 나일강의 축복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519379" y="1250950"/>
            <a:ext cx="10906963" cy="537845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나일강의 정기적인 범람이 주는 축복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나일강의 범람은 </a:t>
            </a:r>
            <a:r>
              <a:rPr lang="ko-KR" altLang="en-US" sz="1800" dirty="0">
                <a:solidFill>
                  <a:srgbClr val="FF0000"/>
                </a:solidFill>
              </a:rPr>
              <a:t>영양소가 풍부한 부엽토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부식토</a:t>
            </a:r>
            <a:r>
              <a:rPr lang="ko-KR" altLang="en-US" sz="1800" dirty="0"/>
              <a:t>를 하류 이집트에 대량으로 옮겨주고</a:t>
            </a:r>
            <a:r>
              <a:rPr lang="en-US" altLang="ko-KR" sz="1800" dirty="0"/>
              <a:t>, </a:t>
            </a:r>
            <a:r>
              <a:rPr lang="ko-KR" altLang="en-US" sz="1800" dirty="0"/>
              <a:t>홍수에 잠겼다가 드러난 땅은 </a:t>
            </a:r>
            <a:r>
              <a:rPr lang="ko-KR" altLang="en-US" sz="1800" dirty="0">
                <a:solidFill>
                  <a:srgbClr val="FF0000"/>
                </a:solidFill>
              </a:rPr>
              <a:t>지력</a:t>
            </a:r>
            <a:r>
              <a:rPr lang="ko-KR" altLang="en-US" sz="1800" dirty="0"/>
              <a:t>이 매우 높아진다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나일강의 </a:t>
            </a:r>
            <a:r>
              <a:rPr lang="ko-KR" altLang="en-US" sz="1800" dirty="0" err="1">
                <a:solidFill>
                  <a:srgbClr val="FF0000"/>
                </a:solidFill>
              </a:rPr>
              <a:t>범람시기는</a:t>
            </a:r>
            <a:r>
              <a:rPr lang="ko-KR" altLang="en-US" sz="1800" dirty="0">
                <a:solidFill>
                  <a:srgbClr val="FF0000"/>
                </a:solidFill>
              </a:rPr>
              <a:t> 비교적 정확하게 예측이 가능</a:t>
            </a:r>
            <a:r>
              <a:rPr lang="ko-KR" altLang="en-US" sz="1800" dirty="0"/>
              <a:t>하므로 물이 닿지 않는 고지대에는 주거가 </a:t>
            </a:r>
            <a:r>
              <a:rPr lang="ko-KR" altLang="en-US" sz="1800" dirty="0" err="1"/>
              <a:t>군집되고</a:t>
            </a:r>
            <a:r>
              <a:rPr lang="en-US" altLang="ko-KR" sz="1800" dirty="0"/>
              <a:t>, </a:t>
            </a:r>
            <a:r>
              <a:rPr lang="ko-KR" altLang="en-US" sz="1800" dirty="0"/>
              <a:t>강물에 잠겼던 땅은 지력이 상승하여 작물의 생장에 큰 영향을 미침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작물을 수확한 이후 정기적인 홍수에 의해 강이 범람하며 </a:t>
            </a:r>
            <a:r>
              <a:rPr lang="ko-KR" altLang="en-US" sz="1800" dirty="0">
                <a:solidFill>
                  <a:srgbClr val="FF0000"/>
                </a:solidFill>
              </a:rPr>
              <a:t>상실된 지력을 보충</a:t>
            </a:r>
            <a:r>
              <a:rPr lang="ko-KR" altLang="en-US" sz="1800" dirty="0"/>
              <a:t>하게 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일반적으로 물이 부족한 지역에서 행해지는 </a:t>
            </a:r>
            <a:r>
              <a:rPr lang="ko-KR" altLang="en-US" sz="1800" dirty="0">
                <a:solidFill>
                  <a:srgbClr val="FF0000"/>
                </a:solidFill>
              </a:rPr>
              <a:t>관개 농업</a:t>
            </a:r>
            <a:r>
              <a:rPr lang="ko-KR" altLang="en-US" sz="1800" dirty="0"/>
              <a:t>이</a:t>
            </a:r>
            <a:r>
              <a:rPr lang="en-US" altLang="ko-KR" sz="1800" dirty="0"/>
              <a:t>, </a:t>
            </a:r>
            <a:r>
              <a:rPr lang="ko-KR" altLang="en-US" sz="1800" dirty="0"/>
              <a:t>장기간 지속되면 지력 </a:t>
            </a:r>
            <a:r>
              <a:rPr lang="ko-KR" altLang="en-US" sz="1800" dirty="0" err="1"/>
              <a:t>소모뿐만</a:t>
            </a:r>
            <a:r>
              <a:rPr lang="ko-KR" altLang="en-US" sz="1800" dirty="0"/>
              <a:t> 아니라 토지에 소금이 쌓이는 </a:t>
            </a:r>
            <a:r>
              <a:rPr lang="ko-KR" altLang="en-US" sz="1800" dirty="0">
                <a:solidFill>
                  <a:srgbClr val="FF0000"/>
                </a:solidFill>
              </a:rPr>
              <a:t>염해가 발생</a:t>
            </a:r>
            <a:r>
              <a:rPr lang="ko-KR" altLang="en-US" sz="1800" dirty="0"/>
              <a:t>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한 때 나일강 유역만큼이나 번성했던 메소포타미아 지역이 현대에는 사막이 된 이유임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나일강 유역은 주기적으로 범람하면서 소금을 씻어내는 효과가 발생하여 </a:t>
            </a:r>
            <a:r>
              <a:rPr lang="ko-KR" altLang="en-US" sz="1800" dirty="0" err="1">
                <a:solidFill>
                  <a:srgbClr val="FF0000"/>
                </a:solidFill>
              </a:rPr>
              <a:t>염해를</a:t>
            </a:r>
            <a:r>
              <a:rPr lang="ko-KR" altLang="en-US" sz="1800" dirty="0">
                <a:solidFill>
                  <a:srgbClr val="FF0000"/>
                </a:solidFill>
              </a:rPr>
              <a:t> 방지</a:t>
            </a:r>
            <a:r>
              <a:rPr lang="ko-KR" altLang="en-US" sz="1800" dirty="0"/>
              <a:t>하게 됨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9845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1992313" y="317501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이집트에 내린 나일강의 축복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519379" y="1250950"/>
            <a:ext cx="10906963" cy="537845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나일강의 정기적인 범람이 주는 축복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>
                <a:latin typeface="+mn-ea"/>
              </a:rPr>
              <a:t>강의 주기적인 범람을 예측하기 위해 </a:t>
            </a:r>
            <a:r>
              <a:rPr lang="ko-KR" altLang="en-US" sz="1800" dirty="0">
                <a:solidFill>
                  <a:srgbClr val="FF0000"/>
                </a:solidFill>
                <a:latin typeface="+mn-ea"/>
              </a:rPr>
              <a:t>천문학과 역학</a:t>
            </a:r>
            <a:r>
              <a:rPr lang="ko-KR" altLang="en-US" sz="1800" dirty="0">
                <a:latin typeface="+mn-ea"/>
              </a:rPr>
              <a:t>의 발전을 가져왔으며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주기 예측과 범람으로 인한 토지 변화에 대응하기 위해 </a:t>
            </a:r>
            <a:r>
              <a:rPr lang="ko-KR" altLang="en-US" sz="1800" dirty="0">
                <a:solidFill>
                  <a:srgbClr val="FF0000"/>
                </a:solidFill>
                <a:latin typeface="+mn-ea"/>
              </a:rPr>
              <a:t>측량술과 수학</a:t>
            </a:r>
            <a:r>
              <a:rPr lang="ko-KR" altLang="en-US" sz="1800" dirty="0">
                <a:latin typeface="+mn-ea"/>
              </a:rPr>
              <a:t>을 발달하는 계기가 됨</a:t>
            </a:r>
            <a:endParaRPr lang="en-US" altLang="ko-KR" sz="1800" dirty="0">
              <a:latin typeface="+mn-ea"/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>
                <a:latin typeface="+mn-ea"/>
              </a:rPr>
              <a:t>나일강의 범람으로 쌓인 </a:t>
            </a:r>
            <a:r>
              <a:rPr lang="ko-KR" altLang="en-US" sz="1800" dirty="0" err="1">
                <a:latin typeface="+mn-ea"/>
              </a:rPr>
              <a:t>퇴적토는</a:t>
            </a:r>
            <a:r>
              <a:rPr lang="ko-KR" altLang="en-US" sz="1800" dirty="0">
                <a:latin typeface="+mn-ea"/>
              </a:rPr>
              <a:t> 굉장히 </a:t>
            </a:r>
            <a:r>
              <a:rPr lang="ko-KR" altLang="en-US" sz="1800" dirty="0" err="1">
                <a:latin typeface="+mn-ea"/>
              </a:rPr>
              <a:t>비옥했으며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씨를 뿌리고 </a:t>
            </a:r>
            <a:r>
              <a:rPr lang="ko-KR" altLang="en-US" sz="1800" dirty="0" err="1">
                <a:latin typeface="+mn-ea"/>
              </a:rPr>
              <a:t>수확만</a:t>
            </a:r>
            <a:r>
              <a:rPr lang="ko-KR" altLang="en-US" sz="1800" dirty="0">
                <a:latin typeface="+mn-ea"/>
              </a:rPr>
              <a:t> 하면 되었기에 다른 지역의 농민들에 비해 일이 쉬웠으며 수확기까지 </a:t>
            </a:r>
            <a:r>
              <a:rPr lang="ko-KR" altLang="en-US" sz="1800" dirty="0">
                <a:solidFill>
                  <a:srgbClr val="FF0000"/>
                </a:solidFill>
                <a:latin typeface="+mn-ea"/>
              </a:rPr>
              <a:t>잉여 기간 동안 </a:t>
            </a:r>
            <a:r>
              <a:rPr lang="ko-KR" altLang="en-US" sz="1800" dirty="0">
                <a:latin typeface="+mn-ea"/>
              </a:rPr>
              <a:t>국가의 각종 건축 사업 등에 참여하여 </a:t>
            </a:r>
            <a:r>
              <a:rPr lang="ko-KR" altLang="en-US" sz="1800" dirty="0">
                <a:solidFill>
                  <a:srgbClr val="FF0000"/>
                </a:solidFill>
                <a:latin typeface="+mn-ea"/>
              </a:rPr>
              <a:t>피라미드</a:t>
            </a:r>
            <a:r>
              <a:rPr lang="ko-KR" altLang="en-US" sz="1800" dirty="0">
                <a:latin typeface="+mn-ea"/>
              </a:rPr>
              <a:t>와 같은 대규모 건축물의 축조가 가능해짐</a:t>
            </a:r>
            <a:endParaRPr lang="en-US" altLang="ko-KR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717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1992313" y="317501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이집트 지역 도시 출현 과정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640260" y="1215400"/>
            <a:ext cx="10588913" cy="5378450"/>
          </a:xfrm>
        </p:spPr>
        <p:txBody>
          <a:bodyPr/>
          <a:lstStyle/>
          <a:p>
            <a:r>
              <a:rPr lang="ko-KR" altLang="en-US" sz="2000" dirty="0">
                <a:solidFill>
                  <a:srgbClr val="0066FF"/>
                </a:solidFill>
              </a:rPr>
              <a:t>신석기시대 농경 사회의 형성과 성장</a:t>
            </a:r>
            <a:r>
              <a:rPr lang="en-US" altLang="ko-KR" sz="2000" dirty="0">
                <a:solidFill>
                  <a:srgbClr val="0066FF"/>
                </a:solidFill>
              </a:rPr>
              <a:t>(</a:t>
            </a:r>
            <a:r>
              <a:rPr lang="ko-KR" altLang="en-US" sz="2000" dirty="0">
                <a:solidFill>
                  <a:srgbClr val="0066FF"/>
                </a:solidFill>
              </a:rPr>
              <a:t>기원전 </a:t>
            </a:r>
            <a:r>
              <a:rPr lang="en-US" altLang="ko-KR" sz="2000" dirty="0">
                <a:solidFill>
                  <a:srgbClr val="0066FF"/>
                </a:solidFill>
              </a:rPr>
              <a:t>6000~3000)</a:t>
            </a:r>
            <a:r>
              <a:rPr lang="ko-KR" altLang="en-US" sz="2000" dirty="0">
                <a:solidFill>
                  <a:srgbClr val="0066FF"/>
                </a:solidFill>
              </a:rPr>
              <a:t>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>
                <a:solidFill>
                  <a:srgbClr val="FF0000"/>
                </a:solidFill>
              </a:rPr>
              <a:t>사하라가 사막화</a:t>
            </a:r>
            <a:r>
              <a:rPr lang="ko-KR" altLang="en-US" sz="1800" dirty="0"/>
              <a:t>되면서 나일강변으로 사람들이 모여 살면서 농경 시작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>
                <a:solidFill>
                  <a:srgbClr val="FF0000"/>
                </a:solidFill>
              </a:rPr>
              <a:t>나일강변</a:t>
            </a:r>
            <a:r>
              <a:rPr lang="ko-KR" altLang="en-US" sz="1800" dirty="0" err="1"/>
              <a:t>에</a:t>
            </a:r>
            <a:r>
              <a:rPr lang="ko-KR" altLang="en-US" sz="1800" dirty="0"/>
              <a:t> 형성된 농경지를 따라 정착지가 생겨나기 시작함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>
                <a:solidFill>
                  <a:srgbClr val="FF0000"/>
                </a:solidFill>
              </a:rPr>
              <a:t>농경의 발전</a:t>
            </a:r>
            <a:r>
              <a:rPr lang="ko-KR" altLang="en-US" sz="1800" dirty="0"/>
              <a:t>은 정착 사회의 조직과 협동</a:t>
            </a:r>
            <a:r>
              <a:rPr lang="en-US" altLang="ko-KR" sz="1800" dirty="0"/>
              <a:t>, </a:t>
            </a:r>
            <a:r>
              <a:rPr lang="ko-KR" altLang="en-US" sz="1800" dirty="0"/>
              <a:t>그리고 물물교환 등의 상거래를 촉진 시키고 잉여 농산물로 인한 </a:t>
            </a:r>
            <a:r>
              <a:rPr lang="ko-KR" altLang="en-US" sz="1800" dirty="0">
                <a:solidFill>
                  <a:srgbClr val="FF0000"/>
                </a:solidFill>
              </a:rPr>
              <a:t>부의 축적으로 특정한 지배계층</a:t>
            </a:r>
            <a:r>
              <a:rPr lang="ko-KR" altLang="en-US" sz="1800" dirty="0"/>
              <a:t>이 발생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정착지마다</a:t>
            </a:r>
            <a:r>
              <a:rPr lang="ko-KR" altLang="en-US" sz="1800" dirty="0"/>
              <a:t> 족장이 있었고 힘이 센 족장들이 이웃의 정착지를 정복하게 되고</a:t>
            </a:r>
            <a:r>
              <a:rPr lang="en-US" altLang="ko-KR" sz="1800" dirty="0"/>
              <a:t>, </a:t>
            </a:r>
            <a:r>
              <a:rPr lang="ko-KR" altLang="en-US" sz="1800" dirty="0"/>
              <a:t>결국 </a:t>
            </a:r>
            <a:r>
              <a:rPr lang="ko-KR" altLang="en-US" sz="1800" dirty="0">
                <a:solidFill>
                  <a:srgbClr val="FF0000"/>
                </a:solidFill>
              </a:rPr>
              <a:t>상 하 이집트 지역이 통일되면서 파라오가 출현</a:t>
            </a:r>
          </a:p>
        </p:txBody>
      </p:sp>
    </p:spTree>
    <p:extLst>
      <p:ext uri="{BB962C8B-B14F-4D97-AF65-F5344CB8AC3E}">
        <p14:creationId xmlns:p14="http://schemas.microsoft.com/office/powerpoint/2010/main" val="2513130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1992313" y="317501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이집트 지역 도시국가의 출현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536960" y="1413320"/>
            <a:ext cx="10863129" cy="498748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메네스</a:t>
            </a:r>
            <a:r>
              <a:rPr lang="ko-KR" altLang="en-US" sz="2000" dirty="0">
                <a:solidFill>
                  <a:srgbClr val="0066FF"/>
                </a:solidFill>
              </a:rPr>
              <a:t> 또는 </a:t>
            </a:r>
            <a:r>
              <a:rPr lang="ko-KR" altLang="en-US" sz="2000" dirty="0" err="1">
                <a:solidFill>
                  <a:srgbClr val="0066FF"/>
                </a:solidFill>
              </a:rPr>
              <a:t>나르메르왕의</a:t>
            </a:r>
            <a:r>
              <a:rPr lang="ko-KR" altLang="en-US" sz="2000" dirty="0">
                <a:solidFill>
                  <a:srgbClr val="0066FF"/>
                </a:solidFill>
              </a:rPr>
              <a:t> 상 하 이집트의 통일</a:t>
            </a:r>
            <a:r>
              <a:rPr lang="en-US" altLang="ko-KR" sz="2000" dirty="0">
                <a:solidFill>
                  <a:srgbClr val="0066FF"/>
                </a:solidFill>
              </a:rPr>
              <a:t>(</a:t>
            </a:r>
            <a:r>
              <a:rPr lang="ko-KR" altLang="en-US" sz="2000" dirty="0">
                <a:solidFill>
                  <a:srgbClr val="0066FF"/>
                </a:solidFill>
              </a:rPr>
              <a:t>기원전 </a:t>
            </a:r>
            <a:r>
              <a:rPr lang="en-US" altLang="ko-KR" sz="2000" dirty="0">
                <a:solidFill>
                  <a:srgbClr val="0066FF"/>
                </a:solidFill>
              </a:rPr>
              <a:t>3000</a:t>
            </a:r>
            <a:r>
              <a:rPr lang="ko-KR" altLang="en-US" sz="2000" dirty="0">
                <a:solidFill>
                  <a:srgbClr val="0066FF"/>
                </a:solidFill>
              </a:rPr>
              <a:t>년 경</a:t>
            </a:r>
            <a:r>
              <a:rPr lang="en-US" altLang="ko-KR" sz="2000" dirty="0">
                <a:solidFill>
                  <a:srgbClr val="0066FF"/>
                </a:solidFill>
              </a:rPr>
              <a:t>)</a:t>
            </a:r>
          </a:p>
          <a:p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>
                <a:latin typeface="+mn-ea"/>
              </a:rPr>
              <a:t>기원전 </a:t>
            </a:r>
            <a:r>
              <a:rPr lang="en-US" altLang="ko-KR" sz="1800" dirty="0">
                <a:latin typeface="+mn-ea"/>
              </a:rPr>
              <a:t>3000</a:t>
            </a:r>
            <a:r>
              <a:rPr lang="ko-KR" altLang="en-US" sz="1800" dirty="0">
                <a:latin typeface="+mn-ea"/>
              </a:rPr>
              <a:t>년경 </a:t>
            </a:r>
            <a:r>
              <a:rPr lang="ko-KR" altLang="en-US" sz="1800" dirty="0" err="1">
                <a:solidFill>
                  <a:srgbClr val="FF0000"/>
                </a:solidFill>
                <a:latin typeface="+mn-ea"/>
              </a:rPr>
              <a:t>메네스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  <a:latin typeface="+mn-ea"/>
              </a:rPr>
              <a:t>또는 </a:t>
            </a:r>
            <a:r>
              <a:rPr lang="ko-KR" altLang="en-US" sz="1800" dirty="0" err="1">
                <a:solidFill>
                  <a:srgbClr val="FF0000"/>
                </a:solidFill>
                <a:latin typeface="+mn-ea"/>
              </a:rPr>
              <a:t>나르메르</a:t>
            </a:r>
            <a:r>
              <a:rPr lang="ko-KR" altLang="en-US" sz="1800" dirty="0" err="1">
                <a:latin typeface="+mn-ea"/>
              </a:rPr>
              <a:t>라</a:t>
            </a:r>
            <a:r>
              <a:rPr lang="ko-KR" altLang="en-US" sz="1800" dirty="0">
                <a:latin typeface="+mn-ea"/>
              </a:rPr>
              <a:t> 불리는 왕은 남쪽의 </a:t>
            </a:r>
            <a:r>
              <a:rPr lang="ko-KR" altLang="en-US" sz="1800" dirty="0" err="1">
                <a:solidFill>
                  <a:srgbClr val="FF0000"/>
                </a:solidFill>
                <a:latin typeface="+mn-ea"/>
              </a:rPr>
              <a:t>상이집트</a:t>
            </a:r>
            <a:r>
              <a:rPr lang="ko-KR" altLang="en-US" sz="1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출신으로서 북쪽 삼각주 지역을 정복하고 </a:t>
            </a:r>
            <a:endParaRPr lang="en-US" altLang="ko-KR" sz="1800" dirty="0">
              <a:latin typeface="+mn-ea"/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>
              <a:latin typeface="+mn-ea"/>
            </a:endParaRPr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>
                <a:latin typeface="+mn-ea"/>
              </a:rPr>
              <a:t>당시 상</a:t>
            </a:r>
            <a:r>
              <a:rPr lang="en-US" altLang="ko-KR" sz="1800" dirty="0">
                <a:latin typeface="+mn-ea"/>
              </a:rPr>
              <a:t>·</a:t>
            </a:r>
            <a:r>
              <a:rPr lang="ko-KR" altLang="en-US" sz="1800" dirty="0" err="1">
                <a:latin typeface="+mn-ea"/>
              </a:rPr>
              <a:t>하이집트의</a:t>
            </a:r>
            <a:r>
              <a:rPr lang="ko-KR" altLang="en-US" sz="1800" dirty="0">
                <a:latin typeface="+mn-ea"/>
              </a:rPr>
              <a:t> 어떤 세력에도 속하지 않았던 둘 사이의 경계 지점인 </a:t>
            </a:r>
            <a:r>
              <a:rPr lang="ko-KR" altLang="en-US" sz="1800" dirty="0">
                <a:solidFill>
                  <a:srgbClr val="FF0000"/>
                </a:solidFill>
                <a:latin typeface="+mn-ea"/>
              </a:rPr>
              <a:t>멤피스</a:t>
            </a:r>
            <a:r>
              <a:rPr lang="ko-KR" altLang="en-US" sz="1800" dirty="0">
                <a:latin typeface="+mn-ea"/>
              </a:rPr>
              <a:t> 지역에 신전과 궁전을 건축하고 </a:t>
            </a:r>
            <a:r>
              <a:rPr lang="ko-KR" altLang="en-US" sz="1800" dirty="0" err="1">
                <a:latin typeface="+mn-ea"/>
              </a:rPr>
              <a:t>통일왕국의</a:t>
            </a:r>
            <a:r>
              <a:rPr lang="ko-KR" altLang="en-US" sz="1800" dirty="0">
                <a:latin typeface="+mn-ea"/>
              </a:rPr>
              <a:t> 수도로 삼았다</a:t>
            </a:r>
            <a:r>
              <a:rPr lang="en-US" altLang="ko-KR" sz="1800" dirty="0">
                <a:latin typeface="+mn-ea"/>
              </a:rPr>
              <a:t>. 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>
              <a:latin typeface="+mn-ea"/>
            </a:endParaRPr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>
                <a:latin typeface="+mn-ea"/>
              </a:rPr>
              <a:t>이후로 이집트의 모든 파라오들은 자신이 ‘</a:t>
            </a:r>
            <a:r>
              <a:rPr lang="ko-KR" altLang="en-US" sz="1800" dirty="0">
                <a:solidFill>
                  <a:srgbClr val="FF0000"/>
                </a:solidFill>
                <a:latin typeface="+mn-ea"/>
              </a:rPr>
              <a:t>상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·</a:t>
            </a:r>
            <a:r>
              <a:rPr lang="ko-KR" altLang="en-US" sz="1800" dirty="0" err="1">
                <a:solidFill>
                  <a:srgbClr val="FF0000"/>
                </a:solidFill>
                <a:latin typeface="+mn-ea"/>
              </a:rPr>
              <a:t>하이집트를</a:t>
            </a:r>
            <a:r>
              <a:rPr lang="ko-KR" altLang="en-US" sz="1800" dirty="0">
                <a:solidFill>
                  <a:srgbClr val="FF0000"/>
                </a:solidFill>
                <a:latin typeface="+mn-ea"/>
              </a:rPr>
              <a:t> 통일한 자</a:t>
            </a:r>
            <a:r>
              <a:rPr lang="ko-KR" altLang="en-US" sz="1800" dirty="0">
                <a:latin typeface="+mn-ea"/>
              </a:rPr>
              <a:t>’라는 위업을 그들의 왕명에 항상 새기는 관습을 지니게 됨</a:t>
            </a:r>
            <a:endParaRPr lang="en-US" altLang="ko-KR" sz="1800" dirty="0">
              <a:latin typeface="+mn-ea"/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>
              <a:latin typeface="+mn-ea"/>
            </a:endParaRPr>
          </a:p>
          <a:p>
            <a:pPr marL="457200" lvl="1" indent="0" algn="just">
              <a:buNone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33265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1992313" y="317501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이집트 지역 도시국가의 출현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536960" y="1413319"/>
            <a:ext cx="10863129" cy="5295129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메네스</a:t>
            </a:r>
            <a:r>
              <a:rPr lang="ko-KR" altLang="en-US" sz="2000" dirty="0">
                <a:solidFill>
                  <a:srgbClr val="0066FF"/>
                </a:solidFill>
              </a:rPr>
              <a:t> 또는 </a:t>
            </a:r>
            <a:r>
              <a:rPr lang="ko-KR" altLang="en-US" sz="2000" dirty="0" err="1">
                <a:solidFill>
                  <a:srgbClr val="0066FF"/>
                </a:solidFill>
              </a:rPr>
              <a:t>나르메르왕의</a:t>
            </a:r>
            <a:r>
              <a:rPr lang="ko-KR" altLang="en-US" sz="2000" dirty="0">
                <a:solidFill>
                  <a:srgbClr val="0066FF"/>
                </a:solidFill>
              </a:rPr>
              <a:t> 상 하 이집트의 통일</a:t>
            </a:r>
            <a:r>
              <a:rPr lang="en-US" altLang="ko-KR" sz="2000" dirty="0">
                <a:solidFill>
                  <a:srgbClr val="0066FF"/>
                </a:solidFill>
              </a:rPr>
              <a:t>(</a:t>
            </a:r>
            <a:r>
              <a:rPr lang="ko-KR" altLang="en-US" sz="2000" dirty="0">
                <a:solidFill>
                  <a:srgbClr val="0066FF"/>
                </a:solidFill>
              </a:rPr>
              <a:t>기원전 </a:t>
            </a:r>
            <a:r>
              <a:rPr lang="en-US" altLang="ko-KR" sz="2000" dirty="0">
                <a:solidFill>
                  <a:srgbClr val="0066FF"/>
                </a:solidFill>
              </a:rPr>
              <a:t>3000</a:t>
            </a:r>
            <a:r>
              <a:rPr lang="ko-KR" altLang="en-US" sz="2000" dirty="0">
                <a:solidFill>
                  <a:srgbClr val="0066FF"/>
                </a:solidFill>
              </a:rPr>
              <a:t>년 경</a:t>
            </a:r>
            <a:r>
              <a:rPr lang="en-US" altLang="ko-KR" sz="2000" dirty="0">
                <a:solidFill>
                  <a:srgbClr val="0066FF"/>
                </a:solidFill>
              </a:rPr>
              <a:t>)</a:t>
            </a:r>
          </a:p>
          <a:p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>
                <a:latin typeface="+mn-ea"/>
              </a:rPr>
              <a:t>그러면 이집트 </a:t>
            </a:r>
            <a:r>
              <a:rPr lang="ko-KR" altLang="en-US" sz="1800" dirty="0">
                <a:solidFill>
                  <a:srgbClr val="FF0000"/>
                </a:solidFill>
                <a:latin typeface="+mn-ea"/>
              </a:rPr>
              <a:t>최초의 파라오</a:t>
            </a:r>
            <a:r>
              <a:rPr lang="ko-KR" altLang="en-US" sz="1800" dirty="0">
                <a:latin typeface="+mn-ea"/>
              </a:rPr>
              <a:t>는 </a:t>
            </a:r>
            <a:r>
              <a:rPr lang="ko-KR" altLang="en-US" sz="1800" dirty="0" err="1">
                <a:latin typeface="+mn-ea"/>
              </a:rPr>
              <a:t>히에라콘폴리스에서</a:t>
            </a:r>
            <a:r>
              <a:rPr lang="ko-KR" altLang="en-US" sz="1800" dirty="0">
                <a:latin typeface="+mn-ea"/>
              </a:rPr>
              <a:t> 발견된 석재 팔레트에 보이는 </a:t>
            </a:r>
            <a:r>
              <a:rPr lang="ko-KR" altLang="en-US" sz="1800" dirty="0" err="1">
                <a:latin typeface="+mn-ea"/>
              </a:rPr>
              <a:t>메네스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또는 </a:t>
            </a:r>
            <a:r>
              <a:rPr lang="ko-KR" altLang="en-US" sz="1800" dirty="0" err="1">
                <a:latin typeface="+mn-ea"/>
              </a:rPr>
              <a:t>나르메르라</a:t>
            </a:r>
            <a:r>
              <a:rPr lang="ko-KR" altLang="en-US" sz="1800" dirty="0">
                <a:latin typeface="+mn-ea"/>
              </a:rPr>
              <a:t> 불리는 왕이었을까</a:t>
            </a:r>
            <a:r>
              <a:rPr lang="en-US" altLang="ko-KR" sz="1800" dirty="0">
                <a:latin typeface="+mn-ea"/>
              </a:rPr>
              <a:t>? 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>
              <a:latin typeface="+mn-ea"/>
            </a:endParaRPr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>
                <a:latin typeface="+mn-ea"/>
              </a:rPr>
              <a:t>하지만 </a:t>
            </a:r>
            <a:r>
              <a:rPr lang="ko-KR" altLang="en-US" sz="1800" dirty="0">
                <a:solidFill>
                  <a:srgbClr val="FF0000"/>
                </a:solidFill>
                <a:latin typeface="+mn-ea"/>
              </a:rPr>
              <a:t>전갈이 표시된 한 파라오</a:t>
            </a:r>
            <a:r>
              <a:rPr lang="ko-KR" altLang="en-US" sz="1800" dirty="0">
                <a:latin typeface="+mn-ea"/>
              </a:rPr>
              <a:t>의 모습이 새겨진 지팡이의 머리 부분이 발견됨으로써 </a:t>
            </a:r>
            <a:r>
              <a:rPr lang="ko-KR" altLang="en-US" sz="1800" dirty="0" err="1">
                <a:latin typeface="+mn-ea"/>
              </a:rPr>
              <a:t>나르메르</a:t>
            </a:r>
            <a:r>
              <a:rPr lang="ko-KR" altLang="en-US" sz="1800" dirty="0">
                <a:latin typeface="+mn-ea"/>
              </a:rPr>
              <a:t> 이전에도 파라오가 존재했다는 사실이 드러났다</a:t>
            </a:r>
            <a:r>
              <a:rPr lang="en-US" altLang="ko-KR" sz="1800" dirty="0">
                <a:latin typeface="+mn-ea"/>
              </a:rPr>
              <a:t>. </a:t>
            </a:r>
            <a:r>
              <a:rPr lang="ko-KR" altLang="en-US" sz="1800" dirty="0">
                <a:latin typeface="+mn-ea"/>
              </a:rPr>
              <a:t>지팡이 머리의 전갈 표시를 따라 이 파라오를 전갈 왕이라 부른다</a:t>
            </a:r>
            <a:r>
              <a:rPr lang="en-US" altLang="ko-KR" sz="1800" dirty="0">
                <a:latin typeface="+mn-ea"/>
              </a:rPr>
              <a:t>. 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>
              <a:latin typeface="+mn-ea"/>
            </a:endParaRPr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>
                <a:latin typeface="+mn-ea"/>
              </a:rPr>
              <a:t>이후 </a:t>
            </a:r>
            <a:r>
              <a:rPr lang="ko-KR" altLang="en-US" sz="1800" dirty="0" err="1">
                <a:latin typeface="+mn-ea"/>
              </a:rPr>
              <a:t>호르</a:t>
            </a:r>
            <a:r>
              <a:rPr lang="en-US" altLang="ko-KR" sz="1800" dirty="0">
                <a:latin typeface="+mn-ea"/>
              </a:rPr>
              <a:t>-</a:t>
            </a:r>
            <a:r>
              <a:rPr lang="ko-KR" altLang="en-US" sz="1800" dirty="0" err="1">
                <a:latin typeface="+mn-ea"/>
              </a:rPr>
              <a:t>아하에</a:t>
            </a:r>
            <a:r>
              <a:rPr lang="ko-KR" altLang="en-US" sz="1800" dirty="0">
                <a:latin typeface="+mn-ea"/>
              </a:rPr>
              <a:t> 의해 멤피스에 수도가 건설되는 </a:t>
            </a:r>
            <a:r>
              <a:rPr lang="en-US" altLang="ko-KR" sz="1800" dirty="0">
                <a:latin typeface="+mn-ea"/>
              </a:rPr>
              <a:t>1</a:t>
            </a:r>
            <a:r>
              <a:rPr lang="ko-KR" altLang="en-US" sz="1800" dirty="0">
                <a:latin typeface="+mn-ea"/>
              </a:rPr>
              <a:t>왕조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기원전 </a:t>
            </a:r>
            <a:r>
              <a:rPr lang="en-US" altLang="ko-KR" sz="1800" dirty="0">
                <a:latin typeface="+mn-ea"/>
              </a:rPr>
              <a:t>3050-2890</a:t>
            </a:r>
            <a:r>
              <a:rPr lang="ko-KR" altLang="en-US" sz="1800" dirty="0">
                <a:latin typeface="+mn-ea"/>
              </a:rPr>
              <a:t>년</a:t>
            </a:r>
            <a:r>
              <a:rPr lang="en-US" altLang="ko-KR" sz="1800" dirty="0">
                <a:latin typeface="+mn-ea"/>
              </a:rPr>
              <a:t>)</a:t>
            </a:r>
            <a:r>
              <a:rPr lang="ko-KR" altLang="en-US" sz="1800" dirty="0">
                <a:latin typeface="+mn-ea"/>
              </a:rPr>
              <a:t>부터 </a:t>
            </a:r>
            <a:r>
              <a:rPr lang="en-US" altLang="ko-KR" sz="1800" dirty="0">
                <a:latin typeface="+mn-ea"/>
              </a:rPr>
              <a:t>2</a:t>
            </a:r>
            <a:r>
              <a:rPr lang="ko-KR" altLang="en-US" sz="1800" dirty="0" err="1">
                <a:latin typeface="+mn-ea"/>
              </a:rPr>
              <a:t>왕조까지를</a:t>
            </a:r>
            <a:r>
              <a:rPr lang="ko-KR" altLang="en-US" sz="1800" dirty="0">
                <a:latin typeface="+mn-ea"/>
              </a:rPr>
              <a:t> 초기왕조시대라 한다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>
              <a:latin typeface="+mn-ea"/>
            </a:endParaRPr>
          </a:p>
          <a:p>
            <a:pPr marL="457200" lvl="1" indent="0" algn="just">
              <a:buNone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657419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1992313" y="317501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이집트 신화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579689" y="1250950"/>
            <a:ext cx="10683668" cy="509270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오시리스와 </a:t>
            </a:r>
            <a:r>
              <a:rPr lang="ko-KR" altLang="en-US" sz="2000" dirty="0" err="1">
                <a:solidFill>
                  <a:srgbClr val="0066FF"/>
                </a:solidFill>
              </a:rPr>
              <a:t>이시스</a:t>
            </a:r>
            <a:endParaRPr lang="en-US" altLang="ko-KR" sz="2000" dirty="0">
              <a:solidFill>
                <a:srgbClr val="0066FF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오시리스와 그의 부인 </a:t>
            </a:r>
            <a:r>
              <a:rPr lang="ko-KR" altLang="en-US" sz="1800" dirty="0" err="1"/>
              <a:t>이시스의</a:t>
            </a:r>
            <a:r>
              <a:rPr lang="ko-KR" altLang="en-US" sz="1800" dirty="0"/>
              <a:t> 시작은 </a:t>
            </a:r>
            <a:r>
              <a:rPr lang="ko-KR" altLang="en-US" sz="1800" dirty="0">
                <a:solidFill>
                  <a:srgbClr val="FF0000"/>
                </a:solidFill>
              </a:rPr>
              <a:t>창조신인 </a:t>
            </a:r>
            <a:r>
              <a:rPr lang="ko-KR" altLang="en-US" sz="1800" dirty="0" err="1">
                <a:solidFill>
                  <a:srgbClr val="FF0000"/>
                </a:solidFill>
              </a:rPr>
              <a:t>아툼</a:t>
            </a:r>
            <a:r>
              <a:rPr lang="en-US" altLang="ko-KR" sz="1800" dirty="0"/>
              <a:t>(</a:t>
            </a:r>
            <a:r>
              <a:rPr lang="en-US" altLang="ko-KR" sz="1800" dirty="0" err="1"/>
              <a:t>Atum</a:t>
            </a:r>
            <a:r>
              <a:rPr lang="en-US" altLang="ko-KR" sz="1800" dirty="0"/>
              <a:t>)</a:t>
            </a:r>
            <a:r>
              <a:rPr lang="ko-KR" altLang="en-US" sz="1800" dirty="0"/>
              <a:t>까지 </a:t>
            </a:r>
            <a:r>
              <a:rPr lang="en-US" altLang="ko-KR" sz="1800" dirty="0"/>
              <a:t>3</a:t>
            </a:r>
            <a:r>
              <a:rPr lang="ko-KR" altLang="en-US" sz="1800" dirty="0"/>
              <a:t>대를 거슬러 올라가는데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아툼의</a:t>
            </a:r>
            <a:r>
              <a:rPr lang="ko-KR" altLang="en-US" sz="1800" dirty="0"/>
              <a:t> 자녀인 슈</a:t>
            </a:r>
            <a:r>
              <a:rPr lang="en-US" altLang="ko-KR" sz="1800" dirty="0"/>
              <a:t>(Shu, </a:t>
            </a:r>
            <a:r>
              <a:rPr lang="ko-KR" altLang="en-US" sz="1800" dirty="0"/>
              <a:t>공기</a:t>
            </a:r>
            <a:r>
              <a:rPr lang="en-US" altLang="ko-KR" sz="1800" dirty="0"/>
              <a:t>)</a:t>
            </a:r>
            <a:r>
              <a:rPr lang="ko-KR" altLang="en-US" sz="1800" dirty="0"/>
              <a:t>와 </a:t>
            </a:r>
            <a:r>
              <a:rPr lang="ko-KR" altLang="en-US" sz="1800" dirty="0" err="1"/>
              <a:t>테프누트</a:t>
            </a:r>
            <a:r>
              <a:rPr lang="en-US" altLang="ko-KR" sz="1800" dirty="0"/>
              <a:t>(Tefnut, </a:t>
            </a:r>
            <a:r>
              <a:rPr lang="ko-KR" altLang="en-US" sz="1800" dirty="0"/>
              <a:t>습기</a:t>
            </a:r>
            <a:r>
              <a:rPr lang="en-US" altLang="ko-KR" sz="1800" dirty="0"/>
              <a:t>)</a:t>
            </a:r>
            <a:r>
              <a:rPr lang="ko-KR" altLang="en-US" sz="1800" dirty="0"/>
              <a:t>는 </a:t>
            </a:r>
            <a:r>
              <a:rPr lang="ko-KR" altLang="en-US" sz="1800" dirty="0" err="1"/>
              <a:t>게브</a:t>
            </a:r>
            <a:r>
              <a:rPr lang="en-US" altLang="ko-KR" sz="1800" dirty="0"/>
              <a:t>(</a:t>
            </a:r>
            <a:r>
              <a:rPr lang="en-US" altLang="ko-KR" sz="1800" dirty="0" err="1"/>
              <a:t>Geb</a:t>
            </a:r>
            <a:r>
              <a:rPr lang="en-US" altLang="ko-KR" sz="1800" dirty="0"/>
              <a:t>, </a:t>
            </a:r>
            <a:r>
              <a:rPr lang="ko-KR" altLang="en-US" sz="1800" dirty="0"/>
              <a:t>땅</a:t>
            </a:r>
            <a:r>
              <a:rPr lang="en-US" altLang="ko-KR" sz="1800" dirty="0"/>
              <a:t>)</a:t>
            </a:r>
            <a:r>
              <a:rPr lang="ko-KR" altLang="en-US" sz="1800" dirty="0"/>
              <a:t>와 </a:t>
            </a:r>
            <a:r>
              <a:rPr lang="ko-KR" altLang="en-US" sz="1800" dirty="0" err="1"/>
              <a:t>누트</a:t>
            </a:r>
            <a:r>
              <a:rPr lang="en-US" altLang="ko-KR" sz="1800" dirty="0"/>
              <a:t>(Nut,</a:t>
            </a:r>
            <a:r>
              <a:rPr lang="ko-KR" altLang="en-US" sz="1800" dirty="0"/>
              <a:t>하늘</a:t>
            </a:r>
            <a:r>
              <a:rPr lang="en-US" altLang="ko-KR" sz="1800" dirty="0"/>
              <a:t>)</a:t>
            </a:r>
            <a:r>
              <a:rPr lang="ko-KR" altLang="en-US" sz="1800" dirty="0"/>
              <a:t>를 낳았다</a:t>
            </a:r>
            <a:r>
              <a:rPr lang="en-US" altLang="ko-KR" sz="1800" dirty="0"/>
              <a:t>. 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>
                <a:solidFill>
                  <a:srgbClr val="FF0000"/>
                </a:solidFill>
              </a:rPr>
              <a:t>게브와</a:t>
            </a:r>
            <a:r>
              <a:rPr lang="ko-KR" altLang="en-US" sz="1800" dirty="0">
                <a:solidFill>
                  <a:srgbClr val="FF0000"/>
                </a:solidFill>
              </a:rPr>
              <a:t> </a:t>
            </a:r>
            <a:r>
              <a:rPr lang="ko-KR" altLang="en-US" sz="1800" dirty="0" err="1">
                <a:solidFill>
                  <a:srgbClr val="FF0000"/>
                </a:solidFill>
              </a:rPr>
              <a:t>누트</a:t>
            </a:r>
            <a:r>
              <a:rPr lang="ko-KR" altLang="en-US" sz="1800" dirty="0" err="1"/>
              <a:t>는</a:t>
            </a:r>
            <a:r>
              <a:rPr lang="ko-KR" altLang="en-US" sz="1800" dirty="0"/>
              <a:t> 네 명의 아이를 낳았는데 그들이 오시리스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이시스</a:t>
            </a:r>
            <a:r>
              <a:rPr lang="en-US" altLang="ko-KR" sz="1800" dirty="0"/>
              <a:t>, </a:t>
            </a:r>
            <a:r>
              <a:rPr lang="ko-KR" altLang="en-US" sz="1800" dirty="0"/>
              <a:t>세트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네프티스</a:t>
            </a:r>
            <a:r>
              <a:rPr lang="en-US" altLang="ko-KR" sz="1800" dirty="0"/>
              <a:t>(Nephthys)</a:t>
            </a:r>
            <a:r>
              <a:rPr lang="ko-KR" altLang="en-US" sz="1800" dirty="0"/>
              <a:t>다</a:t>
            </a:r>
            <a:r>
              <a:rPr lang="en-US" altLang="ko-KR" sz="1800" dirty="0"/>
              <a:t>. 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이후 이들은 서로 결혼하여 </a:t>
            </a:r>
            <a:r>
              <a:rPr lang="ko-KR" altLang="en-US" sz="1800" dirty="0">
                <a:solidFill>
                  <a:srgbClr val="FF0000"/>
                </a:solidFill>
              </a:rPr>
              <a:t>오시리스는 </a:t>
            </a:r>
            <a:r>
              <a:rPr lang="ko-KR" altLang="en-US" sz="1800" dirty="0" err="1">
                <a:solidFill>
                  <a:srgbClr val="FF0000"/>
                </a:solidFill>
              </a:rPr>
              <a:t>이시스</a:t>
            </a:r>
            <a:r>
              <a:rPr lang="ko-KR" altLang="en-US" sz="1800" dirty="0" err="1"/>
              <a:t>와</a:t>
            </a:r>
            <a:r>
              <a:rPr lang="ko-KR" altLang="en-US" sz="1800" dirty="0"/>
              <a:t> 짝이 되고</a:t>
            </a:r>
            <a:r>
              <a:rPr lang="en-US" altLang="ko-KR" sz="1800" dirty="0"/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세트는 </a:t>
            </a:r>
            <a:r>
              <a:rPr lang="ko-KR" altLang="en-US" sz="1800" dirty="0" err="1">
                <a:solidFill>
                  <a:srgbClr val="FF0000"/>
                </a:solidFill>
              </a:rPr>
              <a:t>네프티스</a:t>
            </a:r>
            <a:r>
              <a:rPr lang="ko-KR" altLang="en-US" sz="1800" dirty="0" err="1"/>
              <a:t>와</a:t>
            </a:r>
            <a:r>
              <a:rPr lang="ko-KR" altLang="en-US" sz="1800" dirty="0"/>
              <a:t> 짝이 되었다</a:t>
            </a:r>
            <a:r>
              <a:rPr lang="en-US" altLang="ko-KR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40045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579688" y="222189"/>
            <a:ext cx="11153687" cy="6575989"/>
          </a:xfrm>
        </p:spPr>
        <p:txBody>
          <a:bodyPr>
            <a:normAutofit/>
          </a:bodyPr>
          <a:lstStyle/>
          <a:p>
            <a:r>
              <a:rPr lang="ko-KR" altLang="en-US" sz="2600" dirty="0">
                <a:solidFill>
                  <a:srgbClr val="0066FF"/>
                </a:solidFill>
              </a:rPr>
              <a:t>오시리스와 </a:t>
            </a:r>
            <a:r>
              <a:rPr lang="ko-KR" altLang="en-US" sz="2600" dirty="0" err="1">
                <a:solidFill>
                  <a:srgbClr val="0066FF"/>
                </a:solidFill>
              </a:rPr>
              <a:t>이시스</a:t>
            </a:r>
            <a:endParaRPr lang="en-US" altLang="ko-KR" sz="2600" dirty="0">
              <a:solidFill>
                <a:srgbClr val="0066FF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r>
              <a:rPr lang="ko-KR" altLang="en-US" sz="1800" dirty="0">
                <a:latin typeface="+mn-ea"/>
              </a:rPr>
              <a:t>그리스의 역사학자이자 성직자였던 플루타르코스</a:t>
            </a:r>
            <a:r>
              <a:rPr lang="en-US" altLang="ko-KR" sz="1800" dirty="0">
                <a:latin typeface="+mn-ea"/>
              </a:rPr>
              <a:t>(</a:t>
            </a:r>
            <a:r>
              <a:rPr lang="en-US" altLang="ko-KR" sz="1800" dirty="0" err="1">
                <a:latin typeface="+mn-ea"/>
              </a:rPr>
              <a:t>Plutarchos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기원후 </a:t>
            </a:r>
            <a:r>
              <a:rPr lang="en-US" altLang="ko-KR" sz="1800" dirty="0">
                <a:latin typeface="+mn-ea"/>
              </a:rPr>
              <a:t>46~119</a:t>
            </a:r>
            <a:r>
              <a:rPr lang="ko-KR" altLang="en-US" sz="1800" dirty="0">
                <a:latin typeface="+mn-ea"/>
              </a:rPr>
              <a:t>년 이후 사망 추정</a:t>
            </a:r>
            <a:r>
              <a:rPr lang="en-US" altLang="ko-KR" sz="1800" dirty="0">
                <a:latin typeface="+mn-ea"/>
              </a:rPr>
              <a:t>)</a:t>
            </a:r>
            <a:r>
              <a:rPr lang="ko-KR" altLang="en-US" sz="1800" dirty="0">
                <a:latin typeface="+mn-ea"/>
              </a:rPr>
              <a:t>가 기록한 신화 내용에 따르면 </a:t>
            </a:r>
            <a:r>
              <a:rPr lang="ko-KR" altLang="en-US" sz="1800" dirty="0">
                <a:solidFill>
                  <a:srgbClr val="FF0000"/>
                </a:solidFill>
                <a:latin typeface="+mn-ea"/>
              </a:rPr>
              <a:t>이집트인들에게 문명을 소개</a:t>
            </a:r>
            <a:r>
              <a:rPr lang="ko-KR" altLang="en-US" sz="1800" dirty="0">
                <a:latin typeface="+mn-ea"/>
              </a:rPr>
              <a:t>하고 이후 다른 민족들에게 퍼뜨린 자는 오시리스이다</a:t>
            </a:r>
            <a:r>
              <a:rPr lang="en-US" altLang="ko-KR" sz="1800" dirty="0">
                <a:latin typeface="+mn-ea"/>
              </a:rPr>
              <a:t>. </a:t>
            </a:r>
            <a:r>
              <a:rPr lang="ko-KR" altLang="en-US" sz="1800" dirty="0">
                <a:latin typeface="+mn-ea"/>
              </a:rPr>
              <a:t>오시리스와 </a:t>
            </a:r>
            <a:r>
              <a:rPr lang="ko-KR" altLang="en-US" sz="1800" dirty="0" err="1">
                <a:latin typeface="+mn-ea"/>
              </a:rPr>
              <a:t>이시스는</a:t>
            </a:r>
            <a:r>
              <a:rPr lang="ko-KR" altLang="en-US" sz="1800" dirty="0">
                <a:latin typeface="+mn-ea"/>
              </a:rPr>
              <a:t> 태초에 이집트의 왕과 왕비였다</a:t>
            </a:r>
            <a:r>
              <a:rPr lang="en-US" altLang="ko-KR" sz="1800" dirty="0">
                <a:latin typeface="+mn-ea"/>
              </a:rPr>
              <a:t>. </a:t>
            </a: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endParaRPr lang="en-US" altLang="ko-KR" sz="2100" dirty="0">
              <a:latin typeface="+mn-ea"/>
            </a:endParaRP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r>
              <a:rPr lang="ko-KR" altLang="en-US" sz="1800" dirty="0">
                <a:latin typeface="+mn-ea"/>
              </a:rPr>
              <a:t>오시리스는 법의 개념을 도입하였고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사람들에게 신을 모시는 법을 알려주었으며</a:t>
            </a:r>
            <a:r>
              <a:rPr lang="en-US" altLang="ko-KR" sz="1800" dirty="0">
                <a:latin typeface="+mn-ea"/>
              </a:rPr>
              <a:t>,</a:t>
            </a:r>
            <a:r>
              <a:rPr lang="ko-KR" altLang="en-US" sz="1800" dirty="0">
                <a:latin typeface="+mn-ea"/>
              </a:rPr>
              <a:t> 뛰어난 말솜씨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음악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노래를 통해 모든 사람들의 마음을 샀다</a:t>
            </a:r>
            <a:r>
              <a:rPr lang="en-US" altLang="ko-KR" sz="1800" dirty="0">
                <a:latin typeface="+mn-ea"/>
              </a:rPr>
              <a:t>. </a:t>
            </a:r>
            <a:r>
              <a:rPr lang="ko-KR" altLang="en-US" sz="1800" dirty="0">
                <a:latin typeface="+mn-ea"/>
              </a:rPr>
              <a:t>그는 사람들을 무력으로 다스리지 않는 </a:t>
            </a:r>
            <a:r>
              <a:rPr lang="ko-KR" altLang="en-US" sz="1800" dirty="0">
                <a:solidFill>
                  <a:srgbClr val="FF0000"/>
                </a:solidFill>
                <a:latin typeface="+mn-ea"/>
              </a:rPr>
              <a:t>이상적인 왕</a:t>
            </a:r>
            <a:r>
              <a:rPr lang="ko-KR" altLang="en-US" sz="1800" dirty="0">
                <a:latin typeface="+mn-ea"/>
              </a:rPr>
              <a:t>이었다</a:t>
            </a:r>
            <a:r>
              <a:rPr lang="en-US" altLang="ko-KR" sz="1800" dirty="0">
                <a:latin typeface="+mn-ea"/>
              </a:rPr>
              <a:t>. </a:t>
            </a: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endParaRPr lang="en-US" altLang="ko-KR" sz="2100" dirty="0">
              <a:latin typeface="+mn-ea"/>
            </a:endParaRP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endParaRPr lang="en-US" altLang="ko-KR" sz="2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583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3826</TotalTime>
  <Words>1817</Words>
  <Application>Microsoft Office PowerPoint</Application>
  <PresentationFormat>와이드스크린</PresentationFormat>
  <Paragraphs>210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굴림</vt:lpstr>
      <vt:lpstr>맑은 고딕</vt:lpstr>
      <vt:lpstr>Arial</vt:lpstr>
      <vt:lpstr>Office 테마</vt:lpstr>
      <vt:lpstr>상하 이집트의 주인. 파라오</vt:lpstr>
      <vt:lpstr>이집트에 내린 나일강의 축복</vt:lpstr>
      <vt:lpstr>이집트에 내린 나일강의 축복</vt:lpstr>
      <vt:lpstr>이집트에 내린 나일강의 축복</vt:lpstr>
      <vt:lpstr>이집트 지역 도시 출현 과정</vt:lpstr>
      <vt:lpstr>이집트 지역 도시국가의 출현</vt:lpstr>
      <vt:lpstr>이집트 지역 도시국가의 출현</vt:lpstr>
      <vt:lpstr>이집트 신화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고대 이집트 왕조 연표</vt:lpstr>
      <vt:lpstr>이집트 지역 도시국가의 출현</vt:lpstr>
      <vt:lpstr>이집트 지역 도시국가의 출현</vt:lpstr>
      <vt:lpstr>이집트 지역 도시국가의 출현</vt:lpstr>
      <vt:lpstr>PowerPoint 프레젠테이션</vt:lpstr>
      <vt:lpstr>PowerPoint 프레젠테이션</vt:lpstr>
      <vt:lpstr>로제타 스톤  프톨레마이오스 5세 에피파네스 때에 만들어진 검은색 비석  프톨레마이오스 5세의 은혜가 요약되어 있음  1799년 7월 15일 베헤이라 주 로제타에서 나폴레옹의 이집트 원정군 장교인 피에르 부샤르가 발견  이집트어와 그리스어의 2가지 언어와 상형문자, 민중문자, 그리스 알파벳의 3가지 필기방식으로 씌여져 있어 이집트 상형문자 해독의 실마리가 됨 </vt:lpstr>
      <vt:lpstr>로제타 스톤  1814년 영국인 토마스 영이 이집트 민중문자의 해독을 끝냈고, 이집트 상형문자 해석을 시작했다.   1822년부터 1824년까지 장프랑수아 샹폴리옹이 이 일을 확장하여, 로제타 돌을 해석하였다.   샹폴리옹은 그리스어와 콥트어를 읽을 수 있었으므로 그것부터 해석하였고, 테두리가 둘러진 것이 무엇인가를 알아냈다. 그것은 왕의 이름을 나타내는 것이었다. 따라서 상형문자쪽의 테두리가 둘러진 단어를 주목하여 해독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빙하기의 종말과 정주 취락의 출현</dc:title>
  <dc:creator>user</dc:creator>
  <cp:lastModifiedBy>이 현진</cp:lastModifiedBy>
  <cp:revision>159</cp:revision>
  <dcterms:created xsi:type="dcterms:W3CDTF">2020-04-08T07:59:20Z</dcterms:created>
  <dcterms:modified xsi:type="dcterms:W3CDTF">2020-12-14T01:50:24Z</dcterms:modified>
</cp:coreProperties>
</file>