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5" r:id="rId23"/>
    <p:sldId id="416" r:id="rId24"/>
    <p:sldId id="417" r:id="rId25"/>
    <p:sldId id="418" r:id="rId26"/>
    <p:sldId id="419" r:id="rId27"/>
    <p:sldId id="422" r:id="rId28"/>
    <p:sldId id="423" r:id="rId29"/>
    <p:sldId id="420" r:id="rId30"/>
    <p:sldId id="421" r:id="rId31"/>
    <p:sldId id="374" r:id="rId32"/>
    <p:sldId id="425" r:id="rId33"/>
    <p:sldId id="424" r:id="rId34"/>
    <p:sldId id="430" r:id="rId35"/>
    <p:sldId id="375" r:id="rId36"/>
    <p:sldId id="37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3" autoAdjust="0"/>
  </p:normalViewPr>
  <p:slideViewPr>
    <p:cSldViewPr>
      <p:cViewPr varScale="1">
        <p:scale>
          <a:sx n="98" d="100"/>
          <a:sy n="98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8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3941763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57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naver.com/search.naver?sm=ncc_clk&amp;where=nexearch&amp;query=%BE%E7%BC%BA%C0%D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729243"/>
            <a:ext cx="573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인류문명의 발생과 전개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48" y="30003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나 건 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고고학의 연구 목적 </a:t>
            </a:r>
            <a:r>
              <a:rPr lang="en-US" altLang="ko-KR" sz="2800" dirty="0">
                <a:solidFill>
                  <a:srgbClr val="3366FF"/>
                </a:solidFill>
              </a:rPr>
              <a:t>3</a:t>
            </a:r>
            <a:r>
              <a:rPr lang="ko-KR" altLang="en-US" sz="2800" dirty="0">
                <a:solidFill>
                  <a:srgbClr val="3366FF"/>
                </a:solidFill>
              </a:rPr>
              <a:t>가지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1. </a:t>
            </a:r>
            <a:r>
              <a:rPr lang="ko-KR" altLang="en-US" sz="2000" dirty="0">
                <a:solidFill>
                  <a:srgbClr val="0066FF"/>
                </a:solidFill>
              </a:rPr>
              <a:t>문화사 복원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고고학사를</a:t>
            </a:r>
            <a:r>
              <a:rPr lang="ko-KR" altLang="en-US" dirty="0"/>
              <a:t> 보면 가장 먼저</a:t>
            </a:r>
            <a:r>
              <a:rPr lang="en-US" altLang="ko-KR" dirty="0"/>
              <a:t>, </a:t>
            </a:r>
            <a:r>
              <a:rPr lang="ko-KR" altLang="en-US" dirty="0"/>
              <a:t>그리고 가장 많은 노력이 들어간 분야임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고대문화의 특징을 시대별</a:t>
            </a:r>
            <a:r>
              <a:rPr lang="en-US" altLang="ko-KR" dirty="0"/>
              <a:t>, </a:t>
            </a:r>
            <a:r>
              <a:rPr lang="ko-KR" altLang="en-US" dirty="0"/>
              <a:t>지역별로 정리하는 것으로</a:t>
            </a:r>
            <a:r>
              <a:rPr lang="en-US" altLang="ko-KR" dirty="0"/>
              <a:t>,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 고고학 자료에 대해서 얼마나 오래되었는지</a:t>
            </a:r>
            <a:r>
              <a:rPr lang="en-US" altLang="ko-KR" dirty="0"/>
              <a:t>, </a:t>
            </a:r>
            <a:r>
              <a:rPr lang="ko-KR" altLang="en-US" dirty="0"/>
              <a:t>고고학 자료의 </a:t>
            </a:r>
            <a:r>
              <a:rPr lang="ko-KR" altLang="en-US" dirty="0" err="1"/>
              <a:t>변천양상이</a:t>
            </a:r>
            <a:r>
              <a:rPr lang="ko-KR" altLang="en-US" dirty="0"/>
              <a:t> 어떠한지를 살펴보는 것임</a:t>
            </a: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21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고고학의 연구 목적 </a:t>
            </a:r>
            <a:r>
              <a:rPr lang="en-US" altLang="ko-KR" sz="2800" dirty="0">
                <a:solidFill>
                  <a:srgbClr val="3366FF"/>
                </a:solidFill>
              </a:rPr>
              <a:t>3</a:t>
            </a:r>
            <a:r>
              <a:rPr lang="ko-KR" altLang="en-US" sz="2800" dirty="0">
                <a:solidFill>
                  <a:srgbClr val="3366FF"/>
                </a:solidFill>
              </a:rPr>
              <a:t>가지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1. </a:t>
            </a:r>
            <a:r>
              <a:rPr lang="ko-KR" altLang="en-US" sz="2000" dirty="0">
                <a:solidFill>
                  <a:srgbClr val="0066FF"/>
                </a:solidFill>
              </a:rPr>
              <a:t>문화사 복원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지역마다 편년의 틀이 짜여지면 유사성을 비교하여 지역간의 편년을 시도하고</a:t>
            </a:r>
            <a:r>
              <a:rPr lang="en-US" altLang="ko-KR" dirty="0"/>
              <a:t>,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다른 지역의 여러 시기들을 짜 맞추어 전체적인 편년이 가능해지면 시대별로 나타나는 지역별 </a:t>
            </a:r>
            <a:r>
              <a:rPr lang="ko-KR" altLang="en-US" dirty="0" err="1"/>
              <a:t>문화특성을</a:t>
            </a:r>
            <a:r>
              <a:rPr lang="ko-KR" altLang="en-US" dirty="0"/>
              <a:t> 찾아낼 수 </a:t>
            </a:r>
            <a:r>
              <a:rPr lang="ko-KR" altLang="en-US" dirty="0" err="1"/>
              <a:t>있게됨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105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고고학의 연구 목적 </a:t>
            </a:r>
            <a:r>
              <a:rPr lang="en-US" altLang="ko-KR" sz="2800" dirty="0">
                <a:solidFill>
                  <a:srgbClr val="3366FF"/>
                </a:solidFill>
              </a:rPr>
              <a:t>3</a:t>
            </a:r>
            <a:r>
              <a:rPr lang="ko-KR" altLang="en-US" sz="2800" dirty="0">
                <a:solidFill>
                  <a:srgbClr val="3366FF"/>
                </a:solidFill>
              </a:rPr>
              <a:t>가지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2. </a:t>
            </a:r>
            <a:r>
              <a:rPr lang="ko-KR" altLang="en-US" sz="2000" dirty="0">
                <a:solidFill>
                  <a:srgbClr val="0066FF"/>
                </a:solidFill>
              </a:rPr>
              <a:t>생활상의 복원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첫 번째 연구결과 시간과 공간의 틀이 완성되면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두 번째 단계로 </a:t>
            </a:r>
            <a:r>
              <a:rPr lang="ko-KR" altLang="en-US" dirty="0">
                <a:solidFill>
                  <a:srgbClr val="FF0000"/>
                </a:solidFill>
              </a:rPr>
              <a:t>유적과 유물에 대한 기능적 접근</a:t>
            </a:r>
            <a:r>
              <a:rPr lang="ko-KR" altLang="en-US" dirty="0"/>
              <a:t>을 통해 생명력을 불어넣게 된다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각종 유물이 어떠한 목적을 위해서 만들어 졌는지</a:t>
            </a:r>
            <a:r>
              <a:rPr lang="en-US" altLang="ko-KR" dirty="0"/>
              <a:t>, </a:t>
            </a:r>
            <a:r>
              <a:rPr lang="ko-KR" altLang="en-US" dirty="0"/>
              <a:t>건축물의 용도는 무엇인지 등의 </a:t>
            </a:r>
            <a:r>
              <a:rPr lang="ko-KR" altLang="en-US" dirty="0">
                <a:solidFill>
                  <a:srgbClr val="FF0000"/>
                </a:solidFill>
              </a:rPr>
              <a:t>일차적인 기능</a:t>
            </a:r>
            <a:r>
              <a:rPr lang="ko-KR" altLang="en-US" dirty="0"/>
              <a:t>을 살피고 더 나아가 </a:t>
            </a:r>
            <a:r>
              <a:rPr lang="ko-KR" altLang="en-US" dirty="0">
                <a:solidFill>
                  <a:srgbClr val="FF0000"/>
                </a:solidFill>
              </a:rPr>
              <a:t>사회적 기능</a:t>
            </a:r>
            <a:r>
              <a:rPr lang="ko-KR" altLang="en-US" dirty="0"/>
              <a:t>에 대해서도 연구가 이루어진다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422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고고학의 연구 목적 </a:t>
            </a:r>
            <a:r>
              <a:rPr lang="en-US" altLang="ko-KR" sz="2800" dirty="0">
                <a:solidFill>
                  <a:srgbClr val="3366FF"/>
                </a:solidFill>
              </a:rPr>
              <a:t>3</a:t>
            </a:r>
            <a:r>
              <a:rPr lang="ko-KR" altLang="en-US" sz="2800" dirty="0">
                <a:solidFill>
                  <a:srgbClr val="3366FF"/>
                </a:solidFill>
              </a:rPr>
              <a:t>가지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3. </a:t>
            </a:r>
            <a:r>
              <a:rPr lang="ko-KR" altLang="en-US" sz="2000" dirty="0">
                <a:solidFill>
                  <a:srgbClr val="0066FF"/>
                </a:solidFill>
              </a:rPr>
              <a:t>문화의 변동 과정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편년체계가</a:t>
            </a:r>
            <a:r>
              <a:rPr lang="ko-KR" altLang="en-US" dirty="0"/>
              <a:t> 갖추어지고 시기별 생활상이 파악되면 특정지역에서 벌어진 문화의 변화상을 파악할 수 있게 된다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문화가 어떠한 원인에 의해 그러한 특징을 가진 문화로 형성되었고</a:t>
            </a:r>
            <a:r>
              <a:rPr lang="en-US" altLang="ko-KR" dirty="0"/>
              <a:t>,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또 다음 시기로 가면서 나타난 문화의 변화는 왜 일어났으며</a:t>
            </a:r>
            <a:r>
              <a:rPr lang="en-US" altLang="ko-KR" dirty="0"/>
              <a:t>,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원인과 결과 사이에 벌어지는 구조적 조정은 어떠한 과정을 거쳤는가 하는 것이다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4575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고고학의 연구 목적 </a:t>
            </a:r>
            <a:r>
              <a:rPr lang="en-US" altLang="ko-KR" sz="2800" dirty="0">
                <a:solidFill>
                  <a:srgbClr val="3366FF"/>
                </a:solidFill>
              </a:rPr>
              <a:t>3</a:t>
            </a:r>
            <a:r>
              <a:rPr lang="ko-KR" altLang="en-US" sz="2800" dirty="0">
                <a:solidFill>
                  <a:srgbClr val="3366FF"/>
                </a:solidFill>
              </a:rPr>
              <a:t>가지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3. </a:t>
            </a:r>
            <a:r>
              <a:rPr lang="ko-KR" altLang="en-US" sz="2000" dirty="0">
                <a:solidFill>
                  <a:srgbClr val="0066FF"/>
                </a:solidFill>
              </a:rPr>
              <a:t>문화의 변동 과정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앞에서의 두 가지 연구분야가 각 문화의 특징을 </a:t>
            </a:r>
            <a:r>
              <a:rPr lang="ko-KR" altLang="en-US" b="1" dirty="0">
                <a:solidFill>
                  <a:srgbClr val="FF0000"/>
                </a:solidFill>
              </a:rPr>
              <a:t>묘사</a:t>
            </a:r>
            <a:r>
              <a:rPr lang="en-US" altLang="ko-KR" b="1" dirty="0">
                <a:solidFill>
                  <a:srgbClr val="FF0000"/>
                </a:solidFill>
              </a:rPr>
              <a:t>(description)</a:t>
            </a:r>
            <a:r>
              <a:rPr lang="ko-KR" altLang="en-US" dirty="0"/>
              <a:t>하는데 반해서</a:t>
            </a:r>
            <a:r>
              <a:rPr lang="en-US" altLang="ko-KR" dirty="0"/>
              <a:t>,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문화의 과정에 대한 연구는 </a:t>
            </a:r>
            <a:r>
              <a:rPr lang="ko-KR" altLang="en-US" dirty="0" err="1">
                <a:solidFill>
                  <a:srgbClr val="FF0000"/>
                </a:solidFill>
              </a:rPr>
              <a:t>문화변동의</a:t>
            </a:r>
            <a:r>
              <a:rPr lang="ko-KR" altLang="en-US" dirty="0">
                <a:solidFill>
                  <a:srgbClr val="FF0000"/>
                </a:solidFill>
              </a:rPr>
              <a:t> 인과관계를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(explanation)</a:t>
            </a:r>
            <a:r>
              <a:rPr lang="ko-KR" altLang="en-US" dirty="0"/>
              <a:t>하는 성격을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4412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러더퍼드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핵물리학의 아버지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</a:t>
            </a:r>
            <a:r>
              <a:rPr lang="en-US" altLang="ko-KR" dirty="0"/>
              <a:t>1909</a:t>
            </a:r>
            <a:r>
              <a:rPr lang="ko-KR" altLang="en-US" dirty="0"/>
              <a:t>년의 금박실험을 통해 원자 안에는 </a:t>
            </a:r>
            <a:r>
              <a:rPr lang="ko-KR" altLang="en-US" dirty="0">
                <a:solidFill>
                  <a:srgbClr val="FF0000"/>
                </a:solidFill>
              </a:rPr>
              <a:t>플러스 전기를 띤 원자핵</a:t>
            </a:r>
            <a:r>
              <a:rPr lang="ko-KR" altLang="en-US" dirty="0"/>
              <a:t>이라는 작은 알갱이가 있고</a:t>
            </a:r>
            <a:r>
              <a:rPr lang="en-US" altLang="ko-KR" dirty="0"/>
              <a:t>,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그 주위를 </a:t>
            </a:r>
            <a:r>
              <a:rPr lang="ko-KR" altLang="en-US" dirty="0">
                <a:solidFill>
                  <a:srgbClr val="FF0000"/>
                </a:solidFill>
              </a:rPr>
              <a:t>마이너스 전기를 띤 아주 작은 전자</a:t>
            </a:r>
            <a:r>
              <a:rPr lang="ko-KR" altLang="en-US" dirty="0"/>
              <a:t>들이 돌고 있다는 것을 발견함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원자를 향해 알파입자를 발사하는 실험을 계속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질소 기체를 향해 알파입자를 발사하는 실험을 하던 </a:t>
            </a:r>
            <a:r>
              <a:rPr lang="ko-KR" altLang="en-US" dirty="0" err="1"/>
              <a:t>러더퍼드는</a:t>
            </a:r>
            <a:r>
              <a:rPr lang="ko-KR" altLang="en-US" dirty="0"/>
              <a:t> 질소 기체에 수소가 섞여 있는 것을 발견했다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1912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러더퍼드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핵물리학의 아버지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질소 기체를 향해 알파입자를 발사하는 실험을 하던 </a:t>
            </a:r>
            <a:r>
              <a:rPr lang="ko-KR" altLang="en-US" dirty="0" err="1"/>
              <a:t>러더퍼드는</a:t>
            </a:r>
            <a:r>
              <a:rPr lang="ko-KR" altLang="en-US" dirty="0"/>
              <a:t> 질소 기체에 수소가 섞여 있는 것을 발견했다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알파입자를 발사하기 전에는 수소가 포함되어 있지 않았었다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그렇다며 </a:t>
            </a:r>
            <a:r>
              <a:rPr lang="ko-KR" altLang="en-US" dirty="0">
                <a:solidFill>
                  <a:srgbClr val="FF0000"/>
                </a:solidFill>
              </a:rPr>
              <a:t>이 수소는 어디에서 왔단 말인가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1914</a:t>
            </a:r>
            <a:r>
              <a:rPr lang="ko-KR" altLang="en-US" dirty="0"/>
              <a:t>년에 </a:t>
            </a:r>
            <a:r>
              <a:rPr lang="ko-KR" altLang="en-US" dirty="0" err="1"/>
              <a:t>러더퍼드는</a:t>
            </a:r>
            <a:r>
              <a:rPr lang="ko-KR" altLang="en-US" dirty="0"/>
              <a:t> 수소 원자핵이 모든 양전하를 가진 입자 중에서 가장 작은 알갱이라는 것을 밝혀냄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그러나 여전히 </a:t>
            </a:r>
            <a:r>
              <a:rPr lang="ko-KR" altLang="en-US" dirty="0">
                <a:solidFill>
                  <a:srgbClr val="FF0000"/>
                </a:solidFill>
              </a:rPr>
              <a:t>수소 원자핵이 다른 원자핵을 구성하는 알갱이</a:t>
            </a:r>
            <a:r>
              <a:rPr lang="ko-KR" altLang="en-US" dirty="0"/>
              <a:t>라는 것은 알지 못함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81327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러더퍼드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핵물리학의 아버지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질소 원자핵과 알파입자가 충돌하여 </a:t>
            </a:r>
            <a:r>
              <a:rPr lang="ko-KR" altLang="en-US" dirty="0">
                <a:solidFill>
                  <a:srgbClr val="FF0000"/>
                </a:solidFill>
              </a:rPr>
              <a:t>질소 원자핵이 깨지면서 </a:t>
            </a:r>
            <a:r>
              <a:rPr lang="ko-KR" altLang="en-US" dirty="0"/>
              <a:t>수소 원자핵이 나왔다는 것을 알려줌</a:t>
            </a: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그것은 질소 원자핵 속에 수소 원자핵이 들어 있었다는 것을 뜻함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러더퍼드는</a:t>
            </a:r>
            <a:r>
              <a:rPr lang="ko-KR" altLang="en-US" dirty="0"/>
              <a:t> 이런 사실을 바탕으로 모든 원자의 원자핵 속에 </a:t>
            </a:r>
            <a:r>
              <a:rPr lang="ko-KR" altLang="en-US" dirty="0">
                <a:solidFill>
                  <a:srgbClr val="FF0000"/>
                </a:solidFill>
              </a:rPr>
              <a:t>수소 원자핵인 양성자</a:t>
            </a:r>
            <a:r>
              <a:rPr lang="ko-KR" altLang="en-US" dirty="0"/>
              <a:t>가 들어 있다고 결론지음</a:t>
            </a: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52520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러더퍼드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핵물리학의 아버지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원자핵이 플러스 전기를 띠고 있다는 것은 실험을 통해 알고 있었지만</a:t>
            </a:r>
            <a:r>
              <a:rPr lang="en-US" altLang="ko-KR" dirty="0"/>
              <a:t>,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수소의 원자핵인 양성자가 원자핵의 주요 구성요소라는 것은 알지 못하고 있었다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이 실험을 통해 </a:t>
            </a:r>
            <a:r>
              <a:rPr lang="ko-KR" altLang="en-US" dirty="0" err="1"/>
              <a:t>러더퍼드는</a:t>
            </a:r>
            <a:r>
              <a:rPr lang="ko-KR" altLang="en-US" dirty="0"/>
              <a:t> 수소 원자핵인 양성자가 모든 원자핵을 구성하는 기본적인 입자라는 것을 알게 되었다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다시 말해 이 실험은 </a:t>
            </a:r>
            <a:r>
              <a:rPr lang="ko-KR" altLang="en-US" u="sng" dirty="0">
                <a:hlinkClick r:id="rId2"/>
              </a:rPr>
              <a:t>양성자</a:t>
            </a:r>
            <a:r>
              <a:rPr lang="ko-KR" altLang="en-US" dirty="0"/>
              <a:t>를 발견한 실험이었다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113766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/>
                </a:solidFill>
              </a:rPr>
              <a:t>원자핵에는 양성자가 있고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그 주변을 같은 수의 전자가 돌고 있음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원자가 </a:t>
            </a:r>
            <a:r>
              <a:rPr lang="ko-KR" altLang="en-US" dirty="0">
                <a:solidFill>
                  <a:srgbClr val="FF0000"/>
                </a:solidFill>
              </a:rPr>
              <a:t>전기적으로 중성</a:t>
            </a:r>
            <a:r>
              <a:rPr lang="ko-KR" altLang="en-US" dirty="0"/>
              <a:t>이 되기 위해서는 원자핵에 들어 있는 양성자의 수와 원자핵 주위를 도는 전자의 수가 같아야 한다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그러나 </a:t>
            </a:r>
            <a:r>
              <a:rPr lang="ko-KR" altLang="en-US" dirty="0">
                <a:solidFill>
                  <a:srgbClr val="FF0000"/>
                </a:solidFill>
              </a:rPr>
              <a:t>원자핵의 무게</a:t>
            </a:r>
            <a:r>
              <a:rPr lang="ko-KR" altLang="en-US" dirty="0"/>
              <a:t>는 원자핵에 들어 있는 양성자의 무게보다 훨씬 무거웠다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이것은 풀 수 없는 수수께끼처럼 보였다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양성자로 이루어진 원자핵과 그 주위를 도는 전자 외에도 </a:t>
            </a:r>
            <a:r>
              <a:rPr lang="ko-KR" altLang="en-US" dirty="0">
                <a:solidFill>
                  <a:srgbClr val="FF0000"/>
                </a:solidFill>
              </a:rPr>
              <a:t>원자를 구성하는 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의 알갱이</a:t>
            </a:r>
            <a:r>
              <a:rPr lang="ko-KR" altLang="en-US" dirty="0"/>
              <a:t>가 있는 것이 아닐까</a:t>
            </a:r>
            <a:r>
              <a:rPr lang="en-US" altLang="ko-KR" dirty="0"/>
              <a:t>?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1642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72924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생명체의 진화와 문화 변동</a:t>
            </a:r>
            <a:r>
              <a:rPr lang="en-US" altLang="ko-KR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고고학</a:t>
            </a:r>
          </a:p>
        </p:txBody>
      </p:sp>
    </p:spTree>
    <p:extLst>
      <p:ext uri="{BB962C8B-B14F-4D97-AF65-F5344CB8AC3E}">
        <p14:creationId xmlns:p14="http://schemas.microsoft.com/office/powerpoint/2010/main" val="101577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/>
                </a:solidFill>
              </a:rPr>
              <a:t>원자를 이루는 제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ko-KR" altLang="en-US" b="1" dirty="0">
                <a:solidFill>
                  <a:schemeClr val="accent6"/>
                </a:solidFill>
              </a:rPr>
              <a:t>의 알갱이인 중성자</a:t>
            </a:r>
            <a:endParaRPr lang="ko-KR" altLang="en-US" dirty="0">
              <a:solidFill>
                <a:schemeClr val="accent6"/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원자를 이루는 제</a:t>
            </a:r>
            <a:r>
              <a:rPr lang="en-US" altLang="ko-KR" dirty="0"/>
              <a:t>3</a:t>
            </a:r>
            <a:r>
              <a:rPr lang="ko-KR" altLang="en-US" dirty="0"/>
              <a:t>의 알갱이인 중성자를 발견하여</a:t>
            </a:r>
            <a:r>
              <a:rPr lang="en-US" altLang="ko-KR" dirty="0"/>
              <a:t>, </a:t>
            </a:r>
            <a:r>
              <a:rPr lang="ko-KR" altLang="en-US" dirty="0"/>
              <a:t>원자의 수수께끼를 풀어낸 사람은 </a:t>
            </a:r>
            <a:r>
              <a:rPr lang="ko-KR" altLang="en-US" dirty="0" err="1"/>
              <a:t>러더퍼드의</a:t>
            </a:r>
            <a:r>
              <a:rPr lang="ko-KR" altLang="en-US" dirty="0"/>
              <a:t> 제자였던 </a:t>
            </a:r>
            <a:r>
              <a:rPr lang="ko-KR" altLang="en-US" dirty="0" err="1">
                <a:solidFill>
                  <a:srgbClr val="92D050"/>
                </a:solidFill>
              </a:rPr>
              <a:t>제임스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ko-KR" altLang="en-US" dirty="0" err="1">
                <a:solidFill>
                  <a:srgbClr val="92D050"/>
                </a:solidFill>
              </a:rPr>
              <a:t>체드윅임</a:t>
            </a:r>
            <a:endParaRPr lang="en-US" altLang="ko-KR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</a:t>
            </a:r>
            <a:r>
              <a:rPr lang="ko-KR" altLang="en-US" dirty="0" err="1"/>
              <a:t>러더퍼드의</a:t>
            </a:r>
            <a:r>
              <a:rPr lang="ko-KR" altLang="en-US" dirty="0"/>
              <a:t> 제자였던 </a:t>
            </a:r>
            <a:r>
              <a:rPr lang="ko-KR" altLang="en-US" dirty="0" err="1"/>
              <a:t>채드윅은</a:t>
            </a:r>
            <a:r>
              <a:rPr lang="ko-KR" altLang="en-US" dirty="0"/>
              <a:t> 이 새로운 입자의 정체를 알아내는 실험을 시작했다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채드윅은</a:t>
            </a:r>
            <a:r>
              <a:rPr lang="ko-KR" altLang="en-US" dirty="0"/>
              <a:t> 몇 가지 실험을 통해 이 입자가 양성자와 거의 같은 무게를 가지며</a:t>
            </a:r>
            <a:r>
              <a:rPr lang="en-US" altLang="ko-KR" dirty="0"/>
              <a:t>, </a:t>
            </a:r>
            <a:r>
              <a:rPr lang="ko-KR" altLang="en-US" dirty="0"/>
              <a:t>전기적으로 중성이라는 것을 알아냈다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</a:t>
            </a:r>
            <a:r>
              <a:rPr lang="ko-KR" altLang="en-US" dirty="0" err="1"/>
              <a:t>채드윅은</a:t>
            </a:r>
            <a:r>
              <a:rPr lang="ko-KR" altLang="en-US" dirty="0"/>
              <a:t> 이것을 </a:t>
            </a:r>
            <a:r>
              <a:rPr lang="ko-KR" altLang="en-US" dirty="0">
                <a:solidFill>
                  <a:srgbClr val="FF0000"/>
                </a:solidFill>
              </a:rPr>
              <a:t>중성자</a:t>
            </a:r>
            <a:r>
              <a:rPr lang="ko-KR" altLang="en-US" dirty="0"/>
              <a:t>라고 불렀다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1932</a:t>
            </a:r>
            <a:r>
              <a:rPr lang="ko-KR" altLang="en-US" dirty="0"/>
              <a:t>년의 일이며</a:t>
            </a:r>
            <a:r>
              <a:rPr lang="en-US" altLang="ko-KR" dirty="0"/>
              <a:t>,</a:t>
            </a:r>
            <a:r>
              <a:rPr lang="ko-KR" altLang="en-US" dirty="0"/>
              <a:t> 원자를 구성하는 세 개의 입자가 모두 세상에 그 모습을 드러내게 되었다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88032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/>
                </a:solidFill>
              </a:rPr>
              <a:t>원자핵에는 양성자와 중성자가 들어 있다</a:t>
            </a:r>
            <a:endParaRPr lang="ko-KR" altLang="en-US" dirty="0">
              <a:solidFill>
                <a:schemeClr val="accent6"/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원자 속에는 같은 수의 양성자와 전자가 들어 있으므로 </a:t>
            </a:r>
            <a:r>
              <a:rPr lang="ko-KR" altLang="en-US" dirty="0">
                <a:solidFill>
                  <a:srgbClr val="FF0000"/>
                </a:solidFill>
              </a:rPr>
              <a:t>원자번호는 양성자의 수 또는 전자의 수</a:t>
            </a:r>
            <a:r>
              <a:rPr lang="ko-KR" altLang="en-US" dirty="0"/>
              <a:t>를 나타낸다고 할 수도 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하지만 원자가 전자를 얻거나 잃어도 원자의 종류가 바뀌는 것은 아니다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원자가 전자를 얻거나 잃어 양성자의 수가 같지 않게 된 원자를 </a:t>
            </a:r>
            <a:r>
              <a:rPr lang="ko-KR" altLang="en-US" dirty="0">
                <a:solidFill>
                  <a:srgbClr val="FF0000"/>
                </a:solidFill>
              </a:rPr>
              <a:t>이온</a:t>
            </a:r>
            <a:r>
              <a:rPr lang="ko-KR" altLang="en-US" dirty="0"/>
              <a:t>이라고 하는데 이때 원자의 종류</a:t>
            </a:r>
            <a:r>
              <a:rPr lang="en-US" altLang="ko-KR" dirty="0"/>
              <a:t>, </a:t>
            </a:r>
            <a:r>
              <a:rPr lang="ko-KR" altLang="en-US" dirty="0"/>
              <a:t>즉 원자번호를 결정하는 것은 전자의 수가 아니라 양성자의 수이다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2212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/>
                </a:solidFill>
              </a:rPr>
              <a:t>원자핵 안의 양성자의 수는 같지만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질량수가 다른 것을 동위원소라 한다</a:t>
            </a:r>
            <a:endParaRPr lang="ko-KR" altLang="en-US" dirty="0">
              <a:solidFill>
                <a:schemeClr val="accent6"/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같은 원자라고 해도 원자핵 안에 들어 있는 중성자의 수가 다 같은 것은 아니다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같은 원자이면서 중성자의 수가 달라 원자량이 다른 원소를 </a:t>
            </a:r>
            <a:r>
              <a:rPr lang="ko-KR" altLang="en-US" dirty="0">
                <a:solidFill>
                  <a:srgbClr val="FF0000"/>
                </a:solidFill>
              </a:rPr>
              <a:t>동위원소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대부분의 원소는 안정한 동위원소와 불안정한 동위원소를 가지고 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불안정한 동위원소들은 시간을 두고 일정한 비율로 붕괴하여 다른 원자핵으로 변환해 가는데 이것이 바로 </a:t>
            </a:r>
            <a:r>
              <a:rPr lang="ko-KR" altLang="en-US" dirty="0">
                <a:solidFill>
                  <a:srgbClr val="FF0000"/>
                </a:solidFill>
              </a:rPr>
              <a:t>방사성 붕괴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154757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원자핵의 구성</a:t>
            </a:r>
          </a:p>
        </p:txBody>
      </p:sp>
    </p:spTree>
    <p:extLst>
      <p:ext uri="{BB962C8B-B14F-4D97-AF65-F5344CB8AC3E}">
        <p14:creationId xmlns:p14="http://schemas.microsoft.com/office/powerpoint/2010/main" val="351093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방사성동위원소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방사성 동위원소는 붕괴하여 안정한 원소로 바뀌기 때문에 시간이 가면 갈수록 그 양이 줄어든다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방사성 동위원소는 오랜 세월을 두고 서서히 붕괴해 간다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419292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방사성동위원소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방사성 동위원소는 </a:t>
            </a:r>
            <a:r>
              <a:rPr lang="ko-KR" altLang="en-US" dirty="0">
                <a:solidFill>
                  <a:srgbClr val="FF0000"/>
                </a:solidFill>
              </a:rPr>
              <a:t>반감기</a:t>
            </a:r>
            <a:r>
              <a:rPr lang="ko-KR" altLang="en-US" dirty="0"/>
              <a:t>를 가지고 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반감기는 방사성 동위원소가 붕괴할 확률이 </a:t>
            </a:r>
            <a:r>
              <a:rPr lang="en-US" altLang="ko-KR" dirty="0"/>
              <a:t>50%</a:t>
            </a:r>
            <a:r>
              <a:rPr lang="ko-KR" altLang="en-US" dirty="0"/>
              <a:t>가 되는 기간을 말한다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우라늄의 반감기가 </a:t>
            </a:r>
            <a:r>
              <a:rPr lang="en-US" altLang="ko-KR" dirty="0"/>
              <a:t>45</a:t>
            </a:r>
            <a:r>
              <a:rPr lang="ko-KR" altLang="en-US" dirty="0"/>
              <a:t>억 년이라는 것은 우라늄 하나가 다음 </a:t>
            </a:r>
            <a:r>
              <a:rPr lang="en-US" altLang="ko-KR" dirty="0"/>
              <a:t>45</a:t>
            </a:r>
            <a:r>
              <a:rPr lang="ko-KR" altLang="en-US" dirty="0"/>
              <a:t>억 년 동안에 붕괴할 확률이 </a:t>
            </a:r>
            <a:r>
              <a:rPr lang="en-US" altLang="ko-KR" dirty="0"/>
              <a:t>50%</a:t>
            </a:r>
            <a:r>
              <a:rPr lang="ko-KR" altLang="en-US" dirty="0"/>
              <a:t>라는 것을 뜻한다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따라서 지금 </a:t>
            </a:r>
            <a:r>
              <a:rPr lang="en-US" altLang="ko-KR" dirty="0"/>
              <a:t>100</a:t>
            </a:r>
            <a:r>
              <a:rPr lang="ko-KR" altLang="en-US" dirty="0"/>
              <a:t>개의 우라늄 원자가 있다면 </a:t>
            </a:r>
            <a:r>
              <a:rPr lang="en-US" altLang="ko-KR" dirty="0"/>
              <a:t>45</a:t>
            </a:r>
            <a:r>
              <a:rPr lang="ko-KR" altLang="en-US" dirty="0"/>
              <a:t>억 년 후에는 </a:t>
            </a:r>
            <a:r>
              <a:rPr lang="en-US" altLang="ko-KR" dirty="0"/>
              <a:t>50</a:t>
            </a:r>
            <a:r>
              <a:rPr lang="ko-KR" altLang="en-US" dirty="0"/>
              <a:t>개만 남을 것이라는 이야기이다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그리고 </a:t>
            </a:r>
            <a:r>
              <a:rPr lang="en-US" altLang="ko-KR" dirty="0"/>
              <a:t>90</a:t>
            </a:r>
            <a:r>
              <a:rPr lang="ko-KR" altLang="en-US" dirty="0"/>
              <a:t>억 년 후에는 </a:t>
            </a:r>
            <a:r>
              <a:rPr lang="en-US" altLang="ko-KR" dirty="0"/>
              <a:t>50</a:t>
            </a:r>
            <a:r>
              <a:rPr lang="ko-KR" altLang="en-US" dirty="0"/>
              <a:t>개의 반인 </a:t>
            </a:r>
            <a:r>
              <a:rPr lang="en-US" altLang="ko-KR" dirty="0"/>
              <a:t>25</a:t>
            </a:r>
            <a:r>
              <a:rPr lang="ko-KR" altLang="en-US" dirty="0"/>
              <a:t>개의 우라늄 원자만 남게 될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297794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탄소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를 이용한 탄소연대측정법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방사성 탄소를 이용하여 </a:t>
            </a:r>
            <a:r>
              <a:rPr lang="en-US" altLang="ko-KR" dirty="0"/>
              <a:t>1947</a:t>
            </a:r>
            <a:r>
              <a:rPr lang="ko-KR" altLang="en-US" dirty="0"/>
              <a:t>년에 고고학적인 연대를 처음으로 측정한 사람은 </a:t>
            </a:r>
            <a:r>
              <a:rPr lang="ko-KR" altLang="en-US" dirty="0" err="1"/>
              <a:t>윌리아드</a:t>
            </a:r>
            <a:r>
              <a:rPr lang="ko-KR" altLang="en-US" dirty="0"/>
              <a:t> </a:t>
            </a:r>
            <a:r>
              <a:rPr lang="ko-KR" altLang="en-US" dirty="0" err="1"/>
              <a:t>리비</a:t>
            </a:r>
            <a:r>
              <a:rPr lang="en-US" altLang="ko-KR" dirty="0"/>
              <a:t>(Willard Frank Libby, 1908~1980)</a:t>
            </a:r>
            <a:r>
              <a:rPr lang="ko-KR" altLang="en-US" dirty="0"/>
              <a:t>였다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 err="1"/>
              <a:t>리비는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탄소의 동위원소인 탄소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를 고고학 연대 측정에 사용</a:t>
            </a:r>
            <a:r>
              <a:rPr lang="ko-KR" altLang="en-US" dirty="0"/>
              <a:t>한 공로로 </a:t>
            </a:r>
            <a:r>
              <a:rPr lang="en-US" altLang="ko-KR" dirty="0"/>
              <a:t>1961</a:t>
            </a:r>
            <a:r>
              <a:rPr lang="ko-KR" altLang="en-US" dirty="0"/>
              <a:t>년 노벨 화학상을 받았다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368940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탄소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를 이용한 탄소연대측정법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우리 주위에 가장 흔한 원소 중 하나인 탄소는 질량이 </a:t>
            </a:r>
            <a:r>
              <a:rPr lang="en-US" altLang="ko-KR" dirty="0"/>
              <a:t>14</a:t>
            </a:r>
            <a:r>
              <a:rPr lang="ko-KR" altLang="en-US" dirty="0"/>
              <a:t>인 방사성 동위원소가 있다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우주에서 날아오는 </a:t>
            </a:r>
            <a:r>
              <a:rPr lang="ko-KR" altLang="en-US" dirty="0">
                <a:solidFill>
                  <a:srgbClr val="FF0000"/>
                </a:solidFill>
              </a:rPr>
              <a:t>우주선 속에는 섞여 있던 중성자가 질소 원자핵과 충돌</a:t>
            </a:r>
            <a:r>
              <a:rPr lang="ko-KR" altLang="en-US" dirty="0"/>
              <a:t>하면 방사성 동위원소인 탄소</a:t>
            </a:r>
            <a:r>
              <a:rPr lang="en-US" altLang="ko-KR" dirty="0"/>
              <a:t>14</a:t>
            </a:r>
            <a:r>
              <a:rPr lang="ko-KR" altLang="en-US" dirty="0"/>
              <a:t>가 만들어진다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63692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6" y="1484784"/>
            <a:ext cx="7599615" cy="47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탄소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를 이용한 탄소연대측정법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 탄소</a:t>
            </a:r>
            <a:r>
              <a:rPr lang="en-US" altLang="ko-KR" dirty="0"/>
              <a:t>14</a:t>
            </a:r>
            <a:r>
              <a:rPr lang="ko-KR" altLang="en-US" dirty="0"/>
              <a:t>는 불안정한 원자핵이므로 붕괴하여 보통의 질소 원자핵으로 바뀐다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</a:rPr>
              <a:t>탄소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가 보통의 질소로 붕괴하는 반감기는 약 </a:t>
            </a:r>
            <a:r>
              <a:rPr lang="en-US" altLang="ko-KR" dirty="0">
                <a:solidFill>
                  <a:srgbClr val="FF0000"/>
                </a:solidFill>
              </a:rPr>
              <a:t>5,730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66" y="3501008"/>
            <a:ext cx="4829068" cy="29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탄소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를 이용한 탄소연대측정법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우주선에 의해 만들어지는 탄소</a:t>
            </a:r>
            <a:r>
              <a:rPr lang="en-US" altLang="ko-KR" dirty="0"/>
              <a:t>14</a:t>
            </a:r>
            <a:r>
              <a:rPr lang="ko-KR" altLang="en-US" dirty="0"/>
              <a:t>의 수와 붕괴하는 탄소</a:t>
            </a:r>
            <a:r>
              <a:rPr lang="en-US" altLang="ko-KR" dirty="0"/>
              <a:t>14</a:t>
            </a:r>
            <a:r>
              <a:rPr lang="ko-KR" altLang="en-US" dirty="0"/>
              <a:t>의 수가 평형을 이루면 공기 중에는 </a:t>
            </a:r>
            <a:r>
              <a:rPr lang="ko-KR" altLang="en-US" dirty="0">
                <a:solidFill>
                  <a:srgbClr val="FF0000"/>
                </a:solidFill>
              </a:rPr>
              <a:t>일정한 양의 방사성 탄소</a:t>
            </a:r>
            <a:r>
              <a:rPr lang="ko-KR" altLang="en-US" dirty="0"/>
              <a:t>가 항상 존재하게 된다</a:t>
            </a:r>
            <a:r>
              <a:rPr lang="en-US" altLang="ko-KR" dirty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실험 관측에 따르면</a:t>
            </a:r>
            <a:r>
              <a:rPr lang="en-US" altLang="ko-KR" dirty="0"/>
              <a:t>, </a:t>
            </a:r>
            <a:r>
              <a:rPr lang="ko-KR" altLang="en-US" dirty="0"/>
              <a:t>지구의 대기 중에는 약 </a:t>
            </a:r>
            <a:r>
              <a:rPr lang="en-US" altLang="ko-KR" dirty="0"/>
              <a:t>1012</a:t>
            </a:r>
            <a:r>
              <a:rPr lang="ko-KR" altLang="en-US" dirty="0"/>
              <a:t>개의 보통의 탄소 원자마다 약 </a:t>
            </a:r>
            <a:r>
              <a:rPr lang="en-US" altLang="ko-KR" dirty="0"/>
              <a:t>1</a:t>
            </a:r>
            <a:r>
              <a:rPr lang="ko-KR" altLang="en-US" dirty="0"/>
              <a:t>개의 비율로 방사성 탄소 원자가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17590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학문적 정의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고고학은 인간의 </a:t>
            </a:r>
            <a:r>
              <a:rPr lang="ko-KR" altLang="en-US" dirty="0" err="1"/>
              <a:t>문화행위에</a:t>
            </a:r>
            <a:r>
              <a:rPr lang="ko-KR" altLang="en-US" dirty="0"/>
              <a:t> 수반된 </a:t>
            </a:r>
            <a:r>
              <a:rPr lang="ko-KR" altLang="en-US" dirty="0" err="1"/>
              <a:t>물질자료를</a:t>
            </a:r>
            <a:r>
              <a:rPr lang="ko-KR" altLang="en-US" dirty="0"/>
              <a:t> 통해 인간을 이해</a:t>
            </a:r>
            <a:r>
              <a:rPr lang="en-US" altLang="ko-KR" dirty="0"/>
              <a:t>(</a:t>
            </a:r>
            <a:r>
              <a:rPr lang="ko-KR" altLang="en-US" dirty="0"/>
              <a:t>과거 문화의 복원</a:t>
            </a:r>
            <a:r>
              <a:rPr lang="en-US" altLang="ko-KR" dirty="0"/>
              <a:t>)</a:t>
            </a:r>
            <a:r>
              <a:rPr lang="ko-KR" altLang="en-US" dirty="0"/>
              <a:t>하고자 하는 </a:t>
            </a:r>
            <a:r>
              <a:rPr lang="ko-KR" altLang="en-US" dirty="0" err="1"/>
              <a:t>학문임</a:t>
            </a:r>
            <a:endParaRPr lang="en-US" altLang="ko-KR" sz="1800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고고학자료는 모두 </a:t>
            </a:r>
            <a:r>
              <a:rPr lang="ko-KR" altLang="en-US" dirty="0" err="1"/>
              <a:t>물질자료이며</a:t>
            </a:r>
            <a:r>
              <a:rPr lang="en-US" altLang="ko-KR" dirty="0"/>
              <a:t>, </a:t>
            </a:r>
            <a:r>
              <a:rPr lang="ko-KR" altLang="en-US" dirty="0"/>
              <a:t>이때의 </a:t>
            </a:r>
            <a:r>
              <a:rPr lang="ko-KR" altLang="en-US" dirty="0" err="1"/>
              <a:t>물질자료라</a:t>
            </a:r>
            <a:r>
              <a:rPr lang="ko-KR" altLang="en-US" dirty="0"/>
              <a:t> 함은 현재에 남겨진 것으로 인간의 문화적 행위가 수반된 것만으로 한정됨</a:t>
            </a:r>
          </a:p>
        </p:txBody>
      </p:sp>
    </p:spTree>
    <p:extLst>
      <p:ext uri="{BB962C8B-B14F-4D97-AF65-F5344CB8AC3E}">
        <p14:creationId xmlns:p14="http://schemas.microsoft.com/office/powerpoint/2010/main" val="700473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20" y="1571612"/>
            <a:ext cx="8572560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탄소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를 이용한 탄소연대측정법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l"/>
            </a:pPr>
            <a:r>
              <a:rPr lang="ko-KR" altLang="en-US" dirty="0"/>
              <a:t> 식물은 대기로부터 이산화탄소를 흡수하여 </a:t>
            </a:r>
            <a:r>
              <a:rPr lang="ko-KR" altLang="en-US" dirty="0">
                <a:solidFill>
                  <a:srgbClr val="FF0000"/>
                </a:solidFill>
              </a:rPr>
              <a:t>광합성 작용</a:t>
            </a:r>
            <a:r>
              <a:rPr lang="ko-KR" altLang="en-US" dirty="0"/>
              <a:t>으로 유기화합물을 만들어낸다</a:t>
            </a:r>
            <a:r>
              <a:rPr lang="en-US" altLang="ko-KR" dirty="0"/>
              <a:t>. </a:t>
            </a:r>
          </a:p>
          <a:p>
            <a:pPr algn="just">
              <a:buFont typeface="Wingdings" pitchFamily="2" charset="2"/>
              <a:buChar char="l"/>
            </a:pPr>
            <a:endParaRPr lang="en-US" altLang="ko-KR" dirty="0"/>
          </a:p>
          <a:p>
            <a:pPr algn="just"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따라서 금방 만들어진 유기화합물 속에는 공기 속에서와 같은 비율의 방사성 탄소가 포함되어 있다</a:t>
            </a:r>
            <a:r>
              <a:rPr lang="en-US" altLang="ko-KR" dirty="0"/>
              <a:t>. </a:t>
            </a:r>
          </a:p>
          <a:p>
            <a:pPr algn="just">
              <a:buFont typeface="Wingdings" pitchFamily="2" charset="2"/>
              <a:buChar char="l"/>
            </a:pPr>
            <a:endParaRPr lang="en-US" altLang="ko-KR" dirty="0"/>
          </a:p>
          <a:p>
            <a:pPr algn="just"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생명활동이 멈춘</a:t>
            </a:r>
            <a:r>
              <a:rPr lang="ko-KR" altLang="en-US" dirty="0"/>
              <a:t> 생물체 내의 방사성 탄소의 양은 시간이 갈수록 줄어들기만 한다</a:t>
            </a:r>
            <a:r>
              <a:rPr lang="en-US" altLang="ko-KR" dirty="0"/>
              <a:t>. </a:t>
            </a:r>
          </a:p>
          <a:p>
            <a:pPr algn="just">
              <a:buFont typeface="Wingdings" pitchFamily="2" charset="2"/>
              <a:buChar char="l"/>
            </a:pPr>
            <a:endParaRPr lang="en-US" altLang="ko-KR" dirty="0"/>
          </a:p>
          <a:p>
            <a:pPr algn="just"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따라서 나무와 뼈</a:t>
            </a:r>
            <a:r>
              <a:rPr lang="en-US" altLang="ko-KR" dirty="0"/>
              <a:t>, </a:t>
            </a:r>
            <a:r>
              <a:rPr lang="ko-KR" altLang="en-US" dirty="0"/>
              <a:t>옷가지 등 탄소를 포함하는 시료만 구할 수 있으면 이 시료 속에 포함되어 있는 방사성 탄소의 양을 측정해서 이 시료가 만들어진 때로부터 얼마나 많은 시간이 흘렀는지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71480"/>
            <a:ext cx="2339102" cy="461665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방사성연대측정</a:t>
            </a:r>
          </a:p>
        </p:txBody>
      </p:sp>
    </p:spTree>
    <p:extLst>
      <p:ext uri="{BB962C8B-B14F-4D97-AF65-F5344CB8AC3E}">
        <p14:creationId xmlns:p14="http://schemas.microsoft.com/office/powerpoint/2010/main" val="169469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적자생존 </a:t>
            </a:r>
            <a:r>
              <a:rPr lang="en-US" altLang="ko-KR" sz="2800" dirty="0">
                <a:solidFill>
                  <a:srgbClr val="0070C0"/>
                </a:solidFill>
              </a:rPr>
              <a:t>X, </a:t>
            </a:r>
            <a:r>
              <a:rPr lang="ko-KR" altLang="en-US" sz="2800" dirty="0">
                <a:solidFill>
                  <a:srgbClr val="0070C0"/>
                </a:solidFill>
              </a:rPr>
              <a:t>자연선택 </a:t>
            </a:r>
            <a:r>
              <a:rPr lang="en-US" altLang="ko-KR" sz="2800" dirty="0">
                <a:solidFill>
                  <a:srgbClr val="0070C0"/>
                </a:solidFill>
              </a:rPr>
              <a:t>O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진화론이란</a:t>
            </a:r>
            <a:r>
              <a:rPr lang="en-US" altLang="ko-KR" sz="2000" dirty="0">
                <a:solidFill>
                  <a:srgbClr val="0066FF"/>
                </a:solidFill>
              </a:rPr>
              <a:t>?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진화란 한 생물 집단에서 일어나는 유전적 변화 또는 </a:t>
            </a:r>
            <a:r>
              <a:rPr lang="ko-KR" altLang="en-US" dirty="0" err="1">
                <a:solidFill>
                  <a:srgbClr val="FF0000"/>
                </a:solidFill>
              </a:rPr>
              <a:t>유전자풀의</a:t>
            </a:r>
            <a:r>
              <a:rPr lang="ko-KR" altLang="en-US" dirty="0">
                <a:solidFill>
                  <a:srgbClr val="FF0000"/>
                </a:solidFill>
              </a:rPr>
              <a:t> 변화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유전자풀이란 어떤 생물 집단에 속해 있는 유전 정보 전체를 말한다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적자생존 </a:t>
            </a:r>
            <a:r>
              <a:rPr lang="en-US" altLang="ko-KR" sz="2800" dirty="0">
                <a:solidFill>
                  <a:srgbClr val="0070C0"/>
                </a:solidFill>
              </a:rPr>
              <a:t>X, </a:t>
            </a:r>
            <a:r>
              <a:rPr lang="ko-KR" altLang="en-US" sz="2800" dirty="0">
                <a:solidFill>
                  <a:srgbClr val="0070C0"/>
                </a:solidFill>
              </a:rPr>
              <a:t>자연선택 </a:t>
            </a:r>
            <a:r>
              <a:rPr lang="en-US" altLang="ko-KR" sz="2800" dirty="0">
                <a:solidFill>
                  <a:srgbClr val="0070C0"/>
                </a:solidFill>
              </a:rPr>
              <a:t>O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진화론이란</a:t>
            </a:r>
            <a:r>
              <a:rPr lang="en-US" altLang="ko-KR" sz="2000" dirty="0">
                <a:solidFill>
                  <a:srgbClr val="0066FF"/>
                </a:solidFill>
              </a:rPr>
              <a:t>?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유전자풀을</a:t>
            </a:r>
            <a:r>
              <a:rPr lang="ko-KR" altLang="en-US" dirty="0"/>
              <a:t> 변화시킬 수 있는 원인으로는 자연선택 외에도</a:t>
            </a:r>
            <a:r>
              <a:rPr lang="en-US" altLang="ko-KR" dirty="0"/>
              <a:t>,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돌연변이</a:t>
            </a:r>
            <a:r>
              <a:rPr lang="en-US" altLang="ko-KR" dirty="0"/>
              <a:t>, </a:t>
            </a:r>
            <a:r>
              <a:rPr lang="ko-KR" altLang="en-US" dirty="0"/>
              <a:t>격리</a:t>
            </a:r>
            <a:r>
              <a:rPr lang="en-US" altLang="ko-KR" dirty="0"/>
              <a:t>, </a:t>
            </a:r>
            <a:r>
              <a:rPr lang="ko-KR" altLang="en-US" dirty="0"/>
              <a:t>교잡 등이 있다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이러한 원인이 복합적으로 작용하여 새로운 종 분화가 일어나서 다양한 생물이 출현하게 된다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7976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적자생존이 진화원인의 모든 것은 아니다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중립설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분자수준의 변이에서는 생존과 생식에 불리한 것을 제외하면</a:t>
            </a:r>
            <a:r>
              <a:rPr lang="en-US" altLang="ko-KR" sz="1800" dirty="0"/>
              <a:t>, </a:t>
            </a:r>
            <a:r>
              <a:rPr lang="ko-KR" altLang="en-US" sz="1800" dirty="0"/>
              <a:t>유리하지도 불리하지도 않은 </a:t>
            </a:r>
            <a:r>
              <a:rPr lang="en-US" altLang="ko-KR" sz="1800" dirty="0"/>
              <a:t>‘</a:t>
            </a:r>
            <a:r>
              <a:rPr lang="ko-KR" altLang="en-US" sz="1800" dirty="0"/>
              <a:t>중립적인 변이</a:t>
            </a:r>
            <a:r>
              <a:rPr lang="en-US" altLang="ko-KR" sz="1800" dirty="0"/>
              <a:t>’</a:t>
            </a:r>
            <a:r>
              <a:rPr lang="ko-KR" altLang="en-US" sz="1800" dirty="0"/>
              <a:t>가 대부분이다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유리한 변이는 무시할 수 있을 정도로 적다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중립적인 변이를 가진 개체는 </a:t>
            </a:r>
            <a:r>
              <a:rPr lang="ko-KR" altLang="en-US" sz="1800" dirty="0">
                <a:solidFill>
                  <a:srgbClr val="FF0000"/>
                </a:solidFill>
              </a:rPr>
              <a:t>우연성</a:t>
            </a:r>
            <a:r>
              <a:rPr lang="ko-KR" altLang="en-US" sz="1800" dirty="0"/>
              <a:t>에 지배되면서 자손을 많이 남기거나 남기지 못한다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불운한 유전자는 사라지고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행운의 유전자는 살아남는다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생존과 보존에 유리한 전략은 다양성 확보이다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None/>
            </a:pPr>
            <a:r>
              <a:rPr lang="ko-KR" altLang="en-US" sz="1800" dirty="0"/>
              <a:t>  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303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문화진화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생명체의 진화단위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거시적 단위</a:t>
            </a:r>
            <a:r>
              <a:rPr lang="en-US" altLang="ko-KR" sz="1800" dirty="0"/>
              <a:t>(</a:t>
            </a:r>
            <a:r>
              <a:rPr lang="ko-KR" altLang="en-US" sz="1800" dirty="0"/>
              <a:t>생명체 전체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미시적 단위</a:t>
            </a:r>
            <a:r>
              <a:rPr lang="en-US" altLang="ko-KR" sz="1800" dirty="0"/>
              <a:t>(</a:t>
            </a:r>
            <a:r>
              <a:rPr lang="ko-KR" altLang="en-US" sz="1800" dirty="0"/>
              <a:t>분자 단위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r>
              <a:rPr lang="ko-KR" altLang="en-US" sz="2000" dirty="0">
                <a:solidFill>
                  <a:srgbClr val="0066FF"/>
                </a:solidFill>
              </a:rPr>
              <a:t>문화의 진화와 변동 단위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거시적 단위</a:t>
            </a:r>
            <a:r>
              <a:rPr lang="en-US" altLang="ko-KR" sz="1800" dirty="0"/>
              <a:t>(</a:t>
            </a:r>
            <a:r>
              <a:rPr lang="ko-KR" altLang="en-US" sz="1800" dirty="0"/>
              <a:t>개별 문화 전체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미시적 단위</a:t>
            </a:r>
            <a:r>
              <a:rPr lang="en-US" altLang="ko-KR" sz="1800" dirty="0"/>
              <a:t>(</a:t>
            </a:r>
            <a:r>
              <a:rPr lang="ko-KR" altLang="en-US" sz="1800" dirty="0"/>
              <a:t>개별 유물의 속성 상태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2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최소한의 진화단위는 무엇인가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분자생물학적 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인간을 포함한 모든 생명체는 </a:t>
            </a:r>
            <a:r>
              <a:rPr lang="en-US" altLang="ko-KR" sz="1800" dirty="0"/>
              <a:t>DNA</a:t>
            </a:r>
            <a:r>
              <a:rPr lang="ko-KR" altLang="en-US" sz="1800" dirty="0"/>
              <a:t>라 불리는 분자를 후세에 전하기 위한 </a:t>
            </a:r>
            <a:r>
              <a:rPr lang="en-US" altLang="ko-KR" sz="1800" dirty="0"/>
              <a:t>‘</a:t>
            </a:r>
            <a:r>
              <a:rPr lang="ko-KR" altLang="en-US" sz="1800" dirty="0"/>
              <a:t>생존기계</a:t>
            </a:r>
            <a:r>
              <a:rPr lang="en-US" altLang="ko-KR" sz="1800" dirty="0"/>
              <a:t>’</a:t>
            </a:r>
            <a:r>
              <a:rPr lang="ko-KR" altLang="en-US" sz="1800" dirty="0"/>
              <a:t>일 뿐이다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이기적 유전자</a:t>
            </a:r>
            <a:r>
              <a:rPr lang="en-US" altLang="ko-KR" sz="1800" dirty="0"/>
              <a:t>-</a:t>
            </a:r>
            <a:r>
              <a:rPr lang="ko-KR" altLang="en-US" sz="1800" dirty="0" err="1"/>
              <a:t>리처드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도킨스</a:t>
            </a:r>
            <a:r>
              <a:rPr lang="en-US" altLang="ko-KR" sz="1800" dirty="0"/>
              <a:t>).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자기복제자</a:t>
            </a:r>
            <a:r>
              <a:rPr lang="ko-KR" altLang="en-US" sz="1800" dirty="0" err="1"/>
              <a:t>로서</a:t>
            </a:r>
            <a:r>
              <a:rPr lang="ko-KR" altLang="en-US" sz="1800" dirty="0"/>
              <a:t> </a:t>
            </a:r>
            <a:r>
              <a:rPr lang="en-US" altLang="ko-KR" sz="1800" dirty="0"/>
              <a:t>DNA</a:t>
            </a:r>
            <a:r>
              <a:rPr lang="ko-KR" altLang="en-US" sz="1800" dirty="0"/>
              <a:t>는 자유의지를 가지고 명령 및 결정을 하는가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유전자는 이기적으로 자신의 복제를 최우선 목표로 여기며 경쟁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법인</a:t>
            </a:r>
            <a:r>
              <a:rPr lang="en-US" altLang="ko-KR" sz="1800" dirty="0"/>
              <a:t>(</a:t>
            </a:r>
            <a:r>
              <a:rPr lang="ko-KR" altLang="en-US" sz="1800" dirty="0"/>
              <a:t>사회적 유기체</a:t>
            </a:r>
            <a:r>
              <a:rPr lang="en-US" altLang="ko-KR" sz="1800" dirty="0"/>
              <a:t>)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문화의 변동</a:t>
            </a:r>
            <a:r>
              <a:rPr lang="ko-KR" altLang="en-US" sz="1800" dirty="0"/>
              <a:t>도 유기생명체와 같이 자유의지가 작동하는가</a:t>
            </a:r>
            <a:r>
              <a:rPr lang="en-US" altLang="ko-KR" sz="1800" dirty="0"/>
              <a:t>?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None/>
            </a:pPr>
            <a:r>
              <a:rPr lang="ko-KR" altLang="en-US" sz="1800" dirty="0"/>
              <a:t>    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문화진화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밈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문화적 정보를 전달하는 단위</a:t>
            </a:r>
            <a:r>
              <a:rPr lang="en-US" altLang="ko-KR" sz="1800" dirty="0"/>
              <a:t>(</a:t>
            </a:r>
            <a:r>
              <a:rPr lang="ko-KR" altLang="en-US" sz="1800" dirty="0"/>
              <a:t>문화적 복제자</a:t>
            </a:r>
            <a:r>
              <a:rPr lang="en-US" altLang="ko-KR" sz="18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모방</a:t>
            </a:r>
            <a:r>
              <a:rPr lang="ko-KR" altLang="en-US" sz="1800" dirty="0"/>
              <a:t>이라는 사회적 방법을 통하여 수평적으로 전달된다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유전자가 생물을 진화시키는 메커니즘의 단위라고 한다면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밈은</a:t>
            </a:r>
            <a:r>
              <a:rPr lang="ko-KR" altLang="en-US" sz="1800" dirty="0"/>
              <a:t> 문화와 사회 진화의 메커니즘에 관여한다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밈은</a:t>
            </a:r>
            <a:r>
              <a:rPr lang="ko-KR" altLang="en-US" sz="1800" dirty="0"/>
              <a:t> </a:t>
            </a:r>
            <a:r>
              <a:rPr lang="en-US" altLang="ko-KR" sz="1800" dirty="0"/>
              <a:t>250</a:t>
            </a:r>
            <a:r>
              <a:rPr lang="ko-KR" altLang="en-US" sz="1800" dirty="0"/>
              <a:t>만년 전에 모방이 고안된 시점부터 현재까지 오랜 세월에 거쳐 진화해옴 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과거 문화의 복원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물질자료를</a:t>
            </a:r>
            <a:r>
              <a:rPr lang="ko-KR" altLang="en-US" dirty="0"/>
              <a:t> 통해 비가시적 실체인 문화의 복원이 가능한가</a:t>
            </a:r>
            <a:r>
              <a:rPr lang="en-US" altLang="ko-KR" dirty="0"/>
              <a:t>?</a:t>
            </a:r>
            <a:endParaRPr lang="en-US" altLang="ko-KR" sz="1800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170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과거 문화의 복원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고고학이 학문적 목적으로 추구하는 것은 </a:t>
            </a:r>
            <a:r>
              <a:rPr lang="ko-KR" altLang="en-US" dirty="0">
                <a:solidFill>
                  <a:srgbClr val="FF0000"/>
                </a:solidFill>
              </a:rPr>
              <a:t>인류학적 문화의 복원</a:t>
            </a:r>
            <a:r>
              <a:rPr lang="ko-KR" altLang="en-US" dirty="0"/>
              <a:t>이나 원천적으로 복원 불가능함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실제로 </a:t>
            </a:r>
            <a:r>
              <a:rPr lang="ko-KR" altLang="en-US" dirty="0">
                <a:solidFill>
                  <a:srgbClr val="FF0000"/>
                </a:solidFill>
              </a:rPr>
              <a:t>복원된 문화</a:t>
            </a:r>
            <a:r>
              <a:rPr lang="ko-KR" altLang="en-US" dirty="0"/>
              <a:t>는 남겨진 </a:t>
            </a:r>
            <a:r>
              <a:rPr lang="ko-KR" altLang="en-US" dirty="0" err="1"/>
              <a:t>물질자료를</a:t>
            </a:r>
            <a:r>
              <a:rPr lang="ko-KR" altLang="en-US" dirty="0"/>
              <a:t> 통해 고고학적으로 재구성된 문화임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47426"/>
              </p:ext>
            </p:extLst>
          </p:nvPr>
        </p:nvGraphicFramePr>
        <p:xfrm>
          <a:off x="755575" y="4364944"/>
          <a:ext cx="7632849" cy="2376264"/>
        </p:xfrm>
        <a:graphic>
          <a:graphicData uri="http://schemas.openxmlformats.org/drawingml/2006/table">
            <a:tbl>
              <a:tblPr/>
              <a:tblGrid>
                <a:gridCol w="2544283">
                  <a:extLst>
                    <a:ext uri="{9D8B030D-6E8A-4147-A177-3AD203B41FA5}">
                      <a16:colId xmlns:a16="http://schemas.microsoft.com/office/drawing/2014/main" val="134816828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3097291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980894239"/>
                    </a:ext>
                  </a:extLst>
                </a:gridCol>
              </a:tblGrid>
              <a:tr h="75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인류학적 문화의 복원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← 고고학의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연구목적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물질자료의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집합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436269"/>
                  </a:ext>
                </a:extLst>
              </a:tr>
              <a:tr h="944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↓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재구성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38920"/>
                  </a:ext>
                </a:extLst>
              </a:tr>
              <a:tr h="671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고고학적 문화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62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고고학의 연구 대상 시기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고고학이 연구 대상으로 다루는 시기는 </a:t>
            </a:r>
            <a:r>
              <a:rPr lang="ko-KR" altLang="en-US" dirty="0">
                <a:solidFill>
                  <a:srgbClr val="FF0000"/>
                </a:solidFill>
              </a:rPr>
              <a:t>인류의 출현</a:t>
            </a:r>
            <a:r>
              <a:rPr lang="ko-KR" altLang="en-US" dirty="0"/>
              <a:t>과 함께 시작함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이 때 인류는 </a:t>
            </a:r>
            <a:r>
              <a:rPr lang="ko-KR" altLang="en-US" dirty="0">
                <a:solidFill>
                  <a:srgbClr val="FF0000"/>
                </a:solidFill>
              </a:rPr>
              <a:t>직립보행</a:t>
            </a:r>
            <a:r>
              <a:rPr lang="ko-KR" altLang="en-US" dirty="0"/>
              <a:t> 여부가 그 판단 기준이 되며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ko-KR" altLang="en-US" dirty="0" err="1"/>
              <a:t>형질인류학</a:t>
            </a:r>
            <a:r>
              <a:rPr lang="ko-KR" altLang="en-US" dirty="0"/>
              <a:t> 성과를 고려할 때 고고학이 연구 대상으로 하는 시기는 </a:t>
            </a:r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500</a:t>
            </a:r>
            <a:r>
              <a:rPr lang="ko-KR" altLang="en-US" dirty="0">
                <a:solidFill>
                  <a:srgbClr val="FF0000"/>
                </a:solidFill>
              </a:rPr>
              <a:t>만년 전</a:t>
            </a:r>
            <a:r>
              <a:rPr lang="ko-KR" altLang="en-US" dirty="0"/>
              <a:t>까지 소급됨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하한의 경우</a:t>
            </a:r>
            <a:r>
              <a:rPr lang="en-US" altLang="ko-KR" dirty="0"/>
              <a:t>, </a:t>
            </a:r>
            <a:r>
              <a:rPr lang="ko-KR" altLang="en-US" dirty="0"/>
              <a:t>고고학이 인류의 과거를 연구하는 학문이기 때문에 오늘날의 사회도 고고학의 연구대상에 포함됨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2440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고고학의 연구 목적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유적을 발굴하고 희귀한 유물을 찾아내는 것은 고고학의 목표가 아님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680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고고학의 연구 목적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발굴조사는 고고학이 추구하는 목적을 이루는데 필요한 </a:t>
            </a:r>
            <a:r>
              <a:rPr lang="ko-KR" altLang="en-US" dirty="0">
                <a:solidFill>
                  <a:srgbClr val="FF0000"/>
                </a:solidFill>
              </a:rPr>
              <a:t>자료를 수집하는 방법에 불과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목적이 없는 발굴은 단순한 보물찾기이며</a:t>
            </a:r>
            <a:r>
              <a:rPr lang="en-US" altLang="ko-KR" dirty="0"/>
              <a:t>, </a:t>
            </a:r>
            <a:r>
              <a:rPr lang="ko-KR" altLang="en-US" dirty="0"/>
              <a:t>호사가들의 취미활동에 불과할 뿐임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8696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고고학이란</a:t>
            </a:r>
            <a:r>
              <a:rPr lang="en-US" altLang="ko-KR" sz="2800" dirty="0">
                <a:solidFill>
                  <a:srgbClr val="3366FF"/>
                </a:solidFill>
              </a:rPr>
              <a:t>?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고고학의 연구 목적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그렇다면 고고학의 연구목적은 무엇인가</a:t>
            </a:r>
            <a:r>
              <a:rPr lang="en-US" altLang="ko-KR" dirty="0"/>
              <a:t>?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흔히 고고학의 연구목적은 </a:t>
            </a:r>
            <a:r>
              <a:rPr lang="ko-KR" altLang="en-US" dirty="0">
                <a:solidFill>
                  <a:srgbClr val="FF0000"/>
                </a:solidFill>
              </a:rPr>
              <a:t>과거 문화의 복원</a:t>
            </a:r>
            <a:r>
              <a:rPr lang="ko-KR" altLang="en-US" dirty="0"/>
              <a:t>이라고 말해진다</a:t>
            </a:r>
            <a:r>
              <a:rPr lang="en-US" altLang="ko-KR" dirty="0"/>
              <a:t>. </a:t>
            </a:r>
            <a:r>
              <a:rPr lang="ko-KR" altLang="en-US" dirty="0"/>
              <a:t>구체적으로 살펴보면 세가지로 정리할 수 있음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395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1583</Words>
  <Application>Microsoft Office PowerPoint</Application>
  <PresentationFormat>화면 슬라이드 쇼(4:3)</PresentationFormat>
  <Paragraphs>431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맑은 고딕</vt:lpstr>
      <vt:lpstr>바탕</vt:lpstr>
      <vt:lpstr>새굴림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고고학이란?</vt:lpstr>
      <vt:lpstr>고고학이란?</vt:lpstr>
      <vt:lpstr>고고학이란?</vt:lpstr>
      <vt:lpstr>고고학이란?</vt:lpstr>
      <vt:lpstr>고고학이란?</vt:lpstr>
      <vt:lpstr>고고학이란?</vt:lpstr>
      <vt:lpstr>고고학이란?</vt:lpstr>
      <vt:lpstr>고고학의 연구 목적 3가지</vt:lpstr>
      <vt:lpstr>고고학의 연구 목적 3가지</vt:lpstr>
      <vt:lpstr>고고학의 연구 목적 3가지</vt:lpstr>
      <vt:lpstr>고고학의 연구 목적 3가지</vt:lpstr>
      <vt:lpstr>고고학의 연구 목적 3가지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적자생존 X, 자연선택 O</vt:lpstr>
      <vt:lpstr>적자생존 X, 자연선택 O</vt:lpstr>
      <vt:lpstr>적자생존이 진화원인의 모든 것은 아니다.</vt:lpstr>
      <vt:lpstr>문화진화</vt:lpstr>
      <vt:lpstr>최소한의 진화단위는 무엇인가.</vt:lpstr>
      <vt:lpstr>문화진화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 현진</cp:lastModifiedBy>
  <cp:revision>190</cp:revision>
  <dcterms:created xsi:type="dcterms:W3CDTF">2014-04-28T01:37:35Z</dcterms:created>
  <dcterms:modified xsi:type="dcterms:W3CDTF">2020-12-14T01:57:11Z</dcterms:modified>
</cp:coreProperties>
</file>