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455" r:id="rId3"/>
    <p:sldId id="443" r:id="rId4"/>
    <p:sldId id="456" r:id="rId5"/>
    <p:sldId id="457" r:id="rId6"/>
    <p:sldId id="458" r:id="rId7"/>
    <p:sldId id="460" r:id="rId8"/>
    <p:sldId id="466" r:id="rId9"/>
    <p:sldId id="444" r:id="rId10"/>
    <p:sldId id="464" r:id="rId11"/>
    <p:sldId id="461" r:id="rId12"/>
    <p:sldId id="468" r:id="rId13"/>
    <p:sldId id="463" r:id="rId14"/>
    <p:sldId id="469" r:id="rId15"/>
    <p:sldId id="470" r:id="rId16"/>
    <p:sldId id="471" r:id="rId17"/>
    <p:sldId id="472" r:id="rId18"/>
    <p:sldId id="475" r:id="rId19"/>
    <p:sldId id="474" r:id="rId20"/>
    <p:sldId id="476" r:id="rId21"/>
    <p:sldId id="478" r:id="rId22"/>
    <p:sldId id="480" r:id="rId23"/>
    <p:sldId id="481" r:id="rId24"/>
    <p:sldId id="482" r:id="rId25"/>
    <p:sldId id="494" r:id="rId26"/>
    <p:sldId id="485" r:id="rId27"/>
    <p:sldId id="486" r:id="rId28"/>
    <p:sldId id="487" r:id="rId29"/>
    <p:sldId id="489" r:id="rId30"/>
    <p:sldId id="490" r:id="rId31"/>
    <p:sldId id="491" r:id="rId32"/>
    <p:sldId id="492" r:id="rId33"/>
    <p:sldId id="4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3" autoAdjust="0"/>
  </p:normalViewPr>
  <p:slideViewPr>
    <p:cSldViewPr>
      <p:cViewPr varScale="1">
        <p:scale>
          <a:sx n="98" d="100"/>
          <a:sy n="98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8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3941763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ko-KR"/>
              <a:t>&gt;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579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1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2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BDA3-781A-4743-AAC6-D81779C468AE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5E26-0B31-4BF4-8C17-6E4EEADF6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A3%A8%EC%9D%B4%EC%8A%A4%20%EC%9B%94%ED%84%B0%20%EC%95%A8%EB%B2%84%EB%A0%88%EC%A6%88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K-Pg%20%EB%A9%B8%EC%A2%85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9D%B4%EB%A6%AC%EB%93%90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B0%B1%EC%95%85%EA%B8%B0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ic.search.naver.com/search.naver?where=kdic&amp;sm=ncc_clk&amp;ie=utf8&amp;query=ATP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B0%B1%EC%95%85%EA%B8%B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729243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우리 모두의 어머니</a:t>
            </a:r>
            <a:r>
              <a:rPr lang="en-US" altLang="ko-KR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</a:p>
          <a:p>
            <a:r>
              <a:rPr lang="ko-KR" altLang="en-US" sz="4000" dirty="0">
                <a:solidFill>
                  <a:schemeClr val="accent5"/>
                </a:solidFill>
                <a:latin typeface="휴먼엑스포" pitchFamily="18" charset="-127"/>
                <a:ea typeface="휴먼엑스포" pitchFamily="18" charset="-127"/>
              </a:rPr>
              <a:t>              아프리카 이브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48" y="369786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나 건 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3366FF"/>
                </a:solidFill>
              </a:rPr>
              <a:t>백악기말의</a:t>
            </a:r>
            <a:r>
              <a:rPr lang="ko-KR" altLang="en-US" sz="2800" dirty="0">
                <a:solidFill>
                  <a:srgbClr val="3366FF"/>
                </a:solidFill>
              </a:rPr>
              <a:t> </a:t>
            </a:r>
            <a:r>
              <a:rPr lang="ko-KR" altLang="en-US" sz="2800" dirty="0" err="1">
                <a:solidFill>
                  <a:srgbClr val="3366FF"/>
                </a:solidFill>
              </a:rPr>
              <a:t>대멸종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데칸</a:t>
            </a:r>
            <a:r>
              <a:rPr lang="ko-KR" altLang="en-US" sz="2000" dirty="0">
                <a:solidFill>
                  <a:srgbClr val="0066FF"/>
                </a:solidFill>
              </a:rPr>
              <a:t> 트랩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데칸</a:t>
            </a:r>
            <a:r>
              <a:rPr lang="ko-KR" altLang="en-US" dirty="0"/>
              <a:t> 고원이 만들어지는 과정에서 발생한 </a:t>
            </a:r>
            <a:r>
              <a:rPr lang="ko-KR" altLang="en-US" dirty="0" err="1"/>
              <a:t>데칸</a:t>
            </a:r>
            <a:r>
              <a:rPr lang="ko-KR" altLang="en-US" dirty="0"/>
              <a:t> 트랩이 원인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대규모 화산 폭발로 </a:t>
            </a:r>
            <a:r>
              <a:rPr lang="en-US" altLang="ko-KR" dirty="0"/>
              <a:t>1</a:t>
            </a:r>
            <a:r>
              <a:rPr lang="ko-KR" altLang="en-US" dirty="0"/>
              <a:t>만세제곱미터의 용암이 쏟아져 나왔으며</a:t>
            </a:r>
            <a:r>
              <a:rPr lang="en-US" altLang="ko-KR" dirty="0"/>
              <a:t>, </a:t>
            </a:r>
            <a:r>
              <a:rPr lang="ko-KR" altLang="en-US" dirty="0"/>
              <a:t>인도 서부 고원에 쌓인 </a:t>
            </a:r>
            <a:r>
              <a:rPr lang="ko-KR" altLang="en-US" dirty="0" err="1"/>
              <a:t>요암의</a:t>
            </a:r>
            <a:r>
              <a:rPr lang="ko-KR" altLang="en-US" dirty="0"/>
              <a:t> 두께만 </a:t>
            </a:r>
            <a:r>
              <a:rPr lang="en-US" altLang="ko-KR" dirty="0"/>
              <a:t>2400m</a:t>
            </a:r>
          </a:p>
        </p:txBody>
      </p:sp>
    </p:spTree>
    <p:extLst>
      <p:ext uri="{BB962C8B-B14F-4D97-AF65-F5344CB8AC3E}">
        <p14:creationId xmlns:p14="http://schemas.microsoft.com/office/powerpoint/2010/main" val="174966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3366FF"/>
                </a:solidFill>
              </a:rPr>
              <a:t>백악기말의</a:t>
            </a:r>
            <a:r>
              <a:rPr lang="ko-KR" altLang="en-US" sz="2800" dirty="0">
                <a:solidFill>
                  <a:srgbClr val="3366FF"/>
                </a:solidFill>
              </a:rPr>
              <a:t> </a:t>
            </a:r>
            <a:r>
              <a:rPr lang="ko-KR" altLang="en-US" sz="2800" dirty="0" err="1">
                <a:solidFill>
                  <a:srgbClr val="3366FF"/>
                </a:solidFill>
              </a:rPr>
              <a:t>대멸종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소행성 </a:t>
            </a:r>
            <a:r>
              <a:rPr lang="ko-KR" altLang="en-US" sz="2000" dirty="0" err="1">
                <a:solidFill>
                  <a:srgbClr val="0066FF"/>
                </a:solidFill>
              </a:rPr>
              <a:t>충돌설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1980</a:t>
            </a:r>
            <a:r>
              <a:rPr lang="ko-KR" altLang="en-US" dirty="0"/>
              <a:t>년 노벨물리학상을 수상한 </a:t>
            </a:r>
            <a:r>
              <a:rPr lang="ko-KR" altLang="en-US" dirty="0">
                <a:hlinkClick r:id="rId2" tooltip="루이스 월터 앨버레즈"/>
              </a:rPr>
              <a:t>루이스 월터 </a:t>
            </a:r>
            <a:r>
              <a:rPr lang="ko-KR" altLang="en-US" dirty="0" err="1">
                <a:hlinkClick r:id="rId2" tooltip="루이스 월터 앨버레즈"/>
              </a:rPr>
              <a:t>앨버레즈</a:t>
            </a:r>
            <a:r>
              <a:rPr lang="ko-KR" altLang="en-US" dirty="0" err="1"/>
              <a:t>와</a:t>
            </a:r>
            <a:r>
              <a:rPr lang="ko-KR" altLang="en-US" dirty="0"/>
              <a:t> 그의 아들 월터 </a:t>
            </a:r>
            <a:r>
              <a:rPr lang="ko-KR" altLang="en-US" dirty="0" err="1"/>
              <a:t>앨버레즈</a:t>
            </a:r>
            <a:r>
              <a:rPr lang="ko-KR" altLang="en-US" dirty="0"/>
              <a:t> 부자</a:t>
            </a:r>
            <a:r>
              <a:rPr lang="en-US" altLang="ko-KR" dirty="0"/>
              <a:t>(</a:t>
            </a:r>
            <a:r>
              <a:rPr lang="ko-KR" altLang="en-US" dirty="0"/>
              <a:t>父子</a:t>
            </a:r>
            <a:r>
              <a:rPr lang="en-US" altLang="ko-KR" dirty="0"/>
              <a:t>)</a:t>
            </a:r>
            <a:r>
              <a:rPr lang="ko-KR" altLang="en-US" dirty="0"/>
              <a:t>가 주장한 이론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소행성 충돌로 인한 대규모의 충격파와 대량으로 발생한 먼지가 대기권 상층부에 머물며 일으킨 기후변화가 멸종의 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83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3366FF"/>
                </a:solidFill>
              </a:rPr>
              <a:t>백악기말의</a:t>
            </a:r>
            <a:r>
              <a:rPr lang="ko-KR" altLang="en-US" sz="2800" dirty="0">
                <a:solidFill>
                  <a:srgbClr val="3366FF"/>
                </a:solidFill>
              </a:rPr>
              <a:t> </a:t>
            </a:r>
            <a:r>
              <a:rPr lang="ko-KR" altLang="en-US" sz="2800" dirty="0" err="1">
                <a:solidFill>
                  <a:srgbClr val="3366FF"/>
                </a:solidFill>
              </a:rPr>
              <a:t>대멸종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칙슬루브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ko-KR" altLang="en-US" sz="2000" dirty="0" err="1">
                <a:solidFill>
                  <a:srgbClr val="0066FF"/>
                </a:solidFill>
              </a:rPr>
              <a:t>크레이터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멕시코의 </a:t>
            </a:r>
            <a:r>
              <a:rPr lang="ko-KR" altLang="en-US" dirty="0" err="1"/>
              <a:t>유카탄</a:t>
            </a:r>
            <a:r>
              <a:rPr lang="ko-KR" altLang="en-US" dirty="0"/>
              <a:t> 반도에 위치함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직경 </a:t>
            </a:r>
            <a:r>
              <a:rPr lang="en-US" altLang="ko-KR" dirty="0"/>
              <a:t>180 km, </a:t>
            </a:r>
            <a:r>
              <a:rPr lang="ko-KR" altLang="en-US" dirty="0"/>
              <a:t>깊이 </a:t>
            </a:r>
            <a:r>
              <a:rPr lang="en-US" altLang="ko-KR" dirty="0"/>
              <a:t>20 km </a:t>
            </a:r>
            <a:r>
              <a:rPr lang="ko-KR" altLang="en-US" dirty="0"/>
              <a:t>거대한 </a:t>
            </a:r>
            <a:r>
              <a:rPr lang="ko-KR" altLang="en-US" dirty="0" err="1"/>
              <a:t>크레이터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약 </a:t>
            </a:r>
            <a:r>
              <a:rPr lang="en-US" altLang="ko-KR" dirty="0"/>
              <a:t>6</a:t>
            </a:r>
            <a:r>
              <a:rPr lang="ko-KR" altLang="en-US" dirty="0"/>
              <a:t>천 </a:t>
            </a:r>
            <a:r>
              <a:rPr lang="en-US" altLang="ko-KR" dirty="0"/>
              <a:t>6</a:t>
            </a:r>
            <a:r>
              <a:rPr lang="ko-KR" altLang="en-US" dirty="0" err="1"/>
              <a:t>백만년</a:t>
            </a:r>
            <a:r>
              <a:rPr lang="ko-KR" altLang="en-US" dirty="0"/>
              <a:t> 전 지름 </a:t>
            </a:r>
            <a:r>
              <a:rPr lang="en-US" altLang="ko-KR" dirty="0"/>
              <a:t>10~15 km </a:t>
            </a:r>
            <a:r>
              <a:rPr lang="ko-KR" altLang="en-US" dirty="0"/>
              <a:t>정도 크기의 운석이나 혜성이 충돌해서 생긴 것으로 추정됨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>
                <a:hlinkClick r:id="rId2" tooltip="K-Pg 멸종"/>
              </a:rPr>
              <a:t>K-</a:t>
            </a:r>
            <a:r>
              <a:rPr lang="en-US" altLang="ko-KR" dirty="0" err="1">
                <a:hlinkClick r:id="rId2" tooltip="K-Pg 멸종"/>
              </a:rPr>
              <a:t>Pg</a:t>
            </a:r>
            <a:r>
              <a:rPr lang="en-US" altLang="ko-KR" dirty="0">
                <a:hlinkClick r:id="rId2" tooltip="K-Pg 멸종"/>
              </a:rPr>
              <a:t> </a:t>
            </a:r>
            <a:r>
              <a:rPr lang="ko-KR" altLang="en-US" dirty="0">
                <a:hlinkClick r:id="rId2" tooltip="K-Pg 멸종"/>
              </a:rPr>
              <a:t>멸종</a:t>
            </a:r>
            <a:r>
              <a:rPr lang="ko-KR" altLang="en-US" dirty="0"/>
              <a:t>을 일으킨 충돌이라는 것이 과학계의 정설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충돌로 야기된 열</a:t>
            </a:r>
            <a:r>
              <a:rPr lang="en-US" altLang="ko-KR" dirty="0"/>
              <a:t>, </a:t>
            </a:r>
            <a:r>
              <a:rPr lang="ko-KR" altLang="en-US" dirty="0"/>
              <a:t>방사능</a:t>
            </a:r>
            <a:r>
              <a:rPr lang="en-US" altLang="ko-KR" dirty="0"/>
              <a:t>, </a:t>
            </a:r>
            <a:r>
              <a:rPr lang="ko-KR" altLang="en-US" dirty="0"/>
              <a:t>태양을 덮을 정도의 먼지에 의해 대량 멸종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00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solidFill>
                  <a:srgbClr val="3366FF"/>
                </a:solidFill>
              </a:rPr>
              <a:t>백악기말의</a:t>
            </a:r>
            <a:r>
              <a:rPr lang="ko-KR" altLang="en-US" sz="2800" dirty="0">
                <a:solidFill>
                  <a:srgbClr val="3366FF"/>
                </a:solidFill>
              </a:rPr>
              <a:t> </a:t>
            </a:r>
            <a:r>
              <a:rPr lang="ko-KR" altLang="en-US" sz="2800" dirty="0" err="1">
                <a:solidFill>
                  <a:srgbClr val="3366FF"/>
                </a:solidFill>
              </a:rPr>
              <a:t>대멸종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소행성 </a:t>
            </a:r>
            <a:r>
              <a:rPr lang="ko-KR" altLang="en-US" sz="2000" dirty="0" err="1">
                <a:solidFill>
                  <a:srgbClr val="0066FF"/>
                </a:solidFill>
              </a:rPr>
              <a:t>충돌설의</a:t>
            </a:r>
            <a:r>
              <a:rPr lang="ko-KR" altLang="en-US" sz="2000" dirty="0">
                <a:solidFill>
                  <a:srgbClr val="0066FF"/>
                </a:solidFill>
              </a:rPr>
              <a:t> 근거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전세계에 걸쳐서 중생대백악기</a:t>
            </a:r>
            <a:r>
              <a:rPr lang="en-US" altLang="ko-KR" dirty="0"/>
              <a:t>-</a:t>
            </a:r>
            <a:r>
              <a:rPr lang="ko-KR" altLang="en-US" dirty="0"/>
              <a:t>신생대팔레오기</a:t>
            </a:r>
            <a:r>
              <a:rPr lang="en-US" altLang="ko-KR" dirty="0"/>
              <a:t> </a:t>
            </a:r>
            <a:r>
              <a:rPr lang="ko-KR" altLang="en-US" dirty="0"/>
              <a:t>경계에 위치하는 지층의 넓은 범위에 다량의 </a:t>
            </a:r>
            <a:r>
              <a:rPr lang="ko-KR" altLang="en-US" dirty="0">
                <a:hlinkClick r:id="rId2" tooltip="이리듐"/>
              </a:rPr>
              <a:t>이리듐</a:t>
            </a:r>
            <a:r>
              <a:rPr lang="ko-KR" altLang="en-US" dirty="0"/>
              <a:t>이 발견되는데</a:t>
            </a:r>
            <a:r>
              <a:rPr lang="en-US" altLang="ko-KR" dirty="0"/>
              <a:t>, </a:t>
            </a:r>
            <a:r>
              <a:rPr lang="ko-KR" altLang="en-US" dirty="0"/>
              <a:t>이리듐은 지구의 핵에 분포하며 지표에서는 거의 확인되지 않는 </a:t>
            </a:r>
            <a:r>
              <a:rPr lang="ko-KR" altLang="en-US" dirty="0" err="1"/>
              <a:t>광물임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또한 해당 지층에서는 암석이 녹아서 만들어진 천연 유리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00B0F0"/>
                </a:solidFill>
              </a:rPr>
              <a:t>텍타이트</a:t>
            </a:r>
            <a:r>
              <a:rPr lang="en-US" altLang="ko-KR" dirty="0"/>
              <a:t>(Tektite)</a:t>
            </a:r>
            <a:r>
              <a:rPr lang="ko-KR" altLang="en-US" dirty="0"/>
              <a:t>가 발견되는데</a:t>
            </a:r>
            <a:r>
              <a:rPr lang="en-US" altLang="ko-KR" dirty="0"/>
              <a:t>, </a:t>
            </a:r>
            <a:r>
              <a:rPr lang="ko-KR" altLang="en-US" dirty="0" err="1"/>
              <a:t>텍타이트의</a:t>
            </a:r>
            <a:r>
              <a:rPr lang="ko-KR" altLang="en-US" dirty="0"/>
              <a:t> 생성 원인으로 지목되는 것 중 하나가 엄청나게 강력한 충격에 의해 암석이 순간적으로 녹은 것이라는 점도 소행성 </a:t>
            </a:r>
            <a:r>
              <a:rPr lang="ko-KR" altLang="en-US" dirty="0" err="1"/>
              <a:t>충돌설의</a:t>
            </a:r>
            <a:r>
              <a:rPr lang="ko-KR" altLang="en-US" dirty="0"/>
              <a:t> 근거가 되고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65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신생대 개막</a:t>
            </a:r>
            <a:r>
              <a:rPr lang="en-US" altLang="ko-KR" sz="2800" dirty="0">
                <a:solidFill>
                  <a:srgbClr val="3366FF"/>
                </a:solidFill>
              </a:rPr>
              <a:t>(6600</a:t>
            </a:r>
            <a:r>
              <a:rPr lang="ko-KR" altLang="en-US" sz="2800" dirty="0">
                <a:solidFill>
                  <a:srgbClr val="3366FF"/>
                </a:solidFill>
              </a:rPr>
              <a:t>만 년 전</a:t>
            </a:r>
            <a:r>
              <a:rPr lang="en-US" altLang="ko-KR" sz="2800" dirty="0">
                <a:solidFill>
                  <a:srgbClr val="3366FF"/>
                </a:solidFill>
              </a:rPr>
              <a:t>~</a:t>
            </a:r>
            <a:r>
              <a:rPr lang="ko-KR" altLang="en-US" sz="2800" dirty="0">
                <a:solidFill>
                  <a:srgbClr val="3366FF"/>
                </a:solidFill>
              </a:rPr>
              <a:t>현재</a:t>
            </a:r>
            <a:r>
              <a:rPr lang="en-US" altLang="ko-KR" sz="2800" dirty="0">
                <a:solidFill>
                  <a:srgbClr val="3366FF"/>
                </a:solidFill>
              </a:rPr>
              <a:t>)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백악기말의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ko-KR" altLang="en-US" sz="2000" dirty="0" err="1">
                <a:solidFill>
                  <a:srgbClr val="0066FF"/>
                </a:solidFill>
              </a:rPr>
              <a:t>대멸종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육상 </a:t>
            </a:r>
            <a:r>
              <a:rPr lang="ko-KR" altLang="en-US" sz="2000" dirty="0" err="1">
                <a:solidFill>
                  <a:srgbClr val="0066FF"/>
                </a:solidFill>
              </a:rPr>
              <a:t>생물종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en-US" altLang="ko-KR" sz="2000" dirty="0">
                <a:solidFill>
                  <a:srgbClr val="0066FF"/>
                </a:solidFill>
              </a:rPr>
              <a:t>75% </a:t>
            </a:r>
            <a:r>
              <a:rPr lang="ko-KR" altLang="en-US" sz="2000" dirty="0">
                <a:solidFill>
                  <a:srgbClr val="0066FF"/>
                </a:solidFill>
              </a:rPr>
              <a:t>멸종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약 </a:t>
            </a:r>
            <a:r>
              <a:rPr lang="en-US" altLang="ko-KR" dirty="0"/>
              <a:t>6600</a:t>
            </a:r>
            <a:r>
              <a:rPr lang="ko-KR" altLang="en-US" dirty="0"/>
              <a:t>만 년 전인 중생대 </a:t>
            </a:r>
            <a:r>
              <a:rPr lang="ko-KR" altLang="en-US" dirty="0">
                <a:hlinkClick r:id="rId2" tooltip="백악기"/>
              </a:rPr>
              <a:t>백악기</a:t>
            </a:r>
            <a:r>
              <a:rPr lang="ko-KR" altLang="en-US" dirty="0"/>
              <a:t> 말의 </a:t>
            </a:r>
            <a:r>
              <a:rPr lang="ko-KR" altLang="en-US" dirty="0" err="1"/>
              <a:t>대멸종</a:t>
            </a:r>
            <a:r>
              <a:rPr lang="ko-KR" altLang="en-US" dirty="0"/>
              <a:t> 이후 거대한 파충류들이 모두 멸종하면서 시작함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초기에는 </a:t>
            </a:r>
            <a:r>
              <a:rPr lang="ko-KR" altLang="en-US" dirty="0" err="1"/>
              <a:t>대멸종에서</a:t>
            </a:r>
            <a:r>
              <a:rPr lang="ko-KR" altLang="en-US" dirty="0"/>
              <a:t> 살아남은 일부 </a:t>
            </a:r>
            <a:r>
              <a:rPr lang="ko-KR" altLang="en-US" dirty="0" err="1"/>
              <a:t>수각류</a:t>
            </a:r>
            <a:r>
              <a:rPr lang="ko-KR" altLang="en-US" dirty="0"/>
              <a:t> 공룡 개체의 일부가 </a:t>
            </a:r>
            <a:r>
              <a:rPr lang="ko-KR" altLang="en-US" dirty="0">
                <a:solidFill>
                  <a:srgbClr val="0070C0"/>
                </a:solidFill>
              </a:rPr>
              <a:t>조류로 진화</a:t>
            </a:r>
            <a:r>
              <a:rPr lang="ko-KR" altLang="en-US" dirty="0"/>
              <a:t>하여 육상 </a:t>
            </a:r>
            <a:r>
              <a:rPr lang="ko-KR" altLang="en-US" dirty="0" err="1"/>
              <a:t>악어류와</a:t>
            </a:r>
            <a:r>
              <a:rPr lang="ko-KR" altLang="en-US" dirty="0"/>
              <a:t> 함께 최상위 포식자로서 군림함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이후 </a:t>
            </a:r>
            <a:r>
              <a:rPr lang="ko-KR" altLang="en-US" dirty="0">
                <a:solidFill>
                  <a:srgbClr val="FF0000"/>
                </a:solidFill>
              </a:rPr>
              <a:t>빙하기</a:t>
            </a:r>
            <a:r>
              <a:rPr lang="ko-KR" altLang="en-US" dirty="0"/>
              <a:t>가 시작되며 포식자들이 환경에 적응하지 못하고 점차 사라지면서</a:t>
            </a:r>
            <a:r>
              <a:rPr lang="en-US" altLang="ko-KR" dirty="0"/>
              <a:t> </a:t>
            </a:r>
            <a:r>
              <a:rPr lang="ko-KR" altLang="en-US" dirty="0"/>
              <a:t>오랜 시간 그들을 피해 </a:t>
            </a:r>
            <a:r>
              <a:rPr lang="ko-KR" altLang="en-US" dirty="0" err="1"/>
              <a:t>도망다니던</a:t>
            </a:r>
            <a:r>
              <a:rPr lang="ko-KR" altLang="en-US" dirty="0"/>
              <a:t> 포유류들은 주변 환경에 맞춰 진화하면서 드디어 생태계를 지배하기 시작한다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25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포유류의 번영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번영의 계기는 지구를 뒤덮은 삼림에서 시작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신생대 초기의 지구는 온난한 </a:t>
            </a:r>
            <a:r>
              <a:rPr lang="ko-KR" altLang="en-US" dirty="0" err="1"/>
              <a:t>기후여서</a:t>
            </a:r>
            <a:r>
              <a:rPr lang="ko-KR" altLang="en-US" dirty="0"/>
              <a:t> 열대</a:t>
            </a:r>
            <a:r>
              <a:rPr lang="en-US" altLang="ko-KR" dirty="0"/>
              <a:t>, </a:t>
            </a:r>
            <a:r>
              <a:rPr lang="ko-KR" altLang="en-US" dirty="0"/>
              <a:t>아열대성 삼림이 형성됨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우리의 조상인 영장류는 온난한 기후에 형성된 삼림의 나무 위에서 다양한 </a:t>
            </a:r>
            <a:r>
              <a:rPr lang="ko-KR" altLang="en-US" dirty="0" err="1"/>
              <a:t>생물종으로</a:t>
            </a:r>
            <a:r>
              <a:rPr lang="ko-KR" altLang="en-US" dirty="0"/>
              <a:t> 번영함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0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포유류의 번영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232206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번영의 계기는 지구를 뒤덮은 삼림에서 시작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삼림은 몸을 숨기기 유리하며</a:t>
            </a:r>
            <a:r>
              <a:rPr lang="en-US" altLang="ko-KR" dirty="0"/>
              <a:t>, </a:t>
            </a:r>
            <a:r>
              <a:rPr lang="ko-KR" altLang="en-US" dirty="0"/>
              <a:t>숨을 곳이 많아 빨리 달릴 필요가 없음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나뭇잎과 뿌리 등을 주식으로 생계를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72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포유류의 번영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232206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건조한 기후에서 살아남기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지구의 기온이 낮아지기 시작하면서 </a:t>
            </a:r>
            <a:r>
              <a:rPr lang="ko-KR" altLang="en-US" dirty="0" err="1"/>
              <a:t>건조화가</a:t>
            </a:r>
            <a:r>
              <a:rPr lang="ko-KR" altLang="en-US" dirty="0"/>
              <a:t> 진행됨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삼림이 줄어들며 지구 역사상 최초로 초원이 등장함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42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인류와 동물의 가장 큰 차이점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직립 보행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두발 걷기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인류 출현 당시 </a:t>
            </a:r>
            <a:r>
              <a:rPr lang="ko-KR" altLang="en-US" dirty="0" err="1">
                <a:solidFill>
                  <a:srgbClr val="FF0000"/>
                </a:solidFill>
              </a:rPr>
              <a:t>한랭건조한</a:t>
            </a:r>
            <a:r>
              <a:rPr lang="ko-KR" altLang="en-US" dirty="0">
                <a:solidFill>
                  <a:srgbClr val="FF0000"/>
                </a:solidFill>
              </a:rPr>
              <a:t> 기후</a:t>
            </a:r>
            <a:r>
              <a:rPr lang="ko-KR" altLang="en-US" dirty="0"/>
              <a:t>로 인해 인류 선조의 생활 터전이었던 </a:t>
            </a:r>
            <a:r>
              <a:rPr lang="ko-KR" altLang="en-US" dirty="0" err="1"/>
              <a:t>대삼림은</a:t>
            </a:r>
            <a:r>
              <a:rPr lang="ko-KR" altLang="en-US" dirty="0"/>
              <a:t> 축소되고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초원</a:t>
            </a:r>
            <a:r>
              <a:rPr lang="ko-KR" altLang="en-US" dirty="0"/>
              <a:t>에서 살아 남아야 하는 상황에 직면하게 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인류가 획득한 직립 보행은 이전의 </a:t>
            </a:r>
            <a:r>
              <a:rPr lang="ko-KR" altLang="en-US" dirty="0" err="1"/>
              <a:t>너클</a:t>
            </a:r>
            <a:r>
              <a:rPr lang="ko-KR" altLang="en-US" dirty="0"/>
              <a:t> 워킹보다 초원에서 매우 유리함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직립 보행은 </a:t>
            </a:r>
            <a:r>
              <a:rPr lang="ko-KR" altLang="en-US" dirty="0">
                <a:solidFill>
                  <a:srgbClr val="FF0000"/>
                </a:solidFill>
              </a:rPr>
              <a:t>시야가 넓어지면서</a:t>
            </a:r>
            <a:r>
              <a:rPr lang="ko-KR" altLang="en-US" dirty="0"/>
              <a:t> 대형 육식 동물을 발견하기 쉬워졌으며</a:t>
            </a:r>
            <a:r>
              <a:rPr lang="en-US" altLang="ko-KR" dirty="0"/>
              <a:t>,</a:t>
            </a:r>
            <a:r>
              <a:rPr lang="ko-KR" altLang="en-US" dirty="0"/>
              <a:t>걸을 때 뼈나 근육에 가해지는 부담이 </a:t>
            </a:r>
            <a:r>
              <a:rPr lang="ko-KR" altLang="en-US" dirty="0" err="1"/>
              <a:t>적어짐</a:t>
            </a: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425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인류의 출현과 진화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인류의 출현</a:t>
            </a:r>
            <a:r>
              <a:rPr lang="en-US" altLang="ko-KR" sz="2000" dirty="0">
                <a:solidFill>
                  <a:srgbClr val="0066FF"/>
                </a:solidFill>
              </a:rPr>
              <a:t>(700</a:t>
            </a:r>
            <a:r>
              <a:rPr lang="ko-KR" altLang="en-US" sz="2000" dirty="0">
                <a:solidFill>
                  <a:srgbClr val="0066FF"/>
                </a:solidFill>
              </a:rPr>
              <a:t>만 년 전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약 </a:t>
            </a:r>
            <a:r>
              <a:rPr lang="en-US" altLang="ko-KR" dirty="0"/>
              <a:t>700</a:t>
            </a:r>
            <a:r>
              <a:rPr lang="ko-KR" altLang="en-US" dirty="0"/>
              <a:t>만 년 전 가장 오래된 인류인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원인</a:t>
            </a:r>
            <a:r>
              <a:rPr lang="en-US" altLang="ko-KR" dirty="0"/>
              <a:t>＇</a:t>
            </a:r>
            <a:r>
              <a:rPr lang="ko-KR" altLang="en-US" dirty="0"/>
              <a:t>이 출현함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먼 옛날 아프리카에 서식했던 유인원 계통 중 독특한 ‘</a:t>
            </a:r>
            <a:r>
              <a:rPr lang="ko-KR" altLang="en-US" dirty="0" err="1"/>
              <a:t>종’이</a:t>
            </a:r>
            <a:r>
              <a:rPr lang="ko-KR" altLang="en-US" dirty="0"/>
              <a:t> 바뀐 자연환경에 적응하기 위해 허리를 곧추세우고 서서 네발 대신 </a:t>
            </a:r>
            <a:r>
              <a:rPr lang="ko-KR" altLang="en-US" dirty="0">
                <a:solidFill>
                  <a:srgbClr val="FF0000"/>
                </a:solidFill>
              </a:rPr>
              <a:t>두발로 걷게 됨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자연히 두 앞발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solidFill>
                  <a:srgbClr val="00B0F0"/>
                </a:solidFill>
              </a:rPr>
              <a:t>두 손이 자유로워지자 </a:t>
            </a:r>
            <a:r>
              <a:rPr lang="ko-KR" altLang="en-US" dirty="0"/>
              <a:t>도구와 무기를 만들어 쓰게 되었으며</a:t>
            </a:r>
            <a:r>
              <a:rPr lang="en-US" altLang="ko-KR" dirty="0"/>
              <a:t>,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 </a:t>
            </a:r>
            <a:r>
              <a:rPr lang="ko-KR" altLang="en-US" dirty="0"/>
              <a:t>점차 날카로운 송곳니도 퇴화하고 </a:t>
            </a:r>
            <a:r>
              <a:rPr lang="ko-KR" altLang="en-US" dirty="0">
                <a:solidFill>
                  <a:srgbClr val="00B0F0"/>
                </a:solidFill>
              </a:rPr>
              <a:t>두뇌 크기도 증가함</a:t>
            </a:r>
            <a:endParaRPr lang="en-US" altLang="ko-KR" dirty="0">
              <a:solidFill>
                <a:srgbClr val="00B0F0"/>
              </a:solidFill>
            </a:endParaRP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또한 사고력이 깊어질수록 도구 제작 기술에 의존했다</a:t>
            </a:r>
            <a:r>
              <a:rPr lang="en-US" altLang="ko-KR" dirty="0"/>
              <a:t>. </a:t>
            </a:r>
            <a:r>
              <a:rPr lang="ko-KR" altLang="en-US" dirty="0"/>
              <a:t>그리하여 그들은 상당히 지능적이고 두발로 </a:t>
            </a:r>
            <a:r>
              <a:rPr lang="ko-KR" altLang="en-US" dirty="0" err="1"/>
              <a:t>걸어다녔으며</a:t>
            </a:r>
            <a:r>
              <a:rPr lang="ko-KR" altLang="en-US" dirty="0"/>
              <a:t> 도구를 제작하고 동물을 사냥함</a:t>
            </a:r>
            <a:r>
              <a:rPr lang="en-US" altLang="ko-KR" dirty="0"/>
              <a:t> </a:t>
            </a:r>
            <a:endParaRPr lang="ko-KR" altLang="en-US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61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미토콘드리아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369021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세포 내 발전소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미토콘드리아는 음식이 소화되어 흡수된 양분과 적혈구가 가지고 온 산소를 결합</a:t>
            </a:r>
            <a:r>
              <a:rPr lang="en-US" altLang="ko-KR" dirty="0"/>
              <a:t>(</a:t>
            </a:r>
            <a:r>
              <a:rPr lang="ko-KR" altLang="en-US" dirty="0"/>
              <a:t>산화</a:t>
            </a:r>
            <a:r>
              <a:rPr lang="en-US" altLang="ko-KR" dirty="0"/>
              <a:t>)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FF0000"/>
                </a:solidFill>
              </a:rPr>
              <a:t>에너지와 열</a:t>
            </a:r>
            <a:r>
              <a:rPr lang="ko-KR" altLang="en-US" dirty="0"/>
              <a:t>을 만들어 냄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세포호흡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미토콘드리아가 만들어낸 활성에너지를 </a:t>
            </a:r>
            <a:r>
              <a:rPr lang="ko-KR" altLang="en-US" dirty="0" err="1"/>
              <a:t>에이티피</a:t>
            </a:r>
            <a:r>
              <a:rPr lang="en-US" altLang="ko-KR" dirty="0"/>
              <a:t>(</a:t>
            </a:r>
            <a:r>
              <a:rPr lang="en-US" altLang="ko-KR" u="sng" dirty="0">
                <a:hlinkClick r:id="rId2"/>
              </a:rPr>
              <a:t>ATP</a:t>
            </a:r>
            <a:r>
              <a:rPr lang="en-US" altLang="ko-KR" dirty="0"/>
              <a:t>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열은 체온유지에 쓴다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세포의 발전소</a:t>
            </a:r>
            <a:r>
              <a:rPr lang="ko-KR" altLang="en-US" dirty="0"/>
              <a:t>’</a:t>
            </a:r>
            <a:r>
              <a:rPr lang="en-US" altLang="ko-KR" dirty="0"/>
              <a:t>, </a:t>
            </a:r>
            <a:r>
              <a:rPr lang="ko-KR" altLang="en-US" dirty="0"/>
              <a:t> ‘세포의 </a:t>
            </a:r>
            <a:r>
              <a:rPr lang="ko-KR" altLang="en-US" dirty="0" err="1"/>
              <a:t>난로’로</a:t>
            </a:r>
            <a:r>
              <a:rPr lang="ko-KR" altLang="en-US" dirty="0"/>
              <a:t> 불리움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우리 몸에 </a:t>
            </a:r>
            <a:r>
              <a:rPr lang="en-US" altLang="ko-KR" dirty="0"/>
              <a:t>1</a:t>
            </a:r>
            <a:r>
              <a:rPr lang="ko-KR" altLang="en-US" dirty="0"/>
              <a:t>경 개 이상 존재함</a:t>
            </a:r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407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인류의 출현과 진화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동물계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문</a:t>
            </a:r>
            <a:r>
              <a:rPr lang="en-US" altLang="ko-KR" dirty="0"/>
              <a:t>:   </a:t>
            </a:r>
            <a:r>
              <a:rPr lang="ko-KR" altLang="en-US" dirty="0" err="1"/>
              <a:t>척삭동물문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척축동물아문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강</a:t>
            </a:r>
            <a:r>
              <a:rPr lang="en-US" altLang="ko-KR" dirty="0"/>
              <a:t>:  </a:t>
            </a:r>
            <a:r>
              <a:rPr lang="ko-KR" altLang="en-US" dirty="0" err="1"/>
              <a:t>포유강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목</a:t>
            </a:r>
            <a:r>
              <a:rPr lang="en-US" altLang="ko-KR" dirty="0"/>
              <a:t>:  </a:t>
            </a:r>
            <a:r>
              <a:rPr lang="ko-KR" altLang="en-US" dirty="0" err="1"/>
              <a:t>영장목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과</a:t>
            </a:r>
            <a:r>
              <a:rPr lang="en-US" altLang="ko-KR" dirty="0"/>
              <a:t>:  </a:t>
            </a:r>
            <a:r>
              <a:rPr lang="ko-KR" altLang="en-US" dirty="0"/>
              <a:t>사람과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속</a:t>
            </a:r>
            <a:r>
              <a:rPr lang="en-US" altLang="ko-KR" dirty="0"/>
              <a:t>:  </a:t>
            </a:r>
            <a:r>
              <a:rPr lang="ko-KR" altLang="en-US" dirty="0" err="1"/>
              <a:t>호모속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종</a:t>
            </a:r>
            <a:r>
              <a:rPr lang="en-US" altLang="ko-KR" dirty="0"/>
              <a:t>:  </a:t>
            </a:r>
            <a:r>
              <a:rPr lang="ko-KR" altLang="en-US" dirty="0"/>
              <a:t>사피엔스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48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인류의 출현과 진화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오스트랄로피테쿠스 </a:t>
            </a:r>
            <a:r>
              <a:rPr lang="ko-KR" altLang="en-US" dirty="0" err="1"/>
              <a:t>아파렌시스</a:t>
            </a:r>
            <a:r>
              <a:rPr lang="en-US" altLang="ko-KR" dirty="0"/>
              <a:t>(320</a:t>
            </a:r>
            <a:r>
              <a:rPr lang="ko-KR" altLang="en-US" dirty="0"/>
              <a:t>만 년 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완전한 직립보행</a:t>
            </a:r>
            <a:r>
              <a:rPr lang="en-US" altLang="ko-KR" dirty="0"/>
              <a:t>(Lucy)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탄자니아 </a:t>
            </a:r>
            <a:r>
              <a:rPr lang="en-US" altLang="ko-KR" dirty="0" err="1"/>
              <a:t>Laetoli</a:t>
            </a:r>
            <a:r>
              <a:rPr lang="ko-KR" altLang="en-US" dirty="0"/>
              <a:t>발자국</a:t>
            </a:r>
            <a:r>
              <a:rPr lang="en-US" altLang="ko-KR" dirty="0"/>
              <a:t>(350</a:t>
            </a:r>
            <a:r>
              <a:rPr lang="ko-KR" altLang="en-US" dirty="0"/>
              <a:t>만 년 전</a:t>
            </a:r>
            <a:r>
              <a:rPr lang="en-US" altLang="ko-KR" dirty="0"/>
              <a:t>) : </a:t>
            </a:r>
            <a:r>
              <a:rPr lang="ko-KR" altLang="en-US" dirty="0" err="1"/>
              <a:t>뒤뚱뒤뚱이지만</a:t>
            </a:r>
            <a:r>
              <a:rPr lang="ko-KR" altLang="en-US" dirty="0"/>
              <a:t> 확실한 엄지발가락의 존재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아프리카 각지에서 발견됨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30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오스트랄로피테쿠스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>
                <a:solidFill>
                  <a:srgbClr val="FF0000"/>
                </a:solidFill>
              </a:rPr>
              <a:t>오스트랄로피테쿠스</a:t>
            </a:r>
            <a:r>
              <a:rPr lang="ko-KR" altLang="en-US" dirty="0"/>
              <a:t>는 인류 </a:t>
            </a:r>
            <a:r>
              <a:rPr lang="ko-KR" altLang="en-US" dirty="0" err="1"/>
              <a:t>진화상</a:t>
            </a:r>
            <a:r>
              <a:rPr lang="ko-KR" altLang="en-US" dirty="0"/>
              <a:t> 최초의 완전한 단계를 이루고 있는 집단으로 보고 있다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두개골은 수직으로 붙어 있으며 </a:t>
            </a:r>
            <a:r>
              <a:rPr lang="ko-KR" altLang="en-US" dirty="0" err="1"/>
              <a:t>전두와</a:t>
            </a:r>
            <a:r>
              <a:rPr lang="ko-KR" altLang="en-US" dirty="0"/>
              <a:t> 두정엽이 유인원보다 발달되었고 작은 송곳니는 인간의 특성을 지니고 있음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하지만 두개골은 수직으로 붙어 있고 </a:t>
            </a:r>
            <a:r>
              <a:rPr lang="ko-KR" altLang="en-US" dirty="0" err="1"/>
              <a:t>전두엽</a:t>
            </a:r>
            <a:r>
              <a:rPr lang="en-US" altLang="ko-KR" dirty="0"/>
              <a:t>(</a:t>
            </a:r>
            <a:r>
              <a:rPr lang="ko-KR" altLang="en-US" dirty="0"/>
              <a:t>前頭葉</a:t>
            </a:r>
            <a:r>
              <a:rPr lang="en-US" altLang="ko-KR" dirty="0"/>
              <a:t>)·</a:t>
            </a:r>
            <a:r>
              <a:rPr lang="ko-KR" altLang="en-US" dirty="0"/>
              <a:t>두정엽</a:t>
            </a:r>
            <a:r>
              <a:rPr lang="en-US" altLang="ko-KR" dirty="0"/>
              <a:t>(</a:t>
            </a:r>
            <a:r>
              <a:rPr lang="ko-KR" altLang="en-US" dirty="0"/>
              <a:t>頭頂葉</a:t>
            </a:r>
            <a:r>
              <a:rPr lang="en-US" altLang="ko-KR" dirty="0"/>
              <a:t>)</a:t>
            </a:r>
            <a:r>
              <a:rPr lang="ko-KR" altLang="en-US" dirty="0"/>
              <a:t>은 유인원보다 발달하였으며</a:t>
            </a:r>
            <a:r>
              <a:rPr lang="en-US" altLang="ko-KR" dirty="0"/>
              <a:t>, </a:t>
            </a:r>
            <a:r>
              <a:rPr lang="ko-KR" altLang="en-US" dirty="0"/>
              <a:t>송곳니가 유인원과는 다르게 작고 덜 날카롭기 때문에 원숭이에 가까운 인간 작은 뇌와 상대적으로 큰 코는 원숭이와 유사함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그러므로 </a:t>
            </a:r>
            <a:r>
              <a:rPr lang="ko-KR" altLang="en-US" dirty="0" err="1"/>
              <a:t>호모류의</a:t>
            </a:r>
            <a:r>
              <a:rPr lang="ko-KR" altLang="en-US" dirty="0"/>
              <a:t> 한 구성원으로서 볼 수는 없으나 대형 유인원과 다른 속의 특징이 보인다는 점 때문에</a:t>
            </a:r>
            <a:r>
              <a:rPr lang="en-US" altLang="ko-KR" dirty="0"/>
              <a:t>, </a:t>
            </a:r>
            <a:r>
              <a:rPr lang="ko-KR" altLang="en-US" dirty="0"/>
              <a:t>오스트랄로피테쿠스를 </a:t>
            </a:r>
            <a:r>
              <a:rPr lang="ko-KR" altLang="en-US" dirty="0" err="1">
                <a:solidFill>
                  <a:srgbClr val="00B0F0"/>
                </a:solidFill>
              </a:rPr>
              <a:t>원시인류의</a:t>
            </a:r>
            <a:r>
              <a:rPr lang="ko-KR" altLang="en-US" dirty="0">
                <a:solidFill>
                  <a:srgbClr val="00B0F0"/>
                </a:solidFill>
              </a:rPr>
              <a:t> 조상으로 인정하고 인간과 유인원 사이의 중간쯤 위치함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70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</a:t>
            </a:r>
            <a:r>
              <a:rPr lang="ko-KR" altLang="en-US" sz="2800" dirty="0" err="1">
                <a:solidFill>
                  <a:srgbClr val="3366FF"/>
                </a:solidFill>
              </a:rPr>
              <a:t>하빌리스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>
                <a:solidFill>
                  <a:srgbClr val="FF0000"/>
                </a:solidFill>
              </a:rPr>
              <a:t>호모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F0"/>
                </a:solidFill>
              </a:rPr>
              <a:t>두뇌의 용량의 증가와 이빨 크기의 차이로 구분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b="1" dirty="0">
                <a:solidFill>
                  <a:srgbClr val="FF0000"/>
                </a:solidFill>
              </a:rPr>
              <a:t>호모 </a:t>
            </a:r>
            <a:r>
              <a:rPr lang="ko-KR" altLang="en-US" b="1" dirty="0" err="1">
                <a:solidFill>
                  <a:srgbClr val="FF0000"/>
                </a:solidFill>
              </a:rPr>
              <a:t>하빌리스</a:t>
            </a:r>
            <a:r>
              <a:rPr lang="ko-KR" altLang="en-US" dirty="0" err="1"/>
              <a:t>는</a:t>
            </a:r>
            <a:r>
              <a:rPr lang="ko-KR" altLang="en-US" dirty="0"/>
              <a:t> 연모를 사용했지만 뼈의 형태는 오스트랄로피테쿠스에서 보이는 해부학적 특징을 보인다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호모 </a:t>
            </a:r>
            <a:r>
              <a:rPr lang="ko-KR" altLang="en-US" dirty="0" err="1"/>
              <a:t>하빌리스는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두뇌의 크기가 현저하게 증가</a:t>
            </a:r>
            <a:r>
              <a:rPr lang="ko-KR" altLang="en-US" dirty="0"/>
              <a:t>하였는데 이는 인간의 유일한 특징인 </a:t>
            </a:r>
            <a:r>
              <a:rPr lang="ko-KR" altLang="en-US" dirty="0">
                <a:solidFill>
                  <a:srgbClr val="00B0F0"/>
                </a:solidFill>
              </a:rPr>
              <a:t>언어의 발생</a:t>
            </a:r>
            <a:r>
              <a:rPr lang="ko-KR" altLang="en-US" dirty="0"/>
              <a:t>으로 이어지며</a:t>
            </a:r>
            <a:r>
              <a:rPr lang="en-US" altLang="ko-KR" dirty="0"/>
              <a:t>, </a:t>
            </a:r>
            <a:r>
              <a:rPr lang="ko-KR" altLang="en-US" dirty="0"/>
              <a:t>이것을 주관하는 뇌의 크기가 증가했기 때문이다 류 </a:t>
            </a:r>
            <a:r>
              <a:rPr lang="ko-KR" altLang="en-US" dirty="0" err="1"/>
              <a:t>진화상</a:t>
            </a:r>
            <a:r>
              <a:rPr lang="ko-KR" altLang="en-US" dirty="0"/>
              <a:t> 최초의 완전한 단계를 이루고 있는 집단으로 보고 있다</a:t>
            </a:r>
            <a:r>
              <a:rPr lang="en-US" altLang="ko-KR" dirty="0"/>
              <a:t>. </a:t>
            </a:r>
          </a:p>
        </p:txBody>
      </p:sp>
      <p:sp>
        <p:nvSpPr>
          <p:cNvPr id="2" name="AutoShape 2" descr="인류의 출현과 구석기시대-오스트랄로 피테쿠스에서 호모 에렉투스까지 : 네이버 블로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2" name="Picture 6" descr="https://mblogthumb-phinf.pstatic.net/20151201_22/ecpwifzo85_14489104708775PHRF_JPEG/%C8%A3%B8%F0%C7%CF%BA%F4%B8%AE%BD%BA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624"/>
            <a:ext cx="4005486" cy="19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2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</a:t>
            </a:r>
            <a:r>
              <a:rPr lang="ko-KR" altLang="en-US" sz="2800" dirty="0" err="1">
                <a:solidFill>
                  <a:srgbClr val="3366FF"/>
                </a:solidFill>
              </a:rPr>
              <a:t>에렉투스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1841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>
                <a:solidFill>
                  <a:srgbClr val="FF0000"/>
                </a:solidFill>
              </a:rPr>
              <a:t>호모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00B0F0"/>
                </a:solidFill>
              </a:rPr>
              <a:t>두뇌의 용량의 증가와 이빨 크기의 차이로 구분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호모 </a:t>
            </a:r>
            <a:r>
              <a:rPr lang="ko-KR" altLang="en-US" dirty="0" err="1"/>
              <a:t>하빌리스는</a:t>
            </a:r>
            <a:r>
              <a:rPr lang="ko-KR" altLang="en-US" dirty="0"/>
              <a:t> 오스트랄로피테쿠스와 많은 부분에서 해부학적으로 유사하지만 </a:t>
            </a:r>
            <a:r>
              <a:rPr lang="ko-KR" altLang="en-US" dirty="0">
                <a:solidFill>
                  <a:srgbClr val="FF0000"/>
                </a:solidFill>
              </a:rPr>
              <a:t>호모 </a:t>
            </a:r>
            <a:r>
              <a:rPr lang="ko-KR" altLang="en-US" dirty="0" err="1">
                <a:solidFill>
                  <a:srgbClr val="FF0000"/>
                </a:solidFill>
              </a:rPr>
              <a:t>에렉투스</a:t>
            </a:r>
            <a:r>
              <a:rPr lang="ko-KR" altLang="en-US" dirty="0" err="1"/>
              <a:t>의</a:t>
            </a:r>
            <a:r>
              <a:rPr lang="ko-KR" altLang="en-US" dirty="0"/>
              <a:t> 경우 </a:t>
            </a:r>
            <a:r>
              <a:rPr lang="ko-KR" altLang="en-US" dirty="0">
                <a:solidFill>
                  <a:srgbClr val="00B0F0"/>
                </a:solidFill>
              </a:rPr>
              <a:t>호모 사피엔스와 유사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b="1" dirty="0" err="1"/>
              <a:t>에렉투스</a:t>
            </a:r>
            <a:r>
              <a:rPr lang="ko-KR" altLang="en-US" dirty="0" err="1"/>
              <a:t>는</a:t>
            </a:r>
            <a:r>
              <a:rPr lang="ko-KR" altLang="en-US" dirty="0"/>
              <a:t> 아프리카와 아시아에서 </a:t>
            </a:r>
            <a:r>
              <a:rPr lang="ko-KR" altLang="en-US" dirty="0">
                <a:solidFill>
                  <a:srgbClr val="00B0F0"/>
                </a:solidFill>
              </a:rPr>
              <a:t>대략 </a:t>
            </a:r>
            <a:r>
              <a:rPr lang="en-US" altLang="ko-KR" dirty="0">
                <a:solidFill>
                  <a:srgbClr val="00B0F0"/>
                </a:solidFill>
              </a:rPr>
              <a:t>180</a:t>
            </a:r>
            <a:r>
              <a:rPr lang="ko-KR" altLang="en-US" dirty="0" err="1">
                <a:solidFill>
                  <a:srgbClr val="00B0F0"/>
                </a:solidFill>
              </a:rPr>
              <a:t>만년전</a:t>
            </a:r>
            <a:r>
              <a:rPr lang="ko-KR" altLang="en-US" dirty="0" err="1"/>
              <a:t>에</a:t>
            </a:r>
            <a:r>
              <a:rPr lang="ko-KR" altLang="en-US" dirty="0"/>
              <a:t> 확인됨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최초의 화석은 </a:t>
            </a:r>
            <a:r>
              <a:rPr lang="ko-KR" altLang="en-US" dirty="0">
                <a:solidFill>
                  <a:srgbClr val="00B0F0"/>
                </a:solidFill>
              </a:rPr>
              <a:t>자바</a:t>
            </a:r>
            <a:r>
              <a:rPr lang="ko-KR" altLang="en-US" dirty="0"/>
              <a:t>의 </a:t>
            </a:r>
            <a:r>
              <a:rPr lang="en-US" altLang="ko-KR" dirty="0" err="1"/>
              <a:t>trimil</a:t>
            </a:r>
            <a:r>
              <a:rPr lang="ko-KR" altLang="en-US" dirty="0"/>
              <a:t>에서 발견되었는데 다리가 강직하여 </a:t>
            </a:r>
            <a:r>
              <a:rPr lang="ko-KR" altLang="en-US" dirty="0" err="1"/>
              <a:t>두발걷기의</a:t>
            </a:r>
            <a:r>
              <a:rPr lang="ko-KR" altLang="en-US" dirty="0"/>
              <a:t> 특징을 잘 보여준다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1920</a:t>
            </a:r>
            <a:r>
              <a:rPr lang="ko-KR" altLang="en-US" dirty="0"/>
              <a:t>년대 중국의 </a:t>
            </a:r>
            <a:r>
              <a:rPr lang="ko-KR" altLang="en-US" dirty="0" err="1">
                <a:solidFill>
                  <a:srgbClr val="00B0F0"/>
                </a:solidFill>
              </a:rPr>
              <a:t>주구점</a:t>
            </a:r>
            <a:r>
              <a:rPr lang="ko-KR" altLang="en-US" dirty="0" err="1"/>
              <a:t>과</a:t>
            </a:r>
            <a:r>
              <a:rPr lang="ko-KR" altLang="en-US" dirty="0"/>
              <a:t> 자바의 발견은 </a:t>
            </a:r>
            <a:r>
              <a:rPr lang="ko-KR" altLang="en-US" dirty="0">
                <a:solidFill>
                  <a:srgbClr val="00B0F0"/>
                </a:solidFill>
              </a:rPr>
              <a:t>아시아에서 </a:t>
            </a:r>
            <a:r>
              <a:rPr lang="ko-KR" altLang="en-US" dirty="0" err="1">
                <a:solidFill>
                  <a:srgbClr val="00B0F0"/>
                </a:solidFill>
              </a:rPr>
              <a:t>에렉투스가</a:t>
            </a:r>
            <a:r>
              <a:rPr lang="ko-KR" altLang="en-US" dirty="0">
                <a:solidFill>
                  <a:srgbClr val="00B0F0"/>
                </a:solidFill>
              </a:rPr>
              <a:t> 대폭적으로 발생</a:t>
            </a:r>
            <a:r>
              <a:rPr lang="ko-KR" altLang="en-US" dirty="0"/>
              <a:t>하였음을 알려준다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Picture 6" descr="https://mblogthumb-phinf.pstatic.net/20151201_22/ecpwifzo85_14489104708775PHRF_JPEG/%C8%A3%B8%F0%C7%CF%BA%F4%B8%AE%BD%BA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624"/>
            <a:ext cx="4005486" cy="19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6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228600"/>
            <a:ext cx="85344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800" b="1" dirty="0"/>
              <a:t>Homo</a:t>
            </a:r>
            <a:r>
              <a:rPr lang="ko-KR" altLang="en-US" sz="2800" b="1" dirty="0"/>
              <a:t>속의 특징</a:t>
            </a:r>
            <a:endParaRPr lang="ko-KR" alt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196752"/>
            <a:ext cx="8504238" cy="30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ko-KR" altLang="en-US" sz="1600" dirty="0"/>
              <a:t>수렵생활을 하였으며 </a:t>
            </a:r>
            <a:r>
              <a:rPr lang="ko-KR" altLang="en-US" sz="1600" dirty="0">
                <a:solidFill>
                  <a:srgbClr val="00B0F0"/>
                </a:solidFill>
              </a:rPr>
              <a:t>체계적으로 사냥</a:t>
            </a:r>
            <a:r>
              <a:rPr lang="ko-KR" altLang="en-US" sz="1600" dirty="0"/>
              <a:t>을 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체계적인 사냥이 가능했던 것은 </a:t>
            </a:r>
            <a:r>
              <a:rPr lang="ko-KR" altLang="en-US" sz="1600" dirty="0" err="1"/>
              <a:t>뇌용량의</a:t>
            </a:r>
            <a:r>
              <a:rPr lang="ko-KR" altLang="en-US" sz="1600" dirty="0"/>
              <a:t> 증가 때문일 것이다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또한 신체적인 변화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뼈와 근육의 발달</a:t>
            </a:r>
            <a:r>
              <a:rPr lang="ko-KR" altLang="en-US" sz="1600" dirty="0"/>
              <a:t>에서</a:t>
            </a:r>
            <a:r>
              <a:rPr lang="en-US" altLang="ko-KR" sz="1600" dirty="0"/>
              <a:t>, </a:t>
            </a:r>
            <a:r>
              <a:rPr lang="ko-KR" altLang="en-US" sz="1600" dirty="0"/>
              <a:t>이들이 이전보다 더 몸집이 크고 힘이 센 동물을 사냥하였다는 것을 추정할 수 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화석과 함께 발견되는 도구</a:t>
            </a:r>
            <a:r>
              <a:rPr lang="en-US" altLang="ko-KR" sz="1600" dirty="0"/>
              <a:t>, </a:t>
            </a:r>
            <a:r>
              <a:rPr lang="ko-KR" altLang="en-US" sz="1600" dirty="0"/>
              <a:t>즉 잘 다듬어진 주먹도끼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찍개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찌르개</a:t>
            </a:r>
            <a:r>
              <a:rPr lang="ko-KR" altLang="en-US" sz="1600" dirty="0"/>
              <a:t> 등을 보아도 알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대표적인 </a:t>
            </a:r>
            <a:r>
              <a:rPr lang="ko-KR" altLang="en-US" sz="1600" dirty="0" err="1"/>
              <a:t>석기문화는</a:t>
            </a:r>
            <a:r>
              <a:rPr lang="ko-KR" altLang="en-US" sz="1600" dirty="0"/>
              <a:t> 주먹도끼 전통의 </a:t>
            </a:r>
            <a:r>
              <a:rPr lang="ko-KR" altLang="en-US" sz="1600" dirty="0" err="1">
                <a:solidFill>
                  <a:srgbClr val="00B0F0"/>
                </a:solidFill>
              </a:rPr>
              <a:t>아슐리안문화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 err="1">
                <a:solidFill>
                  <a:srgbClr val="00B0F0"/>
                </a:solidFill>
              </a:rPr>
              <a:t>올도완문화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/>
              <a:t>및 주구점유적을 </a:t>
            </a:r>
            <a:r>
              <a:rPr lang="ko-KR" altLang="en-US" sz="1600" dirty="0" err="1"/>
              <a:t>중심으로한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자갈돌찍개전통의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석기문화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/>
              <a:t>등이다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결국 </a:t>
            </a:r>
            <a:r>
              <a:rPr lang="ko-KR" altLang="en-US" sz="1600" dirty="0">
                <a:solidFill>
                  <a:srgbClr val="FF0000"/>
                </a:solidFill>
              </a:rPr>
              <a:t>호모 </a:t>
            </a:r>
            <a:r>
              <a:rPr lang="ko-KR" altLang="en-US" sz="1600" dirty="0" err="1">
                <a:solidFill>
                  <a:srgbClr val="FF0000"/>
                </a:solidFill>
              </a:rPr>
              <a:t>에렉투스의</a:t>
            </a:r>
            <a:r>
              <a:rPr lang="ko-KR" altLang="en-US" sz="1600" dirty="0">
                <a:solidFill>
                  <a:srgbClr val="FF0000"/>
                </a:solidFill>
              </a:rPr>
              <a:t> 단계</a:t>
            </a:r>
            <a:r>
              <a:rPr lang="ko-KR" altLang="en-US" sz="1600" dirty="0"/>
              <a:t>에서는 </a:t>
            </a:r>
            <a:r>
              <a:rPr lang="ko-KR" altLang="en-US" sz="1600" dirty="0" err="1"/>
              <a:t>도구제작의</a:t>
            </a:r>
            <a:r>
              <a:rPr lang="ko-KR" altLang="en-US" sz="1600" dirty="0"/>
              <a:t> 본격화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ko-KR" altLang="en-US" sz="1600" dirty="0">
                <a:solidFill>
                  <a:srgbClr val="00B0F0"/>
                </a:solidFill>
              </a:rPr>
              <a:t>석기의 다양화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정제화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석기제작기술의 발달 양상이 보인다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고고학적 유적에서 발견된 석기 연구를 통해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호모 </a:t>
            </a:r>
            <a:r>
              <a:rPr lang="ko-KR" altLang="en-US" sz="1600" dirty="0" err="1">
                <a:solidFill>
                  <a:srgbClr val="00B0F0"/>
                </a:solidFill>
              </a:rPr>
              <a:t>에렉투스가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직접떼기와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err="1">
                <a:solidFill>
                  <a:srgbClr val="00B0F0"/>
                </a:solidFill>
              </a:rPr>
              <a:t>간접떼기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할 수 있는 능력이 있음이 밝혀졌다</a:t>
            </a:r>
            <a:r>
              <a:rPr lang="en-US" altLang="ko-KR" sz="1600" dirty="0"/>
              <a:t>. </a:t>
            </a:r>
          </a:p>
        </p:txBody>
      </p:sp>
      <p:pic>
        <p:nvPicPr>
          <p:cNvPr id="7170" name="Picture 2" descr="Bifaz cordifor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50705"/>
            <a:ext cx="4536504" cy="23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4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228600"/>
            <a:ext cx="85344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2800" b="1" dirty="0"/>
              <a:t>Homo</a:t>
            </a:r>
            <a:r>
              <a:rPr lang="ko-KR" altLang="en-US" sz="2800" b="1" dirty="0"/>
              <a:t>속의 특징</a:t>
            </a:r>
            <a:endParaRPr lang="ko-KR" altLang="en-US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527175"/>
            <a:ext cx="85042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600">
                <a:solidFill>
                  <a:srgbClr val="FF0000"/>
                </a:solidFill>
              </a:rPr>
              <a:t>집단사냥</a:t>
            </a:r>
            <a:r>
              <a:rPr lang="ko-KR" altLang="en-US" sz="1600"/>
              <a:t>의 확산은 </a:t>
            </a:r>
            <a:r>
              <a:rPr lang="ko-KR" altLang="en-US" sz="1600">
                <a:solidFill>
                  <a:srgbClr val="00B0F0"/>
                </a:solidFill>
              </a:rPr>
              <a:t>언어의 발달</a:t>
            </a:r>
            <a:r>
              <a:rPr lang="ko-KR" altLang="en-US" sz="1600"/>
              <a:t>을 가져왔을 가능성이 있다</a:t>
            </a:r>
            <a:r>
              <a:rPr lang="en-US" altLang="ko-KR" sz="1600"/>
              <a:t>. </a:t>
            </a:r>
            <a:r>
              <a:rPr lang="ko-KR" altLang="en-US" sz="1600"/>
              <a:t>효과적인 사냥을 위해서 사냥에 나선 구성원들 사이의 협동작업이 필요했으며 이를 위하여 원활한 의사소통이 요구되었다</a:t>
            </a:r>
            <a:r>
              <a:rPr lang="en-US" altLang="ko-KR" sz="1600"/>
              <a:t>. </a:t>
            </a:r>
            <a:r>
              <a:rPr lang="ko-KR" altLang="en-US" sz="1600"/>
              <a:t>그것이 현대적 의미에서 전정한 언어였는지는 논란이 되고 있으나 어떠한 형태이건 최소한 </a:t>
            </a:r>
            <a:r>
              <a:rPr lang="ko-KR" altLang="en-US" sz="1600">
                <a:solidFill>
                  <a:srgbClr val="00B0F0"/>
                </a:solidFill>
              </a:rPr>
              <a:t>집단적의사소통</a:t>
            </a:r>
            <a:r>
              <a:rPr lang="ko-KR" altLang="en-US" sz="1600"/>
              <a:t>을 가능하게 하는 수단으로서의 기호언어</a:t>
            </a:r>
            <a:r>
              <a:rPr lang="en-US" altLang="ko-KR" sz="1600"/>
              <a:t>(sign language)</a:t>
            </a:r>
            <a:r>
              <a:rPr lang="ko-KR" altLang="en-US" sz="1600"/>
              <a:t>나 극히 간략한 소수의 어휘로 구성된 </a:t>
            </a:r>
            <a:r>
              <a:rPr lang="ko-KR" altLang="en-US" sz="1600">
                <a:solidFill>
                  <a:srgbClr val="00B0F0"/>
                </a:solidFill>
              </a:rPr>
              <a:t>원시언어</a:t>
            </a:r>
            <a:r>
              <a:rPr lang="ko-KR" altLang="en-US" sz="1600"/>
              <a:t>를 가졌을 가능성을 배제할 수 없다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이 화석인류의 가장 중요한 사건은 주구점유적을 비롯하여 이스라엘</a:t>
            </a:r>
            <a:r>
              <a:rPr lang="en-US" altLang="ko-KR" sz="1600"/>
              <a:t>, </a:t>
            </a:r>
            <a:r>
              <a:rPr lang="ko-KR" altLang="en-US" sz="1600"/>
              <a:t>헝가리</a:t>
            </a:r>
            <a:r>
              <a:rPr lang="en-US" altLang="ko-KR" sz="1600"/>
              <a:t>, </a:t>
            </a:r>
            <a:r>
              <a:rPr lang="ko-KR" altLang="en-US" sz="1600"/>
              <a:t>남부 프랑스</a:t>
            </a:r>
            <a:r>
              <a:rPr lang="en-US" altLang="ko-KR" sz="1600"/>
              <a:t>, </a:t>
            </a:r>
            <a:r>
              <a:rPr lang="ko-KR" altLang="en-US" sz="1600"/>
              <a:t>스페인 등에서 밝혀진 ‘</a:t>
            </a:r>
            <a:r>
              <a:rPr lang="ko-KR" altLang="en-US" sz="1600" b="1">
                <a:solidFill>
                  <a:srgbClr val="FF0000"/>
                </a:solidFill>
              </a:rPr>
              <a:t>불의 사용</a:t>
            </a:r>
            <a:r>
              <a:rPr lang="ko-KR" altLang="en-US" sz="1600"/>
              <a:t>’이라는 것이다</a:t>
            </a:r>
            <a:r>
              <a:rPr lang="en-US" altLang="ko-KR" sz="1600"/>
              <a:t>. </a:t>
            </a:r>
            <a:r>
              <a:rPr lang="ko-KR" altLang="en-US" sz="1600"/>
              <a:t>불을 직접 피울 줄 아는지 어떤지에 대해서는 아직 불분명하지만 불의 사용은 </a:t>
            </a:r>
            <a:r>
              <a:rPr lang="ko-KR" altLang="en-US" sz="1600">
                <a:solidFill>
                  <a:srgbClr val="00B0F0"/>
                </a:solidFill>
              </a:rPr>
              <a:t>음식조리</a:t>
            </a:r>
            <a:r>
              <a:rPr lang="en-US" altLang="ko-KR" sz="1600">
                <a:solidFill>
                  <a:srgbClr val="00B0F0"/>
                </a:solidFill>
              </a:rPr>
              <a:t>, </a:t>
            </a:r>
            <a:r>
              <a:rPr lang="ko-KR" altLang="en-US" sz="1600">
                <a:solidFill>
                  <a:srgbClr val="00B0F0"/>
                </a:solidFill>
              </a:rPr>
              <a:t>도구제작</a:t>
            </a:r>
            <a:r>
              <a:rPr lang="en-US" altLang="ko-KR" sz="1600">
                <a:solidFill>
                  <a:srgbClr val="00B0F0"/>
                </a:solidFill>
              </a:rPr>
              <a:t>, </a:t>
            </a:r>
            <a:r>
              <a:rPr lang="ko-KR" altLang="en-US" sz="1600">
                <a:solidFill>
                  <a:srgbClr val="00B0F0"/>
                </a:solidFill>
              </a:rPr>
              <a:t>활동시간 및 영역의 확대</a:t>
            </a:r>
            <a:r>
              <a:rPr lang="en-US" altLang="ko-KR" sz="1600">
                <a:solidFill>
                  <a:srgbClr val="00B0F0"/>
                </a:solidFill>
              </a:rPr>
              <a:t>, </a:t>
            </a:r>
            <a:r>
              <a:rPr lang="ko-KR" altLang="en-US" sz="1600">
                <a:solidFill>
                  <a:srgbClr val="00B0F0"/>
                </a:solidFill>
              </a:rPr>
              <a:t>방어능력의 향상</a:t>
            </a:r>
            <a:r>
              <a:rPr lang="ko-KR" altLang="en-US" sz="1600"/>
              <a:t> 등 그들의 생활에 많은 변화를 일으켰을 것이고</a:t>
            </a:r>
            <a:r>
              <a:rPr lang="en-US" altLang="ko-KR" sz="1600"/>
              <a:t>, </a:t>
            </a:r>
            <a:r>
              <a:rPr lang="ko-KR" altLang="en-US" sz="1600"/>
              <a:t>그들의 체질에도 많은 영향을 끼쳤을 것이다</a:t>
            </a:r>
            <a:r>
              <a:rPr lang="en-US" altLang="ko-KR" sz="1600"/>
              <a:t>. </a:t>
            </a:r>
            <a:endParaRPr lang="ko-KR" altLang="en-US" sz="1600"/>
          </a:p>
          <a:p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2286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</a:t>
            </a:r>
            <a:r>
              <a:rPr lang="ko-KR" altLang="en-US" sz="2800" dirty="0" err="1">
                <a:solidFill>
                  <a:srgbClr val="3366FF"/>
                </a:solidFill>
              </a:rPr>
              <a:t>네안데르탈렌시스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2610098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플라이스토세</a:t>
            </a:r>
            <a:r>
              <a:rPr lang="ko-KR" altLang="en-US" dirty="0"/>
              <a:t> 말기 초에 유럽으로부터 중동</a:t>
            </a:r>
            <a:r>
              <a:rPr lang="en-US" altLang="ko-KR" dirty="0"/>
              <a:t>, </a:t>
            </a:r>
            <a:r>
              <a:rPr lang="ko-KR" altLang="en-US" dirty="0"/>
              <a:t>시베리아의 </a:t>
            </a:r>
            <a:r>
              <a:rPr lang="ko-KR" altLang="en-US" dirty="0" err="1"/>
              <a:t>예니세이강을</a:t>
            </a:r>
            <a:r>
              <a:rPr lang="ko-KR" altLang="en-US" dirty="0"/>
              <a:t> 포함한 제한된 지역에 존재했던 사피엔스의 일종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13</a:t>
            </a:r>
            <a:r>
              <a:rPr lang="ko-KR" altLang="en-US" dirty="0"/>
              <a:t>만 </a:t>
            </a:r>
            <a:r>
              <a:rPr lang="en-US" altLang="ko-KR" dirty="0"/>
              <a:t>5</a:t>
            </a:r>
            <a:r>
              <a:rPr lang="ko-KR" altLang="en-US" dirty="0"/>
              <a:t>천 년 전에 처음 출현하여</a:t>
            </a:r>
            <a:r>
              <a:rPr lang="en-US" altLang="ko-KR" dirty="0"/>
              <a:t> 3</a:t>
            </a:r>
            <a:r>
              <a:rPr lang="ko-KR" altLang="en-US" dirty="0"/>
              <a:t>만 </a:t>
            </a:r>
            <a:r>
              <a:rPr lang="en-US" altLang="ko-KR" dirty="0"/>
              <a:t>4</a:t>
            </a:r>
            <a:r>
              <a:rPr lang="ko-KR" altLang="en-US" dirty="0"/>
              <a:t>천 년 전에 사라짐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1856</a:t>
            </a:r>
            <a:r>
              <a:rPr lang="ko-KR" altLang="en-US" dirty="0"/>
              <a:t>년 뒤셀도르프 근처의 </a:t>
            </a:r>
            <a:r>
              <a:rPr lang="ko-KR" altLang="en-US" dirty="0" err="1"/>
              <a:t>네안데르탈</a:t>
            </a:r>
            <a:r>
              <a:rPr lang="ko-KR" altLang="en-US" dirty="0"/>
              <a:t> 계곡에서 처음 발견됨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네안데르탈인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파일:external/i.dailymail.co.uk/article-1330550-0041E27D00000258-752_233x3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84943"/>
            <a:ext cx="2219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45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</a:t>
            </a:r>
            <a:r>
              <a:rPr lang="ko-KR" altLang="en-US" sz="2800" dirty="0" err="1">
                <a:solidFill>
                  <a:srgbClr val="3366FF"/>
                </a:solidFill>
              </a:rPr>
              <a:t>네안데르탈렌시스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6983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>
                <a:solidFill>
                  <a:srgbClr val="FF0000"/>
                </a:solidFill>
              </a:rPr>
              <a:t>르발루아기법</a:t>
            </a:r>
            <a:r>
              <a:rPr lang="ko-KR" altLang="en-US" dirty="0" err="1"/>
              <a:t>으로</a:t>
            </a:r>
            <a:r>
              <a:rPr lang="ko-KR" altLang="en-US" dirty="0"/>
              <a:t> 제작된 </a:t>
            </a:r>
            <a:r>
              <a:rPr lang="ko-KR" altLang="en-US" dirty="0" err="1"/>
              <a:t>무스테리안</a:t>
            </a:r>
            <a:r>
              <a:rPr lang="ko-KR" altLang="en-US" dirty="0"/>
              <a:t> </a:t>
            </a:r>
            <a:r>
              <a:rPr lang="ko-KR" altLang="en-US" dirty="0" err="1"/>
              <a:t>석기문화의</a:t>
            </a:r>
            <a:r>
              <a:rPr lang="ko-KR" altLang="en-US" dirty="0"/>
              <a:t> 주인공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도구를 사용하여 </a:t>
            </a:r>
            <a:r>
              <a:rPr lang="ko-KR" altLang="en-US" dirty="0" err="1"/>
              <a:t>대형동물을</a:t>
            </a:r>
            <a:r>
              <a:rPr lang="ko-KR" altLang="en-US" dirty="0"/>
              <a:t> 매우 효과적으로 사냥함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>
                <a:solidFill>
                  <a:srgbClr val="FF0000"/>
                </a:solidFill>
              </a:rPr>
              <a:t>무스테리안</a:t>
            </a:r>
            <a:r>
              <a:rPr lang="ko-KR" altLang="en-US" dirty="0">
                <a:solidFill>
                  <a:srgbClr val="FF0000"/>
                </a:solidFill>
              </a:rPr>
              <a:t> 유적</a:t>
            </a:r>
            <a:r>
              <a:rPr lang="ko-KR" altLang="en-US" dirty="0"/>
              <a:t>의 조사를 통해 정교한 </a:t>
            </a:r>
            <a:r>
              <a:rPr lang="ko-KR" altLang="en-US" dirty="0" err="1"/>
              <a:t>집자리</a:t>
            </a:r>
            <a:r>
              <a:rPr lang="en-US" altLang="ko-KR" dirty="0"/>
              <a:t>, </a:t>
            </a:r>
            <a:r>
              <a:rPr lang="ko-KR" altLang="en-US" dirty="0" err="1"/>
              <a:t>불뗀</a:t>
            </a:r>
            <a:r>
              <a:rPr lang="ko-KR" altLang="en-US" dirty="0"/>
              <a:t> 자리</a:t>
            </a:r>
            <a:r>
              <a:rPr lang="en-US" altLang="ko-KR" dirty="0"/>
              <a:t>, </a:t>
            </a:r>
            <a:r>
              <a:rPr lang="ko-KR" altLang="en-US" dirty="0"/>
              <a:t>발달한 석기와 골각기의 사용</a:t>
            </a:r>
            <a:r>
              <a:rPr lang="en-US" altLang="ko-KR" dirty="0"/>
              <a:t>, </a:t>
            </a:r>
            <a:r>
              <a:rPr lang="ko-KR" altLang="en-US" dirty="0"/>
              <a:t>다양한 형태의 장신구</a:t>
            </a:r>
            <a:r>
              <a:rPr lang="en-US" altLang="ko-KR" dirty="0"/>
              <a:t>, </a:t>
            </a:r>
            <a:r>
              <a:rPr lang="ko-KR" altLang="en-US" dirty="0" err="1"/>
              <a:t>묘제의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 err="1"/>
              <a:t>의식행위</a:t>
            </a:r>
            <a:r>
              <a:rPr lang="en-US" altLang="ko-KR" dirty="0"/>
              <a:t>, </a:t>
            </a:r>
            <a:r>
              <a:rPr lang="ko-KR" altLang="en-US" dirty="0" err="1"/>
              <a:t>예술행위</a:t>
            </a:r>
            <a:r>
              <a:rPr lang="ko-KR" altLang="en-US" dirty="0"/>
              <a:t> 등의 흔적이 확인됨</a:t>
            </a:r>
            <a:r>
              <a:rPr lang="en-US" altLang="ko-KR" dirty="0"/>
              <a:t>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2" name="Picture 2" descr="유라시아 중기구석기시대 르발루아기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2664296" cy="28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9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228600"/>
            <a:ext cx="85344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z="2800" dirty="0"/>
              <a:t>호모 </a:t>
            </a:r>
            <a:r>
              <a:rPr lang="ko-KR" altLang="en-US" sz="2800" dirty="0" err="1"/>
              <a:t>네안데르탈렌시스의</a:t>
            </a:r>
            <a:r>
              <a:rPr lang="ko-KR" altLang="en-US" sz="2800" dirty="0"/>
              <a:t> 문화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527175"/>
            <a:ext cx="85042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600" dirty="0"/>
              <a:t>도구를 활용하여 </a:t>
            </a:r>
            <a:r>
              <a:rPr lang="ko-KR" altLang="en-US" sz="1600" dirty="0" err="1"/>
              <a:t>대형동물을</a:t>
            </a:r>
            <a:r>
              <a:rPr lang="ko-KR" altLang="en-US" sz="1600" dirty="0"/>
              <a:t> 매우 효과적으로 사냥하였다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ko-KR" altLang="en-US" sz="1600" dirty="0" err="1">
                <a:solidFill>
                  <a:srgbClr val="FF0000"/>
                </a:solidFill>
              </a:rPr>
              <a:t>무스테리안</a:t>
            </a:r>
            <a:r>
              <a:rPr lang="ko-KR" altLang="en-US" sz="1600" dirty="0">
                <a:solidFill>
                  <a:srgbClr val="FF0000"/>
                </a:solidFill>
              </a:rPr>
              <a:t> 유적</a:t>
            </a:r>
            <a:r>
              <a:rPr lang="ko-KR" altLang="en-US" sz="1600" dirty="0"/>
              <a:t>에서는 의식주 전반에 걸쳐 변화를 가져왔음을 알 수 있는 많은 흔적을 남겼다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00B0F0"/>
                </a:solidFill>
              </a:rPr>
              <a:t>정교한 </a:t>
            </a:r>
            <a:r>
              <a:rPr lang="ko-KR" altLang="en-US" sz="1600" dirty="0" err="1">
                <a:solidFill>
                  <a:srgbClr val="00B0F0"/>
                </a:solidFill>
              </a:rPr>
              <a:t>집자리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 err="1">
                <a:solidFill>
                  <a:srgbClr val="00B0F0"/>
                </a:solidFill>
              </a:rPr>
              <a:t>불땐</a:t>
            </a:r>
            <a:r>
              <a:rPr lang="ko-KR" altLang="en-US" sz="1600" dirty="0">
                <a:solidFill>
                  <a:srgbClr val="00B0F0"/>
                </a:solidFill>
              </a:rPr>
              <a:t> 자리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발달한 석기와 골각기의 사용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다양한 형태의 장신구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 err="1">
                <a:solidFill>
                  <a:srgbClr val="00B0F0"/>
                </a:solidFill>
              </a:rPr>
              <a:t>묘제의</a:t>
            </a:r>
            <a:r>
              <a:rPr lang="ko-KR" altLang="en-US" sz="1600" dirty="0">
                <a:solidFill>
                  <a:srgbClr val="00B0F0"/>
                </a:solidFill>
              </a:rPr>
              <a:t> 사용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 err="1">
                <a:solidFill>
                  <a:srgbClr val="00B0F0"/>
                </a:solidFill>
              </a:rPr>
              <a:t>의식행위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 err="1">
                <a:solidFill>
                  <a:srgbClr val="00B0F0"/>
                </a:solidFill>
              </a:rPr>
              <a:t>예술행위</a:t>
            </a:r>
            <a:r>
              <a:rPr lang="ko-KR" altLang="en-US" sz="1600" dirty="0">
                <a:solidFill>
                  <a:srgbClr val="00B0F0"/>
                </a:solidFill>
              </a:rPr>
              <a:t> 등의 흔적</a:t>
            </a:r>
            <a:r>
              <a:rPr lang="ko-KR" altLang="en-US" sz="1600" dirty="0"/>
              <a:t>을 찾을 수 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유고의 </a:t>
            </a:r>
            <a:r>
              <a:rPr lang="ko-KR" altLang="en-US" sz="1600" dirty="0" err="1">
                <a:solidFill>
                  <a:srgbClr val="FF0000"/>
                </a:solidFill>
              </a:rPr>
              <a:t>크라피나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Krapina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에서는 </a:t>
            </a:r>
            <a:r>
              <a:rPr lang="ko-KR" altLang="en-US" sz="1600" dirty="0">
                <a:solidFill>
                  <a:srgbClr val="00B0F0"/>
                </a:solidFill>
              </a:rPr>
              <a:t>불구자가 사회적으로 보살핌을 받은 흔적이 보이며</a:t>
            </a:r>
            <a:r>
              <a:rPr lang="en-US" altLang="ko-KR" sz="1600" dirty="0">
                <a:solidFill>
                  <a:srgbClr val="00B0F0"/>
                </a:solidFill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</a:rPr>
              <a:t>사냥 중의 사고</a:t>
            </a:r>
            <a:r>
              <a:rPr lang="en-US" altLang="ko-KR" sz="1600" dirty="0">
                <a:solidFill>
                  <a:srgbClr val="00B0F0"/>
                </a:solidFill>
              </a:rPr>
              <a:t>,</a:t>
            </a:r>
            <a:r>
              <a:rPr lang="ko-KR" altLang="en-US" sz="1600" dirty="0">
                <a:solidFill>
                  <a:srgbClr val="00B0F0"/>
                </a:solidFill>
              </a:rPr>
              <a:t>개인 혹은 집단 간의 갈등과정에서 일어난 </a:t>
            </a:r>
            <a:r>
              <a:rPr lang="ko-KR" altLang="en-US" sz="1600" dirty="0" err="1">
                <a:solidFill>
                  <a:srgbClr val="00B0F0"/>
                </a:solidFill>
              </a:rPr>
              <a:t>살인행위의</a:t>
            </a:r>
            <a:r>
              <a:rPr lang="ko-KR" altLang="en-US" sz="1600" dirty="0">
                <a:solidFill>
                  <a:srgbClr val="00B0F0"/>
                </a:solidFill>
              </a:rPr>
              <a:t> 결과</a:t>
            </a:r>
            <a:r>
              <a:rPr lang="ko-KR" altLang="en-US" sz="1600" dirty="0"/>
              <a:t>로 보이는 것도 상당수 존재한다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>
                <a:solidFill>
                  <a:srgbClr val="FF0000"/>
                </a:solidFill>
              </a:rPr>
              <a:t>샤니다르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Shanidar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</a:rPr>
              <a:t>동굴 유적</a:t>
            </a:r>
            <a:r>
              <a:rPr lang="ko-KR" altLang="en-US" sz="1600" dirty="0"/>
              <a:t>에서는 </a:t>
            </a:r>
            <a:r>
              <a:rPr lang="ko-KR" altLang="en-US" sz="1600" dirty="0">
                <a:solidFill>
                  <a:srgbClr val="00B0F0"/>
                </a:solidFill>
              </a:rPr>
              <a:t>시체 위에 꽃을 뿌리고 흙을 덮었으며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프랑스의 </a:t>
            </a:r>
            <a:r>
              <a:rPr lang="ko-KR" altLang="en-US" sz="1600" dirty="0" err="1">
                <a:solidFill>
                  <a:srgbClr val="FF0000"/>
                </a:solidFill>
              </a:rPr>
              <a:t>무스티에</a:t>
            </a:r>
            <a:r>
              <a:rPr lang="ko-KR" altLang="en-US" sz="1600" dirty="0">
                <a:solidFill>
                  <a:srgbClr val="FF0000"/>
                </a:solidFill>
              </a:rPr>
              <a:t> 동굴</a:t>
            </a:r>
            <a:r>
              <a:rPr lang="ko-KR" altLang="en-US" sz="1600" dirty="0"/>
              <a:t>에서는 </a:t>
            </a:r>
            <a:r>
              <a:rPr lang="ko-KR" altLang="en-US" sz="1600" dirty="0">
                <a:solidFill>
                  <a:srgbClr val="00B0F0"/>
                </a:solidFill>
              </a:rPr>
              <a:t>피장자의 머리를 수석 덩어리 위에 올려놓았다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err="1">
                <a:solidFill>
                  <a:srgbClr val="FF0000"/>
                </a:solidFill>
              </a:rPr>
              <a:t>테쉭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타쉬</a:t>
            </a:r>
            <a:r>
              <a:rPr lang="ko-KR" altLang="en-US" sz="1600" dirty="0">
                <a:solidFill>
                  <a:srgbClr val="FF0000"/>
                </a:solidFill>
              </a:rPr>
              <a:t> 유적</a:t>
            </a:r>
            <a:r>
              <a:rPr lang="ko-KR" altLang="en-US" sz="1600" dirty="0"/>
              <a:t>에서는 </a:t>
            </a:r>
            <a:r>
              <a:rPr lang="ko-KR" altLang="en-US" sz="1600" dirty="0">
                <a:solidFill>
                  <a:srgbClr val="00B0F0"/>
                </a:solidFill>
              </a:rPr>
              <a:t>염소 두개골 </a:t>
            </a:r>
            <a:r>
              <a:rPr lang="en-US" altLang="ko-KR" sz="1600" dirty="0">
                <a:solidFill>
                  <a:srgbClr val="00B0F0"/>
                </a:solidFill>
              </a:rPr>
              <a:t>6</a:t>
            </a:r>
            <a:r>
              <a:rPr lang="ko-KR" altLang="en-US" sz="1600" dirty="0">
                <a:solidFill>
                  <a:srgbClr val="00B0F0"/>
                </a:solidFill>
              </a:rPr>
              <a:t>개를 나이 어린 </a:t>
            </a:r>
            <a:r>
              <a:rPr lang="ko-KR" altLang="en-US" sz="1600" dirty="0" err="1">
                <a:solidFill>
                  <a:srgbClr val="00B0F0"/>
                </a:solidFill>
              </a:rPr>
              <a:t>네안데르탈의</a:t>
            </a:r>
            <a:r>
              <a:rPr lang="ko-KR" altLang="en-US" sz="1600" dirty="0">
                <a:solidFill>
                  <a:srgbClr val="00B0F0"/>
                </a:solidFill>
              </a:rPr>
              <a:t> 주검 둘레에 뿔을 땅에 꽂은 상태로 배치</a:t>
            </a:r>
            <a:r>
              <a:rPr lang="ko-KR" altLang="en-US" sz="1600" dirty="0"/>
              <a:t>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알프스 지역에서는 </a:t>
            </a:r>
            <a:r>
              <a:rPr lang="ko-KR" altLang="en-US" sz="1600" dirty="0" err="1"/>
              <a:t>동굴곰의</a:t>
            </a:r>
            <a:r>
              <a:rPr lang="ko-KR" altLang="en-US" sz="1600" dirty="0"/>
              <a:t> 두개골을 인위적으로 배치한 유적이 종종 발견된다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사실은 네안데르탈인이 소위 </a:t>
            </a:r>
            <a:r>
              <a:rPr lang="ko-KR" altLang="en-US" sz="1600" dirty="0" err="1"/>
              <a:t>동굴곰</a:t>
            </a:r>
            <a:r>
              <a:rPr lang="ko-KR" altLang="en-US" sz="1600" dirty="0"/>
              <a:t> 숭배라는 종교적 행위를 하였다는 추측을 가능하게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7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미토콘드리아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275411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세포 내 발전소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미토콘드리아는 </a:t>
            </a:r>
            <a:r>
              <a:rPr lang="ko-KR" altLang="en-US" dirty="0" err="1"/>
              <a:t>진핵세포의</a:t>
            </a:r>
            <a:r>
              <a:rPr lang="ko-KR" altLang="en-US" dirty="0"/>
              <a:t> 세포질에 존재하는 </a:t>
            </a:r>
            <a:r>
              <a:rPr lang="ko-KR" altLang="en-US" dirty="0" err="1">
                <a:solidFill>
                  <a:srgbClr val="FF0000"/>
                </a:solidFill>
              </a:rPr>
              <a:t>세포소기관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lvl="1" indent="0" algn="just">
              <a:lnSpc>
                <a:spcPct val="160000"/>
              </a:lnSpc>
            </a:pPr>
            <a:r>
              <a:rPr lang="ko-KR" altLang="en-US" dirty="0"/>
              <a:t>  따라서 세균에는 존재하지 않음</a:t>
            </a: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보통 크기는 </a:t>
            </a:r>
            <a:r>
              <a:rPr lang="en-US" altLang="ko-KR" dirty="0"/>
              <a:t>0.5~1 </a:t>
            </a:r>
            <a:r>
              <a:rPr lang="ko-KR" altLang="en-US" dirty="0"/>
              <a:t>㎛</a:t>
            </a:r>
            <a:r>
              <a:rPr lang="en-US" altLang="ko-KR" dirty="0"/>
              <a:t>(1 </a:t>
            </a:r>
            <a:r>
              <a:rPr lang="ko-KR" altLang="en-US" dirty="0"/>
              <a:t>㎛는 </a:t>
            </a:r>
            <a:r>
              <a:rPr lang="en-US" altLang="ko-KR" dirty="0"/>
              <a:t>1/1000 mm)</a:t>
            </a:r>
            <a:r>
              <a:rPr lang="ko-KR" altLang="en-US" dirty="0"/>
              <a:t>로 세균과 유사함</a:t>
            </a:r>
          </a:p>
        </p:txBody>
      </p:sp>
      <p:pic>
        <p:nvPicPr>
          <p:cNvPr id="5" name="Picture 4" descr="원핵 세포와 진핵 세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5"/>
            <a:ext cx="3240360" cy="17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1052661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사피엔스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2475086"/>
            <a:ext cx="8229600" cy="46983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 err="1"/>
              <a:t>플라이스토세</a:t>
            </a:r>
            <a:r>
              <a:rPr lang="ko-KR" altLang="en-US" dirty="0"/>
              <a:t> 중기 말엽에 등장한</a:t>
            </a:r>
            <a:r>
              <a:rPr lang="en-US" altLang="ko-KR" dirty="0"/>
              <a:t>, </a:t>
            </a:r>
            <a:r>
              <a:rPr lang="ko-KR" altLang="en-US" dirty="0"/>
              <a:t>호모 </a:t>
            </a:r>
            <a:r>
              <a:rPr lang="ko-KR" altLang="en-US" dirty="0" err="1"/>
              <a:t>에렉투스와</a:t>
            </a:r>
            <a:r>
              <a:rPr lang="ko-KR" altLang="en-US" dirty="0"/>
              <a:t> 유사하지만 몇몇 </a:t>
            </a:r>
            <a:r>
              <a:rPr lang="ko-KR" altLang="en-US" dirty="0" err="1"/>
              <a:t>형질적</a:t>
            </a:r>
            <a:r>
              <a:rPr lang="ko-KR" altLang="en-US" dirty="0"/>
              <a:t> 특징에서 현대인에 보다 가까운 </a:t>
            </a:r>
            <a:r>
              <a:rPr lang="ko-KR" altLang="en-US" dirty="0" err="1"/>
              <a:t>고인류임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아프리카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인도네시아 </a:t>
            </a:r>
            <a:r>
              <a:rPr lang="en-US" altLang="ko-KR" dirty="0"/>
              <a:t>, </a:t>
            </a:r>
            <a:r>
              <a:rPr lang="ko-KR" altLang="en-US" dirty="0"/>
              <a:t>중국 등 구대륙 각지에서 비슷한 시기에 등장함</a:t>
            </a:r>
            <a:r>
              <a:rPr lang="en-US" altLang="ko-KR" dirty="0"/>
              <a:t>(40~5</a:t>
            </a:r>
            <a:r>
              <a:rPr lang="ko-KR" altLang="en-US" dirty="0"/>
              <a:t>만 년 전</a:t>
            </a:r>
            <a:r>
              <a:rPr lang="en-US" altLang="ko-KR" dirty="0"/>
              <a:t>)</a:t>
            </a:r>
          </a:p>
          <a:p>
            <a:pPr marL="342900" lvl="1" indent="0" algn="just">
              <a:lnSpc>
                <a:spcPct val="16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2290" name="Picture 2" descr="https://t1.daumcdn.net/cfile/tistory/1542B1194BFF986D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0"/>
            <a:ext cx="1937792" cy="29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2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호모 사피엔스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698330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호미니드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사람과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  <a:r>
              <a:rPr lang="ko-KR" altLang="en-US" sz="2000" dirty="0">
                <a:solidFill>
                  <a:srgbClr val="0066FF"/>
                </a:solidFill>
              </a:rPr>
              <a:t>의 분화 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algn="just"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초기의 호모 사피엔스는 이전 화석 단계보다 훨씬 발전한 모습의 </a:t>
            </a:r>
            <a:r>
              <a:rPr lang="ko-KR" altLang="en-US" dirty="0" err="1"/>
              <a:t>생계양식을</a:t>
            </a:r>
            <a:r>
              <a:rPr lang="ko-KR" altLang="en-US" dirty="0"/>
              <a:t> 유지하였다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이들은 </a:t>
            </a:r>
            <a:r>
              <a:rPr lang="ko-KR" altLang="en-US" dirty="0">
                <a:solidFill>
                  <a:srgbClr val="00B0F0"/>
                </a:solidFill>
              </a:rPr>
              <a:t>자신의 서식처에서 얻어 사용할 수 있는 모든 종류의 자원을 체계적으로 이용하는 </a:t>
            </a:r>
            <a:r>
              <a:rPr lang="ko-KR" altLang="en-US" dirty="0" err="1">
                <a:solidFill>
                  <a:srgbClr val="00B0F0"/>
                </a:solidFill>
              </a:rPr>
              <a:t>적응양식을</a:t>
            </a:r>
            <a:r>
              <a:rPr lang="ko-KR" altLang="en-US" dirty="0">
                <a:solidFill>
                  <a:srgbClr val="00B0F0"/>
                </a:solidFill>
              </a:rPr>
              <a:t> 지닌 집단</a:t>
            </a:r>
            <a:r>
              <a:rPr lang="ko-KR" altLang="en-US" dirty="0"/>
              <a:t>이었다</a:t>
            </a:r>
            <a:r>
              <a:rPr lang="en-US" altLang="ko-KR" dirty="0"/>
              <a:t>. </a:t>
            </a:r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 err="1"/>
              <a:t>만년전</a:t>
            </a:r>
            <a:r>
              <a:rPr lang="ko-KR" altLang="en-US" dirty="0"/>
              <a:t> </a:t>
            </a:r>
            <a:r>
              <a:rPr lang="ko-KR" altLang="en-US" dirty="0" err="1"/>
              <a:t>플라이스토세</a:t>
            </a:r>
            <a:r>
              <a:rPr lang="ko-KR" altLang="en-US" dirty="0"/>
              <a:t> 중기 말에 형성된 유적인 </a:t>
            </a:r>
            <a:r>
              <a:rPr lang="ko-KR" altLang="en-US" dirty="0">
                <a:solidFill>
                  <a:srgbClr val="FF0000"/>
                </a:solidFill>
              </a:rPr>
              <a:t>스페인의 </a:t>
            </a:r>
            <a:r>
              <a:rPr lang="ko-KR" altLang="en-US" dirty="0" err="1">
                <a:solidFill>
                  <a:srgbClr val="FF0000"/>
                </a:solidFill>
              </a:rPr>
              <a:t>토랄바</a:t>
            </a:r>
            <a:r>
              <a:rPr lang="ko-KR" altLang="en-US" dirty="0">
                <a:solidFill>
                  <a:srgbClr val="FF0000"/>
                </a:solidFill>
              </a:rPr>
              <a:t> 유적</a:t>
            </a:r>
            <a:r>
              <a:rPr lang="ko-KR" altLang="en-US" dirty="0"/>
              <a:t>에서는 </a:t>
            </a:r>
            <a:r>
              <a:rPr lang="ko-KR" altLang="en-US" dirty="0" err="1"/>
              <a:t>인간집단이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불을 사용하여 </a:t>
            </a:r>
            <a:r>
              <a:rPr lang="ko-KR" altLang="en-US" dirty="0" err="1">
                <a:solidFill>
                  <a:srgbClr val="00B0F0"/>
                </a:solidFill>
              </a:rPr>
              <a:t>맘모스와</a:t>
            </a:r>
            <a:r>
              <a:rPr lang="ko-KR" altLang="en-US" dirty="0">
                <a:solidFill>
                  <a:srgbClr val="00B0F0"/>
                </a:solidFill>
              </a:rPr>
              <a:t> 같은 큰 동물을 늪지에 몰아 사냥을 하고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그곳에서 사체를 해체해서 생활 근거지로 되돌아오는 일련의 조직적인 </a:t>
            </a:r>
            <a:r>
              <a:rPr lang="ko-KR" altLang="en-US" dirty="0" err="1">
                <a:solidFill>
                  <a:srgbClr val="00B0F0"/>
                </a:solidFill>
              </a:rPr>
              <a:t>행위방식</a:t>
            </a:r>
            <a:r>
              <a:rPr lang="ko-KR" altLang="en-US" dirty="0" err="1"/>
              <a:t>을</a:t>
            </a:r>
            <a:r>
              <a:rPr lang="ko-KR" altLang="en-US" dirty="0"/>
              <a:t> 추정할 수 있다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7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228600"/>
            <a:ext cx="8534400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z="2800"/>
              <a:t>현생인류의 기원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527175"/>
            <a:ext cx="85042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z="1600" dirty="0"/>
              <a:t>현대인의</a:t>
            </a:r>
            <a:r>
              <a:rPr lang="en-US" altLang="ko-KR" sz="1600" dirty="0"/>
              <a:t> </a:t>
            </a:r>
            <a:r>
              <a:rPr lang="ko-KR" altLang="en-US" sz="1600" dirty="0"/>
              <a:t>기원에 관해서도 단일발생설과 다지역발생설이 </a:t>
            </a:r>
            <a:r>
              <a:rPr lang="ko-KR" altLang="en-US" sz="1600" dirty="0" err="1"/>
              <a:t>논쟁중임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다지역발생설</a:t>
            </a:r>
            <a:r>
              <a:rPr lang="ko-KR" altLang="en-US" sz="1600" dirty="0"/>
              <a:t>은 전세계에 걸쳐 호모 </a:t>
            </a:r>
            <a:r>
              <a:rPr lang="ko-KR" altLang="en-US" sz="1600" dirty="0" err="1"/>
              <a:t>에렉투스의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조상집단이</a:t>
            </a:r>
            <a:r>
              <a:rPr lang="ko-KR" altLang="en-US" sz="1600" dirty="0"/>
              <a:t> 거의 같은 시기에 호모 사피엔스로 진화했다는 주장이다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>
                <a:solidFill>
                  <a:srgbClr val="FF0000"/>
                </a:solidFill>
              </a:rPr>
              <a:t>단일발생설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Eve</a:t>
            </a:r>
            <a:r>
              <a:rPr lang="ko-KR" altLang="en-US" sz="1600" dirty="0">
                <a:solidFill>
                  <a:srgbClr val="FF0000"/>
                </a:solidFill>
              </a:rPr>
              <a:t>가설</a:t>
            </a:r>
            <a:r>
              <a:rPr lang="ko-KR" altLang="en-US" sz="1600" dirty="0"/>
              <a:t>은 세계 각지의 </a:t>
            </a:r>
            <a:r>
              <a:rPr lang="ko-KR" altLang="en-US" sz="1600" dirty="0">
                <a:solidFill>
                  <a:srgbClr val="00B0F0"/>
                </a:solidFill>
              </a:rPr>
              <a:t>현대인의 미토콘드리아 </a:t>
            </a:r>
            <a:r>
              <a:rPr lang="en-US" altLang="ko-KR" sz="1600" dirty="0">
                <a:solidFill>
                  <a:srgbClr val="00B0F0"/>
                </a:solidFill>
              </a:rPr>
              <a:t>DNA</a:t>
            </a:r>
            <a:r>
              <a:rPr lang="ko-KR" altLang="en-US" sz="1600" dirty="0">
                <a:solidFill>
                  <a:srgbClr val="00B0F0"/>
                </a:solidFill>
              </a:rPr>
              <a:t>유전자</a:t>
            </a:r>
            <a:r>
              <a:rPr lang="ko-KR" altLang="en-US" sz="1600" dirty="0"/>
              <a:t>를 조사하여 모든 인간에게 약 </a:t>
            </a:r>
            <a:r>
              <a:rPr lang="en-US" altLang="ko-KR" sz="1600" dirty="0"/>
              <a:t>20</a:t>
            </a:r>
            <a:r>
              <a:rPr lang="ko-KR" altLang="en-US" sz="1600" dirty="0"/>
              <a:t>만년 전에 </a:t>
            </a:r>
            <a:r>
              <a:rPr lang="ko-KR" altLang="en-US" sz="1600" dirty="0">
                <a:solidFill>
                  <a:srgbClr val="00B0F0"/>
                </a:solidFill>
              </a:rPr>
              <a:t>아프리카에 살고 있던 유일한 여성</a:t>
            </a:r>
            <a:r>
              <a:rPr lang="ko-KR" altLang="en-US" sz="1600" dirty="0"/>
              <a:t>으로부터 물려 받은 공통의 유전자를 찾아낼 수 있다는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즉 모든 현대인은 어느 때인가 아프리카에 살고 있던 한 여성의 자손이라는 것이다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853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0" y="1268413"/>
            <a:ext cx="8504238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400" b="1" dirty="0"/>
              <a:t>신대륙과 호주 시베리아로의 이동</a:t>
            </a:r>
            <a:endParaRPr lang="en-US" altLang="ko-KR" sz="2400" b="1" dirty="0"/>
          </a:p>
          <a:p>
            <a:pPr>
              <a:buFont typeface="Wingdings" panose="05000000000000000000" pitchFamily="2" charset="2"/>
              <a:buChar char="u"/>
            </a:pPr>
            <a:endParaRPr lang="ko-KR" altLang="en-US" sz="2400" dirty="0"/>
          </a:p>
          <a:p>
            <a:r>
              <a:rPr lang="ko-KR" altLang="en-US" sz="2000" dirty="0"/>
              <a:t>마지막 빙하기 현재보다 해수면이 훨씬 낮았으며</a:t>
            </a:r>
            <a:r>
              <a:rPr lang="en-US" altLang="ko-KR" sz="2000" dirty="0"/>
              <a:t> </a:t>
            </a:r>
            <a:r>
              <a:rPr lang="ko-KR" altLang="en-US" sz="2000" dirty="0"/>
              <a:t>지금의 섬들 중 상당수는 육지로 연결되어 동물과 사람의 이주가 가능함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호주</a:t>
            </a:r>
            <a:r>
              <a:rPr lang="ko-KR" altLang="en-US" sz="2000" dirty="0"/>
              <a:t>에 처음으로 인류가 도착한 것은 </a:t>
            </a:r>
            <a:r>
              <a:rPr lang="en-US" altLang="ko-KR" sz="2000" dirty="0"/>
              <a:t>60,000</a:t>
            </a:r>
            <a:r>
              <a:rPr lang="ko-KR" altLang="en-US" sz="2000" dirty="0"/>
              <a:t>년 전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시베리아</a:t>
            </a:r>
            <a:r>
              <a:rPr lang="ko-KR" altLang="en-US" sz="2000" dirty="0"/>
              <a:t>는 </a:t>
            </a:r>
            <a:r>
              <a:rPr lang="en-US" altLang="ko-KR" sz="2000" dirty="0"/>
              <a:t>39,000</a:t>
            </a:r>
            <a:r>
              <a:rPr lang="ko-KR" altLang="en-US" sz="2000" dirty="0" err="1"/>
              <a:t>년전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아메리카</a:t>
            </a:r>
            <a:r>
              <a:rPr lang="ko-KR" altLang="en-US" sz="2000" dirty="0"/>
              <a:t>는 언제</a:t>
            </a:r>
            <a:r>
              <a:rPr lang="en-US" altLang="ko-KR" sz="2000" dirty="0"/>
              <a:t>, </a:t>
            </a:r>
            <a:r>
              <a:rPr lang="ko-KR" altLang="en-US" sz="2000" dirty="0"/>
              <a:t>어디로부터 </a:t>
            </a:r>
            <a:r>
              <a:rPr lang="ko-KR" altLang="en-US" sz="2000" dirty="0" err="1"/>
              <a:t>이주되었는지는</a:t>
            </a:r>
            <a:r>
              <a:rPr lang="ko-KR" altLang="en-US" sz="2000" dirty="0"/>
              <a:t> 불분명하다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en-US" altLang="ko-KR" sz="2000" dirty="0">
                <a:solidFill>
                  <a:srgbClr val="00B0F0"/>
                </a:solidFill>
              </a:rPr>
              <a:t>10,000~12,000</a:t>
            </a:r>
            <a:r>
              <a:rPr lang="ko-KR" altLang="en-US" sz="2000" dirty="0" err="1">
                <a:solidFill>
                  <a:srgbClr val="00B0F0"/>
                </a:solidFill>
              </a:rPr>
              <a:t>년전</a:t>
            </a:r>
            <a:r>
              <a:rPr lang="ko-KR" altLang="en-US" sz="2000" dirty="0">
                <a:solidFill>
                  <a:srgbClr val="00B0F0"/>
                </a:solidFill>
              </a:rPr>
              <a:t> </a:t>
            </a:r>
            <a:r>
              <a:rPr lang="ko-KR" altLang="en-US" sz="2000" dirty="0" err="1">
                <a:solidFill>
                  <a:srgbClr val="00B0F0"/>
                </a:solidFill>
              </a:rPr>
              <a:t>베링해협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걸어서 건넜다는 설과 남아메리카는 </a:t>
            </a:r>
            <a:r>
              <a:rPr lang="en-US" altLang="ko-KR" sz="2000" dirty="0"/>
              <a:t>35,000</a:t>
            </a:r>
            <a:r>
              <a:rPr lang="ko-KR" altLang="en-US" sz="2000" dirty="0" err="1"/>
              <a:t>년전에</a:t>
            </a:r>
            <a:r>
              <a:rPr lang="ko-KR" altLang="en-US" sz="2000" dirty="0"/>
              <a:t> 북아메리카는 </a:t>
            </a:r>
            <a:r>
              <a:rPr lang="en-US" altLang="ko-KR" sz="2000" dirty="0"/>
              <a:t>14,000</a:t>
            </a:r>
            <a:r>
              <a:rPr lang="ko-KR" altLang="en-US" sz="2000" dirty="0"/>
              <a:t>년 이전까지는 인간이 살기에 너무 추웠다는 설이 있다</a:t>
            </a:r>
            <a:r>
              <a:rPr lang="en-US" altLang="ko-KR" sz="2000" dirty="0"/>
              <a:t>.</a:t>
            </a:r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583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유전의 두 가지 방식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1313954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핵유전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일반적인 유전이란 핵의 염색체</a:t>
            </a:r>
            <a:r>
              <a:rPr lang="en-US" altLang="ko-KR" dirty="0"/>
              <a:t>(</a:t>
            </a:r>
            <a:r>
              <a:rPr lang="ko-KR" altLang="en-US" dirty="0"/>
              <a:t>유전자</a:t>
            </a:r>
            <a:r>
              <a:rPr lang="en-US" altLang="ko-KR" dirty="0"/>
              <a:t>, DNA)</a:t>
            </a:r>
            <a:r>
              <a:rPr lang="ko-KR" altLang="en-US" dirty="0"/>
              <a:t>가 </a:t>
            </a:r>
            <a:r>
              <a:rPr lang="ko-KR" altLang="en-US" dirty="0" err="1"/>
              <a:t>대물림하는</a:t>
            </a:r>
            <a:r>
              <a:rPr lang="ko-KR" altLang="en-US" dirty="0"/>
              <a:t> </a:t>
            </a:r>
            <a:r>
              <a:rPr lang="ko-KR" altLang="en-US" dirty="0" err="1"/>
              <a:t>핵유전을</a:t>
            </a:r>
            <a:r>
              <a:rPr lang="ko-KR" altLang="en-US" dirty="0"/>
              <a:t> 말하며 유전자</a:t>
            </a:r>
            <a:r>
              <a:rPr lang="en-US" altLang="ko-KR" dirty="0"/>
              <a:t>(gene)</a:t>
            </a:r>
            <a:r>
              <a:rPr lang="ko-KR" altLang="en-US" dirty="0"/>
              <a:t>의 영향으로 어머니와 아버지를 반반씩 닮는다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446856" y="2835126"/>
            <a:ext cx="8229600" cy="275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solidFill>
                  <a:srgbClr val="0066FF"/>
                </a:solidFill>
              </a:rPr>
              <a:t>세포질유전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미토콘드리아는 핵이 아닌 세포질에 들어있어서 </a:t>
            </a:r>
            <a:r>
              <a:rPr lang="ko-KR" altLang="en-US" dirty="0" err="1"/>
              <a:t>다음대로</a:t>
            </a:r>
            <a:r>
              <a:rPr lang="ko-KR" altLang="en-US" dirty="0"/>
              <a:t> 이어지니 이를 세포질유전이라 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1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모계 유전의 미토콘드리아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325817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미토콘드리아의 세포질 유적</a:t>
            </a: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0.1 mm </a:t>
            </a:r>
            <a:r>
              <a:rPr lang="ko-KR" altLang="en-US" dirty="0"/>
              <a:t>크기의 난자에는 세포막과 세포질</a:t>
            </a:r>
            <a:r>
              <a:rPr lang="en-US" altLang="ko-KR" dirty="0"/>
              <a:t>(</a:t>
            </a:r>
            <a:r>
              <a:rPr lang="ko-KR" altLang="en-US" dirty="0" err="1"/>
              <a:t>세포소기관</a:t>
            </a:r>
            <a:r>
              <a:rPr lang="en-US" altLang="ko-KR" dirty="0"/>
              <a:t>)</a:t>
            </a:r>
            <a:r>
              <a:rPr lang="ko-KR" altLang="en-US" dirty="0"/>
              <a:t>을 모두 가지고 있으며</a:t>
            </a:r>
            <a:r>
              <a:rPr lang="en-US" altLang="ko-KR" dirty="0"/>
              <a:t>, 30</a:t>
            </a:r>
            <a:r>
              <a:rPr lang="ko-KR" altLang="en-US" dirty="0"/>
              <a:t>만 개의 미토코드리아를 가지고 있음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0.06 mm</a:t>
            </a:r>
            <a:r>
              <a:rPr lang="ko-KR" altLang="en-US" dirty="0"/>
              <a:t>의 크기의 정자에는 정핵</a:t>
            </a:r>
            <a:r>
              <a:rPr lang="en-US" altLang="ko-KR" dirty="0"/>
              <a:t>(</a:t>
            </a:r>
            <a:r>
              <a:rPr lang="ko-KR" altLang="en-US" dirty="0"/>
              <a:t>머리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150</a:t>
            </a:r>
            <a:r>
              <a:rPr lang="ko-KR" altLang="en-US" dirty="0"/>
              <a:t>개 정도의 미토콘드리아가 붙어있는 편모</a:t>
            </a:r>
            <a:r>
              <a:rPr lang="en-US" altLang="ko-KR" dirty="0"/>
              <a:t>(</a:t>
            </a:r>
            <a:r>
              <a:rPr lang="ko-KR" altLang="en-US" dirty="0"/>
              <a:t>꼬리</a:t>
            </a:r>
            <a:r>
              <a:rPr lang="en-US" altLang="ko-KR" dirty="0"/>
              <a:t>)</a:t>
            </a:r>
            <a:r>
              <a:rPr lang="ko-KR" altLang="en-US" dirty="0"/>
              <a:t>만 있어서 세포질이 없음</a:t>
            </a: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91679" y="1387623"/>
            <a:ext cx="11905323" cy="60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모계 유전의 미토콘드리아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91435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미토콘드리아의 세포질 유적</a:t>
            </a:r>
            <a:endParaRPr lang="en-US" altLang="ko-KR" dirty="0"/>
          </a:p>
          <a:p>
            <a:pPr marL="342900" lvl="1" indent="0" algn="just">
              <a:lnSpc>
                <a:spcPct val="160000"/>
              </a:lnSpc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수정이 이루어지면 난자는 정자가 가지고 들어온 미토콘드리아에 거부반응을 일으켜 모두 부숴버리게 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결국 수정란 속에는 오로지 난자에 포함되어 있던 미토콘드리아만 존재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우리 모두의 미토콘드리아는 모두 모계 유전을 통해 남겨진 것임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4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미토콘드리아 이브 </a:t>
            </a:r>
            <a:r>
              <a:rPr lang="en-US" altLang="ko-KR" sz="2800" dirty="0">
                <a:solidFill>
                  <a:srgbClr val="3366FF"/>
                </a:solidFill>
              </a:rPr>
              <a:t>or </a:t>
            </a:r>
            <a:r>
              <a:rPr lang="ko-KR" altLang="en-US" sz="2800" dirty="0">
                <a:solidFill>
                  <a:srgbClr val="3366FF"/>
                </a:solidFill>
              </a:rPr>
              <a:t>아프리카 이브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미토콘드리아의 모계 유전에 착안한 연구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캘리포니아대학 생화학과의 윌슨 박사를 비롯한 </a:t>
            </a:r>
            <a:r>
              <a:rPr lang="ko-KR" altLang="en-US" dirty="0">
                <a:solidFill>
                  <a:srgbClr val="FF0000"/>
                </a:solidFill>
              </a:rPr>
              <a:t>분자생물학자</a:t>
            </a:r>
            <a:r>
              <a:rPr lang="ko-KR" altLang="en-US" dirty="0"/>
              <a:t>들은 사람을 비롯한 모든 생명체의 미토콘드리아 </a:t>
            </a:r>
            <a:r>
              <a:rPr lang="en-US" altLang="ko-KR" dirty="0"/>
              <a:t>DNA</a:t>
            </a:r>
            <a:r>
              <a:rPr lang="ko-KR" altLang="en-US" dirty="0"/>
              <a:t>가 ‘</a:t>
            </a:r>
            <a:r>
              <a:rPr lang="ko-KR" altLang="en-US" dirty="0" err="1"/>
              <a:t>모계’를</a:t>
            </a:r>
            <a:r>
              <a:rPr lang="ko-KR" altLang="en-US" dirty="0"/>
              <a:t> 통해서만 전해진다는 사실에 착안해 이를 역 추적함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en-US" altLang="ko-KR" dirty="0"/>
              <a:t>1987</a:t>
            </a:r>
            <a:r>
              <a:rPr lang="ko-KR" altLang="en-US" dirty="0"/>
              <a:t>년 </a:t>
            </a:r>
            <a:r>
              <a:rPr lang="ko-KR" altLang="en-US" dirty="0" err="1"/>
              <a:t>과학논문</a:t>
            </a:r>
            <a:r>
              <a:rPr lang="ko-KR" altLang="en-US" dirty="0"/>
              <a:t> 네이처에 “지구 </a:t>
            </a:r>
            <a:r>
              <a:rPr lang="en-US" altLang="ko-KR" dirty="0"/>
              <a:t>5</a:t>
            </a:r>
            <a:r>
              <a:rPr lang="ko-KR" altLang="en-US" dirty="0"/>
              <a:t>개 대륙을 대표하는 </a:t>
            </a:r>
            <a:r>
              <a:rPr lang="en-US" altLang="ko-KR" dirty="0"/>
              <a:t>200</a:t>
            </a:r>
            <a:r>
              <a:rPr lang="ko-KR" altLang="en-US" dirty="0"/>
              <a:t>여 명 여성의 태반에서 얻은 미토콘드리아 </a:t>
            </a:r>
            <a:r>
              <a:rPr lang="en-US" altLang="ko-KR" dirty="0"/>
              <a:t>DNA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217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미토콘드리아 이브 </a:t>
            </a:r>
            <a:r>
              <a:rPr lang="en-US" altLang="ko-KR" sz="2800" dirty="0">
                <a:solidFill>
                  <a:srgbClr val="3366FF"/>
                </a:solidFill>
              </a:rPr>
              <a:t>or </a:t>
            </a:r>
            <a:r>
              <a:rPr lang="ko-KR" altLang="en-US" sz="2800" dirty="0">
                <a:solidFill>
                  <a:srgbClr val="3366FF"/>
                </a:solidFill>
              </a:rPr>
              <a:t>아프리카 이브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261009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66FF"/>
                </a:solidFill>
              </a:rPr>
              <a:t>미토콘드리아의 모계 유전에 착안한 연구</a:t>
            </a:r>
            <a:endParaRPr lang="en-US" altLang="ko-KR" sz="2000" dirty="0">
              <a:solidFill>
                <a:srgbClr val="0066FF"/>
              </a:solidFill>
            </a:endParaRP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이들 모두가 약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ko-KR" altLang="en-US" dirty="0" err="1">
                <a:solidFill>
                  <a:srgbClr val="FF0000"/>
                </a:solidFill>
              </a:rPr>
              <a:t>년전</a:t>
            </a:r>
            <a:r>
              <a:rPr lang="ko-KR" altLang="en-US" dirty="0">
                <a:solidFill>
                  <a:srgbClr val="FF0000"/>
                </a:solidFill>
              </a:rPr>
              <a:t> 아프리카</a:t>
            </a:r>
            <a:r>
              <a:rPr lang="ko-KR" altLang="en-US" dirty="0"/>
              <a:t>에 살았던 것으로 추정되는 한 여성으로부터 유래되었음을 </a:t>
            </a:r>
            <a:r>
              <a:rPr lang="ko-KR" altLang="en-US" dirty="0" err="1"/>
              <a:t>발견했다”고</a:t>
            </a:r>
            <a:r>
              <a:rPr lang="ko-KR" altLang="en-US" dirty="0"/>
              <a:t> 주장함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68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68313" y="317500"/>
            <a:ext cx="8229600" cy="7921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3366FF"/>
                </a:solidFill>
              </a:rPr>
              <a:t>신생대 개막</a:t>
            </a:r>
            <a:r>
              <a:rPr lang="en-US" altLang="ko-KR" sz="2800" dirty="0">
                <a:solidFill>
                  <a:srgbClr val="3366FF"/>
                </a:solidFill>
              </a:rPr>
              <a:t>(6600</a:t>
            </a:r>
            <a:r>
              <a:rPr lang="ko-KR" altLang="en-US" sz="2800" dirty="0">
                <a:solidFill>
                  <a:srgbClr val="3366FF"/>
                </a:solidFill>
              </a:rPr>
              <a:t>만 년 전</a:t>
            </a:r>
            <a:r>
              <a:rPr lang="en-US" altLang="ko-KR" sz="2800" dirty="0">
                <a:solidFill>
                  <a:srgbClr val="3366FF"/>
                </a:solidFill>
              </a:rPr>
              <a:t>~</a:t>
            </a:r>
            <a:r>
              <a:rPr lang="ko-KR" altLang="en-US" sz="2800" dirty="0">
                <a:solidFill>
                  <a:srgbClr val="3366FF"/>
                </a:solidFill>
              </a:rPr>
              <a:t>현재</a:t>
            </a:r>
            <a:r>
              <a:rPr lang="en-US" altLang="ko-KR" sz="2800" dirty="0">
                <a:solidFill>
                  <a:srgbClr val="3366FF"/>
                </a:solidFill>
              </a:rPr>
              <a:t>)</a:t>
            </a:r>
            <a:endParaRPr lang="ko-KR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2386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066FF"/>
                </a:solidFill>
              </a:rPr>
              <a:t>백악기말의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ko-KR" altLang="en-US" sz="2000" dirty="0" err="1">
                <a:solidFill>
                  <a:srgbClr val="0066FF"/>
                </a:solidFill>
              </a:rPr>
              <a:t>대멸종</a:t>
            </a:r>
            <a:r>
              <a:rPr lang="en-US" altLang="ko-KR" sz="2000" dirty="0">
                <a:solidFill>
                  <a:srgbClr val="0066FF"/>
                </a:solidFill>
              </a:rPr>
              <a:t>(</a:t>
            </a:r>
            <a:r>
              <a:rPr lang="ko-KR" altLang="en-US" sz="2000" dirty="0">
                <a:solidFill>
                  <a:srgbClr val="0066FF"/>
                </a:solidFill>
              </a:rPr>
              <a:t>육상 </a:t>
            </a:r>
            <a:r>
              <a:rPr lang="ko-KR" altLang="en-US" sz="2000" dirty="0" err="1">
                <a:solidFill>
                  <a:srgbClr val="0066FF"/>
                </a:solidFill>
              </a:rPr>
              <a:t>생물종</a:t>
            </a:r>
            <a:r>
              <a:rPr lang="ko-KR" altLang="en-US" sz="2000" dirty="0">
                <a:solidFill>
                  <a:srgbClr val="0066FF"/>
                </a:solidFill>
              </a:rPr>
              <a:t> </a:t>
            </a:r>
            <a:r>
              <a:rPr lang="en-US" altLang="ko-KR" sz="2000" dirty="0">
                <a:solidFill>
                  <a:srgbClr val="0066FF"/>
                </a:solidFill>
              </a:rPr>
              <a:t>75% </a:t>
            </a:r>
            <a:r>
              <a:rPr lang="ko-KR" altLang="en-US" sz="2000" dirty="0">
                <a:solidFill>
                  <a:srgbClr val="0066FF"/>
                </a:solidFill>
              </a:rPr>
              <a:t>멸종</a:t>
            </a:r>
            <a:r>
              <a:rPr lang="en-US" altLang="ko-KR" sz="2000" dirty="0">
                <a:solidFill>
                  <a:srgbClr val="0066FF"/>
                </a:solidFill>
              </a:rPr>
              <a:t>)</a:t>
            </a:r>
          </a:p>
          <a:p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r>
              <a:rPr lang="ko-KR" altLang="en-US" dirty="0"/>
              <a:t>약 </a:t>
            </a:r>
            <a:r>
              <a:rPr lang="en-US" altLang="ko-KR" dirty="0"/>
              <a:t>6600</a:t>
            </a:r>
            <a:r>
              <a:rPr lang="ko-KR" altLang="en-US" dirty="0"/>
              <a:t>만 년 전인 중생대 </a:t>
            </a:r>
            <a:r>
              <a:rPr lang="ko-KR" altLang="en-US" dirty="0">
                <a:hlinkClick r:id="rId2" tooltip="백악기"/>
              </a:rPr>
              <a:t>백악기</a:t>
            </a:r>
            <a:r>
              <a:rPr lang="ko-KR" altLang="en-US" dirty="0"/>
              <a:t> 말의 </a:t>
            </a:r>
            <a:r>
              <a:rPr lang="ko-KR" altLang="en-US" dirty="0" err="1"/>
              <a:t>대멸종</a:t>
            </a:r>
            <a:r>
              <a:rPr lang="ko-KR" altLang="en-US" dirty="0"/>
              <a:t> 이후 거대한 파충류들이 모두 멸종하면서 시작함</a:t>
            </a: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  <a:p>
            <a:pPr lvl="1" algn="just">
              <a:lnSpc>
                <a:spcPct val="160000"/>
              </a:lnSpc>
              <a:buFont typeface="굴림" pitchFamily="50" charset="-127"/>
              <a:buChar char="−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499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1807</Words>
  <Application>Microsoft Office PowerPoint</Application>
  <PresentationFormat>화면 슬라이드 쇼(4:3)</PresentationFormat>
  <Paragraphs>235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미토콘드리아</vt:lpstr>
      <vt:lpstr>미토콘드리아</vt:lpstr>
      <vt:lpstr>유전의 두 가지 방식</vt:lpstr>
      <vt:lpstr>모계 유전의 미토콘드리아</vt:lpstr>
      <vt:lpstr>모계 유전의 미토콘드리아</vt:lpstr>
      <vt:lpstr>미토콘드리아 이브 or 아프리카 이브</vt:lpstr>
      <vt:lpstr>미토콘드리아 이브 or 아프리카 이브</vt:lpstr>
      <vt:lpstr>신생대 개막(6600만 년 전~현재)</vt:lpstr>
      <vt:lpstr>백악기말의 대멸종</vt:lpstr>
      <vt:lpstr>백악기말의 대멸종</vt:lpstr>
      <vt:lpstr>백악기말의 대멸종</vt:lpstr>
      <vt:lpstr>백악기말의 대멸종</vt:lpstr>
      <vt:lpstr>신생대 개막(6600만 년 전~현재)</vt:lpstr>
      <vt:lpstr>포유류의 번영</vt:lpstr>
      <vt:lpstr>포유류의 번영</vt:lpstr>
      <vt:lpstr>포유류의 번영</vt:lpstr>
      <vt:lpstr>인류와 동물의 가장 큰 차이점</vt:lpstr>
      <vt:lpstr>인류의 출현과 진화</vt:lpstr>
      <vt:lpstr>인류의 출현과 진화</vt:lpstr>
      <vt:lpstr>인류의 출현과 진화</vt:lpstr>
      <vt:lpstr>오스트랄로피테쿠스</vt:lpstr>
      <vt:lpstr>호모 하빌리스</vt:lpstr>
      <vt:lpstr>호모 에렉투스</vt:lpstr>
      <vt:lpstr>Homo속의 특징</vt:lpstr>
      <vt:lpstr>Homo속의 특징</vt:lpstr>
      <vt:lpstr>호모 네안데르탈렌시스</vt:lpstr>
      <vt:lpstr>호모 네안데르탈렌시스</vt:lpstr>
      <vt:lpstr>호모 네안데르탈렌시스의 문화</vt:lpstr>
      <vt:lpstr>호모 사피엔스</vt:lpstr>
      <vt:lpstr>호모 사피엔스</vt:lpstr>
      <vt:lpstr>현생인류의 기원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 현진</cp:lastModifiedBy>
  <cp:revision>291</cp:revision>
  <dcterms:created xsi:type="dcterms:W3CDTF">2014-04-28T01:37:35Z</dcterms:created>
  <dcterms:modified xsi:type="dcterms:W3CDTF">2020-12-14T01:55:42Z</dcterms:modified>
</cp:coreProperties>
</file>