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56" r:id="rId3"/>
    <p:sldId id="362" r:id="rId4"/>
    <p:sldId id="373" r:id="rId5"/>
    <p:sldId id="368" r:id="rId6"/>
    <p:sldId id="374" r:id="rId7"/>
    <p:sldId id="366" r:id="rId8"/>
    <p:sldId id="360" r:id="rId9"/>
    <p:sldId id="388" r:id="rId10"/>
    <p:sldId id="384" r:id="rId11"/>
    <p:sldId id="385" r:id="rId12"/>
    <p:sldId id="397" r:id="rId13"/>
    <p:sldId id="410" r:id="rId14"/>
    <p:sldId id="411" r:id="rId15"/>
    <p:sldId id="412" r:id="rId16"/>
    <p:sldId id="414" r:id="rId17"/>
    <p:sldId id="398" r:id="rId18"/>
    <p:sldId id="415" r:id="rId19"/>
    <p:sldId id="399" r:id="rId20"/>
    <p:sldId id="400" r:id="rId21"/>
    <p:sldId id="416" r:id="rId22"/>
    <p:sldId id="420" r:id="rId23"/>
    <p:sldId id="417" r:id="rId24"/>
    <p:sldId id="38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82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0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0593-A6DD-4BEB-8331-FA26E5675C8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07AD-1737-4016-A671-5EBE2C8E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6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1" y="0"/>
            <a:ext cx="5255684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ko-KR"/>
              <a:t>&gt;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16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8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8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cient.eu/gold/" TargetMode="External"/><Relationship Id="rId2" Type="http://schemas.openxmlformats.org/officeDocument/2006/relationships/hyperlink" Target="https://www.ancient.eu/civilizatio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ncient.eu/sicily/" TargetMode="External"/><Relationship Id="rId5" Type="http://schemas.openxmlformats.org/officeDocument/2006/relationships/hyperlink" Target="https://www.ancient.eu/Anatolia/" TargetMode="External"/><Relationship Id="rId4" Type="http://schemas.openxmlformats.org/officeDocument/2006/relationships/hyperlink" Target="https://www.ancient.eu/copper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B%AF%B8%EC%BC%80%EB%84%A4%20%EB%AC%B8%EB%AA%85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유럽의 여명</a:t>
            </a:r>
            <a:r>
              <a:rPr lang="en-US" altLang="ko-KR" sz="4000" dirty="0"/>
              <a:t>. </a:t>
            </a:r>
            <a:r>
              <a:rPr lang="ko-KR" altLang="en-US" sz="4000" dirty="0"/>
              <a:t>에게 문명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53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키클라데스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그리스의 남쪽에 위치한 </a:t>
            </a:r>
            <a:r>
              <a:rPr lang="ko-KR" altLang="en-US" sz="1800" dirty="0" err="1"/>
              <a:t>키클라데스</a:t>
            </a:r>
            <a:r>
              <a:rPr lang="ko-KR" altLang="en-US" sz="1800" dirty="0"/>
              <a:t> 제도는 </a:t>
            </a:r>
            <a:r>
              <a:rPr lang="en-US" altLang="ko-KR" sz="1800" dirty="0"/>
              <a:t>2,200</a:t>
            </a:r>
            <a:r>
              <a:rPr lang="ko-KR" altLang="en-US" sz="1800" dirty="0"/>
              <a:t>개의</a:t>
            </a:r>
            <a:r>
              <a:rPr lang="en-US" altLang="ko-KR" sz="1800" dirty="0"/>
              <a:t> </a:t>
            </a:r>
            <a:r>
              <a:rPr lang="ko-KR" altLang="en-US" sz="1800" dirty="0"/>
              <a:t>섬과 바위를 포함하며</a:t>
            </a:r>
            <a:r>
              <a:rPr lang="en-US" altLang="ko-KR" sz="1800" dirty="0"/>
              <a:t>, 33</a:t>
            </a:r>
            <a:r>
              <a:rPr lang="ko-KR" altLang="en-US" sz="1800" dirty="0"/>
              <a:t>개의 섬에만 거주하고 있습니다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 섬들은 </a:t>
            </a:r>
            <a:r>
              <a:rPr lang="ko-KR" altLang="en-US" sz="1800" dirty="0">
                <a:solidFill>
                  <a:srgbClr val="FF0000"/>
                </a:solidFill>
              </a:rPr>
              <a:t>유럽과 소아시아 </a:t>
            </a:r>
            <a:r>
              <a:rPr lang="en-US" altLang="ko-KR" sz="1800" dirty="0">
                <a:solidFill>
                  <a:srgbClr val="FF0000"/>
                </a:solidFill>
              </a:rPr>
              <a:t>, </a:t>
            </a:r>
            <a:r>
              <a:rPr lang="ko-KR" altLang="en-US" sz="1800" dirty="0">
                <a:solidFill>
                  <a:srgbClr val="FF0000"/>
                </a:solidFill>
              </a:rPr>
              <a:t>근동 그리고 유럽과 아프리카 사이</a:t>
            </a:r>
            <a:r>
              <a:rPr lang="ko-KR" altLang="en-US" sz="1800" dirty="0"/>
              <a:t>의 교차로에 위치하며 </a:t>
            </a:r>
            <a:r>
              <a:rPr lang="ko-KR" altLang="en-US" sz="1800" dirty="0">
                <a:solidFill>
                  <a:srgbClr val="FF0000"/>
                </a:solidFill>
              </a:rPr>
              <a:t>중간 기착지</a:t>
            </a:r>
            <a:r>
              <a:rPr lang="ko-KR" altLang="en-US" sz="1800" dirty="0"/>
              <a:t>로서 필수적인 역할을 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천연 자원과 </a:t>
            </a:r>
            <a:r>
              <a:rPr lang="ko-KR" altLang="en-US" sz="1800" dirty="0">
                <a:solidFill>
                  <a:srgbClr val="FF0000"/>
                </a:solidFill>
              </a:rPr>
              <a:t>무역 경로 중간 </a:t>
            </a:r>
            <a:r>
              <a:rPr lang="ko-KR" altLang="en-US" sz="1800" dirty="0" err="1">
                <a:solidFill>
                  <a:srgbClr val="FF0000"/>
                </a:solidFill>
              </a:rPr>
              <a:t>기착</a:t>
            </a:r>
            <a:r>
              <a:rPr lang="ko-KR" altLang="en-US" sz="1800" dirty="0" err="1"/>
              <a:t>으로서의</a:t>
            </a:r>
            <a:r>
              <a:rPr lang="ko-KR" altLang="en-US" sz="1800" dirty="0"/>
              <a:t> 잠재적인 역할은 신석기 시대 이후로 사람들이 거주 할 </a:t>
            </a:r>
            <a:r>
              <a:rPr lang="ko-KR" altLang="en-US" sz="1800" dirty="0" err="1"/>
              <a:t>수있게</a:t>
            </a:r>
            <a:r>
              <a:rPr lang="ko-KR" altLang="en-US" sz="1800" dirty="0"/>
              <a:t> 해주었다 </a:t>
            </a:r>
            <a:r>
              <a:rPr lang="en-US" altLang="ko-KR" sz="1800" dirty="0"/>
              <a:t>.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이러한 자산 덕분에 그들은 기원전 </a:t>
            </a:r>
            <a:r>
              <a:rPr lang="en-US" altLang="ko-KR" sz="1800" dirty="0"/>
              <a:t>3</a:t>
            </a:r>
            <a:r>
              <a:rPr lang="ko-KR" altLang="en-US" sz="1800" dirty="0"/>
              <a:t>천년에 </a:t>
            </a:r>
            <a:r>
              <a:rPr lang="ko-KR" altLang="en-US" sz="1800" dirty="0" err="1"/>
              <a:t>키클라데스</a:t>
            </a:r>
            <a:r>
              <a:rPr lang="ko-KR" altLang="en-US" sz="1800" dirty="0"/>
              <a:t> 문명이라는 화려한 문화적 꽃을 피움</a:t>
            </a:r>
            <a:r>
              <a:rPr lang="en-US" altLang="ko-KR" sz="1800" dirty="0"/>
              <a:t>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61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그리스 본토에서는 기원전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천년대</a:t>
            </a:r>
            <a:r>
              <a:rPr lang="ko-KR" altLang="en-US" sz="1800" dirty="0"/>
              <a:t> 말에 문화적 단절을 초래한 새로운 이주민이 등장함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1600</a:t>
            </a:r>
            <a:r>
              <a:rPr lang="ko-KR" altLang="en-US" sz="1800" dirty="0">
                <a:solidFill>
                  <a:srgbClr val="FF0000"/>
                </a:solidFill>
              </a:rPr>
              <a:t>년 </a:t>
            </a:r>
            <a:r>
              <a:rPr lang="ko-KR" altLang="en-US" sz="1800" dirty="0"/>
              <a:t>무렵 후기 청동기시대가 시작됨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그리스 남쪽의 </a:t>
            </a:r>
            <a:r>
              <a:rPr lang="ko-KR" altLang="en-US" sz="1800" dirty="0" err="1"/>
              <a:t>펠로폰네소스</a:t>
            </a:r>
            <a:r>
              <a:rPr lang="ko-KR" altLang="en-US" sz="1800" dirty="0"/>
              <a:t> 반도 북동부에 위치하는 </a:t>
            </a:r>
            <a:r>
              <a:rPr lang="ko-KR" altLang="en-US" sz="1800" dirty="0" err="1">
                <a:solidFill>
                  <a:srgbClr val="FF0000"/>
                </a:solidFill>
              </a:rPr>
              <a:t>미케네</a:t>
            </a:r>
            <a:r>
              <a:rPr lang="ko-KR" altLang="en-US" sz="1800" dirty="0">
                <a:solidFill>
                  <a:srgbClr val="FF0000"/>
                </a:solidFill>
              </a:rPr>
              <a:t> 유적지</a:t>
            </a:r>
            <a:r>
              <a:rPr lang="ko-KR" altLang="en-US" sz="1800" dirty="0"/>
              <a:t>에서 이름을 </a:t>
            </a:r>
            <a:r>
              <a:rPr lang="ko-KR" altLang="en-US" sz="1800" dirty="0" err="1"/>
              <a:t>따옴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미케네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성채</a:t>
            </a:r>
            <a:r>
              <a:rPr lang="ko-KR" altLang="en-US" sz="1800" dirty="0"/>
              <a:t>에서 볼 수 있는 바와 같은 문화가 본토의 곳곳에서 전개된 까닭에</a:t>
            </a:r>
            <a:r>
              <a:rPr lang="en-US" altLang="ko-KR" sz="1800" dirty="0"/>
              <a:t>, </a:t>
            </a:r>
            <a:r>
              <a:rPr lang="ko-KR" altLang="en-US" sz="1800" dirty="0"/>
              <a:t>오늘날 우리는 이 후기 청동기시대를 가리켜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문명이라 부름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미케네</a:t>
            </a:r>
            <a:r>
              <a:rPr lang="ko-KR" altLang="en-US" sz="1800" dirty="0"/>
              <a:t> 이외에 </a:t>
            </a:r>
            <a:r>
              <a:rPr lang="ko-KR" altLang="en-US" sz="1800" dirty="0">
                <a:solidFill>
                  <a:srgbClr val="FF0000"/>
                </a:solidFill>
              </a:rPr>
              <a:t>아테네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</a:rPr>
              <a:t>필로스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</a:rPr>
              <a:t>테바이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</a:rPr>
              <a:t>티린스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/>
              <a:t>등의 주요한 유적지임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90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미케네</a:t>
            </a:r>
            <a:r>
              <a:rPr lang="ko-KR" altLang="en-US" sz="1800" dirty="0"/>
              <a:t> 문명은 </a:t>
            </a:r>
            <a:r>
              <a:rPr lang="ko-KR" altLang="en-US" sz="1800" dirty="0" err="1"/>
              <a:t>크레타섬의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미노아</a:t>
            </a:r>
            <a:r>
              <a:rPr lang="ko-KR" altLang="en-US" sz="1800" dirty="0">
                <a:solidFill>
                  <a:srgbClr val="FF0000"/>
                </a:solidFill>
              </a:rPr>
              <a:t> 문명의 영향</a:t>
            </a:r>
            <a:r>
              <a:rPr lang="ko-KR" altLang="en-US" sz="1800" dirty="0"/>
              <a:t>을 받아 그리스 본토의 초기 및 중기 청동기 시대의 사회와 문화에서 시작되어 변화 발전되어 왔음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청동기 시대 그리스인들은 </a:t>
            </a:r>
            <a:r>
              <a:rPr lang="en-US" altLang="ko-KR" sz="1800" dirty="0"/>
              <a:t>1600</a:t>
            </a:r>
            <a:r>
              <a:rPr lang="ko-KR" altLang="en-US" sz="1800" dirty="0"/>
              <a:t>년 경에 정치 단위로 자리 매김하였으며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미케네인이</a:t>
            </a:r>
            <a:r>
              <a:rPr lang="ko-KR" altLang="en-US" sz="1800" dirty="0"/>
              <a:t> 크레타 섬을 정복한 </a:t>
            </a:r>
            <a:r>
              <a:rPr lang="en-US" altLang="ko-KR" sz="1800" dirty="0">
                <a:solidFill>
                  <a:srgbClr val="FF0000"/>
                </a:solidFill>
              </a:rPr>
              <a:t>1400</a:t>
            </a:r>
            <a:r>
              <a:rPr lang="ko-KR" altLang="en-US" sz="1800" dirty="0">
                <a:solidFill>
                  <a:srgbClr val="FF0000"/>
                </a:solidFill>
              </a:rPr>
              <a:t>년경까지 </a:t>
            </a:r>
            <a:r>
              <a:rPr lang="ko-KR" altLang="en-US" sz="1800" dirty="0" err="1">
                <a:solidFill>
                  <a:srgbClr val="FF0000"/>
                </a:solidFill>
              </a:rPr>
              <a:t>미노아인의</a:t>
            </a:r>
            <a:r>
              <a:rPr lang="ko-KR" altLang="en-US" sz="1800" dirty="0">
                <a:solidFill>
                  <a:srgbClr val="FF0000"/>
                </a:solidFill>
              </a:rPr>
              <a:t> 지배 </a:t>
            </a:r>
            <a:r>
              <a:rPr lang="ko-KR" altLang="en-US" sz="1800" dirty="0"/>
              <a:t>아래 살았을 것임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62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가장 큰 도시</a:t>
            </a:r>
            <a:r>
              <a:rPr lang="en-US" altLang="ko-KR" sz="1800" dirty="0"/>
              <a:t>(</a:t>
            </a:r>
            <a:r>
              <a:rPr lang="ko-KR" altLang="en-US" sz="1800" dirty="0"/>
              <a:t>수도는 아니지만</a:t>
            </a:r>
            <a:r>
              <a:rPr lang="en-US" altLang="ko-KR" sz="1800" dirty="0"/>
              <a:t>)</a:t>
            </a:r>
            <a:r>
              <a:rPr lang="ko-KR" altLang="en-US" sz="1800" dirty="0"/>
              <a:t>는 인상적인 성채와 해발 </a:t>
            </a:r>
            <a:r>
              <a:rPr lang="en-US" altLang="ko-KR" sz="1800" dirty="0"/>
              <a:t>278 </a:t>
            </a:r>
            <a:r>
              <a:rPr lang="ko-KR" altLang="en-US" sz="1800" dirty="0"/>
              <a:t>미터가 넘는 언덕 위에 지어진 </a:t>
            </a:r>
            <a:r>
              <a:rPr lang="ko-KR" altLang="en-US" sz="1800" dirty="0" err="1"/>
              <a:t>미케네로</a:t>
            </a:r>
            <a:r>
              <a:rPr lang="ko-KR" altLang="en-US" sz="1800" dirty="0"/>
              <a:t> 거대한 </a:t>
            </a:r>
            <a:r>
              <a:rPr lang="en-US" altLang="ko-KR" sz="1800" dirty="0"/>
              <a:t>' </a:t>
            </a:r>
            <a:r>
              <a:rPr lang="ko-KR" altLang="en-US" sz="1800" dirty="0">
                <a:solidFill>
                  <a:srgbClr val="FF0000"/>
                </a:solidFill>
              </a:rPr>
              <a:t>궁전</a:t>
            </a:r>
            <a:r>
              <a:rPr lang="ko-KR" altLang="en-US" sz="1800" dirty="0"/>
              <a:t> </a:t>
            </a:r>
            <a:r>
              <a:rPr lang="en-US" altLang="ko-KR" sz="1800" dirty="0"/>
              <a:t>'</a:t>
            </a:r>
            <a:r>
              <a:rPr lang="ko-KR" altLang="en-US" sz="1800" dirty="0"/>
              <a:t>건물과 수백 개의 무덤이 남아 있음</a:t>
            </a:r>
            <a:r>
              <a:rPr lang="en-US" altLang="ko-KR" sz="1800" dirty="0"/>
              <a:t>.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대표적인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문화 요소로는 건축</a:t>
            </a:r>
            <a:r>
              <a:rPr lang="en-US" altLang="ko-KR" sz="1800" dirty="0"/>
              <a:t>, </a:t>
            </a:r>
            <a:r>
              <a:rPr lang="ko-KR" altLang="en-US" sz="1800" dirty="0"/>
              <a:t>프레스코화</a:t>
            </a:r>
            <a:r>
              <a:rPr lang="en-US" altLang="ko-KR" sz="1800" dirty="0"/>
              <a:t>, </a:t>
            </a:r>
            <a:r>
              <a:rPr lang="ko-KR" altLang="en-US" sz="1800" dirty="0"/>
              <a:t>도자기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보석류</a:t>
            </a:r>
            <a:r>
              <a:rPr lang="en-US" altLang="ko-KR" sz="1800" dirty="0"/>
              <a:t>, </a:t>
            </a:r>
            <a:r>
              <a:rPr lang="ko-KR" altLang="en-US" sz="1800" dirty="0"/>
              <a:t>무기류</a:t>
            </a:r>
            <a:r>
              <a:rPr lang="en-US" altLang="ko-KR" sz="1800" dirty="0"/>
              <a:t>, </a:t>
            </a:r>
            <a:r>
              <a:rPr lang="ko-KR" altLang="en-US" sz="1800" dirty="0"/>
              <a:t>물론 그리스어 및 </a:t>
            </a:r>
            <a:r>
              <a:rPr lang="ko-KR" altLang="en-US" sz="1800" dirty="0" err="1">
                <a:solidFill>
                  <a:srgbClr val="FF0000"/>
                </a:solidFill>
              </a:rPr>
              <a:t>선문자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B</a:t>
            </a:r>
            <a:r>
              <a:rPr lang="ko-KR" altLang="en-US" sz="1800" dirty="0"/>
              <a:t> 형식의 문자가 포함됨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900" dirty="0"/>
              <a:t>전체 궁전 단지는 다듬어지지 않은 큰 블록의 요새 </a:t>
            </a:r>
            <a:r>
              <a:rPr lang="ko-KR" altLang="en-US" sz="1900" dirty="0">
                <a:solidFill>
                  <a:srgbClr val="FF0000"/>
                </a:solidFill>
              </a:rPr>
              <a:t>벽</a:t>
            </a:r>
            <a:r>
              <a:rPr lang="ko-KR" altLang="en-US" sz="1900" dirty="0"/>
              <a:t>으로 둘러싸여 있습니다</a:t>
            </a:r>
            <a:r>
              <a:rPr lang="en-US" altLang="ko-KR" sz="1900" dirty="0"/>
              <a:t>.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9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900" dirty="0"/>
              <a:t>그러한 벽은 높이가 </a:t>
            </a:r>
            <a:r>
              <a:rPr lang="en-US" altLang="ko-KR" sz="1900" dirty="0"/>
              <a:t>13 </a:t>
            </a:r>
            <a:r>
              <a:rPr lang="ko-KR" altLang="en-US" sz="1900" dirty="0"/>
              <a:t>미터에 이르고 두께가 </a:t>
            </a:r>
            <a:r>
              <a:rPr lang="en-US" altLang="ko-KR" sz="1900" dirty="0"/>
              <a:t>8 </a:t>
            </a:r>
            <a:r>
              <a:rPr lang="ko-KR" altLang="en-US" sz="1900" dirty="0"/>
              <a:t>미터에 달함</a:t>
            </a:r>
            <a:r>
              <a:rPr lang="en-US" altLang="ko-KR" sz="1900" dirty="0"/>
              <a:t>. </a:t>
            </a:r>
            <a:r>
              <a:rPr lang="ko-KR" altLang="en-US" sz="1900" dirty="0"/>
              <a:t>그들은 </a:t>
            </a:r>
            <a:r>
              <a:rPr lang="en-US" altLang="ko-KR" sz="1900" dirty="0">
                <a:solidFill>
                  <a:srgbClr val="FF0000"/>
                </a:solidFill>
              </a:rPr>
              <a:t>Mycenae, Tiryns </a:t>
            </a:r>
            <a:r>
              <a:rPr lang="ko-KR" altLang="en-US" sz="1900" dirty="0">
                <a:solidFill>
                  <a:srgbClr val="FF0000"/>
                </a:solidFill>
              </a:rPr>
              <a:t>및 </a:t>
            </a:r>
            <a:r>
              <a:rPr lang="en-US" altLang="ko-KR" sz="1900" dirty="0">
                <a:solidFill>
                  <a:srgbClr val="FF0000"/>
                </a:solidFill>
              </a:rPr>
              <a:t>Thebes</a:t>
            </a:r>
            <a:r>
              <a:rPr lang="ko-KR" altLang="en-US" sz="1900" dirty="0"/>
              <a:t>에서 가장 잘 보이며 크레타의 </a:t>
            </a:r>
            <a:r>
              <a:rPr lang="ko-KR" altLang="en-US" sz="1900" dirty="0" err="1"/>
              <a:t>미노아</a:t>
            </a:r>
            <a:r>
              <a:rPr lang="ko-KR" altLang="en-US" sz="1900" dirty="0"/>
              <a:t> 문명</a:t>
            </a:r>
            <a:r>
              <a:rPr lang="en-US" altLang="ko-KR" sz="1900" dirty="0"/>
              <a:t>(Minoan Crete)</a:t>
            </a:r>
            <a:r>
              <a:rPr lang="ko-KR" altLang="en-US" sz="1900" dirty="0"/>
              <a:t>의 보호되지 않은 궁전과는 극명한 대조를 이룸</a:t>
            </a:r>
            <a:endParaRPr lang="en-US" altLang="ko-KR" sz="19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53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379603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미케네</a:t>
            </a:r>
            <a:r>
              <a:rPr lang="ko-KR" altLang="en-US" sz="1800" dirty="0"/>
              <a:t> 문명은 귀족 전사 계급에 의해 통치됨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1500</a:t>
            </a:r>
            <a:r>
              <a:rPr lang="ko-KR" altLang="en-US" sz="1800" dirty="0"/>
              <a:t>년 경에는 </a:t>
            </a:r>
            <a:r>
              <a:rPr lang="ko-KR" altLang="en-US" sz="1800" dirty="0" err="1"/>
              <a:t>미노아</a:t>
            </a:r>
            <a:r>
              <a:rPr lang="ko-KR" altLang="en-US" sz="1800" dirty="0"/>
              <a:t> 문명의 크레타 섬까지 진출하였으며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미노아의</a:t>
            </a:r>
            <a:r>
              <a:rPr lang="ko-KR" altLang="en-US" sz="1800" dirty="0"/>
              <a:t> 선형문자 </a:t>
            </a:r>
            <a:r>
              <a:rPr lang="en-US" altLang="ko-KR" sz="1800" dirty="0"/>
              <a:t>A</a:t>
            </a:r>
            <a:r>
              <a:rPr lang="ko-KR" altLang="en-US" sz="1800" dirty="0"/>
              <a:t>를 차용하여 </a:t>
            </a:r>
            <a:r>
              <a:rPr lang="ko-KR" altLang="en-US" sz="1800" dirty="0">
                <a:solidFill>
                  <a:srgbClr val="FF0000"/>
                </a:solidFill>
              </a:rPr>
              <a:t>선형문자 </a:t>
            </a:r>
            <a:r>
              <a:rPr lang="en-US" altLang="ko-KR" sz="1800" dirty="0">
                <a:solidFill>
                  <a:srgbClr val="FF0000"/>
                </a:solidFill>
              </a:rPr>
              <a:t>B</a:t>
            </a:r>
            <a:r>
              <a:rPr lang="ko-KR" altLang="en-US" sz="1800" dirty="0"/>
              <a:t>를 사용함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이후 </a:t>
            </a:r>
            <a:r>
              <a:rPr lang="ko-KR" altLang="en-US" sz="1800" dirty="0" err="1"/>
              <a:t>미케네인은</a:t>
            </a:r>
            <a:r>
              <a:rPr lang="ko-KR" altLang="en-US" sz="1800" dirty="0"/>
              <a:t> 그리스 본토의 대부분과 여러 섬을 장악하게 되었고</a:t>
            </a:r>
            <a:r>
              <a:rPr lang="en-US" altLang="ko-KR" sz="1800" dirty="0">
                <a:solidFill>
                  <a:srgbClr val="FF0000"/>
                </a:solidFill>
              </a:rPr>
              <a:t>, </a:t>
            </a:r>
            <a:r>
              <a:rPr lang="ko-KR" altLang="en-US" sz="1800" dirty="0">
                <a:solidFill>
                  <a:srgbClr val="FF0000"/>
                </a:solidFill>
              </a:rPr>
              <a:t>키프로스 </a:t>
            </a:r>
            <a:r>
              <a:rPr lang="en-US" altLang="ko-KR" sz="1800" dirty="0">
                <a:solidFill>
                  <a:srgbClr val="FF0000"/>
                </a:solidFill>
              </a:rPr>
              <a:t>, </a:t>
            </a:r>
            <a:r>
              <a:rPr lang="ko-KR" altLang="en-US" sz="1800" dirty="0" err="1">
                <a:solidFill>
                  <a:srgbClr val="FF0000"/>
                </a:solidFill>
              </a:rPr>
              <a:t>레반트</a:t>
            </a:r>
            <a:r>
              <a:rPr lang="ko-KR" altLang="en-US" sz="1800" dirty="0">
                <a:solidFill>
                  <a:srgbClr val="FF0000"/>
                </a:solidFill>
              </a:rPr>
              <a:t> </a:t>
            </a:r>
            <a:r>
              <a:rPr lang="en-US" altLang="ko-KR" sz="1800" dirty="0">
                <a:solidFill>
                  <a:srgbClr val="FF0000"/>
                </a:solidFill>
              </a:rPr>
              <a:t>, </a:t>
            </a:r>
            <a:r>
              <a:rPr lang="ko-KR" altLang="en-US" sz="1800" dirty="0">
                <a:solidFill>
                  <a:srgbClr val="FF0000"/>
                </a:solidFill>
              </a:rPr>
              <a:t>이집트</a:t>
            </a:r>
            <a:r>
              <a:rPr lang="ko-KR" altLang="en-US" sz="1800" dirty="0"/>
              <a:t>와 같은 다른 청동기 시대 문명과 무역 관계를 확장하게 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02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379603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귀족의 무덤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미케네의</a:t>
            </a:r>
            <a:r>
              <a:rPr lang="ko-KR" altLang="en-US" sz="1800" dirty="0"/>
              <a:t> 귀족들은 아치형의 높은 천장에 크고 둥근 </a:t>
            </a:r>
            <a:r>
              <a:rPr lang="ko-KR" altLang="en-US" sz="1800" dirty="0" err="1"/>
              <a:t>묘실이</a:t>
            </a:r>
            <a:r>
              <a:rPr lang="ko-KR" altLang="en-US" sz="1800" dirty="0"/>
              <a:t> 있고</a:t>
            </a:r>
            <a:r>
              <a:rPr lang="en-US" altLang="ko-KR" sz="1800" dirty="0"/>
              <a:t>, </a:t>
            </a:r>
            <a:r>
              <a:rPr lang="ko-KR" altLang="en-US" sz="1800" dirty="0"/>
              <a:t>돌로 만든 직선 통로가 있는 무덤</a:t>
            </a:r>
            <a:r>
              <a:rPr lang="en-US" altLang="ko-KR" sz="1800" dirty="0"/>
              <a:t>(</a:t>
            </a:r>
            <a:r>
              <a:rPr lang="en-US" altLang="ko-KR" sz="1800" i="1" dirty="0"/>
              <a:t>tholoi</a:t>
            </a:r>
            <a:r>
              <a:rPr lang="en-US" altLang="ko-KR" sz="1800" dirty="0"/>
              <a:t>)</a:t>
            </a:r>
            <a:r>
              <a:rPr lang="ko-KR" altLang="en-US" sz="1800" dirty="0"/>
              <a:t>에 매장됨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검이나 다른 무구들을 함께 부장함</a:t>
            </a:r>
            <a:r>
              <a:rPr lang="en-US" altLang="ko-KR" sz="1800" dirty="0"/>
              <a:t> </a:t>
            </a: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황금 가면</a:t>
            </a:r>
            <a:r>
              <a:rPr lang="en-US" altLang="ko-KR" sz="1800" dirty="0"/>
              <a:t>, </a:t>
            </a:r>
            <a:r>
              <a:rPr lang="ko-KR" altLang="en-US" sz="1800" dirty="0"/>
              <a:t>관</a:t>
            </a:r>
            <a:r>
              <a:rPr lang="en-US" altLang="ko-KR" sz="1800" dirty="0"/>
              <a:t>, </a:t>
            </a:r>
            <a:r>
              <a:rPr lang="ko-KR" altLang="en-US" sz="1800" dirty="0"/>
              <a:t>갑주</a:t>
            </a:r>
            <a:r>
              <a:rPr lang="en-US" altLang="ko-KR" sz="1800" dirty="0"/>
              <a:t>, </a:t>
            </a:r>
            <a:r>
              <a:rPr lang="ko-KR" altLang="en-US" sz="1800" dirty="0"/>
              <a:t>보석 박힌 무기 등도 부장품으로 묻었다</a:t>
            </a:r>
            <a:r>
              <a:rPr lang="en-US" altLang="ko-KR" sz="18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9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379603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궁정 프레스코화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 </a:t>
            </a:r>
            <a:r>
              <a:rPr lang="ko-KR" altLang="en-US" sz="1800" dirty="0" err="1"/>
              <a:t>필로스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미케네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오르코메노스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테바이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티린스가</a:t>
            </a:r>
            <a:r>
              <a:rPr lang="ko-KR" altLang="en-US" sz="1800" dirty="0"/>
              <a:t> 유명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키클라데스</a:t>
            </a:r>
            <a:r>
              <a:rPr lang="ko-KR" altLang="en-US" sz="1800" dirty="0"/>
              <a:t> 및 </a:t>
            </a:r>
            <a:r>
              <a:rPr lang="ko-KR" altLang="en-US" sz="1800" dirty="0" err="1"/>
              <a:t>미노아의</a:t>
            </a:r>
            <a:r>
              <a:rPr lang="ko-KR" altLang="en-US" sz="1800" dirty="0"/>
              <a:t> 영향이 확인됨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9387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r>
              <a:rPr lang="en-US" altLang="ko-KR" sz="2000" dirty="0">
                <a:solidFill>
                  <a:srgbClr val="0066FF"/>
                </a:solidFill>
              </a:rPr>
              <a:t>: </a:t>
            </a:r>
            <a:r>
              <a:rPr lang="ko-KR" altLang="en-US" sz="2000" dirty="0" err="1">
                <a:solidFill>
                  <a:srgbClr val="0066FF"/>
                </a:solidFill>
              </a:rPr>
              <a:t>미노아</a:t>
            </a:r>
            <a:r>
              <a:rPr lang="ko-KR" altLang="en-US" sz="2000" dirty="0">
                <a:solidFill>
                  <a:srgbClr val="0066FF"/>
                </a:solidFill>
              </a:rPr>
              <a:t> 문명과의 충돌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미케네인은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미노아</a:t>
            </a:r>
            <a:r>
              <a:rPr lang="ko-KR" altLang="en-US" sz="1800" dirty="0">
                <a:solidFill>
                  <a:srgbClr val="FF0000"/>
                </a:solidFill>
              </a:rPr>
              <a:t> 문명의 급속한 쇠퇴</a:t>
            </a:r>
            <a:r>
              <a:rPr lang="ko-KR" altLang="en-US" sz="1800" dirty="0"/>
              <a:t>에 기여한 요인 중 하나로 종종 인용됨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미노아</a:t>
            </a:r>
            <a:r>
              <a:rPr lang="ko-KR" altLang="en-US" sz="1800" dirty="0"/>
              <a:t> 인들은 에게해 크레타 섬에 살았고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인들을 정복 할 </a:t>
            </a:r>
            <a:r>
              <a:rPr lang="ko-KR" altLang="en-US" sz="1800" dirty="0" err="1"/>
              <a:t>수있는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해군</a:t>
            </a:r>
            <a:r>
              <a:rPr lang="ko-KR" altLang="en-US" sz="1800" dirty="0"/>
              <a:t>의 영향력이 강했음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1600</a:t>
            </a:r>
            <a:r>
              <a:rPr lang="ko-KR" altLang="en-US" sz="1800" dirty="0"/>
              <a:t>년경 크레타 섬 근처의 </a:t>
            </a:r>
            <a:r>
              <a:rPr lang="ko-KR" altLang="en-US" sz="1800" dirty="0" err="1"/>
              <a:t>산토리니</a:t>
            </a:r>
            <a:r>
              <a:rPr lang="ko-KR" altLang="en-US" sz="1800" dirty="0"/>
              <a:t> 섬에서 발생한 </a:t>
            </a:r>
            <a:r>
              <a:rPr lang="ko-KR" altLang="en-US" sz="1800" dirty="0">
                <a:solidFill>
                  <a:srgbClr val="FF0000"/>
                </a:solidFill>
              </a:rPr>
              <a:t>화산 폭발이 미노스인들을 황폐화</a:t>
            </a:r>
            <a:r>
              <a:rPr lang="ko-KR" altLang="en-US" sz="1800" dirty="0"/>
              <a:t> 시켰을 것임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이러한 시기에 </a:t>
            </a:r>
            <a:r>
              <a:rPr lang="ko-KR" altLang="en-US" sz="1800" dirty="0" err="1"/>
              <a:t>미케네인이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미노아인을</a:t>
            </a:r>
            <a:r>
              <a:rPr lang="ko-KR" altLang="en-US" sz="1800" dirty="0"/>
              <a:t> 전복시키고 에게해 지역의 지배적인 문명으로 대체 할 수 있었던 것으로 생각됨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952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문명의 대외 교역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미케네</a:t>
            </a:r>
            <a:r>
              <a:rPr lang="ko-KR" altLang="en-US" sz="1800" dirty="0"/>
              <a:t> </a:t>
            </a:r>
            <a:r>
              <a:rPr lang="ko-KR" altLang="en-US" sz="1800" b="1" dirty="0">
                <a:hlinkClick r:id="rId2"/>
              </a:rPr>
              <a:t>문명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다른에게</a:t>
            </a:r>
            <a:r>
              <a:rPr lang="ko-KR" altLang="en-US" sz="1800" dirty="0"/>
              <a:t> 문화와 교역 </a:t>
            </a:r>
            <a:r>
              <a:rPr lang="ko-KR" altLang="en-US" sz="1800" dirty="0" err="1"/>
              <a:t>접촉을했다는</a:t>
            </a:r>
            <a:r>
              <a:rPr lang="ko-KR" altLang="en-US" sz="1800" dirty="0"/>
              <a:t> 것은 </a:t>
            </a:r>
            <a:r>
              <a:rPr lang="ko-KR" altLang="en-US" sz="1800" b="1" dirty="0">
                <a:hlinkClick r:id="rId3"/>
              </a:rPr>
              <a:t>금</a:t>
            </a:r>
            <a:r>
              <a:rPr lang="ko-KR" altLang="en-US" sz="1800" dirty="0"/>
              <a:t> </a:t>
            </a:r>
            <a:r>
              <a:rPr lang="en-US" altLang="ko-KR" sz="1800" dirty="0"/>
              <a:t>, </a:t>
            </a:r>
            <a:r>
              <a:rPr lang="ko-KR" altLang="en-US" sz="1800" dirty="0"/>
              <a:t>상아</a:t>
            </a:r>
            <a:r>
              <a:rPr lang="en-US" altLang="ko-KR" sz="1800" dirty="0"/>
              <a:t>, </a:t>
            </a:r>
            <a:r>
              <a:rPr lang="ko-KR" altLang="en-US" sz="1800" b="1" dirty="0">
                <a:hlinkClick r:id="rId4"/>
              </a:rPr>
              <a:t>구리</a:t>
            </a:r>
            <a:r>
              <a:rPr lang="ko-KR" altLang="en-US" sz="1800" dirty="0"/>
              <a:t> 및 유리와 같은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정착지에 외국 상품이 존재 하고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이집트</a:t>
            </a:r>
            <a:r>
              <a:rPr lang="en-US" altLang="ko-KR" sz="1800" dirty="0"/>
              <a:t>, </a:t>
            </a:r>
            <a:r>
              <a:rPr lang="ko-KR" altLang="en-US" sz="1800" b="1" dirty="0"/>
              <a:t>메소포타미아</a:t>
            </a:r>
            <a:r>
              <a:rPr lang="ko-KR" altLang="en-US" sz="1800" dirty="0"/>
              <a:t>와 같은 먼 곳에서 도자기와 같은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상품을 발견됨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레반트</a:t>
            </a:r>
            <a:r>
              <a:rPr lang="en-US" altLang="ko-KR" sz="1800" dirty="0"/>
              <a:t>, </a:t>
            </a:r>
            <a:r>
              <a:rPr lang="ko-KR" altLang="en-US" sz="1800" b="1" dirty="0">
                <a:hlinkClick r:id="rId5"/>
              </a:rPr>
              <a:t>아나톨리아</a:t>
            </a:r>
            <a:r>
              <a:rPr lang="ko-KR" altLang="en-US" sz="1800" dirty="0"/>
              <a:t> </a:t>
            </a:r>
            <a:r>
              <a:rPr lang="en-US" altLang="ko-KR" sz="1800" dirty="0"/>
              <a:t>, </a:t>
            </a:r>
            <a:r>
              <a:rPr lang="ko-KR" altLang="en-US" sz="1800" b="1" dirty="0">
                <a:hlinkClick r:id="rId6"/>
              </a:rPr>
              <a:t>시칠리아</a:t>
            </a:r>
            <a:r>
              <a:rPr lang="ko-KR" altLang="en-US" sz="1800" dirty="0"/>
              <a:t> </a:t>
            </a:r>
            <a:r>
              <a:rPr lang="en-US" altLang="ko-KR" sz="1800" dirty="0"/>
              <a:t>, </a:t>
            </a:r>
            <a:r>
              <a:rPr lang="ko-KR" altLang="en-US" sz="1800" dirty="0"/>
              <a:t>키프로스</a:t>
            </a:r>
            <a:r>
              <a:rPr lang="en-US" altLang="ko-KR" sz="1800" dirty="0"/>
              <a:t>. </a:t>
            </a:r>
            <a:r>
              <a:rPr lang="ko-KR" altLang="en-US" sz="1800" dirty="0"/>
              <a:t>등지에서도 </a:t>
            </a:r>
            <a:r>
              <a:rPr lang="ko-KR" altLang="en-US" sz="1800" dirty="0" err="1"/>
              <a:t>미케네의</a:t>
            </a:r>
            <a:r>
              <a:rPr lang="ko-KR" altLang="en-US" sz="1800" dirty="0"/>
              <a:t> 주요 수출품이었던 올리브유</a:t>
            </a:r>
            <a:r>
              <a:rPr lang="en-US" altLang="ko-KR" sz="1800" dirty="0"/>
              <a:t>, </a:t>
            </a:r>
            <a:r>
              <a:rPr lang="ko-KR" altLang="en-US" sz="1800" dirty="0"/>
              <a:t>향유</a:t>
            </a:r>
            <a:r>
              <a:rPr lang="en-US" altLang="ko-KR" sz="1800" dirty="0"/>
              <a:t>, </a:t>
            </a:r>
            <a:r>
              <a:rPr lang="ko-KR" altLang="en-US" sz="1800" dirty="0"/>
              <a:t>와인과 같은 부패하기 쉬운 상품도 확인됨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하지만 이와 관련된 기록이 선형문자 </a:t>
            </a:r>
            <a:r>
              <a:rPr lang="en-US" altLang="ko-KR" sz="1800" dirty="0"/>
              <a:t>B</a:t>
            </a:r>
            <a:r>
              <a:rPr lang="ko-KR" altLang="en-US" sz="1800" dirty="0"/>
              <a:t>로 쓰여진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점토판</a:t>
            </a:r>
            <a:r>
              <a:rPr lang="ko-KR" altLang="en-US" sz="1800" dirty="0"/>
              <a:t> </a:t>
            </a:r>
            <a:r>
              <a:rPr lang="en-US" altLang="ko-KR" sz="1800" dirty="0"/>
              <a:t>70</a:t>
            </a:r>
            <a:r>
              <a:rPr lang="ko-KR" altLang="en-US" sz="1800" dirty="0"/>
              <a:t>개 정도만 남아있어 상세하지 않음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8334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r>
              <a:rPr lang="en-US" altLang="ko-KR" sz="2000" dirty="0">
                <a:solidFill>
                  <a:srgbClr val="0066FF"/>
                </a:solidFill>
              </a:rPr>
              <a:t>: </a:t>
            </a:r>
            <a:r>
              <a:rPr lang="ko-KR" altLang="en-US" sz="2000" dirty="0">
                <a:solidFill>
                  <a:srgbClr val="0066FF"/>
                </a:solidFill>
              </a:rPr>
              <a:t>호머의 일리아드 오디세이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호머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사람들이 문명으로 사라진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8 ~ 7 </a:t>
            </a:r>
            <a:r>
              <a:rPr lang="ko-KR" altLang="en-US" sz="1800" dirty="0">
                <a:solidFill>
                  <a:srgbClr val="FF0000"/>
                </a:solidFill>
              </a:rPr>
              <a:t>세기에</a:t>
            </a:r>
            <a:r>
              <a:rPr lang="ko-KR" altLang="en-US" sz="1800" dirty="0"/>
              <a:t> </a:t>
            </a:r>
            <a:r>
              <a:rPr lang="ko-KR" altLang="en-US" sz="1800" i="1" dirty="0">
                <a:solidFill>
                  <a:srgbClr val="FF0000"/>
                </a:solidFill>
              </a:rPr>
              <a:t>일리아드</a:t>
            </a:r>
            <a:r>
              <a:rPr lang="ko-KR" altLang="en-US" sz="1800" dirty="0"/>
              <a:t> 와 </a:t>
            </a:r>
            <a:r>
              <a:rPr lang="ko-KR" altLang="en-US" sz="1800" i="1" dirty="0">
                <a:solidFill>
                  <a:srgbClr val="FF0000"/>
                </a:solidFill>
              </a:rPr>
              <a:t>오디세이</a:t>
            </a:r>
            <a:r>
              <a:rPr lang="ko-KR" altLang="en-US" sz="1800" dirty="0"/>
              <a:t> 를 작성 하였음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수세기에 걸친 시간 차이 때문에 대부분의 학자들은 호머의 서사시가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문화에 대한 정확한 설명으로 볼 수 없다는 데 동의함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그러나 </a:t>
            </a:r>
            <a:r>
              <a:rPr lang="en-US" altLang="ko-KR" sz="1800" i="1" dirty="0"/>
              <a:t>Iliad</a:t>
            </a:r>
            <a:r>
              <a:rPr lang="ko-KR" altLang="en-US" sz="1800" dirty="0"/>
              <a:t> 와 </a:t>
            </a:r>
            <a:r>
              <a:rPr lang="en-US" altLang="ko-KR" sz="1800" i="1" dirty="0"/>
              <a:t>Odyssey</a:t>
            </a:r>
            <a:r>
              <a:rPr lang="ko-KR" altLang="en-US" sz="1800" dirty="0"/>
              <a:t>에 언급된 많은 장소는 </a:t>
            </a:r>
            <a:r>
              <a:rPr lang="en-US" altLang="ko-KR" sz="1800" dirty="0"/>
              <a:t>Troy</a:t>
            </a:r>
            <a:r>
              <a:rPr lang="ko-KR" altLang="en-US" sz="1800" dirty="0"/>
              <a:t>를 포함하여 실제 </a:t>
            </a:r>
            <a:r>
              <a:rPr lang="en-US" altLang="ko-KR" sz="1800" dirty="0"/>
              <a:t>Mycenaean </a:t>
            </a:r>
            <a:r>
              <a:rPr lang="ko-KR" altLang="en-US" sz="1800" dirty="0"/>
              <a:t>문명의 유적이라는 것이 확인됨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7356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유럽의 여명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에게 문명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에게 문명은 에게 해 주변 그리스의 청동기 시대 문명에 대한 일반적인 용어임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뚜렷하게 구분되지만 서로 소통하고 상호 작용했던 세 곳의 지리적 영역으로 구분됨 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rgbClr val="FF0000"/>
                </a:solidFill>
              </a:rPr>
              <a:t>크레타 섬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</a:rPr>
              <a:t>키클라데스</a:t>
            </a:r>
            <a:r>
              <a:rPr lang="ko-KR" altLang="en-US" sz="1800" dirty="0">
                <a:solidFill>
                  <a:srgbClr val="FF0000"/>
                </a:solidFill>
              </a:rPr>
              <a:t> 제도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그리스 본토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680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r>
              <a:rPr lang="en-US" altLang="ko-KR" sz="2000" dirty="0">
                <a:solidFill>
                  <a:srgbClr val="0066FF"/>
                </a:solidFill>
              </a:rPr>
              <a:t>: </a:t>
            </a:r>
            <a:r>
              <a:rPr lang="ko-KR" altLang="en-US" sz="2000" dirty="0">
                <a:solidFill>
                  <a:srgbClr val="0066FF"/>
                </a:solidFill>
              </a:rPr>
              <a:t>호머의 일리아드 오디세이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호머는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사람들이 문명으로 사라진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8 ~ 7 </a:t>
            </a:r>
            <a:r>
              <a:rPr lang="ko-KR" altLang="en-US" sz="1800" dirty="0">
                <a:solidFill>
                  <a:srgbClr val="FF0000"/>
                </a:solidFill>
              </a:rPr>
              <a:t>세기에 </a:t>
            </a:r>
            <a:r>
              <a:rPr lang="ko-KR" altLang="en-US" sz="1800" i="1" dirty="0">
                <a:solidFill>
                  <a:srgbClr val="FF0000"/>
                </a:solidFill>
              </a:rPr>
              <a:t>일리아드</a:t>
            </a:r>
            <a:r>
              <a:rPr lang="ko-KR" altLang="en-US" sz="1800" dirty="0">
                <a:solidFill>
                  <a:srgbClr val="FF0000"/>
                </a:solidFill>
              </a:rPr>
              <a:t> 와 </a:t>
            </a:r>
            <a:r>
              <a:rPr lang="ko-KR" altLang="en-US" sz="1800" i="1" dirty="0">
                <a:solidFill>
                  <a:srgbClr val="FF0000"/>
                </a:solidFill>
              </a:rPr>
              <a:t>오디세이</a:t>
            </a:r>
            <a:r>
              <a:rPr lang="ko-KR" altLang="en-US" sz="1800" dirty="0">
                <a:solidFill>
                  <a:srgbClr val="FF0000"/>
                </a:solidFill>
              </a:rPr>
              <a:t> </a:t>
            </a:r>
            <a:r>
              <a:rPr lang="ko-KR" altLang="en-US" sz="1800" dirty="0"/>
              <a:t>를 작성 하였음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수세기에 걸친 시간 차이 때문에 대부분의 학자들은 호머의 서사시가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문화에 대한 정확한 설명으로 볼 수 없다는 데 동의함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그러나 </a:t>
            </a:r>
            <a:r>
              <a:rPr lang="en-US" altLang="ko-KR" sz="1800" i="1" dirty="0"/>
              <a:t>Iliad</a:t>
            </a:r>
            <a:r>
              <a:rPr lang="ko-KR" altLang="en-US" sz="1800" dirty="0"/>
              <a:t> 와 </a:t>
            </a:r>
            <a:r>
              <a:rPr lang="en-US" altLang="ko-KR" sz="1800" i="1" dirty="0"/>
              <a:t>Odyssey</a:t>
            </a:r>
            <a:r>
              <a:rPr lang="ko-KR" altLang="en-US" sz="1800" dirty="0"/>
              <a:t>에 언급된 많은 장소는 </a:t>
            </a:r>
            <a:r>
              <a:rPr lang="en-US" altLang="ko-KR" sz="1800" dirty="0"/>
              <a:t>Troy</a:t>
            </a:r>
            <a:r>
              <a:rPr lang="ko-KR" altLang="en-US" sz="1800" dirty="0"/>
              <a:t>를 포함하여 실제 </a:t>
            </a:r>
            <a:r>
              <a:rPr lang="en-US" altLang="ko-KR" sz="1800" dirty="0"/>
              <a:t>Mycenaean </a:t>
            </a:r>
            <a:r>
              <a:rPr lang="ko-KR" altLang="en-US" sz="1800" dirty="0"/>
              <a:t>문명의 유적이라는 것이 확인됨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2514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문명의 쇠퇴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미케네</a:t>
            </a:r>
            <a:r>
              <a:rPr lang="ko-KR" altLang="en-US" sz="1800" dirty="0"/>
              <a:t> 문명은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1180</a:t>
            </a:r>
            <a:r>
              <a:rPr lang="ko-KR" altLang="en-US" sz="1800" dirty="0">
                <a:solidFill>
                  <a:srgbClr val="FF0000"/>
                </a:solidFill>
              </a:rPr>
              <a:t>년 </a:t>
            </a:r>
            <a:r>
              <a:rPr lang="ko-KR" altLang="en-US" sz="1800" dirty="0"/>
              <a:t>무렵 쇠퇴함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역사가들이 </a:t>
            </a:r>
            <a:r>
              <a:rPr lang="ko-KR" altLang="en-US" sz="1800" dirty="0">
                <a:solidFill>
                  <a:srgbClr val="FF0000"/>
                </a:solidFill>
              </a:rPr>
              <a:t>그리스 암흑기</a:t>
            </a:r>
            <a:r>
              <a:rPr lang="ko-KR" altLang="en-US" sz="1800" dirty="0"/>
              <a:t>로 부르는 시대로 전환됨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일부 </a:t>
            </a:r>
            <a:r>
              <a:rPr lang="ko-KR" altLang="en-US" sz="1800" dirty="0" err="1"/>
              <a:t>미케네인들은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아나톨리아</a:t>
            </a:r>
            <a:r>
              <a:rPr lang="ko-KR" altLang="en-US" sz="1800" dirty="0"/>
              <a:t>나 다른 그리스 섬들 혹은 키프로스로 이주함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 시기에 그리스의 인구는 감소를 겪었으며</a:t>
            </a:r>
            <a:r>
              <a:rPr lang="en-US" altLang="ko-KR" sz="1800" dirty="0"/>
              <a:t>, </a:t>
            </a:r>
            <a:r>
              <a:rPr lang="ko-KR" altLang="en-US" sz="1800" dirty="0"/>
              <a:t>궁정과 관련된 제한적인 문자도 사라짐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2244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8429" y="44450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문명의 쇠퇴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미케네</a:t>
            </a:r>
            <a:r>
              <a:rPr lang="ko-KR" altLang="en-US" sz="1800" dirty="0"/>
              <a:t> 문명은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1180</a:t>
            </a:r>
            <a:r>
              <a:rPr lang="ko-KR" altLang="en-US" sz="1800" dirty="0">
                <a:solidFill>
                  <a:srgbClr val="FF0000"/>
                </a:solidFill>
              </a:rPr>
              <a:t>년 </a:t>
            </a:r>
            <a:r>
              <a:rPr lang="ko-KR" altLang="en-US" sz="1800" dirty="0"/>
              <a:t>무렵 쇠퇴함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오늘날 학자들은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문명이 붕괴된 정확한 이유를 아직 알지 못하지만 몇 가지 이론이 있습니다</a:t>
            </a:r>
            <a:r>
              <a:rPr lang="en-US" altLang="ko-KR" sz="1800" dirty="0"/>
              <a:t>.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일반적인 이론은 </a:t>
            </a:r>
            <a:r>
              <a:rPr lang="en-US" altLang="ko-KR" sz="1800" dirty="0">
                <a:solidFill>
                  <a:srgbClr val="FF0000"/>
                </a:solidFill>
              </a:rPr>
              <a:t>Dorians</a:t>
            </a:r>
            <a:r>
              <a:rPr lang="ko-KR" altLang="en-US" sz="1800" dirty="0">
                <a:solidFill>
                  <a:srgbClr val="FF0000"/>
                </a:solidFill>
              </a:rPr>
              <a:t>가 </a:t>
            </a:r>
            <a:r>
              <a:rPr lang="en-US" altLang="ko-KR" sz="1800" dirty="0" err="1">
                <a:solidFill>
                  <a:srgbClr val="FF0000"/>
                </a:solidFill>
              </a:rPr>
              <a:t>Mycenaeans</a:t>
            </a:r>
            <a:r>
              <a:rPr lang="ko-KR" altLang="en-US" sz="1800" dirty="0">
                <a:solidFill>
                  <a:srgbClr val="FF0000"/>
                </a:solidFill>
              </a:rPr>
              <a:t>를 침략</a:t>
            </a:r>
            <a:r>
              <a:rPr lang="ko-KR" altLang="en-US" sz="1800" dirty="0"/>
              <a:t>했다는 것이었지만 고고학자들이 그 지역에서 </a:t>
            </a:r>
            <a:r>
              <a:rPr lang="en-US" altLang="ko-KR" sz="1800" dirty="0"/>
              <a:t>Dorians</a:t>
            </a:r>
            <a:r>
              <a:rPr lang="ko-KR" altLang="en-US" sz="1800" dirty="0"/>
              <a:t>의 증거를 전혀 발견하지 못하고 있음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또 다른 이론은 </a:t>
            </a:r>
            <a:r>
              <a:rPr lang="en-US" altLang="ko-KR" sz="1800" dirty="0"/>
              <a:t>"</a:t>
            </a:r>
            <a:r>
              <a:rPr lang="ko-KR" altLang="en-US" sz="1800" dirty="0">
                <a:solidFill>
                  <a:srgbClr val="FF0000"/>
                </a:solidFill>
              </a:rPr>
              <a:t>바다 민족</a:t>
            </a:r>
            <a:r>
              <a:rPr lang="en-US" altLang="ko-KR" sz="1800" dirty="0"/>
              <a:t>"</a:t>
            </a:r>
            <a:r>
              <a:rPr lang="ko-KR" altLang="en-US" sz="1800" dirty="0"/>
              <a:t>의 침략에 따른 것으로 보는 것이지만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바다민족의</a:t>
            </a:r>
            <a:r>
              <a:rPr lang="ko-KR" altLang="en-US" sz="1800" dirty="0"/>
              <a:t> 경우 다른 역사 기록을 통틀어 여러 번 확인되지만 정확한 기원과 문화적 실체가 확인되지 않아 문제임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다른 모델로는 경제 붕괴</a:t>
            </a:r>
            <a:r>
              <a:rPr lang="en-US" altLang="ko-KR" sz="1800" dirty="0"/>
              <a:t>, </a:t>
            </a:r>
            <a:r>
              <a:rPr lang="ko-KR" altLang="en-US" sz="1800" dirty="0"/>
              <a:t>지진</a:t>
            </a:r>
            <a:r>
              <a:rPr lang="en-US" altLang="ko-KR" sz="1800" dirty="0"/>
              <a:t>, </a:t>
            </a:r>
            <a:r>
              <a:rPr lang="ko-KR" altLang="en-US" sz="1800" dirty="0"/>
              <a:t>기후 변화 </a:t>
            </a:r>
            <a:r>
              <a:rPr lang="en-US" altLang="ko-KR" sz="1800" dirty="0"/>
              <a:t>(</a:t>
            </a:r>
            <a:r>
              <a:rPr lang="ko-KR" altLang="en-US" sz="1800" dirty="0"/>
              <a:t>가뭄</a:t>
            </a:r>
            <a:r>
              <a:rPr lang="en-US" altLang="ko-KR" sz="1800" dirty="0"/>
              <a:t>) </a:t>
            </a:r>
            <a:r>
              <a:rPr lang="ko-KR" altLang="en-US" sz="1800" dirty="0"/>
              <a:t>또는 내부 봉기가 논의되고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50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문명의 </a:t>
            </a:r>
            <a:r>
              <a:rPr lang="ko-KR" altLang="en-US" sz="2000" dirty="0" err="1">
                <a:solidFill>
                  <a:srgbClr val="0066FF"/>
                </a:solidFill>
              </a:rPr>
              <a:t>문자사용과</a:t>
            </a:r>
            <a:r>
              <a:rPr lang="ko-KR" altLang="en-US" sz="2000" dirty="0">
                <a:solidFill>
                  <a:srgbClr val="0066FF"/>
                </a:solidFill>
              </a:rPr>
              <a:t> 족속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여러 유적 가운데 특히 필로스에서는 다수의 점토 </a:t>
            </a:r>
            <a:r>
              <a:rPr lang="ko-KR" altLang="en-US" sz="1800" dirty="0" err="1"/>
              <a:t>서판이</a:t>
            </a:r>
            <a:r>
              <a:rPr lang="ko-KR" altLang="en-US" sz="1800" dirty="0"/>
              <a:t> 출토됨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선문자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는 기록되어 전해지는 가장 이른 시기의 그리스어인 </a:t>
            </a:r>
            <a:r>
              <a:rPr lang="ko-KR" altLang="en-US" sz="1800" dirty="0" err="1">
                <a:solidFill>
                  <a:srgbClr val="FF0000"/>
                </a:solidFill>
              </a:rPr>
              <a:t>미케네</a:t>
            </a:r>
            <a:r>
              <a:rPr lang="ko-KR" altLang="en-US" sz="1800" dirty="0">
                <a:solidFill>
                  <a:srgbClr val="FF0000"/>
                </a:solidFill>
              </a:rPr>
              <a:t> 그리스어</a:t>
            </a:r>
            <a:r>
              <a:rPr lang="ko-KR" altLang="en-US" sz="1800" dirty="0"/>
              <a:t>를 기록하는데 쓰인 </a:t>
            </a:r>
            <a:r>
              <a:rPr lang="ko-KR" altLang="en-US" sz="1800" dirty="0" err="1">
                <a:solidFill>
                  <a:srgbClr val="FF0000"/>
                </a:solidFill>
              </a:rPr>
              <a:t>음절문자</a:t>
            </a:r>
            <a:r>
              <a:rPr lang="ko-KR" altLang="en-US" sz="1800" dirty="0" err="1"/>
              <a:t>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15</a:t>
            </a:r>
            <a:r>
              <a:rPr lang="ko-KR" altLang="en-US" sz="1800" dirty="0"/>
              <a:t>세기에서 </a:t>
            </a:r>
            <a:r>
              <a:rPr lang="en-US" altLang="ko-KR" sz="1800" dirty="0"/>
              <a:t>13</a:t>
            </a:r>
            <a:r>
              <a:rPr lang="ko-KR" altLang="en-US" sz="1800" dirty="0"/>
              <a:t>세기 경까지 크레타 섬과 대륙의 여러 도시에서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548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미케네</a:t>
            </a:r>
            <a:r>
              <a:rPr lang="ko-KR" altLang="en-US" sz="2000" dirty="0">
                <a:solidFill>
                  <a:srgbClr val="0066FF"/>
                </a:solidFill>
              </a:rPr>
              <a:t> 문명의 </a:t>
            </a:r>
            <a:r>
              <a:rPr lang="ko-KR" altLang="en-US" sz="2000" dirty="0" err="1">
                <a:solidFill>
                  <a:srgbClr val="0066FF"/>
                </a:solidFill>
              </a:rPr>
              <a:t>문자사용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선문자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는 아직 해독되지 않은 </a:t>
            </a:r>
            <a:r>
              <a:rPr lang="ko-KR" altLang="en-US" sz="1800" dirty="0" err="1"/>
              <a:t>선문자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에서 유래한 문자임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선문자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미노아</a:t>
            </a:r>
            <a:r>
              <a:rPr lang="ko-KR" altLang="en-US" sz="1800" dirty="0"/>
              <a:t> 문명의 언어를 기록하고 있고 </a:t>
            </a:r>
            <a:r>
              <a:rPr lang="en-US" altLang="ko-KR" sz="1800" dirty="0"/>
              <a:t>1700</a:t>
            </a:r>
            <a:r>
              <a:rPr lang="ko-KR" altLang="en-US" sz="1800" dirty="0"/>
              <a:t>개의 문자 표본만이 전해짐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선문자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그리스어를 기록한 문자인데 </a:t>
            </a:r>
            <a:r>
              <a:rPr lang="ko-KR" altLang="en-US" sz="1800" dirty="0" err="1"/>
              <a:t>삼만개가</a:t>
            </a:r>
            <a:r>
              <a:rPr lang="ko-KR" altLang="en-US" sz="1800" dirty="0"/>
              <a:t> 넘는 문자 표본을 바탕으로 영국의 건축가이자 독학 언어학자인 마이클 </a:t>
            </a:r>
            <a:r>
              <a:rPr lang="ko-KR" altLang="en-US" sz="1800" dirty="0" err="1"/>
              <a:t>벤트리스가</a:t>
            </a:r>
            <a:r>
              <a:rPr lang="ko-KR" altLang="en-US" sz="1800" dirty="0"/>
              <a:t> </a:t>
            </a:r>
            <a:r>
              <a:rPr lang="en-US" altLang="ko-KR" sz="1800" dirty="0"/>
              <a:t>1952</a:t>
            </a:r>
            <a:r>
              <a:rPr lang="ko-KR" altLang="en-US" sz="1800" dirty="0"/>
              <a:t>년 해독함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선문자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가 해독되어 사용자가 그리스인 </a:t>
            </a:r>
            <a:r>
              <a:rPr lang="ko-KR" altLang="en-US" sz="1800" dirty="0" err="1"/>
              <a:t>계통임이</a:t>
            </a:r>
            <a:r>
              <a:rPr lang="ko-KR" altLang="en-US" sz="1800" dirty="0"/>
              <a:t> 밝혀짐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이는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문명의 주역이 훗날 그리스에서 고전 문명을 꽃피운 사람들의 선조였음을 뜻함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866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441887" y="445038"/>
            <a:ext cx="10906963" cy="3844951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미노아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r>
              <a:rPr lang="en-US" altLang="ko-KR" sz="2000" dirty="0">
                <a:solidFill>
                  <a:srgbClr val="0066FF"/>
                </a:solidFill>
              </a:rPr>
              <a:t>: </a:t>
            </a:r>
            <a:r>
              <a:rPr lang="ko-KR" altLang="en-US" sz="2000" dirty="0" err="1">
                <a:solidFill>
                  <a:srgbClr val="0066FF"/>
                </a:solidFill>
              </a:rPr>
              <a:t>크레타섬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‘</a:t>
            </a:r>
            <a:r>
              <a:rPr lang="ko-KR" altLang="en-US" sz="1800" dirty="0" err="1"/>
              <a:t>미노아</a:t>
            </a:r>
            <a:r>
              <a:rPr lang="en-US" altLang="ko-KR" sz="1800" dirty="0"/>
              <a:t>’</a:t>
            </a:r>
            <a:r>
              <a:rPr lang="ko-KR" altLang="en-US" sz="1800" dirty="0"/>
              <a:t>라는 용어는 신화 속 </a:t>
            </a:r>
            <a:r>
              <a:rPr lang="ko-KR" altLang="en-US" sz="1800" dirty="0" err="1"/>
              <a:t>크노소스</a:t>
            </a:r>
            <a:r>
              <a:rPr lang="ko-KR" altLang="en-US" sz="1800" dirty="0"/>
              <a:t> 왕 </a:t>
            </a:r>
            <a:r>
              <a:rPr lang="ko-KR" altLang="en-US" sz="1800" dirty="0" err="1">
                <a:solidFill>
                  <a:srgbClr val="FF0000"/>
                </a:solidFill>
              </a:rPr>
              <a:t>미노스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 의미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고고학자 </a:t>
            </a:r>
            <a:r>
              <a:rPr lang="en-US" altLang="ko-KR" sz="1800" dirty="0"/>
              <a:t>Arthur Evans</a:t>
            </a:r>
            <a:r>
              <a:rPr lang="ko-KR" altLang="en-US" sz="1800" dirty="0"/>
              <a:t>경은 기원 </a:t>
            </a:r>
            <a:r>
              <a:rPr lang="en-US" altLang="ko-KR" sz="1800" dirty="0"/>
              <a:t>20 </a:t>
            </a:r>
            <a:r>
              <a:rPr lang="ko-KR" altLang="en-US" sz="1800" dirty="0"/>
              <a:t>세기 초에 </a:t>
            </a:r>
            <a:r>
              <a:rPr lang="ko-KR" altLang="en-US" sz="1800" dirty="0" err="1"/>
              <a:t>크레타섬</a:t>
            </a:r>
            <a:r>
              <a:rPr lang="ko-KR" altLang="en-US" sz="1800" dirty="0"/>
              <a:t> 원주민이 부적으로 착용한 돌을 통해 크레타 섬에 고대 문명의 존재 가능성을 처음으로 인지함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1900</a:t>
            </a:r>
            <a:r>
              <a:rPr lang="ko-KR" altLang="en-US" sz="1800" dirty="0"/>
              <a:t>년부터 </a:t>
            </a:r>
            <a:r>
              <a:rPr lang="en-US" altLang="ko-KR" sz="1800" dirty="0"/>
              <a:t>1905</a:t>
            </a:r>
            <a:r>
              <a:rPr lang="ko-KR" altLang="en-US" sz="1800" dirty="0"/>
              <a:t>년까지 </a:t>
            </a:r>
            <a:r>
              <a:rPr lang="ko-KR" altLang="en-US" sz="1800" dirty="0" err="1">
                <a:solidFill>
                  <a:srgbClr val="FF0000"/>
                </a:solidFill>
              </a:rPr>
              <a:t>크노소스</a:t>
            </a:r>
            <a:r>
              <a:rPr lang="ko-KR" altLang="en-US" sz="1800" dirty="0"/>
              <a:t> 에서 발굴을 진행한  </a:t>
            </a:r>
            <a:r>
              <a:rPr lang="en-US" altLang="ko-KR" sz="1800" dirty="0"/>
              <a:t>Evans</a:t>
            </a:r>
            <a:r>
              <a:rPr lang="ko-KR" altLang="en-US" sz="1800" dirty="0"/>
              <a:t>는 정교한 크레타 섬 문화에 대한 고대 기록과 신화적 기록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전설적인 </a:t>
            </a:r>
            <a:r>
              <a:rPr lang="ko-KR" altLang="en-US" sz="1800" dirty="0" err="1"/>
              <a:t>미노스</a:t>
            </a:r>
            <a:r>
              <a:rPr lang="ko-KR" altLang="en-US" sz="1800" dirty="0"/>
              <a:t> 왕궁과 </a:t>
            </a:r>
            <a:r>
              <a:rPr lang="ko-KR" altLang="en-US" sz="1800" dirty="0" err="1"/>
              <a:t>미노스</a:t>
            </a:r>
            <a:r>
              <a:rPr lang="ko-KR" altLang="en-US" sz="1800" dirty="0"/>
              <a:t> 왕의 궁전 가능성을 확인한 광범위한 유적을 발견함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 전설적인 청동기시대 왕과 관련하여 </a:t>
            </a:r>
            <a:r>
              <a:rPr lang="en-US" altLang="ko-KR" sz="1800" dirty="0"/>
              <a:t>Minoan</a:t>
            </a:r>
            <a:r>
              <a:rPr lang="ko-KR" altLang="en-US" sz="1800" dirty="0"/>
              <a:t>이라는 용어를 만든 사람이 </a:t>
            </a:r>
            <a:r>
              <a:rPr lang="en-US" altLang="ko-KR" sz="1800" dirty="0"/>
              <a:t>Evans</a:t>
            </a:r>
            <a:r>
              <a:rPr lang="ko-KR" altLang="en-US" sz="1800" dirty="0"/>
              <a:t>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아서 존 에반스 경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4019550"/>
            <a:ext cx="2381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미노아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r>
              <a:rPr lang="en-US" altLang="ko-KR" sz="2000" dirty="0">
                <a:solidFill>
                  <a:srgbClr val="0066FF"/>
                </a:solidFill>
              </a:rPr>
              <a:t>: </a:t>
            </a:r>
            <a:r>
              <a:rPr lang="ko-KR" altLang="en-US" sz="2000" dirty="0" err="1">
                <a:solidFill>
                  <a:srgbClr val="0066FF"/>
                </a:solidFill>
              </a:rPr>
              <a:t>크레타섬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그리스 및 유럽에서 처음으로 등장한 문명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3000</a:t>
            </a:r>
            <a:r>
              <a:rPr lang="ko-KR" altLang="en-US" sz="1800" dirty="0"/>
              <a:t>년 경에 크레타 섬에서 발생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2000/1900</a:t>
            </a:r>
            <a:r>
              <a:rPr lang="ko-KR" altLang="en-US" sz="1800" dirty="0"/>
              <a:t>년 무렵부터 </a:t>
            </a:r>
            <a:r>
              <a:rPr lang="en-US" altLang="ko-KR" sz="1800" dirty="0"/>
              <a:t>‘</a:t>
            </a:r>
            <a:r>
              <a:rPr lang="ko-KR" altLang="en-US" sz="1800" dirty="0" err="1">
                <a:solidFill>
                  <a:srgbClr val="FF0000"/>
                </a:solidFill>
              </a:rPr>
              <a:t>궁전시대</a:t>
            </a:r>
            <a:r>
              <a:rPr lang="en-US" altLang="ko-KR" sz="1800" dirty="0"/>
              <a:t>’</a:t>
            </a:r>
            <a:r>
              <a:rPr lang="ko-KR" altLang="en-US" sz="1800" dirty="0"/>
              <a:t>에 진입하며 </a:t>
            </a:r>
            <a:r>
              <a:rPr lang="ko-KR" altLang="en-US" sz="1800" dirty="0" err="1"/>
              <a:t>크노소스를</a:t>
            </a:r>
            <a:r>
              <a:rPr lang="ko-KR" altLang="en-US" sz="1800" dirty="0"/>
              <a:t> 비롯한 다수의 궁전을 건축하고</a:t>
            </a:r>
            <a:r>
              <a:rPr lang="en-US" altLang="ko-KR" sz="1800" dirty="0"/>
              <a:t>,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상형문자와 </a:t>
            </a:r>
            <a:r>
              <a:rPr lang="ko-KR" altLang="en-US" sz="1800" dirty="0" err="1">
                <a:solidFill>
                  <a:srgbClr val="FF0000"/>
                </a:solidFill>
              </a:rPr>
              <a:t>선문자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A</a:t>
            </a:r>
            <a:r>
              <a:rPr lang="ko-KR" altLang="en-US" sz="1800" dirty="0"/>
              <a:t> 등 문자를 사용한 것으로 확인됨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1450</a:t>
            </a:r>
            <a:r>
              <a:rPr lang="ko-KR" altLang="en-US" sz="1800" dirty="0"/>
              <a:t>년경부터는 그리스 본토의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문명이 유입됨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584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유럽의 여명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미노아</a:t>
            </a:r>
            <a:r>
              <a:rPr lang="ko-KR" altLang="en-US" sz="2000" dirty="0">
                <a:solidFill>
                  <a:srgbClr val="0066FF"/>
                </a:solidFill>
              </a:rPr>
              <a:t> 문명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미노아</a:t>
            </a:r>
            <a:r>
              <a:rPr lang="ko-KR" altLang="en-US" sz="1800" dirty="0"/>
              <a:t> 문명은 기원전 </a:t>
            </a:r>
            <a:r>
              <a:rPr lang="en-US" altLang="ko-KR" sz="1800" dirty="0"/>
              <a:t>2</a:t>
            </a:r>
            <a:r>
              <a:rPr lang="ko-KR" altLang="en-US" sz="1800" dirty="0" err="1"/>
              <a:t>천년대</a:t>
            </a:r>
            <a:r>
              <a:rPr lang="ko-KR" altLang="en-US" sz="1800" dirty="0"/>
              <a:t> 후반에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크노소스를</a:t>
            </a:r>
            <a:r>
              <a:rPr lang="ko-KR" altLang="en-US" sz="1800" dirty="0"/>
              <a:t> 위시해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파이스토스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말리아</a:t>
            </a:r>
            <a:r>
              <a:rPr lang="en-US" altLang="ko-KR" sz="1800" dirty="0"/>
              <a:t>, </a:t>
            </a:r>
            <a:r>
              <a:rPr lang="ko-KR" altLang="en-US" sz="1800" dirty="0"/>
              <a:t>자크로 등에서 </a:t>
            </a:r>
            <a:r>
              <a:rPr lang="ko-KR" altLang="en-US" sz="1800" dirty="0">
                <a:solidFill>
                  <a:srgbClr val="FF0000"/>
                </a:solidFill>
              </a:rPr>
              <a:t>궁전을 중심</a:t>
            </a:r>
            <a:r>
              <a:rPr lang="ko-KR" altLang="en-US" sz="1800" dirty="0"/>
              <a:t>으로 크게 번영함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출토된 그림 문자와 </a:t>
            </a:r>
            <a:r>
              <a:rPr lang="ko-KR" altLang="en-US" sz="1800" dirty="0" err="1"/>
              <a:t>선문자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는 아직까지 해독되지 않고 있기에 그것을 사용한 종족의 계통과 언어를 알 수 없음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유물의 형태로 미루어 보건대</a:t>
            </a:r>
            <a:r>
              <a:rPr lang="en-US" altLang="ko-KR" sz="1800" dirty="0"/>
              <a:t>, </a:t>
            </a:r>
            <a:r>
              <a:rPr lang="ko-KR" altLang="en-US" sz="1800" dirty="0"/>
              <a:t>강력한 왕권을 행사하고</a:t>
            </a:r>
            <a:r>
              <a:rPr lang="en-US" altLang="ko-KR" sz="1800" dirty="0"/>
              <a:t>, </a:t>
            </a:r>
            <a:r>
              <a:rPr lang="ko-KR" altLang="en-US" sz="1800" dirty="0"/>
              <a:t>크레타 </a:t>
            </a:r>
            <a:r>
              <a:rPr lang="ko-KR" altLang="en-US" sz="1800" dirty="0" err="1"/>
              <a:t>섬뿐</a:t>
            </a:r>
            <a:r>
              <a:rPr lang="ko-KR" altLang="en-US" sz="1800" dirty="0"/>
              <a:t> 아니라 그 주변해역에까지 광범위한 영향을 미쳤음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그러나 수차례에 걸친 화산 분출이나 지진 등의 천재지변으로 </a:t>
            </a:r>
            <a:r>
              <a:rPr lang="ko-KR" altLang="en-US" sz="1800" dirty="0" err="1"/>
              <a:t>미노스</a:t>
            </a:r>
            <a:r>
              <a:rPr lang="ko-KR" altLang="en-US" sz="1800" dirty="0"/>
              <a:t> 문명은 심각한 타격을 받았으며</a:t>
            </a:r>
            <a:r>
              <a:rPr lang="en-US" altLang="ko-KR" sz="1800" dirty="0"/>
              <a:t>, </a:t>
            </a:r>
            <a:r>
              <a:rPr lang="ko-KR" altLang="en-US" sz="1800" dirty="0"/>
              <a:t>기원전 </a:t>
            </a:r>
            <a:r>
              <a:rPr lang="en-US" altLang="ko-KR" sz="1800" dirty="0"/>
              <a:t>1400</a:t>
            </a:r>
            <a:r>
              <a:rPr lang="ko-KR" altLang="en-US" sz="1800" dirty="0"/>
              <a:t>년경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크노소스</a:t>
            </a:r>
            <a:r>
              <a:rPr lang="ko-KR" altLang="en-US" sz="1800" dirty="0"/>
              <a:t> 궁전이 화재로 불탄 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미노스</a:t>
            </a:r>
            <a:r>
              <a:rPr lang="ko-KR" altLang="en-US" sz="1800" dirty="0"/>
              <a:t> 문명은 쇠퇴함</a:t>
            </a:r>
            <a:r>
              <a:rPr lang="en-US" altLang="ko-KR" sz="1800" dirty="0"/>
              <a:t> 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23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348898" y="243559"/>
            <a:ext cx="10906963" cy="5010365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미노아</a:t>
            </a:r>
            <a:r>
              <a:rPr lang="ko-KR" altLang="en-US" sz="2000" dirty="0">
                <a:solidFill>
                  <a:srgbClr val="0066FF"/>
                </a:solidFill>
              </a:rPr>
              <a:t> 문명의 문자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미노스인들은 기원전 </a:t>
            </a:r>
            <a:r>
              <a:rPr lang="en-US" altLang="ko-KR" sz="1800" dirty="0"/>
              <a:t>2100-1700</a:t>
            </a:r>
            <a:r>
              <a:rPr lang="ko-KR" altLang="en-US" sz="1800" dirty="0"/>
              <a:t>년에는 원시 크레타 상형문자를</a:t>
            </a:r>
            <a:r>
              <a:rPr lang="en-US" altLang="ko-KR" sz="1800" dirty="0"/>
              <a:t>,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1900</a:t>
            </a:r>
            <a:r>
              <a:rPr lang="ko-KR" altLang="en-US" sz="1800" dirty="0"/>
              <a:t>년경부터 선형문자 </a:t>
            </a:r>
            <a:r>
              <a:rPr lang="en-US" altLang="ko-KR" sz="1800" dirty="0"/>
              <a:t>A</a:t>
            </a:r>
            <a:r>
              <a:rPr lang="ko-KR" altLang="en-US" sz="1800" dirty="0"/>
              <a:t>라는 문자를 사용함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훗날 </a:t>
            </a:r>
            <a:r>
              <a:rPr lang="ko-KR" altLang="en-US" sz="1800" dirty="0" err="1">
                <a:hlinkClick r:id="rId2" tooltip="미케네 문명"/>
              </a:rPr>
              <a:t>미케네</a:t>
            </a:r>
            <a:r>
              <a:rPr lang="ko-KR" altLang="en-US" sz="1800" dirty="0">
                <a:hlinkClick r:id="rId2" tooltip="미케네 문명"/>
              </a:rPr>
              <a:t> 문명</a:t>
            </a:r>
            <a:r>
              <a:rPr lang="ko-KR" altLang="en-US" sz="1800" dirty="0"/>
              <a:t>에도 영향을 주어 </a:t>
            </a:r>
            <a:r>
              <a:rPr lang="ko-KR" altLang="en-US" sz="1800" dirty="0" err="1"/>
              <a:t>미케네</a:t>
            </a:r>
            <a:r>
              <a:rPr lang="ko-KR" altLang="en-US" sz="1800" dirty="0"/>
              <a:t> 문명에서 사용하던 선형문자 </a:t>
            </a:r>
            <a:r>
              <a:rPr lang="en-US" altLang="ko-KR" sz="1800" dirty="0"/>
              <a:t>B</a:t>
            </a:r>
            <a:r>
              <a:rPr lang="ko-KR" altLang="en-US" sz="1800" dirty="0"/>
              <a:t>의 기원이 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이와 같이 크레타 섬에서는 </a:t>
            </a:r>
            <a:r>
              <a:rPr lang="ko-KR" altLang="en-US" sz="1800" dirty="0" err="1"/>
              <a:t>미노아</a:t>
            </a:r>
            <a:r>
              <a:rPr lang="ko-KR" altLang="en-US" sz="1800" dirty="0"/>
              <a:t> 시대의 여러 문자 체계가 발굴되었으며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대부분은 현재 해독되지 않았음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09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미노아</a:t>
            </a:r>
            <a:r>
              <a:rPr lang="ko-KR" altLang="en-US" sz="2000" dirty="0">
                <a:solidFill>
                  <a:srgbClr val="0066FF"/>
                </a:solidFill>
              </a:rPr>
              <a:t> 문명의 궁전 유적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크고 복잡한 궁전 구조는 지역 행정</a:t>
            </a:r>
            <a:r>
              <a:rPr lang="en-US" altLang="ko-KR" sz="1800" dirty="0"/>
              <a:t>, </a:t>
            </a:r>
            <a:r>
              <a:rPr lang="ko-KR" altLang="en-US" sz="1800" dirty="0"/>
              <a:t>무역</a:t>
            </a:r>
            <a:r>
              <a:rPr lang="en-US" altLang="ko-KR" sz="1800" dirty="0"/>
              <a:t>, </a:t>
            </a:r>
            <a:r>
              <a:rPr lang="ko-KR" altLang="en-US" sz="1800" dirty="0"/>
              <a:t>종교적</a:t>
            </a:r>
            <a:r>
              <a:rPr lang="en-US" altLang="ko-KR" sz="1800" dirty="0"/>
              <a:t>, </a:t>
            </a:r>
            <a:r>
              <a:rPr lang="ko-KR" altLang="en-US" sz="1800" dirty="0"/>
              <a:t>정치적 중심지로 기능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궁전과 그 내부 또는 </a:t>
            </a:r>
            <a:r>
              <a:rPr lang="ko-KR" altLang="en-US" sz="1800" dirty="0">
                <a:solidFill>
                  <a:srgbClr val="FF0000"/>
                </a:solidFill>
              </a:rPr>
              <a:t>섬 전체의 권력 구조 </a:t>
            </a:r>
            <a:r>
              <a:rPr lang="ko-KR" altLang="en-US" sz="1800" dirty="0"/>
              <a:t>사이의 관계는 고고 학적</a:t>
            </a:r>
            <a:r>
              <a:rPr lang="en-US" altLang="ko-KR" sz="1800" dirty="0"/>
              <a:t>, </a:t>
            </a:r>
            <a:r>
              <a:rPr lang="ko-KR" altLang="en-US" sz="1800" dirty="0"/>
              <a:t>문헌적 증거가 부족하기 때문에 명확하지 않음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그러나 궁전은 특히 포도주</a:t>
            </a:r>
            <a:r>
              <a:rPr lang="en-US" altLang="ko-KR" sz="1800" dirty="0"/>
              <a:t>, </a:t>
            </a:r>
            <a:r>
              <a:rPr lang="ko-KR" altLang="en-US" sz="1800" dirty="0"/>
              <a:t>기름</a:t>
            </a:r>
            <a:r>
              <a:rPr lang="en-US" altLang="ko-KR" sz="1800" dirty="0"/>
              <a:t>, </a:t>
            </a:r>
            <a:r>
              <a:rPr lang="ko-KR" altLang="en-US" sz="1800" dirty="0"/>
              <a:t>곡물</a:t>
            </a:r>
            <a:r>
              <a:rPr lang="en-US" altLang="ko-KR" sz="1800" dirty="0"/>
              <a:t>, </a:t>
            </a:r>
            <a:r>
              <a:rPr lang="ko-KR" altLang="en-US" sz="1800" dirty="0"/>
              <a:t>귀금속 및 도자기와 같은 잉여 재료의 수집 및 저장에서 일종의 국지적 통제를 행사했다는 것이 분명함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26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미노아</a:t>
            </a:r>
            <a:r>
              <a:rPr lang="ko-KR" altLang="en-US" sz="2000" dirty="0">
                <a:solidFill>
                  <a:srgbClr val="0066FF"/>
                </a:solidFill>
              </a:rPr>
              <a:t> 문명의 궁전 유적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미노아</a:t>
            </a:r>
            <a:r>
              <a:rPr lang="ko-KR" altLang="en-US" sz="1800" dirty="0"/>
              <a:t> 문명은 정교한 배관 시스템과 벽화로 장식된 최대 </a:t>
            </a:r>
            <a:r>
              <a:rPr lang="en-US" altLang="ko-KR" sz="1800" dirty="0"/>
              <a:t>4</a:t>
            </a:r>
            <a:r>
              <a:rPr lang="ko-KR" altLang="en-US" sz="1800" dirty="0"/>
              <a:t>층 높이의 크고 정교한 궁전으로 유명함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가장 널리 알려진 것은 </a:t>
            </a:r>
            <a:r>
              <a:rPr lang="ko-KR" altLang="en-US" sz="1800" dirty="0" err="1">
                <a:solidFill>
                  <a:srgbClr val="FF0000"/>
                </a:solidFill>
              </a:rPr>
              <a:t>크노소스</a:t>
            </a:r>
            <a:r>
              <a:rPr lang="ko-KR" altLang="en-US" sz="1800" dirty="0"/>
              <a:t> 궁전이며 그 다음이 </a:t>
            </a:r>
            <a:r>
              <a:rPr lang="ko-KR" altLang="en-US" sz="1800" dirty="0" err="1">
                <a:solidFill>
                  <a:srgbClr val="FF0000"/>
                </a:solidFill>
              </a:rPr>
              <a:t>파이스토스</a:t>
            </a:r>
            <a:r>
              <a:rPr lang="ko-KR" altLang="en-US" sz="1800" dirty="0"/>
              <a:t> </a:t>
            </a:r>
            <a:r>
              <a:rPr lang="ko-KR" altLang="en-US" sz="1800" dirty="0" err="1"/>
              <a:t>궁전임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미노아</a:t>
            </a:r>
            <a:r>
              <a:rPr lang="ko-KR" altLang="en-US" sz="1800" dirty="0"/>
              <a:t> 시대에는 크레타</a:t>
            </a:r>
            <a:r>
              <a:rPr lang="en-US" altLang="ko-KR" sz="1800" dirty="0"/>
              <a:t>, </a:t>
            </a:r>
            <a:r>
              <a:rPr lang="ko-KR" altLang="en-US" sz="1800" dirty="0"/>
              <a:t>에게 해</a:t>
            </a:r>
            <a:r>
              <a:rPr lang="en-US" altLang="ko-KR" sz="1800" dirty="0"/>
              <a:t>, </a:t>
            </a:r>
            <a:r>
              <a:rPr lang="ko-KR" altLang="en-US" sz="1800" dirty="0"/>
              <a:t>지중해 정착지</a:t>
            </a:r>
            <a:r>
              <a:rPr lang="en-US" altLang="ko-KR" sz="1800" dirty="0"/>
              <a:t>, </a:t>
            </a:r>
            <a:r>
              <a:rPr lang="ko-KR" altLang="en-US" sz="1800" dirty="0"/>
              <a:t>특히 근동 지역 간의 광범위한 무역이 행해졌음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미노아인의</a:t>
            </a:r>
            <a:r>
              <a:rPr lang="ko-KR" altLang="en-US" sz="1800" dirty="0"/>
              <a:t> 문화적 영향력은 크레타 섬을 넘어 </a:t>
            </a:r>
            <a:r>
              <a:rPr lang="ko-KR" altLang="en-US" sz="1800" dirty="0" err="1">
                <a:solidFill>
                  <a:srgbClr val="FF0000"/>
                </a:solidFill>
              </a:rPr>
              <a:t>키클라데스</a:t>
            </a:r>
            <a:r>
              <a:rPr lang="ko-KR" altLang="en-US" sz="1800" dirty="0">
                <a:solidFill>
                  <a:srgbClr val="FF0000"/>
                </a:solidFill>
              </a:rPr>
              <a:t> </a:t>
            </a:r>
            <a:r>
              <a:rPr lang="en-US" altLang="ko-KR" sz="1800" dirty="0">
                <a:solidFill>
                  <a:srgbClr val="FF0000"/>
                </a:solidFill>
              </a:rPr>
              <a:t>, </a:t>
            </a:r>
            <a:r>
              <a:rPr lang="ko-KR" altLang="en-US" sz="1800" dirty="0">
                <a:solidFill>
                  <a:srgbClr val="FF0000"/>
                </a:solidFill>
              </a:rPr>
              <a:t>이집트의 </a:t>
            </a:r>
            <a:r>
              <a:rPr lang="ko-KR" altLang="en-US" sz="1800" dirty="0" err="1">
                <a:solidFill>
                  <a:srgbClr val="FF0000"/>
                </a:solidFill>
              </a:rPr>
              <a:t>고왕국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키프로스</a:t>
            </a:r>
            <a:r>
              <a:rPr lang="en-US" altLang="ko-KR" sz="1800" dirty="0">
                <a:solidFill>
                  <a:srgbClr val="FF0000"/>
                </a:solidFill>
              </a:rPr>
              <a:t>, </a:t>
            </a:r>
            <a:r>
              <a:rPr lang="ko-KR" altLang="en-US" sz="1800" dirty="0" err="1">
                <a:solidFill>
                  <a:srgbClr val="FF0000"/>
                </a:solidFill>
              </a:rPr>
              <a:t>레반트</a:t>
            </a:r>
            <a:r>
              <a:rPr lang="ko-KR" altLang="en-US" sz="1800" dirty="0">
                <a:solidFill>
                  <a:srgbClr val="FF0000"/>
                </a:solidFill>
              </a:rPr>
              <a:t> 해안과 아나톨리아</a:t>
            </a:r>
            <a:r>
              <a:rPr lang="ko-KR" altLang="en-US" sz="1800" dirty="0"/>
              <a:t>까지 도달함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4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키클라데스</a:t>
            </a:r>
            <a:r>
              <a:rPr lang="ko-KR" altLang="en-US" sz="2000" dirty="0">
                <a:solidFill>
                  <a:srgbClr val="0066FF"/>
                </a:solidFill>
              </a:rPr>
              <a:t> 문명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그리스의 군도인 </a:t>
            </a:r>
            <a:r>
              <a:rPr lang="ko-KR" altLang="en-US" sz="1800" dirty="0" err="1"/>
              <a:t>키클라데스</a:t>
            </a:r>
            <a:r>
              <a:rPr lang="ko-KR" altLang="en-US" sz="1800" dirty="0"/>
              <a:t> 제도에 기원전 </a:t>
            </a:r>
            <a:r>
              <a:rPr lang="en-US" altLang="ko-KR" sz="1800" dirty="0"/>
              <a:t>3000</a:t>
            </a:r>
            <a:r>
              <a:rPr lang="ko-KR" altLang="en-US" sz="1800" dirty="0"/>
              <a:t>년경부터 </a:t>
            </a:r>
            <a:r>
              <a:rPr lang="en-US" altLang="ko-KR" sz="1800" dirty="0"/>
              <a:t>2000</a:t>
            </a:r>
            <a:r>
              <a:rPr lang="ko-KR" altLang="en-US" sz="1800" dirty="0"/>
              <a:t>년경 동안 존재하였던 </a:t>
            </a:r>
            <a:r>
              <a:rPr lang="ko-KR" altLang="en-US" sz="1800" dirty="0">
                <a:solidFill>
                  <a:srgbClr val="FF0000"/>
                </a:solidFill>
              </a:rPr>
              <a:t>청동기 시대 초기</a:t>
            </a:r>
            <a:r>
              <a:rPr lang="ko-KR" altLang="en-US" sz="1800" dirty="0"/>
              <a:t>의 문명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키클라데스</a:t>
            </a:r>
            <a:r>
              <a:rPr lang="ko-KR" altLang="en-US" sz="1800" dirty="0"/>
              <a:t> 문명은 도굴과 황폐화가 심해 유물의 정확한 </a:t>
            </a:r>
            <a:r>
              <a:rPr lang="ko-KR" altLang="en-US" sz="1800" dirty="0" err="1"/>
              <a:t>출토지를</a:t>
            </a:r>
            <a:r>
              <a:rPr lang="ko-KR" altLang="en-US" sz="1800" dirty="0"/>
              <a:t> 알 수 없음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적어도 기원전 </a:t>
            </a:r>
            <a:r>
              <a:rPr lang="en-US" altLang="ko-KR" sz="1800" dirty="0"/>
              <a:t>2</a:t>
            </a:r>
            <a:r>
              <a:rPr lang="ko-KR" altLang="en-US" sz="1800" dirty="0" err="1"/>
              <a:t>천년대부터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미노아</a:t>
            </a:r>
            <a:r>
              <a:rPr lang="ko-KR" altLang="en-US" sz="1800" dirty="0">
                <a:solidFill>
                  <a:srgbClr val="FF0000"/>
                </a:solidFill>
              </a:rPr>
              <a:t> 문화권의 영향</a:t>
            </a:r>
            <a:r>
              <a:rPr lang="ko-KR" altLang="en-US" sz="1800" dirty="0"/>
              <a:t> 아래에 들어감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36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5839</TotalTime>
  <Words>1337</Words>
  <Application>Microsoft Office PowerPoint</Application>
  <PresentationFormat>와이드스크린</PresentationFormat>
  <Paragraphs>261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굴림</vt:lpstr>
      <vt:lpstr>맑은 고딕</vt:lpstr>
      <vt:lpstr>Arial</vt:lpstr>
      <vt:lpstr>Office 테마</vt:lpstr>
      <vt:lpstr>유럽의 여명. 에게 문명</vt:lpstr>
      <vt:lpstr>유럽의 여명</vt:lpstr>
      <vt:lpstr>PowerPoint 프레젠테이션</vt:lpstr>
      <vt:lpstr>PowerPoint 프레젠테이션</vt:lpstr>
      <vt:lpstr>유럽의 여명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빙하기의 종말과 정주 취락의 출현</dc:title>
  <dc:creator>user</dc:creator>
  <cp:lastModifiedBy>이 현진</cp:lastModifiedBy>
  <cp:revision>272</cp:revision>
  <dcterms:created xsi:type="dcterms:W3CDTF">2020-04-08T07:59:20Z</dcterms:created>
  <dcterms:modified xsi:type="dcterms:W3CDTF">2020-12-14T01:44:49Z</dcterms:modified>
</cp:coreProperties>
</file>