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7" r:id="rId3"/>
    <p:sldId id="347" r:id="rId4"/>
    <p:sldId id="349" r:id="rId5"/>
    <p:sldId id="308" r:id="rId6"/>
    <p:sldId id="327" r:id="rId7"/>
    <p:sldId id="309" r:id="rId8"/>
    <p:sldId id="353" r:id="rId9"/>
    <p:sldId id="367" r:id="rId10"/>
    <p:sldId id="368" r:id="rId11"/>
    <p:sldId id="372" r:id="rId12"/>
    <p:sldId id="364" r:id="rId13"/>
    <p:sldId id="3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0593-A6DD-4BEB-8331-FA26E5675C8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07AD-1737-4016-A671-5EBE2C8E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6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1" y="0"/>
            <a:ext cx="5255684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16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전설의 시대에서 역사로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황하와 장강 문명</a:t>
            </a:r>
          </a:p>
        </p:txBody>
      </p:sp>
    </p:spTree>
    <p:extLst>
      <p:ext uri="{BB962C8B-B14F-4D97-AF65-F5344CB8AC3E}">
        <p14:creationId xmlns:p14="http://schemas.microsoft.com/office/powerpoint/2010/main" val="41325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61685" y="411786"/>
            <a:ext cx="10340051" cy="60820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상 부호 무덤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부호는 </a:t>
            </a:r>
            <a:r>
              <a:rPr lang="ko-KR" altLang="en-US" sz="1800" dirty="0">
                <a:solidFill>
                  <a:srgbClr val="FF0000"/>
                </a:solidFill>
              </a:rPr>
              <a:t>무정 왕의 부인</a:t>
            </a:r>
            <a:r>
              <a:rPr lang="ko-KR" altLang="en-US" sz="1800" dirty="0"/>
              <a:t>으로 </a:t>
            </a:r>
            <a:r>
              <a:rPr lang="en-US" altLang="ko-KR" sz="1800" dirty="0"/>
              <a:t>33</a:t>
            </a:r>
            <a:r>
              <a:rPr lang="ko-KR" altLang="en-US" sz="1800" dirty="0"/>
              <a:t>살의 나이에 죽음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부호는 </a:t>
            </a:r>
            <a:r>
              <a:rPr lang="en-US" altLang="ko-KR" sz="1800" dirty="0"/>
              <a:t>60</a:t>
            </a:r>
            <a:r>
              <a:rPr lang="ko-KR" altLang="en-US" sz="1800" dirty="0"/>
              <a:t>여 명의 비중에서 세 명인 왕비였으며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그 중에서도 첫째 위치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무정왕은</a:t>
            </a:r>
            <a:r>
              <a:rPr lang="ko-KR" altLang="en-US" sz="1800" dirty="0"/>
              <a:t> 부호를 지극히 사랑해</a:t>
            </a:r>
            <a:r>
              <a:rPr lang="en-US" altLang="ko-KR" sz="1800" dirty="0"/>
              <a:t>,</a:t>
            </a:r>
            <a:r>
              <a:rPr lang="ko-KR" altLang="en-US" sz="1800" dirty="0"/>
              <a:t> 부호의 죽음을 애통해하며 </a:t>
            </a:r>
            <a:r>
              <a:rPr lang="ko-KR" altLang="en-US" sz="1800" dirty="0" err="1"/>
              <a:t>향당을</a:t>
            </a:r>
            <a:r>
              <a:rPr lang="ko-KR" altLang="en-US" sz="1800" dirty="0"/>
              <a:t> 지었다고 한다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부호의 임신</a:t>
            </a:r>
            <a:r>
              <a:rPr lang="en-US" altLang="ko-KR" sz="1800" dirty="0"/>
              <a:t>, </a:t>
            </a:r>
            <a:r>
              <a:rPr lang="ko-KR" altLang="en-US" sz="1800" dirty="0"/>
              <a:t>출산</a:t>
            </a:r>
            <a:r>
              <a:rPr lang="en-US" altLang="ko-KR" sz="1800" dirty="0"/>
              <a:t>, </a:t>
            </a:r>
            <a:r>
              <a:rPr lang="ko-KR" altLang="en-US" sz="1800" dirty="0"/>
              <a:t>질병과 치유 등의 상황을 </a:t>
            </a:r>
            <a:r>
              <a:rPr lang="ko-KR" altLang="en-US" sz="1800" dirty="0">
                <a:solidFill>
                  <a:srgbClr val="FF0000"/>
                </a:solidFill>
              </a:rPr>
              <a:t>점을 친 갑골</a:t>
            </a:r>
            <a:r>
              <a:rPr lang="ko-KR" altLang="en-US" sz="1800" dirty="0"/>
              <a:t>이 </a:t>
            </a:r>
            <a:r>
              <a:rPr lang="en-US" altLang="ko-KR" sz="1800" dirty="0"/>
              <a:t>200</a:t>
            </a:r>
            <a:r>
              <a:rPr lang="ko-KR" altLang="en-US" sz="1800" dirty="0" err="1"/>
              <a:t>여점</a:t>
            </a:r>
            <a:r>
              <a:rPr lang="ko-KR" altLang="en-US" sz="1800" dirty="0"/>
              <a:t> 전해짐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1976</a:t>
            </a:r>
            <a:r>
              <a:rPr lang="ko-KR" altLang="en-US" sz="1800" dirty="0"/>
              <a:t>년 은허 </a:t>
            </a:r>
            <a:r>
              <a:rPr lang="ko-KR" altLang="en-US" sz="1800" dirty="0" err="1"/>
              <a:t>소둔촌의</a:t>
            </a:r>
            <a:r>
              <a:rPr lang="ko-KR" altLang="en-US" sz="1800" dirty="0"/>
              <a:t> 북서쪽 묘에서 발굴되었다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부호묘에서는 </a:t>
            </a:r>
            <a:r>
              <a:rPr lang="en-US" altLang="ko-KR" sz="1800" dirty="0"/>
              <a:t>2,000</a:t>
            </a:r>
            <a:r>
              <a:rPr lang="ko-KR" altLang="en-US" sz="1800" dirty="0"/>
              <a:t>여 점의 청동기</a:t>
            </a:r>
            <a:r>
              <a:rPr lang="en-US" altLang="ko-KR" sz="1800" dirty="0"/>
              <a:t>, </a:t>
            </a:r>
            <a:r>
              <a:rPr lang="ko-KR" altLang="en-US" sz="1800" dirty="0"/>
              <a:t>옥기 등의 부장품이 출토되었으며</a:t>
            </a:r>
            <a:r>
              <a:rPr lang="en-US" altLang="ko-KR" sz="1800" dirty="0"/>
              <a:t>, </a:t>
            </a:r>
            <a:r>
              <a:rPr lang="ko-KR" altLang="en-US" sz="1800" dirty="0"/>
              <a:t>이외에도 </a:t>
            </a:r>
            <a:r>
              <a:rPr lang="en-US" altLang="ko-KR" sz="1800" dirty="0">
                <a:solidFill>
                  <a:srgbClr val="FF0000"/>
                </a:solidFill>
              </a:rPr>
              <a:t>16</a:t>
            </a:r>
            <a:r>
              <a:rPr lang="ko-KR" altLang="en-US" sz="1800" dirty="0">
                <a:solidFill>
                  <a:srgbClr val="FF0000"/>
                </a:solidFill>
              </a:rPr>
              <a:t>명의 시종과 호위병이 </a:t>
            </a:r>
            <a:r>
              <a:rPr lang="en-US" altLang="ko-KR" sz="1800" dirty="0">
                <a:solidFill>
                  <a:srgbClr val="FF0000"/>
                </a:solidFill>
              </a:rPr>
              <a:t>6</a:t>
            </a:r>
            <a:r>
              <a:rPr lang="ko-KR" altLang="en-US" sz="1800" dirty="0">
                <a:solidFill>
                  <a:srgbClr val="FF0000"/>
                </a:solidFill>
              </a:rPr>
              <a:t>마리의 개와 함께 순장</a:t>
            </a:r>
            <a:r>
              <a:rPr lang="ko-KR" altLang="en-US" sz="1800" dirty="0"/>
              <a:t>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19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435016" y="155455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고대 </a:t>
            </a:r>
            <a:r>
              <a:rPr lang="ko-KR" altLang="en-US" sz="2800" dirty="0" err="1"/>
              <a:t>촉왕조의</a:t>
            </a:r>
            <a:r>
              <a:rPr lang="ko-KR" altLang="en-US" sz="2800" dirty="0"/>
              <a:t> 중심지</a:t>
            </a:r>
            <a:r>
              <a:rPr lang="en-US" altLang="ko-KR" sz="2800" dirty="0"/>
              <a:t>?</a:t>
            </a:r>
            <a:r>
              <a:rPr lang="ko-KR" altLang="en-US" sz="2800" dirty="0"/>
              <a:t> 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79048" y="1233588"/>
            <a:ext cx="108204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삼성퇴</a:t>
            </a:r>
            <a:r>
              <a:rPr lang="ko-KR" altLang="en-US" sz="2000" dirty="0">
                <a:solidFill>
                  <a:srgbClr val="0066FF"/>
                </a:solidFill>
              </a:rPr>
              <a:t> 유적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2600~850)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1986</a:t>
            </a:r>
            <a:r>
              <a:rPr lang="ko-KR" altLang="en-US" sz="1800" dirty="0"/>
              <a:t>년 두 개의 </a:t>
            </a:r>
            <a:r>
              <a:rPr lang="ko-KR" altLang="en-US" sz="1800" dirty="0" err="1">
                <a:solidFill>
                  <a:srgbClr val="FF0000"/>
                </a:solidFill>
              </a:rPr>
              <a:t>제사구덩</a:t>
            </a:r>
            <a:r>
              <a:rPr lang="ko-KR" altLang="en-US" sz="1800" dirty="0" err="1"/>
              <a:t>이</a:t>
            </a:r>
            <a:r>
              <a:rPr lang="ko-KR" altLang="en-US" sz="1800" dirty="0"/>
              <a:t> 조사되면서 알려짐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거대한 </a:t>
            </a:r>
            <a:r>
              <a:rPr lang="ko-KR" altLang="en-US" sz="1800" dirty="0" err="1"/>
              <a:t>판축성벽에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둘러쌓인</a:t>
            </a:r>
            <a:r>
              <a:rPr lang="en-US" altLang="ko-KR" sz="1800" dirty="0"/>
              <a:t>, </a:t>
            </a:r>
            <a:r>
              <a:rPr lang="ko-KR" altLang="en-US" sz="1800" dirty="0"/>
              <a:t>남북 약 </a:t>
            </a:r>
            <a:r>
              <a:rPr lang="en-US" altLang="ko-KR" sz="1800" dirty="0"/>
              <a:t>2km, </a:t>
            </a:r>
            <a:r>
              <a:rPr lang="ko-KR" altLang="en-US" sz="1800" dirty="0"/>
              <a:t>동서 </a:t>
            </a:r>
            <a:r>
              <a:rPr lang="en-US" altLang="ko-KR" sz="1800" dirty="0"/>
              <a:t>2.1km</a:t>
            </a:r>
            <a:r>
              <a:rPr lang="ko-KR" altLang="en-US" sz="1800" dirty="0"/>
              <a:t>의 장방형의 고대도시 </a:t>
            </a:r>
            <a:r>
              <a:rPr lang="ko-KR" altLang="en-US" sz="1800" dirty="0" err="1"/>
              <a:t>유적임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16</a:t>
            </a:r>
            <a:r>
              <a:rPr lang="ko-KR" altLang="en-US" sz="1800" dirty="0"/>
              <a:t>세기 경 크게 발전한 </a:t>
            </a:r>
            <a:r>
              <a:rPr lang="ko-KR" altLang="en-US" sz="1800" dirty="0" err="1"/>
              <a:t>삼성퇴</a:t>
            </a:r>
            <a:r>
              <a:rPr lang="ko-KR" altLang="en-US" sz="1800" dirty="0"/>
              <a:t> 문화는 거대한 성벽을 축조하고 빠르게 도시화 과정이 진행됨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고도의 청동기 </a:t>
            </a:r>
            <a:r>
              <a:rPr lang="ko-KR" altLang="en-US" sz="1800" dirty="0" err="1"/>
              <a:t>제련기술을</a:t>
            </a:r>
            <a:r>
              <a:rPr lang="ko-KR" altLang="en-US" sz="1800" dirty="0"/>
              <a:t> 보유함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약 </a:t>
            </a:r>
            <a:r>
              <a:rPr lang="en-US" altLang="ko-KR" sz="1800" dirty="0"/>
              <a:t>1</a:t>
            </a:r>
            <a:r>
              <a:rPr lang="ko-KR" altLang="en-US" sz="1800" dirty="0"/>
              <a:t>천년 동안 지속하다가 갑자기 사라짐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삼성퇴</a:t>
            </a:r>
            <a:r>
              <a:rPr lang="ko-KR" altLang="en-US" sz="1800" dirty="0"/>
              <a:t> 문화는 같은 시대의 </a:t>
            </a:r>
            <a:r>
              <a:rPr lang="ko-KR" altLang="en-US" sz="1800" dirty="0" err="1"/>
              <a:t>상나라</a:t>
            </a:r>
            <a:r>
              <a:rPr lang="en-US" altLang="ko-KR" sz="1800" dirty="0"/>
              <a:t>(</a:t>
            </a:r>
            <a:r>
              <a:rPr lang="ko-KR" altLang="en-US" sz="1800" dirty="0"/>
              <a:t>은나라</a:t>
            </a:r>
            <a:r>
              <a:rPr lang="en-US" altLang="ko-KR" sz="1800" dirty="0"/>
              <a:t>)</a:t>
            </a:r>
            <a:r>
              <a:rPr lang="ko-KR" altLang="en-US" sz="1800" dirty="0"/>
              <a:t>와는 고대 문명을 이루었지만</a:t>
            </a:r>
            <a:r>
              <a:rPr lang="en-US" altLang="ko-KR" sz="1800" dirty="0"/>
              <a:t>,</a:t>
            </a:r>
            <a:r>
              <a:rPr lang="ko-KR" altLang="en-US" sz="1800" dirty="0"/>
              <a:t> 중국의 사가들은 </a:t>
            </a:r>
            <a:r>
              <a:rPr lang="ko-KR" altLang="en-US" sz="1800" dirty="0" err="1"/>
              <a:t>삼성퇴</a:t>
            </a:r>
            <a:r>
              <a:rPr lang="ko-KR" altLang="en-US" sz="1800" dirty="0"/>
              <a:t> 문화에 대한 직접적인 기록을 남기지 않아 유적 발굴 이전에는 그 존재가 알려지지 않았음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394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435016" y="155455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고대 촉 왕조의 중심지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79048" y="1233588"/>
            <a:ext cx="108204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삼성퇴</a:t>
            </a:r>
            <a:r>
              <a:rPr lang="ko-KR" altLang="en-US" sz="2000" dirty="0">
                <a:solidFill>
                  <a:srgbClr val="0066FF"/>
                </a:solidFill>
              </a:rPr>
              <a:t> 유적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2600~850)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파촉</a:t>
            </a:r>
            <a:r>
              <a:rPr lang="ko-KR" altLang="en-US" sz="1800" dirty="0"/>
              <a:t> 지역의 </a:t>
            </a:r>
            <a:r>
              <a:rPr lang="ko-KR" altLang="en-US" sz="1800" dirty="0" err="1">
                <a:solidFill>
                  <a:srgbClr val="FF0000"/>
                </a:solidFill>
              </a:rPr>
              <a:t>고촉</a:t>
            </a:r>
            <a:r>
              <a:rPr lang="en-US" altLang="ko-KR" sz="1800" dirty="0"/>
              <a:t>(</a:t>
            </a:r>
            <a:r>
              <a:rPr lang="ko-KR" altLang="en-US" sz="1800" dirty="0"/>
              <a:t>古蜀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두우</a:t>
            </a:r>
            <a:r>
              <a:rPr lang="en-US" altLang="ko-KR" sz="1800" dirty="0"/>
              <a:t>(</a:t>
            </a:r>
            <a:r>
              <a:rPr lang="ko-KR" altLang="en-US" sz="1800" dirty="0"/>
              <a:t>杜宇</a:t>
            </a:r>
            <a:r>
              <a:rPr lang="en-US" altLang="ko-KR" sz="1800" dirty="0"/>
              <a:t>, </a:t>
            </a:r>
            <a:r>
              <a:rPr lang="ko-KR" altLang="en-US" sz="1800" dirty="0"/>
              <a:t>제호는 망제望帝</a:t>
            </a:r>
            <a:r>
              <a:rPr lang="en-US" altLang="ko-KR" sz="1800" dirty="0"/>
              <a:t>)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별령</a:t>
            </a:r>
            <a:r>
              <a:rPr lang="en-US" altLang="ko-KR" sz="1800" dirty="0"/>
              <a:t>(</a:t>
            </a:r>
            <a:r>
              <a:rPr lang="ko-KR" altLang="en-US" sz="1800" dirty="0"/>
              <a:t>鼈靈</a:t>
            </a:r>
            <a:r>
              <a:rPr lang="en-US" altLang="ko-KR" sz="1800" dirty="0"/>
              <a:t>)</a:t>
            </a:r>
            <a:r>
              <a:rPr lang="ko-KR" altLang="en-US" sz="1800" dirty="0"/>
              <a:t>의 고사와 관련</a:t>
            </a:r>
            <a:r>
              <a:rPr lang="en-US" altLang="ko-KR" sz="1800" dirty="0"/>
              <a:t> </a:t>
            </a:r>
            <a:r>
              <a:rPr lang="ko-KR" altLang="en-US" sz="1800" dirty="0"/>
              <a:t>시키는 해석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두우에</a:t>
            </a:r>
            <a:r>
              <a:rPr lang="ko-KR" altLang="en-US" sz="1800" dirty="0"/>
              <a:t> 관한 다양한 판본의 설화 한 토막에는 그의 생김새가 나온다</a:t>
            </a:r>
            <a:r>
              <a:rPr lang="en-US" altLang="ko-KR" sz="1800" dirty="0"/>
              <a:t>. “</a:t>
            </a:r>
            <a:r>
              <a:rPr lang="ko-KR" altLang="en-US" sz="1800" dirty="0"/>
              <a:t>눈이 툭 튀어나오고</a:t>
            </a:r>
            <a:r>
              <a:rPr lang="en-US" altLang="ko-KR" sz="1800" dirty="0"/>
              <a:t>, </a:t>
            </a:r>
            <a:r>
              <a:rPr lang="ko-KR" altLang="en-US" sz="1800" dirty="0"/>
              <a:t>커다란 귀를 </a:t>
            </a:r>
            <a:r>
              <a:rPr lang="ko-KR" altLang="en-US" sz="1800" dirty="0" err="1"/>
              <a:t>지녔다”라는</a:t>
            </a:r>
            <a:r>
              <a:rPr lang="ko-KR" altLang="en-US" sz="1800" dirty="0"/>
              <a:t> 대목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대량의 상아</a:t>
            </a:r>
            <a:r>
              <a:rPr lang="en-US" altLang="ko-KR" sz="1800" dirty="0"/>
              <a:t>(</a:t>
            </a:r>
            <a:r>
              <a:rPr lang="ko-KR" altLang="en-US" sz="1800" dirty="0"/>
              <a:t>象牙</a:t>
            </a:r>
            <a:r>
              <a:rPr lang="en-US" altLang="ko-KR" sz="1800" dirty="0"/>
              <a:t>)</a:t>
            </a:r>
            <a:r>
              <a:rPr lang="ko-KR" altLang="en-US" sz="1800" dirty="0"/>
              <a:t>가 발굴과정에서 출토됨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0777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817482" y="300139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황하 문명의 기저 문화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719560" y="1268312"/>
            <a:ext cx="99060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금사 유적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2000~1600)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대표유적</a:t>
            </a:r>
            <a:r>
              <a:rPr lang="en-US" altLang="ko-KR" sz="1800" dirty="0"/>
              <a:t>: </a:t>
            </a:r>
            <a:r>
              <a:rPr lang="ko-KR" altLang="en-US" sz="1800" dirty="0"/>
              <a:t>사천 성도 금사 유적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2001</a:t>
            </a:r>
            <a:r>
              <a:rPr lang="ko-KR" altLang="en-US" sz="1800" dirty="0"/>
              <a:t>년 </a:t>
            </a:r>
            <a:r>
              <a:rPr lang="en-US" altLang="ko-KR" sz="1800" dirty="0"/>
              <a:t>2</a:t>
            </a:r>
            <a:r>
              <a:rPr lang="ko-KR" altLang="en-US" sz="1800" dirty="0"/>
              <a:t>월 토목 공사 중 우연히 발견됨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삼성퇴</a:t>
            </a:r>
            <a:r>
              <a:rPr lang="ko-KR" altLang="en-US" sz="1800" dirty="0"/>
              <a:t> 유적에서 약 </a:t>
            </a:r>
            <a:r>
              <a:rPr lang="en-US" altLang="ko-KR" sz="1800" dirty="0"/>
              <a:t>50km </a:t>
            </a:r>
            <a:r>
              <a:rPr lang="ko-KR" altLang="en-US" sz="1800" dirty="0"/>
              <a:t>떨어진 곳에 위치함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1000</a:t>
            </a:r>
            <a:r>
              <a:rPr lang="ko-KR" altLang="en-US" sz="1800" dirty="0"/>
              <a:t>년 경에 번성했으며 매장 대상의 유사점을 </a:t>
            </a:r>
            <a:r>
              <a:rPr lang="ko-KR" altLang="en-US" sz="1800" dirty="0" err="1"/>
              <a:t>삼성퇴</a:t>
            </a:r>
            <a:r>
              <a:rPr lang="ko-KR" altLang="en-US" sz="1800" dirty="0"/>
              <a:t> 유적과 유사함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상아</a:t>
            </a:r>
            <a:r>
              <a:rPr lang="en-US" altLang="ko-KR" sz="1800" dirty="0"/>
              <a:t>, </a:t>
            </a:r>
            <a:r>
              <a:rPr lang="ko-KR" altLang="en-US" sz="1800" dirty="0"/>
              <a:t>옥 유물</a:t>
            </a:r>
            <a:r>
              <a:rPr lang="en-US" altLang="ko-KR" sz="1800" dirty="0"/>
              <a:t>, </a:t>
            </a:r>
            <a:r>
              <a:rPr lang="ko-KR" altLang="en-US" sz="1800" dirty="0"/>
              <a:t>청동 유물</a:t>
            </a:r>
            <a:r>
              <a:rPr lang="en-US" altLang="ko-KR" sz="1800" dirty="0"/>
              <a:t>, </a:t>
            </a:r>
            <a:r>
              <a:rPr lang="ko-KR" altLang="en-US" sz="1800" dirty="0"/>
              <a:t>금제 유물 등이 확인됨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삼성퇴</a:t>
            </a:r>
            <a:r>
              <a:rPr lang="ko-KR" altLang="en-US" sz="1800" dirty="0"/>
              <a:t> 유적과 달리 금사유적에서는 성벽이 확인되지 않음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금사</a:t>
            </a:r>
            <a:r>
              <a:rPr lang="en-US" altLang="ko-KR" sz="1800" dirty="0"/>
              <a:t> </a:t>
            </a:r>
            <a:r>
              <a:rPr lang="ko-KR" altLang="en-US" sz="1800" dirty="0"/>
              <a:t>문화</a:t>
            </a:r>
            <a:r>
              <a:rPr lang="en-US" altLang="ko-KR" sz="1800" dirty="0"/>
              <a:t>(BC 1200-650)</a:t>
            </a:r>
            <a:r>
              <a:rPr lang="ko-KR" altLang="en-US" sz="1800" dirty="0"/>
              <a:t>는 </a:t>
            </a:r>
            <a:r>
              <a:rPr lang="ko-KR" altLang="en-US" sz="1800"/>
              <a:t>삼성퇴</a:t>
            </a:r>
            <a:r>
              <a:rPr lang="en-US" altLang="ko-KR" sz="1800"/>
              <a:t> </a:t>
            </a:r>
            <a:r>
              <a:rPr lang="ko-KR" altLang="en-US" sz="1800" dirty="0"/>
              <a:t>문화의 마지막 단계에 해당함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52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황하 문명의 기저 문화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981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북중국</a:t>
            </a:r>
            <a:r>
              <a:rPr lang="en-US" altLang="ko-KR" sz="2000" dirty="0">
                <a:solidFill>
                  <a:srgbClr val="0066FF"/>
                </a:solidFill>
              </a:rPr>
              <a:t>: </a:t>
            </a:r>
            <a:r>
              <a:rPr lang="ko-KR" altLang="en-US" sz="2000" dirty="0" err="1">
                <a:solidFill>
                  <a:srgbClr val="0066FF"/>
                </a:solidFill>
              </a:rPr>
              <a:t>앙소문화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5000~3000)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기원원</a:t>
            </a:r>
            <a:r>
              <a:rPr lang="ko-KR" altLang="en-US" sz="1800" dirty="0"/>
              <a:t> </a:t>
            </a:r>
            <a:r>
              <a:rPr lang="en-US" altLang="ko-KR" sz="1800" dirty="0"/>
              <a:t>5000</a:t>
            </a:r>
            <a:r>
              <a:rPr lang="ko-KR" altLang="en-US" sz="1800" dirty="0"/>
              <a:t>년 경 자산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배리강</a:t>
            </a:r>
            <a:r>
              <a:rPr lang="ko-KR" altLang="en-US" sz="1800" dirty="0"/>
              <a:t> 문화의 전통을 계승한 </a:t>
            </a:r>
            <a:r>
              <a:rPr lang="ko-KR" altLang="en-US" sz="1800" dirty="0">
                <a:solidFill>
                  <a:srgbClr val="FF0000"/>
                </a:solidFill>
              </a:rPr>
              <a:t>정주 농경문화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섬서성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관중지역</a:t>
            </a:r>
            <a:r>
              <a:rPr lang="ko-KR" altLang="en-US" sz="1800" dirty="0">
                <a:solidFill>
                  <a:srgbClr val="FF0000"/>
                </a:solidFill>
              </a:rPr>
              <a:t> 일대와 </a:t>
            </a:r>
            <a:r>
              <a:rPr lang="ko-KR" altLang="en-US" sz="1800" dirty="0" err="1">
                <a:solidFill>
                  <a:srgbClr val="FF0000"/>
                </a:solidFill>
              </a:rPr>
              <a:t>하남성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</a:rPr>
              <a:t>하북성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산서성 </a:t>
            </a:r>
            <a:r>
              <a:rPr lang="ko-KR" altLang="en-US" sz="1800" dirty="0"/>
              <a:t>중남부를 중심 분포 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채도문화</a:t>
            </a:r>
            <a:r>
              <a:rPr lang="en-US" altLang="ko-KR" sz="1800" dirty="0"/>
              <a:t>: </a:t>
            </a:r>
            <a:r>
              <a:rPr lang="ko-KR" altLang="en-US" sz="1800" dirty="0"/>
              <a:t>기하학무늬와 사람 </a:t>
            </a:r>
            <a:r>
              <a:rPr lang="ko-KR" altLang="en-US" sz="1800" dirty="0" err="1"/>
              <a:t>인면무늬</a:t>
            </a:r>
            <a:r>
              <a:rPr lang="en-US" altLang="ko-KR" sz="1800" dirty="0"/>
              <a:t>, </a:t>
            </a:r>
            <a:r>
              <a:rPr lang="ko-KR" altLang="en-US" sz="1800" dirty="0"/>
              <a:t>물고기 문양 등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환호취락</a:t>
            </a:r>
            <a:r>
              <a:rPr lang="ko-KR" altLang="en-US" sz="1800" dirty="0" err="1"/>
              <a:t>의</a:t>
            </a:r>
            <a:r>
              <a:rPr lang="ko-KR" altLang="en-US" sz="1800" dirty="0"/>
              <a:t> 등장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강채유적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반파유적</a:t>
            </a:r>
            <a:r>
              <a:rPr lang="en-US" altLang="ko-KR" sz="1800" dirty="0"/>
              <a:t>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농경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북중국을</a:t>
            </a:r>
            <a:r>
              <a:rPr lang="ko-KR" altLang="en-US" sz="1800" dirty="0"/>
              <a:t> 중심으로 </a:t>
            </a:r>
            <a:r>
              <a:rPr lang="ko-KR" altLang="en-US" sz="1800" dirty="0">
                <a:solidFill>
                  <a:srgbClr val="FF0000"/>
                </a:solidFill>
              </a:rPr>
              <a:t>조와 수수</a:t>
            </a:r>
            <a:r>
              <a:rPr lang="ko-KR" altLang="en-US" sz="1800" dirty="0"/>
              <a:t>가 재배됨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황토의 고도한 지력을 바탕으로 </a:t>
            </a:r>
            <a:r>
              <a:rPr lang="ko-KR" altLang="en-US" sz="1800" dirty="0" err="1">
                <a:solidFill>
                  <a:srgbClr val="FF0000"/>
                </a:solidFill>
              </a:rPr>
              <a:t>잉여생산</a:t>
            </a:r>
            <a:r>
              <a:rPr lang="ko-KR" altLang="en-US" sz="1800" dirty="0"/>
              <a:t> 달성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875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황하 문명의 기저 문화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981200" y="1250950"/>
            <a:ext cx="99060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용산 문화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3000~2000)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중국 북부의 황하 중류에서 하류 일대에 분포하는 신석기 시대 후기 문화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흑도문화</a:t>
            </a:r>
            <a:r>
              <a:rPr lang="en-US" altLang="ko-KR" sz="1800" dirty="0"/>
              <a:t>: </a:t>
            </a:r>
            <a:r>
              <a:rPr lang="ko-KR" altLang="en-US" sz="1800" dirty="0"/>
              <a:t>고화도 소성과 기계적 회전력이 동원된 </a:t>
            </a:r>
            <a:r>
              <a:rPr lang="ko-KR" altLang="en-US" sz="1800" dirty="0" err="1"/>
              <a:t>회도와</a:t>
            </a:r>
            <a:r>
              <a:rPr lang="ko-KR" altLang="en-US" sz="1800" dirty="0"/>
              <a:t> 흑도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              </a:t>
            </a:r>
            <a:r>
              <a:rPr lang="ko-KR" altLang="en-US" sz="1800" dirty="0"/>
              <a:t>격</a:t>
            </a:r>
            <a:r>
              <a:rPr lang="en-US" altLang="ko-KR" sz="1800" dirty="0"/>
              <a:t>-</a:t>
            </a:r>
            <a:r>
              <a:rPr lang="ko-KR" altLang="en-US" sz="1800" dirty="0"/>
              <a:t>삼족 솥</a:t>
            </a:r>
            <a:r>
              <a:rPr lang="en-US" altLang="ko-KR" sz="1800" dirty="0"/>
              <a:t>, </a:t>
            </a:r>
            <a:r>
              <a:rPr lang="ko-KR" altLang="en-US" sz="1800" dirty="0"/>
              <a:t>규</a:t>
            </a:r>
            <a:r>
              <a:rPr lang="en-US" altLang="ko-KR" sz="1800" dirty="0"/>
              <a:t>-</a:t>
            </a:r>
            <a:r>
              <a:rPr lang="ko-KR" altLang="en-US" sz="1800" dirty="0" err="1"/>
              <a:t>세발달린</a:t>
            </a:r>
            <a:r>
              <a:rPr lang="ko-KR" altLang="en-US" sz="1800" dirty="0"/>
              <a:t> 가마솥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고병배</a:t>
            </a:r>
            <a:r>
              <a:rPr lang="en-US" altLang="ko-KR" sz="1800" dirty="0"/>
              <a:t>-</a:t>
            </a:r>
            <a:r>
              <a:rPr lang="ko-KR" altLang="en-US" sz="1800" dirty="0"/>
              <a:t>높은 자루 잔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도시의 출현</a:t>
            </a:r>
            <a:r>
              <a:rPr lang="en-US" altLang="ko-KR" sz="1800" dirty="0"/>
              <a:t>: </a:t>
            </a:r>
            <a:r>
              <a:rPr lang="ko-KR" altLang="en-US" sz="1800" dirty="0"/>
              <a:t>기둥과 벽을 세운 가옥의 등장과 흙을 다져서 만든 성벽이 출현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환호취락</a:t>
            </a:r>
            <a:r>
              <a:rPr lang="ko-KR" altLang="en-US" sz="1800" dirty="0" err="1"/>
              <a:t>의</a:t>
            </a:r>
            <a:r>
              <a:rPr lang="ko-KR" altLang="en-US" sz="1800" dirty="0"/>
              <a:t> 등장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강채유적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반파유적</a:t>
            </a:r>
            <a:r>
              <a:rPr lang="en-US" altLang="ko-KR" sz="1800" dirty="0"/>
              <a:t>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점복술</a:t>
            </a:r>
            <a:r>
              <a:rPr lang="en-US" altLang="ko-KR" sz="1800" dirty="0"/>
              <a:t>: </a:t>
            </a:r>
            <a:r>
              <a:rPr lang="ko-KR" altLang="en-US" sz="1800" dirty="0"/>
              <a:t>동물의 견갑골을 사용한 점술(종교의 흔적</a:t>
            </a:r>
            <a:r>
              <a:rPr lang="en-US" altLang="ko-KR" sz="18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농업의 발달에 따른 잉여의 증가로 계층화된 사회가 출현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5570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93" y="0"/>
            <a:ext cx="9705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8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황하 문명의 기저 문화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981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남중국</a:t>
            </a:r>
            <a:r>
              <a:rPr lang="en-US" altLang="ko-KR" sz="2000" dirty="0">
                <a:solidFill>
                  <a:srgbClr val="0066FF"/>
                </a:solidFill>
              </a:rPr>
              <a:t>: </a:t>
            </a:r>
            <a:r>
              <a:rPr lang="ko-KR" altLang="en-US" sz="2000" dirty="0" err="1">
                <a:solidFill>
                  <a:srgbClr val="0066FF"/>
                </a:solidFill>
              </a:rPr>
              <a:t>하모도문화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5000~4500)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양자강 하류 </a:t>
            </a:r>
            <a:r>
              <a:rPr lang="ko-KR" altLang="en-US" sz="1800" dirty="0" err="1"/>
              <a:t>절강성</a:t>
            </a:r>
            <a:r>
              <a:rPr lang="ko-KR" altLang="en-US" sz="1800" dirty="0"/>
              <a:t> 일대의 신석기시대 정주 취락 사회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대표유적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하모도</a:t>
            </a:r>
            <a:r>
              <a:rPr lang="ko-KR" altLang="en-US" sz="1800" dirty="0"/>
              <a:t> 유적 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수도농경문화</a:t>
            </a:r>
            <a:r>
              <a:rPr lang="en-US" altLang="ko-KR" sz="1800" dirty="0"/>
              <a:t>: </a:t>
            </a:r>
            <a:r>
              <a:rPr lang="ko-KR" altLang="en-US" sz="1800" dirty="0"/>
              <a:t>논에서 재배된 볍씨가 대량 발견됨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세계에서 가장 이른 시기의 벼 재배 관련 유적이 조사됨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주거형태</a:t>
            </a:r>
            <a:r>
              <a:rPr lang="en-US" altLang="ko-KR" sz="1800" dirty="0"/>
              <a:t>: </a:t>
            </a:r>
            <a:r>
              <a:rPr lang="ko-KR" altLang="en-US" sz="1800" dirty="0"/>
              <a:t>말뚝을 박고 </a:t>
            </a:r>
            <a:r>
              <a:rPr lang="ko-KR" altLang="en-US" sz="1800" dirty="0" err="1"/>
              <a:t>널판지를</a:t>
            </a:r>
            <a:r>
              <a:rPr lang="ko-KR" altLang="en-US" sz="1800" dirty="0"/>
              <a:t> 올린 </a:t>
            </a:r>
            <a:r>
              <a:rPr lang="ko-KR" altLang="en-US" sz="1800" dirty="0" err="1"/>
              <a:t>고상가옥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토기</a:t>
            </a:r>
            <a:r>
              <a:rPr lang="en-US" altLang="ko-KR" sz="1800" dirty="0"/>
              <a:t>: </a:t>
            </a:r>
            <a:r>
              <a:rPr lang="ko-KR" altLang="en-US" sz="1800" dirty="0"/>
              <a:t>흑도</a:t>
            </a:r>
            <a:r>
              <a:rPr lang="en-US" altLang="ko-KR" sz="1800" dirty="0"/>
              <a:t>, </a:t>
            </a:r>
            <a:r>
              <a:rPr lang="ko-KR" altLang="en-US" sz="1800" dirty="0"/>
              <a:t>홍도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홍회도</a:t>
            </a:r>
            <a:r>
              <a:rPr lang="ko-KR" altLang="en-US" sz="1800" dirty="0"/>
              <a:t> 등 </a:t>
            </a:r>
            <a:r>
              <a:rPr lang="en-US" altLang="ko-KR" sz="1800" dirty="0"/>
              <a:t>1000</a:t>
            </a:r>
            <a:r>
              <a:rPr lang="ko-KR" altLang="en-US" sz="1800" dirty="0"/>
              <a:t>도 내외의 고화도 소성됨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중원 지역의 </a:t>
            </a:r>
            <a:r>
              <a:rPr lang="ko-KR" altLang="en-US" sz="1800" dirty="0" err="1"/>
              <a:t>앙소문화와는</a:t>
            </a:r>
            <a:r>
              <a:rPr lang="ko-KR" altLang="en-US" sz="1800" dirty="0"/>
              <a:t> 다른 </a:t>
            </a:r>
            <a:r>
              <a:rPr lang="ko-KR" altLang="en-US" sz="1800" dirty="0" err="1"/>
              <a:t>병행기의</a:t>
            </a:r>
            <a:r>
              <a:rPr lang="ko-KR" altLang="en-US" sz="1800" dirty="0"/>
              <a:t> 신석기 문화임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024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장강 문명의 기저 문화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981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양저문화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3500~2200)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장강 유역의 </a:t>
            </a:r>
            <a:r>
              <a:rPr lang="ko-KR" altLang="en-US" sz="1800" dirty="0" err="1"/>
              <a:t>절강성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양저</a:t>
            </a:r>
            <a:r>
              <a:rPr lang="ko-KR" altLang="en-US" sz="1800" dirty="0"/>
              <a:t> 유적에서 조사된 신석기시대 문화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정교하게 제작된 옥기가 </a:t>
            </a:r>
            <a:r>
              <a:rPr lang="ko-KR" altLang="en-US" sz="1800" dirty="0" err="1"/>
              <a:t>표지적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문화요소임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옥기와 함께 비단도 출토</a:t>
            </a:r>
            <a:r>
              <a:rPr lang="en-US" altLang="ko-KR" sz="1800" dirty="0"/>
              <a:t>:</a:t>
            </a:r>
            <a:r>
              <a:rPr lang="ko-KR" altLang="en-US" sz="1800" dirty="0"/>
              <a:t> 전문 장인의 출현과 계층화의 증거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순장을 시킨 무덤도 확인됨</a:t>
            </a:r>
            <a:endParaRPr lang="en-US" altLang="ko-KR" sz="1800" dirty="0"/>
          </a:p>
          <a:p>
            <a:pPr marL="457200" lvl="1" indent="0" algn="just">
              <a:buNone/>
            </a:pP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1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154113" y="161242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황하 문명의 기저 문화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154112" y="1233588"/>
            <a:ext cx="10518955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용산 문화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2500~2000)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중국 북부의 황하 중류에서 하류 일대에 분포하는 신석기 시대 후기 문화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흑도문화</a:t>
            </a:r>
            <a:r>
              <a:rPr lang="en-US" altLang="ko-KR" sz="1800" dirty="0"/>
              <a:t>: 1000</a:t>
            </a:r>
            <a:r>
              <a:rPr lang="ko-KR" altLang="en-US" sz="1800" dirty="0"/>
              <a:t>도 정도의 고화도 소성과 기계적 회전력이 동원된 </a:t>
            </a:r>
            <a:r>
              <a:rPr lang="ko-KR" altLang="en-US" sz="1800" dirty="0" err="1"/>
              <a:t>회도와</a:t>
            </a:r>
            <a:r>
              <a:rPr lang="ko-KR" altLang="en-US" sz="1800" dirty="0"/>
              <a:t> 흑도</a:t>
            </a:r>
            <a:endParaRPr lang="en-US" altLang="ko-KR" sz="1800" dirty="0"/>
          </a:p>
          <a:p>
            <a:pPr marL="457200" lvl="1" indent="0" algn="just">
              <a:buNone/>
            </a:pPr>
            <a:r>
              <a:rPr lang="en-US" altLang="ko-KR" sz="1800" dirty="0"/>
              <a:t>                </a:t>
            </a:r>
            <a:r>
              <a:rPr lang="ko-KR" altLang="en-US" sz="1800" dirty="0"/>
              <a:t>격</a:t>
            </a:r>
            <a:r>
              <a:rPr lang="en-US" altLang="ko-KR" sz="1800" dirty="0"/>
              <a:t>-</a:t>
            </a:r>
            <a:r>
              <a:rPr lang="ko-KR" altLang="en-US" sz="1800" dirty="0"/>
              <a:t>삼족 솥</a:t>
            </a:r>
            <a:r>
              <a:rPr lang="en-US" altLang="ko-KR" sz="1800" dirty="0"/>
              <a:t>, </a:t>
            </a:r>
            <a:r>
              <a:rPr lang="ko-KR" altLang="en-US" sz="1800" dirty="0"/>
              <a:t>규</a:t>
            </a:r>
            <a:r>
              <a:rPr lang="en-US" altLang="ko-KR" sz="1800" dirty="0"/>
              <a:t>-</a:t>
            </a:r>
            <a:r>
              <a:rPr lang="ko-KR" altLang="en-US" sz="1800" dirty="0" err="1"/>
              <a:t>세발달린</a:t>
            </a:r>
            <a:r>
              <a:rPr lang="ko-KR" altLang="en-US" sz="1800" dirty="0"/>
              <a:t> 가마솥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고병배</a:t>
            </a:r>
            <a:r>
              <a:rPr lang="en-US" altLang="ko-KR" sz="1800" dirty="0"/>
              <a:t>-</a:t>
            </a:r>
            <a:r>
              <a:rPr lang="ko-KR" altLang="en-US" sz="1800" dirty="0"/>
              <a:t>높은 자루 잔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도시의 출현</a:t>
            </a:r>
            <a:r>
              <a:rPr lang="en-US" altLang="ko-KR" sz="1800" dirty="0"/>
              <a:t>: </a:t>
            </a:r>
            <a:r>
              <a:rPr lang="ko-KR" altLang="en-US" sz="1800" dirty="0"/>
              <a:t>기둥과 벽을 세운 가옥의 등장과 흙을 다져서 만든 성벽이 출현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점복술</a:t>
            </a:r>
            <a:r>
              <a:rPr lang="en-US" altLang="ko-KR" sz="1800" dirty="0"/>
              <a:t>: </a:t>
            </a:r>
            <a:r>
              <a:rPr lang="ko-KR" altLang="en-US" sz="1800" dirty="0"/>
              <a:t>동물의 견갑골을 사용한 점술(종교의 흔적</a:t>
            </a:r>
            <a:r>
              <a:rPr lang="en-US" altLang="ko-KR" sz="18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농업의 발달에 따른 잉여의 증가로 계층화된 사회가 출현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9232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206200" y="236478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하대는 실제 역사인가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206200" y="1227801"/>
            <a:ext cx="99060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이리두</a:t>
            </a:r>
            <a:r>
              <a:rPr lang="ko-KR" altLang="en-US" sz="2000" dirty="0">
                <a:solidFill>
                  <a:srgbClr val="0066FF"/>
                </a:solidFill>
              </a:rPr>
              <a:t> 문화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2000~1600)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대표유적</a:t>
            </a:r>
            <a:r>
              <a:rPr lang="en-US" altLang="ko-KR" sz="1800" dirty="0"/>
              <a:t>: </a:t>
            </a:r>
            <a:r>
              <a:rPr lang="ko-KR" altLang="en-US" sz="1800" dirty="0"/>
              <a:t>하남 언사 </a:t>
            </a:r>
            <a:r>
              <a:rPr lang="ko-KR" altLang="en-US" sz="1800" dirty="0" err="1"/>
              <a:t>이리두유적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분포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하남성과</a:t>
            </a:r>
            <a:r>
              <a:rPr lang="ko-KR" altLang="en-US" sz="1800" dirty="0"/>
              <a:t> 산서성을 중심으로 분포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용산문화와</a:t>
            </a:r>
            <a:r>
              <a:rPr lang="ko-KR" altLang="en-US" sz="1800" dirty="0"/>
              <a:t> 상대 </a:t>
            </a:r>
            <a:r>
              <a:rPr lang="ko-KR" altLang="en-US" sz="1800" dirty="0" err="1"/>
              <a:t>전기문화</a:t>
            </a:r>
            <a:r>
              <a:rPr lang="ko-KR" altLang="en-US" sz="1800" dirty="0"/>
              <a:t> 사이에 위치함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다양한 형태의 청동 그릇과 제기가 제작되어 </a:t>
            </a:r>
            <a:r>
              <a:rPr lang="ko-KR" altLang="en-US" sz="1800" dirty="0">
                <a:solidFill>
                  <a:srgbClr val="FF0000"/>
                </a:solidFill>
              </a:rPr>
              <a:t>청동기시대에 진입함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궁전터</a:t>
            </a:r>
            <a:r>
              <a:rPr lang="ko-KR" altLang="en-US" sz="1800" dirty="0"/>
              <a:t> 발굴</a:t>
            </a:r>
            <a:r>
              <a:rPr lang="en-US" altLang="ko-KR" sz="1800" dirty="0"/>
              <a:t>: </a:t>
            </a:r>
            <a:r>
              <a:rPr lang="ko-KR" altLang="en-US" sz="1800" dirty="0"/>
              <a:t>계층화된 사회구조가 </a:t>
            </a:r>
            <a:r>
              <a:rPr lang="ko-KR" altLang="en-US" sz="1800" dirty="0" err="1"/>
              <a:t>뚜렷해짐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이리두</a:t>
            </a:r>
            <a:r>
              <a:rPr lang="ko-KR" altLang="en-US" sz="1800" dirty="0"/>
              <a:t> 문화의 </a:t>
            </a:r>
            <a:r>
              <a:rPr lang="ko-KR" altLang="en-US" sz="1800" dirty="0" err="1"/>
              <a:t>존속시기는</a:t>
            </a:r>
            <a:r>
              <a:rPr lang="ko-KR" altLang="en-US" sz="1800" dirty="0"/>
              <a:t> 문헌에 기록된 </a:t>
            </a:r>
            <a:r>
              <a:rPr lang="ko-KR" altLang="en-US" sz="1800" dirty="0">
                <a:solidFill>
                  <a:srgbClr val="FF0000"/>
                </a:solidFill>
              </a:rPr>
              <a:t>하대와 기본적으로 일치</a:t>
            </a:r>
            <a:r>
              <a:rPr lang="ko-KR" altLang="en-US" sz="1800" dirty="0"/>
              <a:t>하며</a:t>
            </a:r>
            <a:r>
              <a:rPr lang="en-US" altLang="ko-KR" sz="1800" dirty="0"/>
              <a:t>, </a:t>
            </a:r>
            <a:r>
              <a:rPr lang="ko-KR" altLang="en-US" sz="1800" dirty="0"/>
              <a:t>그 </a:t>
            </a:r>
            <a:r>
              <a:rPr lang="ko-KR" altLang="en-US" sz="1800" dirty="0" err="1"/>
              <a:t>분포범위</a:t>
            </a:r>
            <a:r>
              <a:rPr lang="ko-KR" altLang="en-US" sz="1800" dirty="0"/>
              <a:t> 또한 </a:t>
            </a:r>
            <a:r>
              <a:rPr lang="ko-KR" altLang="en-US" sz="1800" dirty="0" err="1"/>
              <a:t>하왕조의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통치범위와</a:t>
            </a:r>
            <a:r>
              <a:rPr lang="ko-KR" altLang="en-US" sz="1800" dirty="0"/>
              <a:t> 거의 일치함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3278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377645" y="219117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황하 유역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00582" y="1109664"/>
            <a:ext cx="99060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상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1600~1045)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역사적으로 </a:t>
            </a:r>
            <a:r>
              <a:rPr lang="ko-KR" altLang="en-US" sz="1800" dirty="0">
                <a:solidFill>
                  <a:srgbClr val="FF0000"/>
                </a:solidFill>
              </a:rPr>
              <a:t>실존</a:t>
            </a:r>
            <a:r>
              <a:rPr lang="ko-KR" altLang="en-US" sz="1800" dirty="0"/>
              <a:t>한 것으로 확인된 최초의 중국 왕조이며</a:t>
            </a:r>
            <a:r>
              <a:rPr lang="en-US" altLang="ko-KR" sz="1800" dirty="0"/>
              <a:t>, </a:t>
            </a:r>
            <a:r>
              <a:rPr lang="ko-KR" altLang="en-US" sz="1800" dirty="0"/>
              <a:t>마지막으로 옮긴 수도가 </a:t>
            </a:r>
            <a:r>
              <a:rPr lang="ko-KR" altLang="en-US" sz="1800" dirty="0">
                <a:solidFill>
                  <a:srgbClr val="FF0000"/>
                </a:solidFill>
              </a:rPr>
              <a:t>은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殷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/>
              <a:t>이기 때문에 </a:t>
            </a:r>
            <a:r>
              <a:rPr lang="ko-KR" altLang="en-US" sz="1800" b="1" dirty="0"/>
              <a:t>은</a:t>
            </a:r>
            <a:r>
              <a:rPr lang="ko-KR" altLang="en-US" sz="1800" dirty="0"/>
              <a:t>나라로 부르기도 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상나라</a:t>
            </a:r>
            <a:r>
              <a:rPr lang="ko-KR" altLang="en-US" sz="1800" dirty="0"/>
              <a:t> 시조는 전설상 인물인 </a:t>
            </a:r>
            <a:r>
              <a:rPr lang="ko-KR" altLang="en-US" sz="1800" dirty="0">
                <a:solidFill>
                  <a:srgbClr val="FF0000"/>
                </a:solidFill>
              </a:rPr>
              <a:t>황제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黃帝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의 후손 </a:t>
            </a:r>
            <a:r>
              <a:rPr lang="ko-KR" altLang="en-US" sz="1800" dirty="0" err="1">
                <a:solidFill>
                  <a:srgbClr val="FF0000"/>
                </a:solidFill>
              </a:rPr>
              <a:t>탕왕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湯王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/>
              <a:t>이 세웠다고 전해짐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마지막 왕은 </a:t>
            </a:r>
            <a:r>
              <a:rPr lang="ko-KR" altLang="en-US" sz="1800" dirty="0">
                <a:solidFill>
                  <a:srgbClr val="FF0000"/>
                </a:solidFill>
              </a:rPr>
              <a:t>달기</a:t>
            </a:r>
            <a:r>
              <a:rPr lang="ko-KR" altLang="en-US" sz="1800" dirty="0"/>
              <a:t>와 함께 폭정으로 유명한 </a:t>
            </a:r>
            <a:r>
              <a:rPr lang="en-US" altLang="ko-KR" sz="1800" dirty="0"/>
              <a:t>30</a:t>
            </a:r>
            <a:r>
              <a:rPr lang="ko-KR" altLang="en-US" sz="1800" dirty="0"/>
              <a:t>대 </a:t>
            </a:r>
            <a:r>
              <a:rPr lang="ko-KR" altLang="en-US" sz="1800" dirty="0" err="1">
                <a:solidFill>
                  <a:srgbClr val="FF0000"/>
                </a:solidFill>
              </a:rPr>
              <a:t>주왕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紂王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/>
              <a:t>이며</a:t>
            </a:r>
            <a:r>
              <a:rPr lang="en-US" altLang="ko-KR" sz="1800" dirty="0"/>
              <a:t>, </a:t>
            </a:r>
            <a:r>
              <a:rPr lang="ko-KR" altLang="en-US" sz="1800" dirty="0"/>
              <a:t>주</a:t>
            </a:r>
            <a:r>
              <a:rPr lang="en-US" altLang="ko-KR" sz="1800" dirty="0"/>
              <a:t>(</a:t>
            </a:r>
            <a:r>
              <a:rPr lang="ko-KR" altLang="en-US" sz="1800" dirty="0"/>
              <a:t>周</a:t>
            </a:r>
            <a:r>
              <a:rPr lang="en-US" altLang="ko-KR" sz="1800" dirty="0"/>
              <a:t>)</a:t>
            </a:r>
            <a:r>
              <a:rPr lang="ko-KR" altLang="en-US" sz="1800" dirty="0"/>
              <a:t>나라 시조인 서주 </a:t>
            </a:r>
            <a:r>
              <a:rPr lang="ko-KR" altLang="en-US" sz="1800" dirty="0" err="1"/>
              <a:t>무왕</a:t>
            </a:r>
            <a:r>
              <a:rPr lang="en-US" altLang="ko-KR" sz="1800" dirty="0"/>
              <a:t>(</a:t>
            </a:r>
            <a:r>
              <a:rPr lang="ko-KR" altLang="en-US" sz="1800" dirty="0"/>
              <a:t>西周 武王</a:t>
            </a:r>
            <a:r>
              <a:rPr lang="en-US" altLang="ko-KR" sz="1800" dirty="0"/>
              <a:t>)</a:t>
            </a:r>
            <a:r>
              <a:rPr lang="ko-KR" altLang="en-US" sz="1800" dirty="0"/>
              <a:t>에 의해 멸망함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19</a:t>
            </a:r>
            <a:r>
              <a:rPr lang="ko-KR" altLang="en-US" sz="1800" dirty="0"/>
              <a:t>세기 말까지 전설상 왕조로 </a:t>
            </a:r>
            <a:r>
              <a:rPr lang="ko-KR" altLang="en-US" sz="1800" dirty="0" err="1"/>
              <a:t>치급되었으나</a:t>
            </a:r>
            <a:r>
              <a:rPr lang="ko-KR" altLang="en-US" sz="1800" dirty="0"/>
              <a:t> </a:t>
            </a:r>
            <a:r>
              <a:rPr lang="en-US" altLang="ko-KR" sz="1800" dirty="0"/>
              <a:t>20</a:t>
            </a:r>
            <a:r>
              <a:rPr lang="ko-KR" altLang="en-US" sz="1800" dirty="0"/>
              <a:t>세기 초 </a:t>
            </a:r>
            <a:r>
              <a:rPr lang="ko-KR" altLang="en-US" sz="1800" dirty="0">
                <a:solidFill>
                  <a:srgbClr val="FF0000"/>
                </a:solidFill>
              </a:rPr>
              <a:t>은허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殷墟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/>
              <a:t>가 발굴되고 고고학적 증거가 나타나면서 실제 역사상의 왕조로 인정됨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378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790</Words>
  <Application>Microsoft Office PowerPoint</Application>
  <PresentationFormat>와이드스크린</PresentationFormat>
  <Paragraphs>145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맑은 고딕</vt:lpstr>
      <vt:lpstr>Arial</vt:lpstr>
      <vt:lpstr>Office 테마</vt:lpstr>
      <vt:lpstr>전설의 시대에서 역사로</vt:lpstr>
      <vt:lpstr>황하 문명의 기저 문화</vt:lpstr>
      <vt:lpstr>황하 문명의 기저 문화</vt:lpstr>
      <vt:lpstr>PowerPoint 프레젠테이션</vt:lpstr>
      <vt:lpstr>황하 문명의 기저 문화</vt:lpstr>
      <vt:lpstr>장강 문명의 기저 문화</vt:lpstr>
      <vt:lpstr>황하 문명의 기저 문화</vt:lpstr>
      <vt:lpstr>하대는 실제 역사인가?</vt:lpstr>
      <vt:lpstr>황하 유역</vt:lpstr>
      <vt:lpstr>PowerPoint 프레젠테이션</vt:lpstr>
      <vt:lpstr>고대 촉왕조의 중심지? </vt:lpstr>
      <vt:lpstr>고대 촉 왕조의 중심지?</vt:lpstr>
      <vt:lpstr>황하 문명의 기저 문화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빙하기의 종말과 정주 취락의 출현</dc:title>
  <dc:creator>user</dc:creator>
  <cp:lastModifiedBy>이 현진</cp:lastModifiedBy>
  <cp:revision>162</cp:revision>
  <dcterms:created xsi:type="dcterms:W3CDTF">2020-04-08T07:59:20Z</dcterms:created>
  <dcterms:modified xsi:type="dcterms:W3CDTF">2020-12-14T01:37:54Z</dcterms:modified>
</cp:coreProperties>
</file>