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6"/>
    <p:restoredTop sz="94581"/>
  </p:normalViewPr>
  <p:slideViewPr>
    <p:cSldViewPr snapToGrid="0" snapToObjects="1">
      <p:cViewPr>
        <p:scale>
          <a:sx n="155" d="100"/>
          <a:sy n="155" d="100"/>
        </p:scale>
        <p:origin x="17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B38A4-0076-B44F-8183-F123FECEE0B6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7D2A-3A39-8240-AA37-BDB28AC3CA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8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B7D2A-3A39-8240-AA37-BDB28AC3CAC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34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B7D2A-3A39-8240-AA37-BDB28AC3CAC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12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B7D2A-3A39-8240-AA37-BDB28AC3CAC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23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B7D2A-3A39-8240-AA37-BDB28AC3CAC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968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B7D2A-3A39-8240-AA37-BDB28AC3CAC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0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18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06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32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0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163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5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0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03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537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4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FF86-5ACA-8F45-A759-886E2EA03295}" type="datetimeFigureOut">
              <a:rPr kumimoji="1" lang="ko-KR" altLang="en-US" smtClean="0"/>
              <a:t>2022. 9. 22.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C00B-5488-174B-8870-66157A213E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24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8" Type="http://schemas.openxmlformats.org/officeDocument/2006/relationships/image" Target="../media/image12.jpg"/><Relationship Id="rId9" Type="http://schemas.openxmlformats.org/officeDocument/2006/relationships/image" Target="../media/image13.jpg"/><Relationship Id="rId10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3.tiff"/><Relationship Id="rId5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1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텍스트 상자 92"/>
          <p:cNvSpPr txBox="1"/>
          <p:nvPr/>
        </p:nvSpPr>
        <p:spPr>
          <a:xfrm>
            <a:off x="109728" y="201168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종단간 암호화 메신저앱 구성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7" y="1061831"/>
            <a:ext cx="1800000" cy="4985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49" y="4352343"/>
            <a:ext cx="1115588" cy="11179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73" y="2666023"/>
            <a:ext cx="1800000" cy="576000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346440" y="1597853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smtClean="0"/>
              <a:t>구글 모바일 </a:t>
            </a:r>
            <a:r>
              <a:rPr kumimoji="1" lang="ko-KR" altLang="en-US" sz="1000" dirty="0"/>
              <a:t>및 웹 애플리케이션 개발 플랫폼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1.</a:t>
            </a:r>
            <a:r>
              <a:rPr kumimoji="1" lang="ko-KR" altLang="en-US" sz="1000" dirty="0" smtClean="0"/>
              <a:t> 퍼블릭 키 관리</a:t>
            </a:r>
            <a:endParaRPr kumimoji="1" lang="ko-KR" altLang="en-US" sz="10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328573" y="3208381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채팅</a:t>
            </a:r>
            <a:r>
              <a:rPr lang="en-US" altLang="ko-KR" sz="1000" dirty="0" smtClean="0"/>
              <a:t>API/</a:t>
            </a:r>
            <a:r>
              <a:rPr lang="ko-KR" altLang="en-US" sz="1000" dirty="0" smtClean="0"/>
              <a:t>네이티브 </a:t>
            </a:r>
            <a:r>
              <a:rPr lang="en-US" altLang="ko-KR" sz="1000" dirty="0" smtClean="0"/>
              <a:t>SDK </a:t>
            </a:r>
            <a:r>
              <a:rPr lang="ko-KR" altLang="en-US" sz="1000" dirty="0" smtClean="0"/>
              <a:t>제공하는 </a:t>
            </a:r>
            <a:r>
              <a:rPr lang="en-US" altLang="ko-KR" sz="1000" dirty="0" smtClean="0"/>
              <a:t>B2B </a:t>
            </a:r>
            <a:r>
              <a:rPr lang="ko-KR" altLang="en-US" sz="1000" dirty="0" smtClean="0"/>
              <a:t>기업</a:t>
            </a:r>
            <a:endParaRPr kumimoji="1" lang="en-US" altLang="ko-KR" sz="1000" dirty="0"/>
          </a:p>
          <a:p>
            <a:r>
              <a:rPr kumimoji="1" lang="en-US" altLang="ko-KR" sz="1000" dirty="0" smtClean="0"/>
              <a:t>1.</a:t>
            </a:r>
            <a:r>
              <a:rPr kumimoji="1" lang="ko-KR" altLang="en-US" sz="1000" dirty="0" smtClean="0"/>
              <a:t> 채팅 </a:t>
            </a:r>
            <a:r>
              <a:rPr kumimoji="1" lang="en-US" altLang="ko-KR" sz="1000" dirty="0" smtClean="0"/>
              <a:t>SDK</a:t>
            </a:r>
            <a:r>
              <a:rPr kumimoji="1" lang="ko-KR" altLang="en-US" sz="1000" dirty="0" smtClean="0"/>
              <a:t> 제공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유저 관리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3.</a:t>
            </a:r>
            <a:r>
              <a:rPr kumimoji="1" lang="ko-KR" altLang="en-US" sz="1000" dirty="0" smtClean="0"/>
              <a:t> 채널 관리</a:t>
            </a:r>
            <a:endParaRPr kumimoji="1" lang="ko-KR" altLang="en-US" sz="10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11019" y="5470325"/>
            <a:ext cx="23102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smtClean="0"/>
              <a:t>디바이스 환경 </a:t>
            </a:r>
            <a:r>
              <a:rPr kumimoji="1" lang="en-US" altLang="ko-KR" sz="1000" dirty="0" smtClean="0"/>
              <a:t>:</a:t>
            </a:r>
            <a:r>
              <a:rPr kumimoji="1" lang="ko-KR" altLang="en-US" sz="1000" dirty="0" smtClean="0"/>
              <a:t> </a:t>
            </a:r>
            <a:r>
              <a:rPr kumimoji="1" lang="en-US" altLang="ko-KR" sz="1000" dirty="0" smtClean="0"/>
              <a:t>Android</a:t>
            </a:r>
            <a:r>
              <a:rPr kumimoji="1" lang="ko-KR" altLang="en-US" sz="1000" dirty="0" smtClean="0"/>
              <a:t> </a:t>
            </a:r>
            <a:r>
              <a:rPr kumimoji="1" lang="en-US" altLang="ko-KR" sz="1000" dirty="0" smtClean="0"/>
              <a:t>12,</a:t>
            </a:r>
            <a:r>
              <a:rPr kumimoji="1" lang="ko-KR" altLang="en-US" sz="1000" dirty="0" smtClean="0"/>
              <a:t> </a:t>
            </a:r>
            <a:r>
              <a:rPr kumimoji="1" lang="en-US" altLang="ko-KR" sz="1000" dirty="0" smtClean="0"/>
              <a:t>API</a:t>
            </a:r>
            <a:r>
              <a:rPr kumimoji="1" lang="ko-KR" altLang="en-US" sz="1000" dirty="0" smtClean="0"/>
              <a:t> </a:t>
            </a:r>
            <a:r>
              <a:rPr kumimoji="1" lang="en-US" altLang="ko-KR" sz="1000" dirty="0" smtClean="0"/>
              <a:t>31</a:t>
            </a:r>
            <a:endParaRPr kumimoji="1" lang="en-US" altLang="ko-KR" sz="1000" dirty="0"/>
          </a:p>
          <a:p>
            <a:r>
              <a:rPr kumimoji="1" lang="en-US" altLang="ko-KR" sz="1000" dirty="0" smtClean="0"/>
              <a:t>1.</a:t>
            </a:r>
            <a:r>
              <a:rPr kumimoji="1" lang="ko-KR" altLang="en-US" sz="1000" dirty="0" smtClean="0"/>
              <a:t> </a:t>
            </a:r>
            <a:r>
              <a:rPr kumimoji="1" lang="en-US" altLang="ko-KR" sz="1000" dirty="0" smtClean="0"/>
              <a:t>UI </a:t>
            </a:r>
            <a:r>
              <a:rPr kumimoji="1" lang="ko-KR" altLang="en-US" sz="1000" dirty="0" smtClean="0"/>
              <a:t>제공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퍼블릭키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프라이빗키 생성 및 저장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3.</a:t>
            </a:r>
            <a:r>
              <a:rPr kumimoji="1" lang="ko-KR" altLang="en-US" sz="1000" dirty="0" smtClean="0"/>
              <a:t> 메시지 암복호화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4.</a:t>
            </a:r>
            <a:r>
              <a:rPr kumimoji="1" lang="ko-KR" altLang="en-US" sz="1000" dirty="0" smtClean="0"/>
              <a:t> 메시지 송수신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5.</a:t>
            </a:r>
            <a:r>
              <a:rPr kumimoji="1" lang="ko-KR" altLang="en-US" sz="1000" dirty="0" smtClean="0"/>
              <a:t> 키상태 확인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6. </a:t>
            </a:r>
            <a:r>
              <a:rPr kumimoji="1" lang="ko-KR" altLang="en-US" sz="1000" dirty="0" smtClean="0"/>
              <a:t>채널 생성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삭제</a:t>
            </a:r>
            <a:endParaRPr kumimoji="1"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46" y="769427"/>
            <a:ext cx="5760000" cy="13253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66" y="2594285"/>
            <a:ext cx="7587559" cy="15773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46" y="4543731"/>
            <a:ext cx="5229069" cy="1558626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3736070" y="2179185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err="1" smtClean="0"/>
              <a:t>Firestore</a:t>
            </a:r>
            <a:r>
              <a:rPr kumimoji="1" lang="en-US" altLang="ko-KR" sz="800" dirty="0" smtClean="0"/>
              <a:t> Database – </a:t>
            </a:r>
            <a:r>
              <a:rPr kumimoji="1" lang="ko-KR" altLang="en-US" sz="800" dirty="0" smtClean="0"/>
              <a:t>퍼블릭 키 관리</a:t>
            </a:r>
            <a:endParaRPr kumimoji="1" lang="ko-KR" altLang="en-US" sz="800" dirty="0"/>
          </a:p>
        </p:txBody>
      </p:sp>
      <p:sp>
        <p:nvSpPr>
          <p:cNvPr id="14" name="텍스트 상자 13"/>
          <p:cNvSpPr txBox="1"/>
          <p:nvPr/>
        </p:nvSpPr>
        <p:spPr>
          <a:xfrm>
            <a:off x="3706065" y="4160980"/>
            <a:ext cx="1213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err="1" smtClean="0"/>
              <a:t>Sendbird</a:t>
            </a:r>
            <a:r>
              <a:rPr kumimoji="1" lang="en-US" altLang="ko-KR" sz="800" dirty="0" smtClean="0"/>
              <a:t> – </a:t>
            </a:r>
            <a:r>
              <a:rPr kumimoji="1" lang="ko-KR" altLang="en-US" sz="800" dirty="0" smtClean="0"/>
              <a:t>채널 관리</a:t>
            </a:r>
            <a:endParaRPr kumimoji="1" lang="ko-KR" altLang="en-US" sz="800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3721901" y="6102357"/>
            <a:ext cx="1213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err="1" smtClean="0"/>
              <a:t>Sendbird</a:t>
            </a:r>
            <a:r>
              <a:rPr kumimoji="1" lang="en-US" altLang="ko-KR" sz="800" dirty="0" smtClean="0"/>
              <a:t> – </a:t>
            </a:r>
            <a:r>
              <a:rPr kumimoji="1" lang="ko-KR" altLang="en-US" sz="800" dirty="0" smtClean="0"/>
              <a:t>유저 관리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498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텍스트 상자 92"/>
          <p:cNvSpPr txBox="1"/>
          <p:nvPr/>
        </p:nvSpPr>
        <p:spPr>
          <a:xfrm>
            <a:off x="109728" y="201168"/>
            <a:ext cx="17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안드로이드 앱</a:t>
            </a:r>
            <a:endParaRPr kumimoji="1"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69336" y="728877"/>
            <a:ext cx="7849702" cy="5895555"/>
            <a:chOff x="2272357" y="681342"/>
            <a:chExt cx="7849702" cy="58955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357" y="681342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730" y="681342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103" y="681342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476" y="681342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49" y="3696897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730" y="3696897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357" y="3696897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103" y="3696897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476" y="3696897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49" y="681342"/>
              <a:ext cx="136421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텍스트 상자 1"/>
          <p:cNvSpPr txBox="1"/>
          <p:nvPr/>
        </p:nvSpPr>
        <p:spPr>
          <a:xfrm>
            <a:off x="8446050" y="728877"/>
            <a:ext cx="651845" cy="30777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bg1"/>
                </a:solidFill>
              </a:rPr>
              <a:t>Kotlin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9396977" y="732820"/>
            <a:ext cx="573427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MVC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8445967" y="1219742"/>
            <a:ext cx="1663148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Shared Preference</a:t>
            </a:r>
            <a:endParaRPr kumimoji="1" lang="ko-KR" altLang="en-US" sz="140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10317550" y="1219742"/>
            <a:ext cx="130587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Sendbird</a:t>
            </a:r>
            <a:r>
              <a:rPr kumimoji="1" lang="en-US" altLang="ko-KR" sz="1400" dirty="0" smtClean="0"/>
              <a:t> SDK</a:t>
            </a:r>
            <a:endParaRPr kumimoji="1" lang="ko-KR" altLang="en-US" sz="14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9470959" y="1677291"/>
            <a:ext cx="127631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bg1"/>
                </a:solidFill>
              </a:rPr>
              <a:t>Firestore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 SDK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8445967" y="1668676"/>
            <a:ext cx="89030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KeyStore</a:t>
            </a:r>
            <a:endParaRPr kumimoji="1" lang="ko-KR" altLang="en-US" sz="1400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8445967" y="2178213"/>
            <a:ext cx="98687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Coroutine</a:t>
            </a:r>
            <a:endParaRPr kumimoji="1" lang="ko-KR" altLang="en-US" sz="1400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10257378" y="728875"/>
            <a:ext cx="1178528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DataBinding</a:t>
            </a:r>
            <a:endParaRPr kumimoji="1" lang="ko-KR" altLang="en-US" sz="1400" dirty="0"/>
          </a:p>
        </p:txBody>
      </p:sp>
      <p:sp>
        <p:nvSpPr>
          <p:cNvPr id="35" name="텍스트 상자 34"/>
          <p:cNvSpPr txBox="1"/>
          <p:nvPr/>
        </p:nvSpPr>
        <p:spPr>
          <a:xfrm>
            <a:off x="9660800" y="2168877"/>
            <a:ext cx="13135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bg1"/>
                </a:solidFill>
              </a:rPr>
              <a:t>StrongBox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 Lib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8445967" y="2681727"/>
            <a:ext cx="1379608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Motion Layout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준비 3"/>
          <p:cNvSpPr/>
          <p:nvPr/>
        </p:nvSpPr>
        <p:spPr>
          <a:xfrm>
            <a:off x="2394576" y="1223831"/>
            <a:ext cx="1260365" cy="576279"/>
          </a:xfrm>
          <a:prstGeom prst="flowChartPreparat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Sendbird</a:t>
            </a: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 SDK</a:t>
            </a:r>
          </a:p>
          <a:p>
            <a:pPr algn="ctr" latinLnBrk="1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Firebase DB </a:t>
            </a:r>
            <a:endParaRPr lang="ko-KR" sz="700" kern="100" dirty="0" smtClean="0"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Initialize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8" name="판단 7"/>
          <p:cNvSpPr/>
          <p:nvPr/>
        </p:nvSpPr>
        <p:spPr>
          <a:xfrm>
            <a:off x="2293046" y="2858018"/>
            <a:ext cx="1446935" cy="582700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700" kern="100" dirty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서버에 </a:t>
            </a:r>
            <a:endParaRPr lang="en-US" altLang="ko-KR" sz="700" kern="100" dirty="0" smtClean="0">
              <a:solidFill>
                <a:srgbClr val="000000"/>
              </a:solidFill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PublicKey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가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ko-KR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있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는가</a:t>
            </a: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?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10122" y="247702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판단 15"/>
          <p:cNvSpPr/>
          <p:nvPr/>
        </p:nvSpPr>
        <p:spPr>
          <a:xfrm>
            <a:off x="2325998" y="3809162"/>
            <a:ext cx="1413983" cy="582700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Keystore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에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ECKeyPair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가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ko-KR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있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는가</a:t>
            </a: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?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010120" y="3432502"/>
            <a:ext cx="0" cy="3810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처리 18"/>
          <p:cNvSpPr/>
          <p:nvPr/>
        </p:nvSpPr>
        <p:spPr>
          <a:xfrm>
            <a:off x="4060110" y="3911446"/>
            <a:ext cx="967783" cy="416945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ECKeyPair</a:t>
            </a:r>
            <a:r>
              <a:rPr lang="ko-KR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 </a:t>
            </a:r>
            <a:r>
              <a:rPr lang="ko-KR" sz="700" kern="100" dirty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생성 후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Keystore</a:t>
            </a:r>
            <a:r>
              <a:rPr lang="ko-KR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저장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20" name="처리 19"/>
          <p:cNvSpPr/>
          <p:nvPr/>
        </p:nvSpPr>
        <p:spPr>
          <a:xfrm>
            <a:off x="2526228" y="4769849"/>
            <a:ext cx="967783" cy="416945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Keystore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에서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altLang="ko-KR" sz="700" kern="100" dirty="0" err="1">
                <a:solidFill>
                  <a:srgbClr val="000000"/>
                </a:solidFill>
                <a:ea typeface="맑은 고딕" charset="-127"/>
                <a:cs typeface="Times New Roman" charset="0"/>
              </a:rPr>
              <a:t>P</a:t>
            </a: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ublicKey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를 꺼내</a:t>
            </a:r>
            <a:endParaRPr lang="en-US" altLang="ko-KR" sz="700" kern="100" dirty="0" smtClean="0">
              <a:solidFill>
                <a:srgbClr val="000000"/>
              </a:solidFill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서버에 저장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21" name="처리 20"/>
          <p:cNvSpPr/>
          <p:nvPr/>
        </p:nvSpPr>
        <p:spPr>
          <a:xfrm>
            <a:off x="2526228" y="5587966"/>
            <a:ext cx="967783" cy="416945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로그인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010119" y="4388849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/>
          <p:cNvCxnSpPr>
            <a:stCxn id="19" idx="2"/>
          </p:cNvCxnSpPr>
          <p:nvPr/>
        </p:nvCxnSpPr>
        <p:spPr>
          <a:xfrm rot="5400000">
            <a:off x="3682380" y="4132527"/>
            <a:ext cx="665759" cy="1057486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2668527" y="349661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NO</a:t>
            </a:r>
          </a:p>
        </p:txBody>
      </p:sp>
      <p:sp>
        <p:nvSpPr>
          <p:cNvPr id="59" name="텍스트 상자 58"/>
          <p:cNvSpPr txBox="1"/>
          <p:nvPr/>
        </p:nvSpPr>
        <p:spPr>
          <a:xfrm>
            <a:off x="2672518" y="4430678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YES</a:t>
            </a:r>
            <a:endParaRPr kumimoji="1" lang="ko-KR" altLang="en-US" sz="800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739981" y="4092274"/>
            <a:ext cx="313779" cy="670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3712131" y="3858803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NO</a:t>
            </a:r>
          </a:p>
        </p:txBody>
      </p:sp>
      <p:cxnSp>
        <p:nvCxnSpPr>
          <p:cNvPr id="65" name="꺾인 연결선[E] 64"/>
          <p:cNvCxnSpPr/>
          <p:nvPr/>
        </p:nvCxnSpPr>
        <p:spPr>
          <a:xfrm rot="16200000" flipH="1">
            <a:off x="933452" y="4232006"/>
            <a:ext cx="2650551" cy="478307"/>
          </a:xfrm>
          <a:prstGeom prst="bentConnector3">
            <a:avLst>
              <a:gd name="adj1" fmla="val 10007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/>
          <p:cNvCxnSpPr>
            <a:endCxn id="8" idx="1"/>
          </p:cNvCxnSpPr>
          <p:nvPr/>
        </p:nvCxnSpPr>
        <p:spPr>
          <a:xfrm>
            <a:off x="2008356" y="3145885"/>
            <a:ext cx="284690" cy="34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70"/>
          <p:cNvSpPr txBox="1"/>
          <p:nvPr/>
        </p:nvSpPr>
        <p:spPr>
          <a:xfrm>
            <a:off x="1987480" y="2910269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YES</a:t>
            </a:r>
            <a:endParaRPr kumimoji="1" lang="ko-KR" altLang="en-US" sz="800" b="1" dirty="0"/>
          </a:p>
        </p:txBody>
      </p:sp>
      <p:sp>
        <p:nvSpPr>
          <p:cNvPr id="93" name="텍스트 상자 92"/>
          <p:cNvSpPr txBox="1"/>
          <p:nvPr/>
        </p:nvSpPr>
        <p:spPr>
          <a:xfrm>
            <a:off x="109728" y="201168"/>
            <a:ext cx="352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ECKeyPair</a:t>
            </a:r>
            <a:r>
              <a:rPr kumimoji="1" lang="ko-KR" altLang="en-US" dirty="0" smtClean="0"/>
              <a:t> 생성 알고리즘 흐름도</a:t>
            </a:r>
            <a:endParaRPr kumimoji="1" lang="ko-KR" altLang="en-US" dirty="0"/>
          </a:p>
        </p:txBody>
      </p:sp>
      <p:sp>
        <p:nvSpPr>
          <p:cNvPr id="94" name="텍스트 상자 93"/>
          <p:cNvSpPr txBox="1"/>
          <p:nvPr/>
        </p:nvSpPr>
        <p:spPr>
          <a:xfrm>
            <a:off x="5241695" y="1167935"/>
            <a:ext cx="55334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---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기존 가입자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endParaRPr kumimoji="1" lang="en-US" altLang="ko-KR" sz="1100" dirty="0" smtClean="0">
              <a:solidFill>
                <a:srgbClr val="FF0000"/>
              </a:solidFill>
            </a:endParaRPr>
          </a:p>
          <a:p>
            <a:r>
              <a:rPr kumimoji="1" lang="en-US" altLang="ko-KR" sz="1100" dirty="0" smtClean="0">
                <a:solidFill>
                  <a:srgbClr val="7030A0"/>
                </a:solidFill>
              </a:rPr>
              <a:t>---</a:t>
            </a:r>
            <a:r>
              <a:rPr kumimoji="1" lang="ko-KR" altLang="en-US" sz="1100" dirty="0" smtClean="0">
                <a:solidFill>
                  <a:srgbClr val="7030A0"/>
                </a:solidFill>
              </a:rPr>
              <a:t>신규 가입자</a:t>
            </a:r>
            <a:endParaRPr kumimoji="1" lang="en-US" altLang="ko-KR" sz="1100" dirty="0" smtClean="0">
              <a:solidFill>
                <a:srgbClr val="7030A0"/>
              </a:solidFill>
            </a:endParaRPr>
          </a:p>
          <a:p>
            <a:endParaRPr kumimoji="1" lang="en-US" altLang="ko-KR" sz="1100" dirty="0" smtClean="0">
              <a:solidFill>
                <a:srgbClr val="7030A0"/>
              </a:solidFill>
            </a:endParaRPr>
          </a:p>
          <a:p>
            <a:r>
              <a:rPr kumimoji="1" lang="en-US" altLang="ko-KR" sz="1100" dirty="0" smtClean="0">
                <a:solidFill>
                  <a:srgbClr val="FFC000"/>
                </a:solidFill>
              </a:rPr>
              <a:t>---</a:t>
            </a:r>
            <a:r>
              <a:rPr kumimoji="1" lang="ko-KR" altLang="en-US" sz="1100" dirty="0" smtClean="0">
                <a:solidFill>
                  <a:srgbClr val="FFC000"/>
                </a:solidFill>
              </a:rPr>
              <a:t>기존 가입자 중 서버에는 </a:t>
            </a:r>
            <a:r>
              <a:rPr kumimoji="1" lang="en-US" altLang="ko-KR" sz="1100" dirty="0" err="1" smtClean="0">
                <a:solidFill>
                  <a:srgbClr val="FFC000"/>
                </a:solidFill>
              </a:rPr>
              <a:t>PublicKey</a:t>
            </a:r>
            <a:r>
              <a:rPr kumimoji="1" lang="en-US" altLang="ko-KR" sz="1100" dirty="0" smtClean="0">
                <a:solidFill>
                  <a:srgbClr val="FFC000"/>
                </a:solidFill>
              </a:rPr>
              <a:t> </a:t>
            </a:r>
            <a:r>
              <a:rPr kumimoji="1" lang="ko-KR" altLang="en-US" sz="1100" dirty="0" smtClean="0">
                <a:solidFill>
                  <a:srgbClr val="FFC000"/>
                </a:solidFill>
              </a:rPr>
              <a:t>가 없고 </a:t>
            </a:r>
            <a:r>
              <a:rPr kumimoji="1" lang="en-US" altLang="ko-KR" sz="1100" dirty="0" err="1" smtClean="0">
                <a:solidFill>
                  <a:srgbClr val="FFC000"/>
                </a:solidFill>
              </a:rPr>
              <a:t>KeyStore</a:t>
            </a:r>
            <a:r>
              <a:rPr kumimoji="1" lang="en-US" altLang="ko-KR" sz="1100" dirty="0" smtClean="0">
                <a:solidFill>
                  <a:srgbClr val="FFC000"/>
                </a:solidFill>
              </a:rPr>
              <a:t> </a:t>
            </a:r>
            <a:r>
              <a:rPr kumimoji="1" lang="ko-KR" altLang="en-US" sz="1100" dirty="0" smtClean="0">
                <a:solidFill>
                  <a:srgbClr val="FFC000"/>
                </a:solidFill>
              </a:rPr>
              <a:t>에만 있는 예외</a:t>
            </a:r>
            <a:endParaRPr kumimoji="1" lang="en-US" altLang="ko-KR" sz="1100" dirty="0" smtClean="0">
              <a:solidFill>
                <a:srgbClr val="FFC000"/>
              </a:solidFill>
            </a:endParaRPr>
          </a:p>
          <a:p>
            <a:endParaRPr kumimoji="1" lang="en-US" altLang="ko-KR" sz="1100" dirty="0"/>
          </a:p>
          <a:p>
            <a:r>
              <a:rPr kumimoji="1" lang="ko-KR" altLang="en-US" sz="1100" dirty="0" smtClean="0"/>
              <a:t>*기존 가입자 중 서버에는 </a:t>
            </a:r>
            <a:r>
              <a:rPr kumimoji="1" lang="en-US" altLang="ko-KR" sz="1100" dirty="0" err="1" smtClean="0"/>
              <a:t>PublicKey</a:t>
            </a:r>
            <a:r>
              <a:rPr kumimoji="1" lang="ko-KR" altLang="en-US" sz="1100" dirty="0" smtClean="0"/>
              <a:t>가 등록되어 있지만 </a:t>
            </a:r>
            <a:r>
              <a:rPr kumimoji="1" lang="en-US" altLang="ko-KR" sz="1100" dirty="0" err="1" smtClean="0"/>
              <a:t>KeyStore</a:t>
            </a:r>
            <a:r>
              <a:rPr kumimoji="1" lang="ko-KR" altLang="en-US" sz="1100" dirty="0" smtClean="0"/>
              <a:t>에는 키가 없는 경우</a:t>
            </a:r>
            <a:endParaRPr kumimoji="1" lang="en-US" altLang="ko-KR" sz="1100" dirty="0" smtClean="0"/>
          </a:p>
          <a:p>
            <a:r>
              <a:rPr kumimoji="1" lang="en-US" altLang="ko-KR" sz="1100" dirty="0" smtClean="0"/>
              <a:t>-&gt;</a:t>
            </a:r>
            <a:r>
              <a:rPr kumimoji="1" lang="ko-KR" altLang="en-US" sz="1100" dirty="0" smtClean="0"/>
              <a:t>타인 기기에 로그인 한 경우로</a:t>
            </a:r>
            <a:r>
              <a:rPr kumimoji="1" lang="en-US" altLang="ko-KR" sz="1100" dirty="0" smtClean="0"/>
              <a:t> </a:t>
            </a:r>
            <a:r>
              <a:rPr kumimoji="1" lang="ko-KR" altLang="en-US" sz="1100" dirty="0" smtClean="0"/>
              <a:t>메시지 송신 및 기존 메시지 암복호화 불가</a:t>
            </a:r>
            <a:endParaRPr kumimoji="1" lang="ko-KR" altLang="en-US" sz="1100" dirty="0"/>
          </a:p>
        </p:txBody>
      </p:sp>
      <p:sp>
        <p:nvSpPr>
          <p:cNvPr id="2" name="데이터 1"/>
          <p:cNvSpPr/>
          <p:nvPr/>
        </p:nvSpPr>
        <p:spPr>
          <a:xfrm>
            <a:off x="2231615" y="2174827"/>
            <a:ext cx="1541318" cy="300474"/>
          </a:xfrm>
          <a:prstGeom prst="flowChartInputOutp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chemeClr val="tx1"/>
                </a:solidFill>
              </a:rPr>
              <a:t>유저 아이디 입력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001069" y="1793827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r="80697"/>
          <a:stretch/>
        </p:blipFill>
        <p:spPr>
          <a:xfrm>
            <a:off x="3570425" y="2795856"/>
            <a:ext cx="180000" cy="2582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r="80697"/>
          <a:stretch/>
        </p:blipFill>
        <p:spPr>
          <a:xfrm>
            <a:off x="3346015" y="4480728"/>
            <a:ext cx="180000" cy="25829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r="75948"/>
          <a:stretch/>
        </p:blipFill>
        <p:spPr>
          <a:xfrm>
            <a:off x="3335247" y="5361500"/>
            <a:ext cx="180000" cy="23947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l="8440" t="7105" r="6889" b="37363"/>
          <a:stretch/>
        </p:blipFill>
        <p:spPr>
          <a:xfrm>
            <a:off x="3611149" y="2009043"/>
            <a:ext cx="180000" cy="11830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rcRect l="8440" t="7105" r="6889" b="37363"/>
          <a:stretch/>
        </p:blipFill>
        <p:spPr>
          <a:xfrm>
            <a:off x="3553949" y="3865126"/>
            <a:ext cx="180000" cy="11830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rcRect l="8440" t="7105" r="6889" b="37363"/>
          <a:stretch/>
        </p:blipFill>
        <p:spPr>
          <a:xfrm>
            <a:off x="3086281" y="4564483"/>
            <a:ext cx="180000" cy="11830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rcRect l="8440" t="7105" r="6889" b="37363"/>
          <a:stretch/>
        </p:blipFill>
        <p:spPr>
          <a:xfrm>
            <a:off x="4855399" y="3760469"/>
            <a:ext cx="180000" cy="11830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rcRect l="8440" t="7105" r="6889" b="37363"/>
          <a:stretch/>
        </p:blipFill>
        <p:spPr>
          <a:xfrm>
            <a:off x="3507893" y="1167935"/>
            <a:ext cx="180000" cy="118307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3016059" y="5194289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준비 3"/>
          <p:cNvSpPr/>
          <p:nvPr/>
        </p:nvSpPr>
        <p:spPr>
          <a:xfrm>
            <a:off x="3141526" y="793597"/>
            <a:ext cx="1260365" cy="576279"/>
          </a:xfrm>
          <a:prstGeom prst="flowChartPreparat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Sendbird</a:t>
            </a: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 SDK</a:t>
            </a:r>
          </a:p>
          <a:p>
            <a:pPr algn="ctr" latinLnBrk="1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Firebase DB </a:t>
            </a:r>
            <a:endParaRPr lang="ko-KR" sz="700" kern="100" dirty="0" smtClean="0"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Initialize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78580" y="2063721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판단 15"/>
          <p:cNvSpPr/>
          <p:nvPr/>
        </p:nvSpPr>
        <p:spPr>
          <a:xfrm>
            <a:off x="3094457" y="3232549"/>
            <a:ext cx="1368247" cy="582700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채널에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유저가 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1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명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있는가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?</a:t>
            </a:r>
          </a:p>
        </p:txBody>
      </p:sp>
      <p:sp>
        <p:nvSpPr>
          <p:cNvPr id="19" name="처리 18"/>
          <p:cNvSpPr/>
          <p:nvPr/>
        </p:nvSpPr>
        <p:spPr>
          <a:xfrm>
            <a:off x="1712442" y="3315426"/>
            <a:ext cx="967783" cy="416945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채널 삭제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21" name="처리 20"/>
          <p:cNvSpPr/>
          <p:nvPr/>
        </p:nvSpPr>
        <p:spPr>
          <a:xfrm>
            <a:off x="3294690" y="2450742"/>
            <a:ext cx="967783" cy="416945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채널 생성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109728" y="201168"/>
            <a:ext cx="92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PublicKey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교환 및 </a:t>
            </a:r>
            <a:r>
              <a:rPr kumimoji="1" lang="en-US" altLang="ko-KR" dirty="0" err="1" smtClean="0"/>
              <a:t>SharedSecretKey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생성 알고리즘 흐름도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채널을 생성한 사용자 시점</a:t>
            </a:r>
            <a:endParaRPr kumimoji="1" lang="ko-KR" altLang="en-US" dirty="0"/>
          </a:p>
        </p:txBody>
      </p:sp>
      <p:sp>
        <p:nvSpPr>
          <p:cNvPr id="24" name="데이터 23"/>
          <p:cNvSpPr/>
          <p:nvPr/>
        </p:nvSpPr>
        <p:spPr>
          <a:xfrm>
            <a:off x="3001049" y="1760072"/>
            <a:ext cx="1541318" cy="300474"/>
          </a:xfrm>
          <a:prstGeom prst="flowChartInputOutp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smtClean="0">
                <a:solidFill>
                  <a:schemeClr val="tx1"/>
                </a:solidFill>
              </a:rPr>
              <a:t>유저 아이디 입력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61746" y="1360784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780167" y="2867687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711161" y="3524805"/>
            <a:ext cx="392440" cy="18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데이터 36"/>
          <p:cNvSpPr/>
          <p:nvPr/>
        </p:nvSpPr>
        <p:spPr>
          <a:xfrm>
            <a:off x="1409198" y="4139108"/>
            <a:ext cx="1541318" cy="300474"/>
          </a:xfrm>
          <a:prstGeom prst="flowChartInputOutp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“</a:t>
            </a:r>
            <a:r>
              <a:rPr kumimoji="1" lang="ko-KR" altLang="en-US" sz="700" dirty="0" smtClean="0">
                <a:solidFill>
                  <a:schemeClr val="tx1"/>
                </a:solidFill>
              </a:rPr>
              <a:t>등록되지 않은 </a:t>
            </a:r>
            <a:endParaRPr kumimoji="1"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700" dirty="0" smtClean="0">
                <a:solidFill>
                  <a:schemeClr val="tx1"/>
                </a:solidFill>
              </a:rPr>
              <a:t>사용자 입니다</a:t>
            </a:r>
            <a:r>
              <a:rPr kumimoji="1" lang="en-US" altLang="ko-KR" sz="700" dirty="0" smtClean="0">
                <a:solidFill>
                  <a:schemeClr val="tx1"/>
                </a:solidFill>
              </a:rPr>
              <a:t>”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79857" y="3724133"/>
            <a:ext cx="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/>
          <p:nvPr/>
        </p:nvSpPr>
        <p:spPr>
          <a:xfrm>
            <a:off x="2766025" y="3280856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YES</a:t>
            </a:r>
            <a:endParaRPr kumimoji="1" lang="ko-KR" altLang="en-US" sz="8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471936" y="3522338"/>
            <a:ext cx="373362" cy="685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/>
          <p:nvPr/>
        </p:nvSpPr>
        <p:spPr>
          <a:xfrm>
            <a:off x="4459650" y="3273670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NO</a:t>
            </a:r>
          </a:p>
        </p:txBody>
      </p:sp>
      <p:sp>
        <p:nvSpPr>
          <p:cNvPr id="44" name="처리 43"/>
          <p:cNvSpPr/>
          <p:nvPr/>
        </p:nvSpPr>
        <p:spPr>
          <a:xfrm>
            <a:off x="4834032" y="3240044"/>
            <a:ext cx="1632678" cy="556678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b="1" kern="100" dirty="0" smtClean="0">
                <a:solidFill>
                  <a:srgbClr val="000000"/>
                </a:solidFill>
                <a:cs typeface="Times New Roman" charset="0"/>
              </a:rPr>
              <a:t>(1)</a:t>
            </a:r>
            <a:r>
              <a:rPr lang="en-US" altLang="ko-KR" sz="700" b="1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secureRandom</a:t>
            </a:r>
            <a:r>
              <a:rPr lang="ko-KR" altLang="en-US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을</a:t>
            </a:r>
            <a:r>
              <a:rPr lang="ko-KR" alt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 만들고</a:t>
            </a:r>
            <a:endParaRPr lang="en-US" altLang="ko-KR" sz="700" kern="100" dirty="0" smtClean="0">
              <a:solidFill>
                <a:srgbClr val="000000"/>
              </a:solidFill>
              <a:effectLst/>
              <a:ea typeface="맑은 고딕" charset="-127"/>
              <a:cs typeface="Times New Roman" charset="0"/>
            </a:endParaRPr>
          </a:p>
          <a:p>
            <a:r>
              <a:rPr lang="ko-KR" alt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채널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메타데이터로 센드버드 서버에 저장</a:t>
            </a:r>
            <a:endParaRPr lang="en-US" altLang="ko-KR" sz="700" kern="100" dirty="0" smtClean="0">
              <a:solidFill>
                <a:srgbClr val="000000"/>
              </a:solidFill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46" name="처리 45"/>
          <p:cNvSpPr/>
          <p:nvPr/>
        </p:nvSpPr>
        <p:spPr>
          <a:xfrm>
            <a:off x="4834032" y="4182532"/>
            <a:ext cx="1632678" cy="556678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파이어베이스 서버에서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상대방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en-US" altLang="ko-KR" sz="700" b="1" kern="100" dirty="0" smtClean="0">
                <a:solidFill>
                  <a:srgbClr val="000000"/>
                </a:solidFill>
                <a:cs typeface="Times New Roman" charset="0"/>
              </a:rPr>
              <a:t>(2)</a:t>
            </a:r>
            <a:r>
              <a:rPr lang="en-US" altLang="ko-KR" sz="700" b="1" kern="100" dirty="0" err="1">
                <a:solidFill>
                  <a:srgbClr val="000000"/>
                </a:solidFill>
                <a:cs typeface="Times New Roman" charset="0"/>
              </a:rPr>
              <a:t>P</a:t>
            </a:r>
            <a:r>
              <a:rPr lang="en-US" altLang="ko-KR" sz="700" b="1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ublicKey</a:t>
            </a:r>
            <a:r>
              <a:rPr lang="ko-KR" altLang="en-US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를 가져옴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</p:txBody>
      </p:sp>
      <p:sp>
        <p:nvSpPr>
          <p:cNvPr id="47" name="처리 46"/>
          <p:cNvSpPr/>
          <p:nvPr/>
        </p:nvSpPr>
        <p:spPr>
          <a:xfrm>
            <a:off x="4806220" y="5123495"/>
            <a:ext cx="1660490" cy="556678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(1)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(2)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로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en-US" altLang="ko-KR" sz="700" b="1" kern="100" dirty="0" err="1">
                <a:solidFill>
                  <a:srgbClr val="000000"/>
                </a:solidFill>
                <a:ea typeface="맑은 고딕" charset="-127"/>
                <a:cs typeface="Times New Roman" charset="0"/>
              </a:rPr>
              <a:t>S</a:t>
            </a:r>
            <a:r>
              <a:rPr lang="en-US" altLang="ko-KR" sz="700" b="1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haredSecretKey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를 생성한 후 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ESP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에 저장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638939" y="5693364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645213" y="473921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645213" y="3799127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/>
          <p:nvPr/>
        </p:nvSpPr>
        <p:spPr>
          <a:xfrm>
            <a:off x="6568956" y="3187503"/>
            <a:ext cx="4396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유효하지 않은 사용자 아이디를 입력한 경우</a:t>
            </a:r>
            <a:endParaRPr kumimoji="1" lang="en-US" altLang="ko-KR" sz="1100" dirty="0" smtClean="0">
              <a:solidFill>
                <a:srgbClr val="FF0000"/>
              </a:solidFill>
            </a:endParaRPr>
          </a:p>
          <a:p>
            <a:endParaRPr kumimoji="1" lang="en-US" altLang="ko-KR" sz="1100" dirty="0"/>
          </a:p>
          <a:p>
            <a:r>
              <a:rPr kumimoji="1" lang="en-US" altLang="ko-KR" sz="1100" dirty="0" smtClean="0">
                <a:solidFill>
                  <a:srgbClr val="FFC000"/>
                </a:solidFill>
              </a:rPr>
              <a:t>-</a:t>
            </a:r>
            <a:r>
              <a:rPr kumimoji="1" lang="ko-KR" altLang="en-US" sz="1100" dirty="0" smtClean="0">
                <a:solidFill>
                  <a:srgbClr val="FFC000"/>
                </a:solidFill>
              </a:rPr>
              <a:t>첫 메시지를 보내기 전에 </a:t>
            </a:r>
            <a:r>
              <a:rPr kumimoji="1" lang="en-US" altLang="ko-KR" sz="1100" dirty="0" err="1" smtClean="0">
                <a:solidFill>
                  <a:srgbClr val="FFC000"/>
                </a:solidFill>
              </a:rPr>
              <a:t>SharedSecretKey</a:t>
            </a:r>
            <a:r>
              <a:rPr kumimoji="1" lang="en-US" altLang="ko-KR" sz="1100" dirty="0" smtClean="0">
                <a:solidFill>
                  <a:srgbClr val="FFC000"/>
                </a:solidFill>
              </a:rPr>
              <a:t> </a:t>
            </a:r>
            <a:r>
              <a:rPr kumimoji="1" lang="ko-KR" altLang="en-US" sz="1100" dirty="0" smtClean="0">
                <a:solidFill>
                  <a:srgbClr val="FFC000"/>
                </a:solidFill>
              </a:rPr>
              <a:t>를 갖고 있는 상태가 됨</a:t>
            </a:r>
            <a:endParaRPr kumimoji="1" lang="en-US" altLang="ko-KR" sz="1100" dirty="0" smtClean="0">
              <a:solidFill>
                <a:srgbClr val="FFC000"/>
              </a:solidFill>
            </a:endParaRPr>
          </a:p>
          <a:p>
            <a:endParaRPr kumimoji="1" lang="en-US" altLang="ko-KR" sz="1100" dirty="0"/>
          </a:p>
          <a:p>
            <a:r>
              <a:rPr kumimoji="1" lang="ko-KR" altLang="en-US" sz="1100" dirty="0" smtClean="0"/>
              <a:t>*</a:t>
            </a:r>
            <a:r>
              <a:rPr kumimoji="1" lang="en-US" altLang="ko-KR" sz="1100" dirty="0" smtClean="0"/>
              <a:t>ESP : </a:t>
            </a:r>
            <a:r>
              <a:rPr kumimoji="1" lang="en-US" altLang="ko-KR" sz="1100" dirty="0" err="1" smtClean="0"/>
              <a:t>EncryptedSharedPreference</a:t>
            </a:r>
            <a:r>
              <a:rPr kumimoji="1" lang="ko-KR" altLang="en-US" sz="1100" dirty="0" smtClean="0"/>
              <a:t> </a:t>
            </a:r>
            <a:endParaRPr kumimoji="1" lang="en-US" altLang="ko-KR" sz="1100" dirty="0" smtClean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4379876" y="1604337"/>
            <a:ext cx="180000" cy="1183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4302318" y="778654"/>
            <a:ext cx="180000" cy="118307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rcRect r="75948"/>
          <a:stretch/>
        </p:blipFill>
        <p:spPr>
          <a:xfrm>
            <a:off x="4107949" y="2219491"/>
            <a:ext cx="180000" cy="23947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rcRect r="75948"/>
          <a:stretch/>
        </p:blipFill>
        <p:spPr>
          <a:xfrm>
            <a:off x="2515167" y="3090045"/>
            <a:ext cx="180000" cy="23947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6087478" y="3059679"/>
            <a:ext cx="188230" cy="123716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rcRect r="75948"/>
          <a:stretch/>
        </p:blipFill>
        <p:spPr>
          <a:xfrm>
            <a:off x="6289290" y="3009717"/>
            <a:ext cx="180000" cy="2394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5"/>
          <a:srcRect r="80697"/>
          <a:stretch/>
        </p:blipFill>
        <p:spPr>
          <a:xfrm>
            <a:off x="6281052" y="3907138"/>
            <a:ext cx="180000" cy="25829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6283619" y="4948572"/>
            <a:ext cx="188230" cy="123716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2789886" y="3989627"/>
            <a:ext cx="180000" cy="11830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25049"/>
              </p:ext>
            </p:extLst>
          </p:nvPr>
        </p:nvGraphicFramePr>
        <p:xfrm>
          <a:off x="6637394" y="5220688"/>
          <a:ext cx="2191268" cy="4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4"/>
                <a:gridCol w="1095634"/>
              </a:tblGrid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KeyId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secureRandom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SharedSecretKey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처리 41"/>
          <p:cNvSpPr/>
          <p:nvPr/>
        </p:nvSpPr>
        <p:spPr>
          <a:xfrm>
            <a:off x="4806220" y="6087555"/>
            <a:ext cx="1654832" cy="556678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700" b="1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ChannelURL</a:t>
            </a:r>
            <a:r>
              <a:rPr lang="en-US" altLang="ko-KR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/</a:t>
            </a:r>
            <a:r>
              <a:rPr lang="ko-KR" altLang="en-US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en-US" altLang="ko-KR" sz="700" b="1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KeyId</a:t>
            </a:r>
            <a:r>
              <a:rPr lang="ko-KR" altLang="en-US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를 </a:t>
            </a: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LocalDB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(Room)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에 저장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28685"/>
              </p:ext>
            </p:extLst>
          </p:nvPr>
        </p:nvGraphicFramePr>
        <p:xfrm>
          <a:off x="6637394" y="6180022"/>
          <a:ext cx="2191268" cy="4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4"/>
                <a:gridCol w="1095634"/>
              </a:tblGrid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ChannelURL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KeyId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</a:rPr>
                        <a:t>secureRandom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/>
          <p:nvPr/>
        </p:nvSpPr>
        <p:spPr>
          <a:xfrm>
            <a:off x="6552378" y="5030695"/>
            <a:ext cx="12987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smtClean="0"/>
              <a:t>EncryptedSharedPreference</a:t>
            </a:r>
            <a:endParaRPr kumimoji="1" lang="ko-KR" altLang="en-US" sz="700" dirty="0"/>
          </a:p>
        </p:txBody>
      </p:sp>
      <p:sp>
        <p:nvSpPr>
          <p:cNvPr id="49" name="텍스트 상자 48"/>
          <p:cNvSpPr txBox="1"/>
          <p:nvPr/>
        </p:nvSpPr>
        <p:spPr>
          <a:xfrm>
            <a:off x="6544139" y="5994255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 smtClean="0"/>
              <a:t>Local DB</a:t>
            </a:r>
            <a:endParaRPr kumimoji="1" lang="ko-KR" altLang="en-US" sz="700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6289298" y="5911729"/>
            <a:ext cx="188230" cy="1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텍스트 상자 92"/>
          <p:cNvSpPr txBox="1"/>
          <p:nvPr/>
        </p:nvSpPr>
        <p:spPr>
          <a:xfrm>
            <a:off x="109728" y="201168"/>
            <a:ext cx="93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PublicKey</a:t>
            </a:r>
            <a:r>
              <a:rPr kumimoji="1" lang="en-US" altLang="ko-KR" dirty="0"/>
              <a:t> </a:t>
            </a:r>
            <a:r>
              <a:rPr kumimoji="1" lang="ko-KR" altLang="en-US" dirty="0"/>
              <a:t>교환 및 </a:t>
            </a:r>
            <a:r>
              <a:rPr kumimoji="1" lang="en-US" altLang="ko-KR" dirty="0" err="1"/>
              <a:t>SharedSecretKey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 알고리즘 흐름도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채널에 초대받은 사용자 시점</a:t>
            </a:r>
            <a:endParaRPr kumimoji="1" lang="ko-KR" altLang="en-US" dirty="0"/>
          </a:p>
        </p:txBody>
      </p:sp>
      <p:sp>
        <p:nvSpPr>
          <p:cNvPr id="118" name="준비 117"/>
          <p:cNvSpPr/>
          <p:nvPr/>
        </p:nvSpPr>
        <p:spPr>
          <a:xfrm>
            <a:off x="3742321" y="1113983"/>
            <a:ext cx="1260365" cy="576279"/>
          </a:xfrm>
          <a:prstGeom prst="flowChartPreparat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Sendbird</a:t>
            </a: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 SDK</a:t>
            </a:r>
          </a:p>
          <a:p>
            <a:pPr algn="ctr" latinLnBrk="1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Firebase DB </a:t>
            </a:r>
            <a:endParaRPr lang="ko-KR" sz="700" kern="100" dirty="0" smtClean="0">
              <a:effectLst/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ea typeface="맑은 고딕" charset="-127"/>
                <a:cs typeface="Times New Roman" charset="0"/>
              </a:rPr>
              <a:t>Initialize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138" name="데이터 137"/>
          <p:cNvSpPr/>
          <p:nvPr/>
        </p:nvSpPr>
        <p:spPr>
          <a:xfrm>
            <a:off x="3579360" y="2064979"/>
            <a:ext cx="1541318" cy="300474"/>
          </a:xfrm>
          <a:prstGeom prst="flowChartInputOutp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chemeClr val="tx1"/>
                </a:solidFill>
              </a:rPr>
              <a:t>채널 </a:t>
            </a:r>
            <a:r>
              <a:rPr kumimoji="1" lang="en-US" altLang="ko-KR" sz="700" dirty="0" smtClean="0">
                <a:solidFill>
                  <a:schemeClr val="tx1"/>
                </a:solidFill>
              </a:rPr>
              <a:t>URL</a:t>
            </a:r>
            <a:r>
              <a:rPr kumimoji="1" lang="ko-KR" altLang="en-US" sz="700" dirty="0" smtClean="0">
                <a:solidFill>
                  <a:schemeClr val="tx1"/>
                </a:solidFill>
              </a:rPr>
              <a:t> 입력</a:t>
            </a:r>
            <a:endParaRPr kumimoji="1"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sz="700" dirty="0" smtClean="0">
                <a:solidFill>
                  <a:schemeClr val="tx1"/>
                </a:solidFill>
              </a:rPr>
              <a:t>채널 입장</a:t>
            </a:r>
            <a:r>
              <a:rPr kumimoji="1" lang="en-US" altLang="ko-KR" sz="700" dirty="0" smtClean="0">
                <a:solidFill>
                  <a:schemeClr val="tx1"/>
                </a:solidFill>
              </a:rPr>
              <a:t>)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4348814" y="1683979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판단 149"/>
          <p:cNvSpPr/>
          <p:nvPr/>
        </p:nvSpPr>
        <p:spPr>
          <a:xfrm>
            <a:off x="3538170" y="2764162"/>
            <a:ext cx="1659909" cy="655213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LocalDB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에 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URL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에 해당하는 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en-US" altLang="ko-KR" sz="700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KeyId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가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있는가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?</a:t>
            </a:r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5191635" y="3082478"/>
            <a:ext cx="1185755" cy="656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4363591" y="3419375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텍스트 상자 154"/>
          <p:cNvSpPr txBox="1"/>
          <p:nvPr/>
        </p:nvSpPr>
        <p:spPr>
          <a:xfrm>
            <a:off x="5613373" y="2881836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YES</a:t>
            </a:r>
            <a:endParaRPr kumimoji="1" lang="ko-KR" altLang="en-US" sz="800" b="1" dirty="0"/>
          </a:p>
        </p:txBody>
      </p:sp>
      <p:sp>
        <p:nvSpPr>
          <p:cNvPr id="156" name="텍스트 상자 155"/>
          <p:cNvSpPr txBox="1"/>
          <p:nvPr/>
        </p:nvSpPr>
        <p:spPr>
          <a:xfrm>
            <a:off x="4021553" y="3451065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b="1" dirty="0" smtClean="0"/>
              <a:t>NO</a:t>
            </a:r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4388739" y="5405752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처리 158"/>
          <p:cNvSpPr/>
          <p:nvPr/>
        </p:nvSpPr>
        <p:spPr>
          <a:xfrm>
            <a:off x="3498389" y="3824085"/>
            <a:ext cx="1739469" cy="601060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파이어베이스 서버에서 상대방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  <a:p>
            <a:r>
              <a:rPr lang="en-US" altLang="ko-KR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(1)</a:t>
            </a:r>
            <a:r>
              <a:rPr lang="en-US" altLang="ko-KR" sz="700" b="1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PublicKey</a:t>
            </a:r>
            <a:r>
              <a:rPr lang="en-US" altLang="ko-KR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를 가져오고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,</a:t>
            </a:r>
          </a:p>
          <a:p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센드버드 서버에서 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(</a:t>
            </a:r>
            <a:r>
              <a:rPr lang="en-US" altLang="ko-KR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2)</a:t>
            </a:r>
            <a:r>
              <a:rPr lang="ko-KR" altLang="en-US" sz="700" b="1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채널 메타데이터</a:t>
            </a:r>
            <a:r>
              <a:rPr lang="en-US" altLang="ko-KR" sz="700" b="1" kern="100" dirty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n-US" altLang="ko-KR" sz="700" b="1" kern="100" dirty="0" smtClean="0">
                <a:solidFill>
                  <a:srgbClr val="000000"/>
                </a:solidFill>
                <a:cs typeface="Times New Roman" charset="0"/>
              </a:rPr>
              <a:t>(</a:t>
            </a:r>
            <a:r>
              <a:rPr lang="en-US" altLang="ko-KR" sz="700" b="1" kern="100" dirty="0" err="1" smtClean="0">
                <a:solidFill>
                  <a:srgbClr val="000000"/>
                </a:solidFill>
                <a:cs typeface="Times New Roman" charset="0"/>
              </a:rPr>
              <a:t>secureRandom</a:t>
            </a:r>
            <a:r>
              <a:rPr lang="en-US" altLang="ko-KR" sz="700" b="1" kern="100" dirty="0">
                <a:solidFill>
                  <a:srgbClr val="000000"/>
                </a:solidFill>
                <a:cs typeface="Times New Roman" charset="0"/>
              </a:rPr>
              <a:t>)</a:t>
            </a:r>
            <a:r>
              <a:rPr lang="ko-KR" altLang="en-US" sz="700" kern="100" dirty="0">
                <a:solidFill>
                  <a:srgbClr val="000000"/>
                </a:solidFill>
                <a:cs typeface="Times New Roman" charset="0"/>
              </a:rPr>
              <a:t>를 </a:t>
            </a:r>
            <a:r>
              <a:rPr lang="ko-KR" altLang="en-US" sz="700" kern="100" dirty="0" smtClean="0">
                <a:solidFill>
                  <a:srgbClr val="000000"/>
                </a:solidFill>
                <a:cs typeface="Times New Roman" charset="0"/>
              </a:rPr>
              <a:t>가져옴</a:t>
            </a:r>
            <a:endParaRPr lang="en-US" altLang="ko-KR" sz="700" kern="100" dirty="0" smtClean="0">
              <a:solidFill>
                <a:schemeClr val="tx1"/>
              </a:solidFill>
              <a:ea typeface="맑은 고딕" charset="-127"/>
              <a:cs typeface="Times New Roman" charset="0"/>
            </a:endParaRPr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4388739" y="4428173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4356241" y="236206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처리 170"/>
          <p:cNvSpPr/>
          <p:nvPr/>
        </p:nvSpPr>
        <p:spPr>
          <a:xfrm>
            <a:off x="6408705" y="2880570"/>
            <a:ext cx="967783" cy="416945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암복호화 가능</a:t>
            </a:r>
            <a:endParaRPr lang="ko-KR" sz="700" kern="100" dirty="0">
              <a:effectLst/>
              <a:ea typeface="맑은 고딕" charset="-127"/>
              <a:cs typeface="Times New Roman" charset="0"/>
            </a:endParaRPr>
          </a:p>
        </p:txBody>
      </p:sp>
      <p:sp>
        <p:nvSpPr>
          <p:cNvPr id="179" name="텍스트 상자 178"/>
          <p:cNvSpPr txBox="1"/>
          <p:nvPr/>
        </p:nvSpPr>
        <p:spPr>
          <a:xfrm>
            <a:off x="6377390" y="4317353"/>
            <a:ext cx="52465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 smtClean="0"/>
              <a:t>상대방이 초대한 시점에서 채널은 생성되어 있고 초대받은 사용자는 채널에 처음 접근할 때 공유키를 얻게됨</a:t>
            </a:r>
            <a:endParaRPr kumimoji="1" lang="en-US" altLang="ko-KR" sz="1100" dirty="0" smtClean="0"/>
          </a:p>
          <a:p>
            <a:endParaRPr kumimoji="1" lang="en-US" altLang="ko-KR" sz="1100" dirty="0" smtClean="0">
              <a:solidFill>
                <a:srgbClr val="FF0000"/>
              </a:solidFill>
            </a:endParaRPr>
          </a:p>
          <a:p>
            <a:r>
              <a:rPr kumimoji="1" lang="en-US" altLang="ko-KR" sz="1100" dirty="0" smtClean="0">
                <a:solidFill>
                  <a:srgbClr val="7030A0"/>
                </a:solidFill>
              </a:rPr>
              <a:t>-</a:t>
            </a:r>
            <a:r>
              <a:rPr kumimoji="1" lang="ko-KR" altLang="en-US" sz="1100" dirty="0" smtClean="0">
                <a:solidFill>
                  <a:srgbClr val="7030A0"/>
                </a:solidFill>
              </a:rPr>
              <a:t>채널에 한번 접근한 적이 있는 채널에 초대받은 사용자</a:t>
            </a:r>
            <a:endParaRPr kumimoji="1" lang="en-US" altLang="ko-KR" sz="1100" dirty="0" smtClean="0">
              <a:solidFill>
                <a:srgbClr val="7030A0"/>
              </a:solidFill>
            </a:endParaRPr>
          </a:p>
          <a:p>
            <a:r>
              <a:rPr kumimoji="1" lang="en-US" altLang="ko-KR" sz="1100" dirty="0" smtClean="0">
                <a:solidFill>
                  <a:srgbClr val="7030A0"/>
                </a:solidFill>
              </a:rPr>
              <a:t>-</a:t>
            </a:r>
            <a:r>
              <a:rPr kumimoji="1" lang="ko-KR" altLang="en-US" sz="1100" dirty="0" smtClean="0">
                <a:solidFill>
                  <a:srgbClr val="7030A0"/>
                </a:solidFill>
              </a:rPr>
              <a:t>채널 생성자</a:t>
            </a:r>
            <a:endParaRPr kumimoji="1" lang="en-US" altLang="ko-KR" sz="1100" dirty="0" smtClean="0">
              <a:solidFill>
                <a:srgbClr val="7030A0"/>
              </a:solidFill>
            </a:endParaRPr>
          </a:p>
          <a:p>
            <a:endParaRPr kumimoji="1" lang="en-US" altLang="ko-KR" sz="1100" dirty="0"/>
          </a:p>
          <a:p>
            <a:r>
              <a:rPr kumimoji="1" lang="en-US" altLang="ko-KR" sz="1100" dirty="0" smtClean="0">
                <a:solidFill>
                  <a:srgbClr val="FFC000"/>
                </a:solidFill>
              </a:rPr>
              <a:t>-</a:t>
            </a:r>
            <a:r>
              <a:rPr kumimoji="1" lang="ko-KR" altLang="en-US" sz="1100" dirty="0" smtClean="0">
                <a:solidFill>
                  <a:srgbClr val="FFC000"/>
                </a:solidFill>
              </a:rPr>
              <a:t>상대방이 채널을 만들고 처음 채널에 입장한 경우 </a:t>
            </a:r>
            <a:endParaRPr kumimoji="1" lang="en-US" altLang="ko-KR" sz="1100" dirty="0" smtClean="0">
              <a:solidFill>
                <a:srgbClr val="FFC000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4860197" y="1052943"/>
            <a:ext cx="180000" cy="11830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4980756" y="2818106"/>
            <a:ext cx="180000" cy="11830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r="80697"/>
          <a:stretch/>
        </p:blipFill>
        <p:spPr>
          <a:xfrm>
            <a:off x="4836965" y="3529974"/>
            <a:ext cx="180000" cy="25829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4727621" y="1895252"/>
            <a:ext cx="180000" cy="11830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r="75948"/>
          <a:stretch/>
        </p:blipFill>
        <p:spPr>
          <a:xfrm>
            <a:off x="4943166" y="1836553"/>
            <a:ext cx="180000" cy="239477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65049"/>
              </p:ext>
            </p:extLst>
          </p:nvPr>
        </p:nvGraphicFramePr>
        <p:xfrm>
          <a:off x="1177761" y="2809997"/>
          <a:ext cx="2191268" cy="4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4"/>
                <a:gridCol w="1095634"/>
              </a:tblGrid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ChannelURL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KeyId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</a:rPr>
                        <a:t>securRandom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텍스트 상자 42"/>
          <p:cNvSpPr txBox="1"/>
          <p:nvPr/>
        </p:nvSpPr>
        <p:spPr>
          <a:xfrm>
            <a:off x="1084506" y="2624230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 smtClean="0"/>
              <a:t>Local DB</a:t>
            </a:r>
            <a:endParaRPr kumimoji="1" lang="ko-KR" altLang="en-US" sz="7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rcRect r="75948"/>
          <a:stretch/>
        </p:blipFill>
        <p:spPr>
          <a:xfrm>
            <a:off x="5052050" y="3538212"/>
            <a:ext cx="180000" cy="239477"/>
          </a:xfrm>
          <a:prstGeom prst="rect">
            <a:avLst/>
          </a:prstGeom>
        </p:spPr>
      </p:pic>
      <p:sp>
        <p:nvSpPr>
          <p:cNvPr id="45" name="처리 44"/>
          <p:cNvSpPr/>
          <p:nvPr/>
        </p:nvSpPr>
        <p:spPr>
          <a:xfrm>
            <a:off x="3534257" y="4842262"/>
            <a:ext cx="1729723" cy="556678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(1)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(2)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로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</a:t>
            </a:r>
            <a:r>
              <a:rPr lang="en-US" altLang="ko-KR" sz="700" b="1" kern="100" dirty="0" err="1">
                <a:solidFill>
                  <a:srgbClr val="000000"/>
                </a:solidFill>
                <a:ea typeface="맑은 고딕" charset="-127"/>
                <a:cs typeface="Times New Roman" charset="0"/>
              </a:rPr>
              <a:t>S</a:t>
            </a:r>
            <a:r>
              <a:rPr lang="en-US" altLang="ko-KR" sz="700" b="1" kern="100" dirty="0" err="1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haredSecretKey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를 생성한 후 </a:t>
            </a:r>
            <a:r>
              <a:rPr lang="en-US" altLang="ko-KR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ESP</a:t>
            </a:r>
            <a:r>
              <a:rPr lang="ko-KR" altLang="en-US" sz="700" kern="100" dirty="0" smtClean="0">
                <a:solidFill>
                  <a:srgbClr val="000000"/>
                </a:solidFill>
                <a:ea typeface="맑은 고딕" charset="-127"/>
                <a:cs typeface="Times New Roman" charset="0"/>
              </a:rPr>
              <a:t> 에 저장</a:t>
            </a:r>
            <a:endParaRPr lang="en-US" altLang="ko-KR" sz="700" kern="100" dirty="0" smtClean="0">
              <a:solidFill>
                <a:srgbClr val="000000"/>
              </a:solidFill>
              <a:ea typeface="맑은 고딕" charset="-127"/>
              <a:cs typeface="Times New Roman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5052847" y="4667339"/>
            <a:ext cx="188230" cy="123716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65560"/>
              </p:ext>
            </p:extLst>
          </p:nvPr>
        </p:nvGraphicFramePr>
        <p:xfrm>
          <a:off x="1177761" y="4902200"/>
          <a:ext cx="2191268" cy="4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4"/>
                <a:gridCol w="1095634"/>
              </a:tblGrid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KeyId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secureRandom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SharedSecretKey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텍스트 상자 47"/>
          <p:cNvSpPr txBox="1"/>
          <p:nvPr/>
        </p:nvSpPr>
        <p:spPr>
          <a:xfrm>
            <a:off x="1092745" y="4712207"/>
            <a:ext cx="12987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smtClean="0"/>
              <a:t>EncryptedSharedPreference</a:t>
            </a:r>
            <a:endParaRPr kumimoji="1" lang="ko-KR" altLang="en-US" sz="700" dirty="0"/>
          </a:p>
        </p:txBody>
      </p:sp>
      <p:sp>
        <p:nvSpPr>
          <p:cNvPr id="49" name="처리 48"/>
          <p:cNvSpPr/>
          <p:nvPr/>
        </p:nvSpPr>
        <p:spPr>
          <a:xfrm>
            <a:off x="3534257" y="5803241"/>
            <a:ext cx="1729723" cy="556678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kern="100" dirty="0" err="1">
                <a:solidFill>
                  <a:srgbClr val="000000"/>
                </a:solidFill>
                <a:cs typeface="Times New Roman" charset="0"/>
              </a:rPr>
              <a:t>ChannelURL</a:t>
            </a:r>
            <a:r>
              <a:rPr lang="en-US" altLang="ko-KR" sz="700" b="1" kern="100" dirty="0">
                <a:solidFill>
                  <a:srgbClr val="000000"/>
                </a:solidFill>
                <a:cs typeface="Times New Roman" charset="0"/>
              </a:rPr>
              <a:t> /</a:t>
            </a:r>
            <a:r>
              <a:rPr lang="ko-KR" altLang="en-US" sz="700" b="1" kern="100" dirty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n-US" altLang="ko-KR" sz="700" b="1" kern="100" dirty="0" err="1">
                <a:solidFill>
                  <a:srgbClr val="000000"/>
                </a:solidFill>
                <a:cs typeface="Times New Roman" charset="0"/>
              </a:rPr>
              <a:t>KeyId</a:t>
            </a:r>
            <a:r>
              <a:rPr lang="ko-KR" altLang="en-US" sz="700" b="1" kern="100" dirty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ko-KR" altLang="en-US" sz="700" kern="100" dirty="0">
                <a:solidFill>
                  <a:srgbClr val="000000"/>
                </a:solidFill>
                <a:cs typeface="Times New Roman" charset="0"/>
              </a:rPr>
              <a:t>를 </a:t>
            </a:r>
            <a:r>
              <a:rPr lang="en-US" altLang="ko-KR" sz="700" kern="100" dirty="0" err="1">
                <a:solidFill>
                  <a:srgbClr val="000000"/>
                </a:solidFill>
                <a:cs typeface="Times New Roman" charset="0"/>
              </a:rPr>
              <a:t>LocalDB</a:t>
            </a:r>
            <a:r>
              <a:rPr lang="en-US" altLang="ko-KR" sz="700" kern="100" dirty="0">
                <a:solidFill>
                  <a:srgbClr val="000000"/>
                </a:solidFill>
                <a:cs typeface="Times New Roman" charset="0"/>
              </a:rPr>
              <a:t>(Room)</a:t>
            </a:r>
            <a:r>
              <a:rPr lang="ko-KR" altLang="en-US" sz="700" kern="100" dirty="0">
                <a:solidFill>
                  <a:srgbClr val="000000"/>
                </a:solidFill>
                <a:cs typeface="Times New Roman" charset="0"/>
              </a:rPr>
              <a:t>에 저장</a:t>
            </a:r>
            <a:endParaRPr lang="en-US" altLang="ko-KR" sz="700" kern="1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rcRect l="8440" t="7105" r="6889" b="37363"/>
          <a:stretch/>
        </p:blipFill>
        <p:spPr>
          <a:xfrm>
            <a:off x="5052847" y="5628318"/>
            <a:ext cx="188230" cy="1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433</Words>
  <Application>Microsoft Macintosh PowerPoint</Application>
  <PresentationFormat>와이드스크린</PresentationFormat>
  <Paragraphs>131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46</cp:revision>
  <dcterms:created xsi:type="dcterms:W3CDTF">2022-08-03T00:09:47Z</dcterms:created>
  <dcterms:modified xsi:type="dcterms:W3CDTF">2022-09-22T07:46:03Z</dcterms:modified>
</cp:coreProperties>
</file>