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1j4c3UUDW0VsqXza63pvcL5qZ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74192E-208B-49B7-90CE-895CC3D815B6}">
  <a:tblStyle styleId="{6374192E-208B-49B7-90CE-895CC3D815B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DA953B6-61F7-4ED2-AA8A-023EC94D4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22c496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b22c49685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22c4968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b22c49685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22c4968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b22c49685e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22c49685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b22c49685e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22c49685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b22c49685e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b22c49685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b22c49685e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b22c49685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b22c49685e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22c4968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b22c49685e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22c49685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b22c49685e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b22c49685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2b22c49685e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22c49685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b22c49685e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b22c49685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2b22c49685e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b22c49685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b22c49685e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b22c49685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b22c49685e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22c49685e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b22c49685e_4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22c49685e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b22c49685e_4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82433" y="1512916"/>
            <a:ext cx="9144000" cy="2593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11500"/>
              <a:buFont typeface="Malgun Gothic"/>
              <a:buNone/>
            </a:pPr>
            <a:r>
              <a:rPr lang="ko-KR" sz="11500">
                <a:solidFill>
                  <a:srgbClr val="F4B081"/>
                </a:solidFill>
              </a:rPr>
              <a:t>AllRound</a:t>
            </a:r>
            <a:br>
              <a:rPr lang="ko-KR" sz="11500"/>
            </a:br>
            <a:r>
              <a:rPr lang="ko-KR"/>
              <a:t>스토리보드</a:t>
            </a:r>
            <a:endParaRPr sz="9600"/>
          </a:p>
        </p:txBody>
      </p:sp>
      <p:sp>
        <p:nvSpPr>
          <p:cNvPr id="85" name="Google Shape;85;p1"/>
          <p:cNvSpPr txBox="1"/>
          <p:nvPr/>
        </p:nvSpPr>
        <p:spPr>
          <a:xfrm>
            <a:off x="3674227" y="4311183"/>
            <a:ext cx="49959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코리아 IT KDT 907   TEAM. Again_Coding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3541223"/>
            <a:ext cx="3624349" cy="3316778"/>
          </a:xfrm>
          <a:prstGeom prst="rtTriangle">
            <a:avLst/>
          </a:prstGeom>
          <a:solidFill>
            <a:srgbClr val="C4E0B2">
              <a:alpha val="49803"/>
            </a:srgbClr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 rot="10800000">
            <a:off x="8567651" y="0"/>
            <a:ext cx="3624349" cy="3316778"/>
          </a:xfrm>
          <a:prstGeom prst="rtTriangle">
            <a:avLst/>
          </a:prstGeom>
          <a:solidFill>
            <a:srgbClr val="C4E0B2">
              <a:alpha val="49803"/>
            </a:srgbClr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g2b22c49685e_0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/user/login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4" name="Google Shape;234;g2b22c49685e_0_0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g2b22c49685e_0_0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로그인 페이지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아이디, 패스워드 입력칸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로그인 버튼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홈 페이지로 또는 있던 곳으로 리다이렉트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4. 회원가입 버튼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회원가입 페이지로 이동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5. 소셜로그인 구글 지원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구글버튼 회원가입버튼 순으로 누르면 핵폭탄 날라감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g2b22c49685e_0_0"/>
          <p:cNvSpPr/>
          <p:nvPr/>
        </p:nvSpPr>
        <p:spPr>
          <a:xfrm>
            <a:off x="2611175" y="1842600"/>
            <a:ext cx="38823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아이디 입력란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2b22c49685e_0_0"/>
          <p:cNvSpPr/>
          <p:nvPr/>
        </p:nvSpPr>
        <p:spPr>
          <a:xfrm>
            <a:off x="2611175" y="2467975"/>
            <a:ext cx="3882300" cy="51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패스워드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입력란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2b22c49685e_0_0"/>
          <p:cNvSpPr/>
          <p:nvPr/>
        </p:nvSpPr>
        <p:spPr>
          <a:xfrm>
            <a:off x="2611175" y="3093350"/>
            <a:ext cx="3882300" cy="512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버튼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2b22c49685e_0_0"/>
          <p:cNvSpPr/>
          <p:nvPr/>
        </p:nvSpPr>
        <p:spPr>
          <a:xfrm>
            <a:off x="2611175" y="3718725"/>
            <a:ext cx="3882300" cy="512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2b22c49685e_0_0"/>
          <p:cNvSpPr/>
          <p:nvPr/>
        </p:nvSpPr>
        <p:spPr>
          <a:xfrm>
            <a:off x="2611175" y="4620000"/>
            <a:ext cx="3882300" cy="5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구글 로그인 버튼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g2b22c49685e_0_0"/>
          <p:cNvCxnSpPr/>
          <p:nvPr/>
        </p:nvCxnSpPr>
        <p:spPr>
          <a:xfrm>
            <a:off x="2601300" y="4434050"/>
            <a:ext cx="1507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g2b22c49685e_0_0"/>
          <p:cNvCxnSpPr/>
          <p:nvPr/>
        </p:nvCxnSpPr>
        <p:spPr>
          <a:xfrm flipH="1" rot="10800000">
            <a:off x="5015400" y="4434000"/>
            <a:ext cx="1478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g2b22c49685e_0_0"/>
          <p:cNvSpPr txBox="1"/>
          <p:nvPr/>
        </p:nvSpPr>
        <p:spPr>
          <a:xfrm>
            <a:off x="4261650" y="4231125"/>
            <a:ext cx="6996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소셜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b22c49685e_0_0"/>
          <p:cNvSpPr txBox="1"/>
          <p:nvPr/>
        </p:nvSpPr>
        <p:spPr>
          <a:xfrm>
            <a:off x="2611175" y="1172575"/>
            <a:ext cx="3882300" cy="37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b="1" sz="3100">
              <a:solidFill>
                <a:srgbClr val="3876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2b22c49685e_0_0"/>
          <p:cNvSpPr/>
          <p:nvPr/>
        </p:nvSpPr>
        <p:spPr>
          <a:xfrm>
            <a:off x="2328325" y="9406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2b22c49685e_0_0"/>
          <p:cNvSpPr/>
          <p:nvPr/>
        </p:nvSpPr>
        <p:spPr>
          <a:xfrm>
            <a:off x="2185125" y="193108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b22c49685e_0_0"/>
          <p:cNvSpPr/>
          <p:nvPr/>
        </p:nvSpPr>
        <p:spPr>
          <a:xfrm>
            <a:off x="2130600" y="31818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2b22c49685e_0_0"/>
          <p:cNvSpPr/>
          <p:nvPr/>
        </p:nvSpPr>
        <p:spPr>
          <a:xfrm>
            <a:off x="2130600" y="38235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2b22c49685e_0_0"/>
          <p:cNvSpPr/>
          <p:nvPr/>
        </p:nvSpPr>
        <p:spPr>
          <a:xfrm>
            <a:off x="2130600" y="470848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g2b22c49685e_0_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user/signup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g2b22c49685e_0_21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g2b22c49685e_0_21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회원가입 페이지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회원가입 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회원가입 완료 버튼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폼 전송 서버에서 처리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57" name="Google Shape;257;g2b22c49685e_0_21"/>
          <p:cNvGrpSpPr/>
          <p:nvPr/>
        </p:nvGrpSpPr>
        <p:grpSpPr>
          <a:xfrm>
            <a:off x="1280075" y="1574225"/>
            <a:ext cx="4093000" cy="449275"/>
            <a:chOff x="152400" y="930650"/>
            <a:chExt cx="4093000" cy="449275"/>
          </a:xfrm>
        </p:grpSpPr>
        <p:sp>
          <p:nvSpPr>
            <p:cNvPr id="258" name="Google Shape;258;g2b22c49685e_0_21"/>
            <p:cNvSpPr/>
            <p:nvPr/>
          </p:nvSpPr>
          <p:spPr>
            <a:xfrm>
              <a:off x="1313800" y="1005825"/>
              <a:ext cx="2931600" cy="37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g2b22c49685e_0_21"/>
            <p:cNvSpPr txBox="1"/>
            <p:nvPr/>
          </p:nvSpPr>
          <p:spPr>
            <a:xfrm>
              <a:off x="152400" y="930650"/>
              <a:ext cx="113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아이디:</a:t>
              </a:r>
              <a:endParaRPr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0" name="Google Shape;260;g2b22c49685e_0_21"/>
          <p:cNvGrpSpPr/>
          <p:nvPr/>
        </p:nvGrpSpPr>
        <p:grpSpPr>
          <a:xfrm>
            <a:off x="1280075" y="2202600"/>
            <a:ext cx="4093000" cy="449275"/>
            <a:chOff x="152400" y="930650"/>
            <a:chExt cx="4093000" cy="449275"/>
          </a:xfrm>
        </p:grpSpPr>
        <p:sp>
          <p:nvSpPr>
            <p:cNvPr id="261" name="Google Shape;261;g2b22c49685e_0_21"/>
            <p:cNvSpPr/>
            <p:nvPr/>
          </p:nvSpPr>
          <p:spPr>
            <a:xfrm>
              <a:off x="1313800" y="1005825"/>
              <a:ext cx="2931600" cy="37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g2b22c49685e_0_21"/>
            <p:cNvSpPr txBox="1"/>
            <p:nvPr/>
          </p:nvSpPr>
          <p:spPr>
            <a:xfrm>
              <a:off x="152400" y="930650"/>
              <a:ext cx="113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r>
                <a:rPr lang="ko-KR" sz="1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</a:t>
              </a:r>
              <a:endParaRPr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3" name="Google Shape;263;g2b22c49685e_0_21"/>
          <p:cNvGrpSpPr/>
          <p:nvPr/>
        </p:nvGrpSpPr>
        <p:grpSpPr>
          <a:xfrm>
            <a:off x="1298381" y="2830975"/>
            <a:ext cx="4093000" cy="449275"/>
            <a:chOff x="152400" y="930650"/>
            <a:chExt cx="4093000" cy="449275"/>
          </a:xfrm>
        </p:grpSpPr>
        <p:sp>
          <p:nvSpPr>
            <p:cNvPr id="264" name="Google Shape;264;g2b22c49685e_0_21"/>
            <p:cNvSpPr/>
            <p:nvPr/>
          </p:nvSpPr>
          <p:spPr>
            <a:xfrm>
              <a:off x="1313800" y="1005825"/>
              <a:ext cx="2931600" cy="37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g2b22c49685e_0_21"/>
            <p:cNvSpPr txBox="1"/>
            <p:nvPr/>
          </p:nvSpPr>
          <p:spPr>
            <a:xfrm>
              <a:off x="152400" y="930650"/>
              <a:ext cx="113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비밀번호:</a:t>
              </a:r>
              <a:endParaRPr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6" name="Google Shape;266;g2b22c49685e_0_21"/>
          <p:cNvGrpSpPr/>
          <p:nvPr/>
        </p:nvGrpSpPr>
        <p:grpSpPr>
          <a:xfrm>
            <a:off x="1298381" y="3459350"/>
            <a:ext cx="4093000" cy="449275"/>
            <a:chOff x="152400" y="930650"/>
            <a:chExt cx="4093000" cy="449275"/>
          </a:xfrm>
        </p:grpSpPr>
        <p:sp>
          <p:nvSpPr>
            <p:cNvPr id="267" name="Google Shape;267;g2b22c49685e_0_21"/>
            <p:cNvSpPr/>
            <p:nvPr/>
          </p:nvSpPr>
          <p:spPr>
            <a:xfrm>
              <a:off x="1313800" y="1005825"/>
              <a:ext cx="2931600" cy="37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g2b22c49685e_0_21"/>
            <p:cNvSpPr txBox="1"/>
            <p:nvPr/>
          </p:nvSpPr>
          <p:spPr>
            <a:xfrm>
              <a:off x="152400" y="930650"/>
              <a:ext cx="113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이메일:</a:t>
              </a:r>
              <a:endParaRPr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9" name="Google Shape;269;g2b22c49685e_0_21"/>
          <p:cNvGrpSpPr/>
          <p:nvPr/>
        </p:nvGrpSpPr>
        <p:grpSpPr>
          <a:xfrm>
            <a:off x="1298381" y="4087713"/>
            <a:ext cx="4093000" cy="449275"/>
            <a:chOff x="152400" y="930650"/>
            <a:chExt cx="4093000" cy="449275"/>
          </a:xfrm>
        </p:grpSpPr>
        <p:sp>
          <p:nvSpPr>
            <p:cNvPr id="270" name="Google Shape;270;g2b22c49685e_0_21"/>
            <p:cNvSpPr/>
            <p:nvPr/>
          </p:nvSpPr>
          <p:spPr>
            <a:xfrm>
              <a:off x="1313800" y="1005825"/>
              <a:ext cx="2931600" cy="37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g2b22c49685e_0_21"/>
            <p:cNvSpPr txBox="1"/>
            <p:nvPr/>
          </p:nvSpPr>
          <p:spPr>
            <a:xfrm>
              <a:off x="152400" y="930650"/>
              <a:ext cx="1134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   름</a:t>
              </a:r>
              <a:r>
                <a:rPr lang="ko-KR" sz="2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</a:t>
              </a:r>
              <a:endParaRPr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2" name="Google Shape;272;g2b22c49685e_0_21"/>
          <p:cNvSpPr txBox="1"/>
          <p:nvPr/>
        </p:nvSpPr>
        <p:spPr>
          <a:xfrm>
            <a:off x="1298378" y="4892113"/>
            <a:ext cx="1363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2b22c49685e_0_21"/>
          <p:cNvSpPr/>
          <p:nvPr/>
        </p:nvSpPr>
        <p:spPr>
          <a:xfrm>
            <a:off x="2424406" y="4888713"/>
            <a:ext cx="16110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2b22c49685e_0_21"/>
          <p:cNvSpPr/>
          <p:nvPr/>
        </p:nvSpPr>
        <p:spPr>
          <a:xfrm>
            <a:off x="4142025" y="4895512"/>
            <a:ext cx="16110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2b22c49685e_0_21"/>
          <p:cNvSpPr/>
          <p:nvPr/>
        </p:nvSpPr>
        <p:spPr>
          <a:xfrm>
            <a:off x="5850475" y="4892538"/>
            <a:ext cx="16110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2b22c49685e_0_21"/>
          <p:cNvSpPr txBox="1"/>
          <p:nvPr/>
        </p:nvSpPr>
        <p:spPr>
          <a:xfrm>
            <a:off x="1298378" y="5469800"/>
            <a:ext cx="13638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2b22c49685e_0_21"/>
          <p:cNvSpPr/>
          <p:nvPr/>
        </p:nvSpPr>
        <p:spPr>
          <a:xfrm>
            <a:off x="2424406" y="5582613"/>
            <a:ext cx="16110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g2b22c49685e_0_21"/>
          <p:cNvSpPr/>
          <p:nvPr/>
        </p:nvSpPr>
        <p:spPr>
          <a:xfrm>
            <a:off x="4142025" y="5589412"/>
            <a:ext cx="16110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2b22c49685e_0_21"/>
          <p:cNvSpPr/>
          <p:nvPr/>
        </p:nvSpPr>
        <p:spPr>
          <a:xfrm>
            <a:off x="5850475" y="5586438"/>
            <a:ext cx="16110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2b22c49685e_0_21"/>
          <p:cNvSpPr/>
          <p:nvPr/>
        </p:nvSpPr>
        <p:spPr>
          <a:xfrm>
            <a:off x="2269975" y="6150925"/>
            <a:ext cx="4173900" cy="5310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버튼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2b22c49685e_0_21"/>
          <p:cNvSpPr txBox="1"/>
          <p:nvPr/>
        </p:nvSpPr>
        <p:spPr>
          <a:xfrm>
            <a:off x="2398125" y="677325"/>
            <a:ext cx="4173900" cy="6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rgbClr val="38761D"/>
                </a:solidFill>
                <a:latin typeface="Malgun Gothic"/>
                <a:ea typeface="Malgun Gothic"/>
                <a:cs typeface="Malgun Gothic"/>
                <a:sym typeface="Malgun Gothic"/>
              </a:rPr>
              <a:t>AllRound _ 회원가입</a:t>
            </a:r>
            <a:endParaRPr b="1" sz="3300">
              <a:solidFill>
                <a:srgbClr val="38761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2b22c49685e_0_21"/>
          <p:cNvSpPr/>
          <p:nvPr/>
        </p:nvSpPr>
        <p:spPr>
          <a:xfrm>
            <a:off x="2092300" y="5745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2b22c49685e_0_21"/>
          <p:cNvSpPr/>
          <p:nvPr/>
        </p:nvSpPr>
        <p:spPr>
          <a:xfrm>
            <a:off x="981700" y="13481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2b22c49685e_0_21"/>
          <p:cNvSpPr/>
          <p:nvPr/>
        </p:nvSpPr>
        <p:spPr>
          <a:xfrm>
            <a:off x="1863700" y="59847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g2b22c49685e_0_6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user/detail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Google Shape;290;g2b22c49685e_0_65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Google Shape;291;g2b22c49685e_0_65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회원 기본정보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수정, 탈퇴 버튼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회원 게시글 목록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제목 입력시 글상세 이동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4. </a:t>
                      </a:r>
                      <a:r>
                        <a:rPr lang="ko-KR" sz="1800"/>
                        <a:t>회원 문제 목록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제목 입력시 문제상세 이동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g2b22c49685e_0_65"/>
          <p:cNvSpPr/>
          <p:nvPr/>
        </p:nvSpPr>
        <p:spPr>
          <a:xfrm>
            <a:off x="528700" y="10177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b22c49685e_0_65"/>
          <p:cNvSpPr/>
          <p:nvPr/>
        </p:nvSpPr>
        <p:spPr>
          <a:xfrm>
            <a:off x="976175" y="1353150"/>
            <a:ext cx="3588000" cy="49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b22c49685e_0_65"/>
          <p:cNvSpPr/>
          <p:nvPr/>
        </p:nvSpPr>
        <p:spPr>
          <a:xfrm>
            <a:off x="5135725" y="1264401"/>
            <a:ext cx="3588000" cy="195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b22c49685e_0_65"/>
          <p:cNvSpPr/>
          <p:nvPr/>
        </p:nvSpPr>
        <p:spPr>
          <a:xfrm>
            <a:off x="5118201" y="3765658"/>
            <a:ext cx="3588132" cy="195441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2b22c49685e_0_65"/>
          <p:cNvSpPr/>
          <p:nvPr/>
        </p:nvSpPr>
        <p:spPr>
          <a:xfrm>
            <a:off x="1280975" y="416596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2b22c49685e_0_65"/>
          <p:cNvSpPr/>
          <p:nvPr/>
        </p:nvSpPr>
        <p:spPr>
          <a:xfrm>
            <a:off x="4807938" y="10177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2b22c49685e_0_65"/>
          <p:cNvSpPr/>
          <p:nvPr/>
        </p:nvSpPr>
        <p:spPr>
          <a:xfrm>
            <a:off x="4807925" y="340076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2b22c49685e_0_65"/>
          <p:cNvSpPr txBox="1"/>
          <p:nvPr/>
        </p:nvSpPr>
        <p:spPr>
          <a:xfrm>
            <a:off x="3606325" y="296600"/>
            <a:ext cx="2931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sz="3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2b22c49685e_0_65"/>
          <p:cNvSpPr/>
          <p:nvPr/>
        </p:nvSpPr>
        <p:spPr>
          <a:xfrm>
            <a:off x="1724600" y="4406250"/>
            <a:ext cx="2097600" cy="535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정보수정 버튼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2b22c49685e_0_65"/>
          <p:cNvSpPr/>
          <p:nvPr/>
        </p:nvSpPr>
        <p:spPr>
          <a:xfrm>
            <a:off x="1724600" y="5084800"/>
            <a:ext cx="2097600" cy="6093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버튼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2b22c49685e_0_65"/>
          <p:cNvSpPr txBox="1"/>
          <p:nvPr/>
        </p:nvSpPr>
        <p:spPr>
          <a:xfrm>
            <a:off x="976175" y="1353150"/>
            <a:ext cx="1134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3" name="Google Shape;303;g2b22c49685e_0_65"/>
          <p:cNvCxnSpPr/>
          <p:nvPr/>
        </p:nvCxnSpPr>
        <p:spPr>
          <a:xfrm>
            <a:off x="1043450" y="1809350"/>
            <a:ext cx="3459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g2b22c49685e_0_65"/>
          <p:cNvSpPr/>
          <p:nvPr/>
        </p:nvSpPr>
        <p:spPr>
          <a:xfrm>
            <a:off x="1116675" y="1995375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2b22c49685e_0_65"/>
          <p:cNvSpPr/>
          <p:nvPr/>
        </p:nvSpPr>
        <p:spPr>
          <a:xfrm>
            <a:off x="1116675" y="2407125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2b22c49685e_0_65"/>
          <p:cNvSpPr/>
          <p:nvPr/>
        </p:nvSpPr>
        <p:spPr>
          <a:xfrm>
            <a:off x="1116675" y="3218975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2b22c49685e_0_65"/>
          <p:cNvSpPr/>
          <p:nvPr/>
        </p:nvSpPr>
        <p:spPr>
          <a:xfrm>
            <a:off x="1116675" y="2813038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2b22c49685e_0_65"/>
          <p:cNvSpPr/>
          <p:nvPr/>
        </p:nvSpPr>
        <p:spPr>
          <a:xfrm>
            <a:off x="1116675" y="3609656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가입일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9" name="Google Shape;309;g2b22c49685e_0_65"/>
          <p:cNvGraphicFramePr/>
          <p:nvPr/>
        </p:nvGraphicFramePr>
        <p:xfrm>
          <a:off x="5182313" y="135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{DDA953B6-61F7-4ED2-AA8A-023EC94D4CEA}</a:tableStyleId>
              </a:tblPr>
              <a:tblGrid>
                <a:gridCol w="1153300"/>
                <a:gridCol w="1153300"/>
                <a:gridCol w="115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번호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제목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작성일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23-03-04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0" name="Google Shape;310;g2b22c49685e_0_65"/>
          <p:cNvGraphicFramePr/>
          <p:nvPr/>
        </p:nvGraphicFramePr>
        <p:xfrm>
          <a:off x="5182313" y="392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{DDA953B6-61F7-4ED2-AA8A-023EC94D4CEA}</a:tableStyleId>
              </a:tblPr>
              <a:tblGrid>
                <a:gridCol w="1153300"/>
                <a:gridCol w="1153300"/>
                <a:gridCol w="115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번호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제목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500"/>
                        <a:t>작성일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23-03-04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g2b22c49685e_0_1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기본문제 목록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basic/list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6" name="Google Shape;316;g2b22c49685e_0_120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" name="Google Shape;317;g2b22c49685e_0_120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문제목록 (게시판형)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제목 클릭시 상세로 이동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문제작성 버튼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문제 작성페이지 이동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페이지 구현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4. 토탈문제수 노출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5. 정렬순서 정리</a:t>
                      </a:r>
                      <a:br>
                        <a:rPr lang="ko-KR" sz="1800"/>
                      </a:br>
                      <a:r>
                        <a:rPr lang="ko-KR" sz="1800"/>
                        <a:t>기본(날짜순)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옵션(추천순)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g2b22c49685e_0_120"/>
          <p:cNvSpPr/>
          <p:nvPr/>
        </p:nvSpPr>
        <p:spPr>
          <a:xfrm>
            <a:off x="-81825" y="20199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9" name="Google Shape;319;g2b22c49685e_0_120"/>
          <p:cNvGraphicFramePr/>
          <p:nvPr/>
        </p:nvGraphicFramePr>
        <p:xfrm>
          <a:off x="294600" y="214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{DDA953B6-61F7-4ED2-AA8A-023EC94D4CEA}</a:tableStyleId>
              </a:tblPr>
              <a:tblGrid>
                <a:gridCol w="1762675"/>
                <a:gridCol w="1762675"/>
                <a:gridCol w="1762675"/>
                <a:gridCol w="1762675"/>
                <a:gridCol w="176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제목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작성자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작성일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추천수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어드민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23-02-03 11:10:20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AAA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23-02-02 11:10:20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BBB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23-02-01 11:10:20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0" name="Google Shape;320;g2b22c49685e_0_120"/>
          <p:cNvSpPr/>
          <p:nvPr/>
        </p:nvSpPr>
        <p:spPr>
          <a:xfrm>
            <a:off x="2126650" y="4478150"/>
            <a:ext cx="4518650" cy="624275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1" name="Google Shape;321;g2b22c49685e_0_120"/>
          <p:cNvSpPr/>
          <p:nvPr/>
        </p:nvSpPr>
        <p:spPr>
          <a:xfrm>
            <a:off x="3213905" y="4574870"/>
            <a:ext cx="2411544" cy="400418"/>
          </a:xfrm>
          <a:prstGeom prst="flowChartProcess">
            <a:avLst/>
          </a:prstGeom>
          <a:solidFill>
            <a:srgbClr val="78909C"/>
          </a:solidFill>
          <a:ln cap="flat" cmpd="sng" w="9525">
            <a:solidFill>
              <a:srgbClr val="EB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000000"/>
                </a:solidFill>
              </a:rPr>
              <a:t>1  2  3  4  5  7  8  9  10</a:t>
            </a:r>
            <a:endParaRPr sz="1100"/>
          </a:p>
        </p:txBody>
      </p:sp>
      <p:sp>
        <p:nvSpPr>
          <p:cNvPr id="322" name="Google Shape;322;g2b22c49685e_0_120"/>
          <p:cNvSpPr/>
          <p:nvPr/>
        </p:nvSpPr>
        <p:spPr>
          <a:xfrm>
            <a:off x="2422865" y="4576045"/>
            <a:ext cx="670137" cy="400418"/>
          </a:xfrm>
          <a:prstGeom prst="flowChartProcess">
            <a:avLst/>
          </a:prstGeom>
          <a:solidFill>
            <a:srgbClr val="78909C"/>
          </a:solidFill>
          <a:ln cap="flat" cmpd="sng" w="9525">
            <a:solidFill>
              <a:srgbClr val="EB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&lt;&lt;</a:t>
            </a:r>
            <a:endParaRPr sz="1100"/>
          </a:p>
        </p:txBody>
      </p:sp>
      <p:sp>
        <p:nvSpPr>
          <p:cNvPr id="323" name="Google Shape;323;g2b22c49685e_0_120"/>
          <p:cNvSpPr/>
          <p:nvPr/>
        </p:nvSpPr>
        <p:spPr>
          <a:xfrm>
            <a:off x="5735824" y="4575951"/>
            <a:ext cx="670137" cy="400418"/>
          </a:xfrm>
          <a:prstGeom prst="flowChartProcess">
            <a:avLst/>
          </a:prstGeom>
          <a:solidFill>
            <a:srgbClr val="78909C"/>
          </a:solidFill>
          <a:ln cap="flat" cmpd="sng" w="9525">
            <a:solidFill>
              <a:srgbClr val="EB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&gt;&gt;</a:t>
            </a:r>
            <a:endParaRPr sz="1100"/>
          </a:p>
        </p:txBody>
      </p:sp>
      <p:sp>
        <p:nvSpPr>
          <p:cNvPr id="324" name="Google Shape;324;g2b22c49685e_0_120"/>
          <p:cNvSpPr/>
          <p:nvPr/>
        </p:nvSpPr>
        <p:spPr>
          <a:xfrm>
            <a:off x="1725175" y="423946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2b22c49685e_0_120"/>
          <p:cNvSpPr/>
          <p:nvPr/>
        </p:nvSpPr>
        <p:spPr>
          <a:xfrm>
            <a:off x="7121150" y="3958050"/>
            <a:ext cx="1903800" cy="335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글작성 버튼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g2b22c49685e_0_120"/>
          <p:cNvSpPr/>
          <p:nvPr/>
        </p:nvSpPr>
        <p:spPr>
          <a:xfrm>
            <a:off x="6776175" y="37725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2b22c49685e_0_120"/>
          <p:cNvSpPr/>
          <p:nvPr/>
        </p:nvSpPr>
        <p:spPr>
          <a:xfrm>
            <a:off x="273613" y="1701475"/>
            <a:ext cx="1903800" cy="335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토탈 문제수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g2b22c49685e_0_120"/>
          <p:cNvSpPr/>
          <p:nvPr/>
        </p:nvSpPr>
        <p:spPr>
          <a:xfrm>
            <a:off x="309638" y="12873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2b22c49685e_0_120"/>
          <p:cNvSpPr/>
          <p:nvPr/>
        </p:nvSpPr>
        <p:spPr>
          <a:xfrm>
            <a:off x="7204163" y="1748225"/>
            <a:ext cx="1903800" cy="335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정렬순서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2b22c49685e_0_120"/>
          <p:cNvSpPr/>
          <p:nvPr/>
        </p:nvSpPr>
        <p:spPr>
          <a:xfrm>
            <a:off x="7240188" y="133408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g2b22c49685e_0_1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기본문제 상세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basic/detail/{id}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6" name="Google Shape;336;g2b22c49685e_0_128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337;g2b22c49685e_0_128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9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문제란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  - 문제, 입력, 출력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  - 예제 , 힌트(코멘트)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5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모나코 에디터 활용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코드작성란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작성자의 코드를 먼저 적어둔다.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버튼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ko-KR" sz="1800"/>
                        <a:t>제출하면 서버로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ko-KR" sz="1800"/>
                        <a:t>코드 전송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2-1. 제출 후 결과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리턴 (오류 / 정답 / 오답)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338;g2b22c49685e_0_128"/>
          <p:cNvSpPr/>
          <p:nvPr/>
        </p:nvSpPr>
        <p:spPr>
          <a:xfrm>
            <a:off x="-5625" y="4197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2b22c49685e_0_128"/>
          <p:cNvSpPr/>
          <p:nvPr/>
        </p:nvSpPr>
        <p:spPr>
          <a:xfrm>
            <a:off x="412125" y="482375"/>
            <a:ext cx="4119000" cy="576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2b22c49685e_0_128"/>
          <p:cNvSpPr/>
          <p:nvPr/>
        </p:nvSpPr>
        <p:spPr>
          <a:xfrm>
            <a:off x="586125" y="866975"/>
            <a:ext cx="37710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2b22c49685e_0_128"/>
          <p:cNvSpPr txBox="1"/>
          <p:nvPr/>
        </p:nvSpPr>
        <p:spPr>
          <a:xfrm>
            <a:off x="498539" y="41668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2b22c49685e_0_128"/>
          <p:cNvSpPr/>
          <p:nvPr/>
        </p:nvSpPr>
        <p:spPr>
          <a:xfrm>
            <a:off x="586125" y="2239775"/>
            <a:ext cx="1711500" cy="64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2b22c49685e_0_128"/>
          <p:cNvSpPr/>
          <p:nvPr/>
        </p:nvSpPr>
        <p:spPr>
          <a:xfrm>
            <a:off x="2645625" y="2239775"/>
            <a:ext cx="1711500" cy="64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2b22c49685e_0_128"/>
          <p:cNvSpPr txBox="1"/>
          <p:nvPr/>
        </p:nvSpPr>
        <p:spPr>
          <a:xfrm>
            <a:off x="586114" y="178723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2b22c49685e_0_128"/>
          <p:cNvSpPr txBox="1"/>
          <p:nvPr/>
        </p:nvSpPr>
        <p:spPr>
          <a:xfrm>
            <a:off x="2645614" y="178723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g2b22c49685e_0_128"/>
          <p:cNvSpPr/>
          <p:nvPr/>
        </p:nvSpPr>
        <p:spPr>
          <a:xfrm>
            <a:off x="629912" y="3455675"/>
            <a:ext cx="37710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예제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2b22c49685e_0_128"/>
          <p:cNvSpPr txBox="1"/>
          <p:nvPr/>
        </p:nvSpPr>
        <p:spPr>
          <a:xfrm>
            <a:off x="542326" y="300538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2b22c49685e_0_128"/>
          <p:cNvSpPr/>
          <p:nvPr/>
        </p:nvSpPr>
        <p:spPr>
          <a:xfrm>
            <a:off x="629925" y="4819175"/>
            <a:ext cx="3771000" cy="126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힌트 또는 코멘트 있을 시에만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2b22c49685e_0_128"/>
          <p:cNvSpPr txBox="1"/>
          <p:nvPr/>
        </p:nvSpPr>
        <p:spPr>
          <a:xfrm>
            <a:off x="586126" y="437128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힌트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2b22c49685e_0_128"/>
          <p:cNvSpPr/>
          <p:nvPr/>
        </p:nvSpPr>
        <p:spPr>
          <a:xfrm>
            <a:off x="4643937" y="3748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2b22c49685e_0_128"/>
          <p:cNvSpPr/>
          <p:nvPr/>
        </p:nvSpPr>
        <p:spPr>
          <a:xfrm>
            <a:off x="5019125" y="513700"/>
            <a:ext cx="4119000" cy="576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모나코 에디터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코드작성 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2b22c49685e_0_128"/>
          <p:cNvSpPr/>
          <p:nvPr/>
        </p:nvSpPr>
        <p:spPr>
          <a:xfrm>
            <a:off x="7669038" y="6383312"/>
            <a:ext cx="1299900" cy="37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2b22c49685e_0_128"/>
          <p:cNvSpPr/>
          <p:nvPr/>
        </p:nvSpPr>
        <p:spPr>
          <a:xfrm>
            <a:off x="7158537" y="63946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g2b22c49685e_0_14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공유문제 목록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share/list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Google Shape;359;g2b22c49685e_0_142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0" name="Google Shape;360;g2b22c49685e_0_142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문제목록 (게시판형)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제목 클릭시 상세로 이동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문제작성 버튼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문제 작성페이지 이동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페이지 구현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4. 토탈문제수 노출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5. 정렬순서 정리</a:t>
                      </a:r>
                      <a:br>
                        <a:rPr lang="ko-KR" sz="1800"/>
                      </a:br>
                      <a:r>
                        <a:rPr lang="ko-KR" sz="1800"/>
                        <a:t>기본(날짜순)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옵션(추천순)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6. 안내문 제공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g2b22c49685e_0_142"/>
          <p:cNvSpPr/>
          <p:nvPr/>
        </p:nvSpPr>
        <p:spPr>
          <a:xfrm>
            <a:off x="-81825" y="34677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2" name="Google Shape;362;g2b22c49685e_0_142"/>
          <p:cNvGraphicFramePr/>
          <p:nvPr/>
        </p:nvGraphicFramePr>
        <p:xfrm>
          <a:off x="294600" y="359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{DDA953B6-61F7-4ED2-AA8A-023EC94D4CEA}</a:tableStyleId>
              </a:tblPr>
              <a:tblGrid>
                <a:gridCol w="1762675"/>
                <a:gridCol w="1762675"/>
                <a:gridCol w="1762675"/>
                <a:gridCol w="1762675"/>
                <a:gridCol w="176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제목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작성자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작성일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추천수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어드민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23-02-03 11:10:20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AAA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23-02-02 11:10:20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BBB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23-02-01 11:10:20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" name="Google Shape;363;g2b22c49685e_0_142"/>
          <p:cNvSpPr txBox="1"/>
          <p:nvPr/>
        </p:nvSpPr>
        <p:spPr>
          <a:xfrm>
            <a:off x="2599500" y="475975"/>
            <a:ext cx="4045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유저가 만든 공유 문제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2b22c49685e_0_142"/>
          <p:cNvSpPr/>
          <p:nvPr/>
        </p:nvSpPr>
        <p:spPr>
          <a:xfrm>
            <a:off x="2126650" y="5925950"/>
            <a:ext cx="4518650" cy="624275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65" name="Google Shape;365;g2b22c49685e_0_142"/>
          <p:cNvSpPr/>
          <p:nvPr/>
        </p:nvSpPr>
        <p:spPr>
          <a:xfrm>
            <a:off x="3213905" y="6022670"/>
            <a:ext cx="2411544" cy="400418"/>
          </a:xfrm>
          <a:prstGeom prst="flowChartProcess">
            <a:avLst/>
          </a:prstGeom>
          <a:solidFill>
            <a:srgbClr val="78909C"/>
          </a:solidFill>
          <a:ln cap="flat" cmpd="sng" w="9525">
            <a:solidFill>
              <a:srgbClr val="EB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000000"/>
                </a:solidFill>
              </a:rPr>
              <a:t>1  2  3  4  5  7  8  9  10</a:t>
            </a:r>
            <a:endParaRPr sz="1100"/>
          </a:p>
        </p:txBody>
      </p:sp>
      <p:sp>
        <p:nvSpPr>
          <p:cNvPr id="366" name="Google Shape;366;g2b22c49685e_0_142"/>
          <p:cNvSpPr/>
          <p:nvPr/>
        </p:nvSpPr>
        <p:spPr>
          <a:xfrm>
            <a:off x="2422865" y="6023845"/>
            <a:ext cx="670137" cy="400418"/>
          </a:xfrm>
          <a:prstGeom prst="flowChartProcess">
            <a:avLst/>
          </a:prstGeom>
          <a:solidFill>
            <a:srgbClr val="78909C"/>
          </a:solidFill>
          <a:ln cap="flat" cmpd="sng" w="9525">
            <a:solidFill>
              <a:srgbClr val="EB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&lt;&lt;</a:t>
            </a:r>
            <a:endParaRPr sz="1100"/>
          </a:p>
        </p:txBody>
      </p:sp>
      <p:sp>
        <p:nvSpPr>
          <p:cNvPr id="367" name="Google Shape;367;g2b22c49685e_0_142"/>
          <p:cNvSpPr/>
          <p:nvPr/>
        </p:nvSpPr>
        <p:spPr>
          <a:xfrm>
            <a:off x="5735824" y="6023751"/>
            <a:ext cx="670137" cy="400418"/>
          </a:xfrm>
          <a:prstGeom prst="flowChartProcess">
            <a:avLst/>
          </a:prstGeom>
          <a:solidFill>
            <a:srgbClr val="78909C"/>
          </a:solidFill>
          <a:ln cap="flat" cmpd="sng" w="9525">
            <a:solidFill>
              <a:srgbClr val="EB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&gt;&gt;</a:t>
            </a:r>
            <a:endParaRPr sz="1100"/>
          </a:p>
        </p:txBody>
      </p:sp>
      <p:sp>
        <p:nvSpPr>
          <p:cNvPr id="368" name="Google Shape;368;g2b22c49685e_0_142"/>
          <p:cNvSpPr/>
          <p:nvPr/>
        </p:nvSpPr>
        <p:spPr>
          <a:xfrm>
            <a:off x="1725175" y="568726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2b22c49685e_0_142"/>
          <p:cNvSpPr/>
          <p:nvPr/>
        </p:nvSpPr>
        <p:spPr>
          <a:xfrm>
            <a:off x="7121150" y="5405850"/>
            <a:ext cx="1903800" cy="335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글작성 버튼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2b22c49685e_0_142"/>
          <p:cNvSpPr/>
          <p:nvPr/>
        </p:nvSpPr>
        <p:spPr>
          <a:xfrm>
            <a:off x="6776175" y="52203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2b22c49685e_0_142"/>
          <p:cNvSpPr/>
          <p:nvPr/>
        </p:nvSpPr>
        <p:spPr>
          <a:xfrm>
            <a:off x="273613" y="3149275"/>
            <a:ext cx="1903800" cy="335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토탈 문제수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2b22c49685e_0_142"/>
          <p:cNvSpPr/>
          <p:nvPr/>
        </p:nvSpPr>
        <p:spPr>
          <a:xfrm>
            <a:off x="309638" y="27351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2b22c49685e_0_142"/>
          <p:cNvSpPr/>
          <p:nvPr/>
        </p:nvSpPr>
        <p:spPr>
          <a:xfrm>
            <a:off x="7204163" y="3196025"/>
            <a:ext cx="1903800" cy="335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정렬순서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2b22c49685e_0_142"/>
          <p:cNvSpPr/>
          <p:nvPr/>
        </p:nvSpPr>
        <p:spPr>
          <a:xfrm>
            <a:off x="7240188" y="278188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g2b22c49685e_0_142"/>
          <p:cNvSpPr/>
          <p:nvPr/>
        </p:nvSpPr>
        <p:spPr>
          <a:xfrm>
            <a:off x="1234800" y="1233013"/>
            <a:ext cx="6718500" cy="13458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안내문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AutoNum type="arabicPeriod"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작성된 문제는 수정되지 않습니다.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AutoNum type="arabicPeriod"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추천수가 많으면 기본문제로 체택 됩니다.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AutoNum type="arabicPeriod"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이외의 게시글은 삼가해 주세요.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AutoNum type="arabicPeriod"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언어별 버튼을 제공합니다.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2b22c49685e_0_142"/>
          <p:cNvSpPr/>
          <p:nvPr/>
        </p:nvSpPr>
        <p:spPr>
          <a:xfrm>
            <a:off x="915588" y="102928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g2b22c49685e_0_14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공유문제 작성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share/write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Google Shape;382;g2b22c49685e_0_149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3" name="Google Shape;383;g2b22c49685e_0_149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19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문제 작성란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  - 문제, 입력, 출력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  - 예제 , 힌트(코멘트)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8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모나코 에디터 활용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 </a:t>
                      </a:r>
                      <a:r>
                        <a:rPr lang="ko-KR" sz="1800"/>
                        <a:t>코드작성란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작성자의 코드를 먼저 적어둔다.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버튼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ko-KR" sz="1800"/>
                        <a:t>작성완료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ko-KR" sz="1800"/>
                        <a:t>이전으로 (작성취소)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4" name="Google Shape;384;g2b22c49685e_0_149"/>
          <p:cNvSpPr/>
          <p:nvPr/>
        </p:nvSpPr>
        <p:spPr>
          <a:xfrm>
            <a:off x="-5625" y="4197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g2b22c49685e_0_149"/>
          <p:cNvSpPr/>
          <p:nvPr/>
        </p:nvSpPr>
        <p:spPr>
          <a:xfrm>
            <a:off x="412125" y="482375"/>
            <a:ext cx="4119000" cy="576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2b22c49685e_0_149"/>
          <p:cNvSpPr/>
          <p:nvPr/>
        </p:nvSpPr>
        <p:spPr>
          <a:xfrm>
            <a:off x="586125" y="866975"/>
            <a:ext cx="37710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 작성란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2b22c49685e_0_149"/>
          <p:cNvSpPr txBox="1"/>
          <p:nvPr/>
        </p:nvSpPr>
        <p:spPr>
          <a:xfrm>
            <a:off x="498539" y="41668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2b22c49685e_0_149"/>
          <p:cNvSpPr/>
          <p:nvPr/>
        </p:nvSpPr>
        <p:spPr>
          <a:xfrm>
            <a:off x="586125" y="2239775"/>
            <a:ext cx="1711500" cy="64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입력 작성란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2b22c49685e_0_149"/>
          <p:cNvSpPr/>
          <p:nvPr/>
        </p:nvSpPr>
        <p:spPr>
          <a:xfrm>
            <a:off x="2645625" y="2239775"/>
            <a:ext cx="1711500" cy="64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출력 작성란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2b22c49685e_0_149"/>
          <p:cNvSpPr txBox="1"/>
          <p:nvPr/>
        </p:nvSpPr>
        <p:spPr>
          <a:xfrm>
            <a:off x="586114" y="178723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2b22c49685e_0_149"/>
          <p:cNvSpPr txBox="1"/>
          <p:nvPr/>
        </p:nvSpPr>
        <p:spPr>
          <a:xfrm>
            <a:off x="2645614" y="178723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2b22c49685e_0_149"/>
          <p:cNvSpPr/>
          <p:nvPr/>
        </p:nvSpPr>
        <p:spPr>
          <a:xfrm>
            <a:off x="629912" y="3455675"/>
            <a:ext cx="3771000" cy="8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예제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작성란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2b22c49685e_0_149"/>
          <p:cNvSpPr txBox="1"/>
          <p:nvPr/>
        </p:nvSpPr>
        <p:spPr>
          <a:xfrm>
            <a:off x="542326" y="300538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2b22c49685e_0_149"/>
          <p:cNvSpPr/>
          <p:nvPr/>
        </p:nvSpPr>
        <p:spPr>
          <a:xfrm>
            <a:off x="629925" y="4819175"/>
            <a:ext cx="3771000" cy="126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작성자 의 힌트 또는 코멘트 작성란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2b22c49685e_0_149"/>
          <p:cNvSpPr txBox="1"/>
          <p:nvPr/>
        </p:nvSpPr>
        <p:spPr>
          <a:xfrm>
            <a:off x="586126" y="4371285"/>
            <a:ext cx="730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힌트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2b22c49685e_0_149"/>
          <p:cNvSpPr/>
          <p:nvPr/>
        </p:nvSpPr>
        <p:spPr>
          <a:xfrm>
            <a:off x="4643937" y="3748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2b22c49685e_0_149"/>
          <p:cNvSpPr/>
          <p:nvPr/>
        </p:nvSpPr>
        <p:spPr>
          <a:xfrm>
            <a:off x="5019125" y="513700"/>
            <a:ext cx="4119000" cy="576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모나코 에디터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코드작성 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2b22c49685e_0_149"/>
          <p:cNvSpPr/>
          <p:nvPr/>
        </p:nvSpPr>
        <p:spPr>
          <a:xfrm>
            <a:off x="6077700" y="6388900"/>
            <a:ext cx="1299900" cy="37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작성완료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2b22c49685e_0_149"/>
          <p:cNvSpPr/>
          <p:nvPr/>
        </p:nvSpPr>
        <p:spPr>
          <a:xfrm>
            <a:off x="7669038" y="6383312"/>
            <a:ext cx="1299900" cy="37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이전으로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2b22c49685e_0_149"/>
          <p:cNvSpPr/>
          <p:nvPr/>
        </p:nvSpPr>
        <p:spPr>
          <a:xfrm>
            <a:off x="5634537" y="63946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22c49685e_0_156"/>
          <p:cNvSpPr/>
          <p:nvPr/>
        </p:nvSpPr>
        <p:spPr>
          <a:xfrm>
            <a:off x="5019125" y="513700"/>
            <a:ext cx="4119000" cy="31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모나코 에디터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코드작성 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6" name="Google Shape;406;g2b22c49685e_0_15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공유문제 상세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share/detail/{id}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Google Shape;407;g2b22c49685e_0_156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Google Shape;408;g2b22c49685e_0_156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문제내용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유저가 작성한 내용 가져오기.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추천버튼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추천 수를 활용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(목록 에서도)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모나코에디터 활용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답안을 작성해 보자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4. 삭제버튼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작성자에게만 오픈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5. 목록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돌아가기 버튼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6. 댓글지원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09" name="Google Shape;409;g2b22c49685e_0_156"/>
          <p:cNvSpPr/>
          <p:nvPr/>
        </p:nvSpPr>
        <p:spPr>
          <a:xfrm>
            <a:off x="-5625" y="4197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2b22c49685e_0_156"/>
          <p:cNvSpPr/>
          <p:nvPr/>
        </p:nvSpPr>
        <p:spPr>
          <a:xfrm>
            <a:off x="412125" y="482375"/>
            <a:ext cx="4119000" cy="62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2b22c49685e_0_156"/>
          <p:cNvSpPr/>
          <p:nvPr/>
        </p:nvSpPr>
        <p:spPr>
          <a:xfrm>
            <a:off x="586135" y="1200069"/>
            <a:ext cx="3771000" cy="6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 내용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2b22c49685e_0_156"/>
          <p:cNvSpPr txBox="1"/>
          <p:nvPr/>
        </p:nvSpPr>
        <p:spPr>
          <a:xfrm>
            <a:off x="498550" y="843225"/>
            <a:ext cx="730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2b22c49685e_0_156"/>
          <p:cNvSpPr/>
          <p:nvPr/>
        </p:nvSpPr>
        <p:spPr>
          <a:xfrm>
            <a:off x="586135" y="2287981"/>
            <a:ext cx="1711500" cy="50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입력 내용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2b22c49685e_0_156"/>
          <p:cNvSpPr/>
          <p:nvPr/>
        </p:nvSpPr>
        <p:spPr>
          <a:xfrm>
            <a:off x="2645618" y="2287981"/>
            <a:ext cx="1711500" cy="50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출력 내용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2b22c49685e_0_156"/>
          <p:cNvSpPr txBox="1"/>
          <p:nvPr/>
        </p:nvSpPr>
        <p:spPr>
          <a:xfrm>
            <a:off x="586124" y="1929354"/>
            <a:ext cx="730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g2b22c49685e_0_156"/>
          <p:cNvSpPr txBox="1"/>
          <p:nvPr/>
        </p:nvSpPr>
        <p:spPr>
          <a:xfrm>
            <a:off x="2645607" y="1929354"/>
            <a:ext cx="730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2b22c49685e_0_156"/>
          <p:cNvSpPr/>
          <p:nvPr/>
        </p:nvSpPr>
        <p:spPr>
          <a:xfrm>
            <a:off x="629923" y="3251553"/>
            <a:ext cx="3771000" cy="66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예제 내용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2b22c49685e_0_156"/>
          <p:cNvSpPr txBox="1"/>
          <p:nvPr/>
        </p:nvSpPr>
        <p:spPr>
          <a:xfrm>
            <a:off x="542337" y="2894709"/>
            <a:ext cx="730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2b22c49685e_0_156"/>
          <p:cNvSpPr/>
          <p:nvPr/>
        </p:nvSpPr>
        <p:spPr>
          <a:xfrm>
            <a:off x="629935" y="4332095"/>
            <a:ext cx="3771000" cy="100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작성자 의 힌트 또는 코멘트 내용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2b22c49685e_0_156"/>
          <p:cNvSpPr txBox="1"/>
          <p:nvPr/>
        </p:nvSpPr>
        <p:spPr>
          <a:xfrm>
            <a:off x="586137" y="3977153"/>
            <a:ext cx="730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힌트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g2b22c49685e_0_156"/>
          <p:cNvSpPr/>
          <p:nvPr/>
        </p:nvSpPr>
        <p:spPr>
          <a:xfrm>
            <a:off x="1062537" y="5272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g2b22c49685e_0_156"/>
          <p:cNvSpPr/>
          <p:nvPr/>
        </p:nvSpPr>
        <p:spPr>
          <a:xfrm>
            <a:off x="6021531" y="6375312"/>
            <a:ext cx="1299900" cy="3741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2b22c49685e_0_156"/>
          <p:cNvSpPr/>
          <p:nvPr/>
        </p:nvSpPr>
        <p:spPr>
          <a:xfrm>
            <a:off x="4643937" y="4510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2b22c49685e_0_156"/>
          <p:cNvSpPr/>
          <p:nvPr/>
        </p:nvSpPr>
        <p:spPr>
          <a:xfrm>
            <a:off x="651835" y="5657370"/>
            <a:ext cx="3771000" cy="100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작성자가 입력한 정답코드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g2b22c49685e_0_156"/>
          <p:cNvSpPr txBox="1"/>
          <p:nvPr/>
        </p:nvSpPr>
        <p:spPr>
          <a:xfrm>
            <a:off x="607996" y="5302425"/>
            <a:ext cx="2376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정답코드 (가림)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2b22c49685e_0_156"/>
          <p:cNvSpPr/>
          <p:nvPr/>
        </p:nvSpPr>
        <p:spPr>
          <a:xfrm>
            <a:off x="5637512" y="63946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2b22c49685e_0_156"/>
          <p:cNvSpPr/>
          <p:nvPr/>
        </p:nvSpPr>
        <p:spPr>
          <a:xfrm>
            <a:off x="7823050" y="6365006"/>
            <a:ext cx="1299900" cy="37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2b22c49685e_0_156"/>
          <p:cNvSpPr/>
          <p:nvPr/>
        </p:nvSpPr>
        <p:spPr>
          <a:xfrm>
            <a:off x="1454000" y="619375"/>
            <a:ext cx="1922100" cy="335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2b22c49685e_0_156"/>
          <p:cNvSpPr/>
          <p:nvPr/>
        </p:nvSpPr>
        <p:spPr>
          <a:xfrm>
            <a:off x="7408418" y="6376331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2b22c49685e_0_156"/>
          <p:cNvSpPr/>
          <p:nvPr/>
        </p:nvSpPr>
        <p:spPr>
          <a:xfrm>
            <a:off x="4976025" y="4100625"/>
            <a:ext cx="4119000" cy="21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댓글지원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2b22c49685e_0_156"/>
          <p:cNvSpPr/>
          <p:nvPr/>
        </p:nvSpPr>
        <p:spPr>
          <a:xfrm>
            <a:off x="5455275" y="4265375"/>
            <a:ext cx="3185400" cy="37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댓글작성공간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2b22c49685e_0_156"/>
          <p:cNvSpPr/>
          <p:nvPr/>
        </p:nvSpPr>
        <p:spPr>
          <a:xfrm>
            <a:off x="4646912" y="37276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Google Shape;437;g2b22c49685e_0_16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게시판 글 목록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board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/list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g2b22c49685e_0_163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g2b22c49685e_0_163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게시글 목록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서버에서 받아오기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글 작성버튼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작성페이지로 이동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페이지구현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4. 토탈 게시글의 수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5. 정렬순서 옵션</a:t>
                      </a:r>
                      <a:endParaRPr sz="18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 - 기본 (전체 최신순)</a:t>
                      </a:r>
                      <a:endParaRPr sz="18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  - 조회순 (</a:t>
                      </a:r>
                      <a:r>
                        <a:rPr lang="ko-KR" sz="1800"/>
                        <a:t>전체 조회순)</a:t>
                      </a:r>
                      <a:endParaRPr sz="18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- 스터디 (최신순)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- 질문 (최신순)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  - 일반 (최신순)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 vMerge="1"/>
              </a:tr>
            </a:tbl>
          </a:graphicData>
        </a:graphic>
      </p:graphicFrame>
      <p:sp>
        <p:nvSpPr>
          <p:cNvPr id="440" name="Google Shape;440;g2b22c49685e_0_163"/>
          <p:cNvSpPr/>
          <p:nvPr/>
        </p:nvSpPr>
        <p:spPr>
          <a:xfrm>
            <a:off x="-81825" y="26295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1" name="Google Shape;441;g2b22c49685e_0_163"/>
          <p:cNvGraphicFramePr/>
          <p:nvPr/>
        </p:nvGraphicFramePr>
        <p:xfrm>
          <a:off x="294600" y="2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{DDA953B6-61F7-4ED2-AA8A-023EC94D4CEA}</a:tableStyleId>
              </a:tblPr>
              <a:tblGrid>
                <a:gridCol w="575125"/>
                <a:gridCol w="855450"/>
                <a:gridCol w="2663525"/>
                <a:gridCol w="1542575"/>
                <a:gridCol w="844900"/>
                <a:gridCol w="233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카테고리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제목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작성자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조회수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작성일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스터디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어드민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23-02-03 11:10:20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질문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AAA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23-02-02 11:10:20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   일반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테스트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BBB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23-02-01 11:10:20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42" name="Google Shape;442;g2b22c49685e_0_163"/>
          <p:cNvSpPr/>
          <p:nvPr/>
        </p:nvSpPr>
        <p:spPr>
          <a:xfrm>
            <a:off x="2126650" y="5087750"/>
            <a:ext cx="4518650" cy="624275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3" name="Google Shape;443;g2b22c49685e_0_163"/>
          <p:cNvSpPr/>
          <p:nvPr/>
        </p:nvSpPr>
        <p:spPr>
          <a:xfrm>
            <a:off x="3213905" y="5184470"/>
            <a:ext cx="2411544" cy="400418"/>
          </a:xfrm>
          <a:prstGeom prst="flowChartProcess">
            <a:avLst/>
          </a:prstGeom>
          <a:solidFill>
            <a:srgbClr val="78909C"/>
          </a:solidFill>
          <a:ln cap="flat" cmpd="sng" w="9525">
            <a:solidFill>
              <a:srgbClr val="EB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000000"/>
                </a:solidFill>
              </a:rPr>
              <a:t>1  2  3  4  5  7  8  9  10</a:t>
            </a:r>
            <a:endParaRPr sz="1100"/>
          </a:p>
        </p:txBody>
      </p:sp>
      <p:sp>
        <p:nvSpPr>
          <p:cNvPr id="444" name="Google Shape;444;g2b22c49685e_0_163"/>
          <p:cNvSpPr/>
          <p:nvPr/>
        </p:nvSpPr>
        <p:spPr>
          <a:xfrm>
            <a:off x="2422865" y="5185645"/>
            <a:ext cx="670137" cy="400418"/>
          </a:xfrm>
          <a:prstGeom prst="flowChartProcess">
            <a:avLst/>
          </a:prstGeom>
          <a:solidFill>
            <a:srgbClr val="78909C"/>
          </a:solidFill>
          <a:ln cap="flat" cmpd="sng" w="9525">
            <a:solidFill>
              <a:srgbClr val="EB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&lt;&lt;</a:t>
            </a:r>
            <a:endParaRPr sz="1100"/>
          </a:p>
        </p:txBody>
      </p:sp>
      <p:sp>
        <p:nvSpPr>
          <p:cNvPr id="445" name="Google Shape;445;g2b22c49685e_0_163"/>
          <p:cNvSpPr/>
          <p:nvPr/>
        </p:nvSpPr>
        <p:spPr>
          <a:xfrm>
            <a:off x="5735824" y="5185551"/>
            <a:ext cx="670137" cy="400418"/>
          </a:xfrm>
          <a:prstGeom prst="flowChartProcess">
            <a:avLst/>
          </a:prstGeom>
          <a:solidFill>
            <a:srgbClr val="78909C"/>
          </a:solidFill>
          <a:ln cap="flat" cmpd="sng" w="9525">
            <a:solidFill>
              <a:srgbClr val="EB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&gt;&gt;</a:t>
            </a:r>
            <a:endParaRPr sz="1100"/>
          </a:p>
        </p:txBody>
      </p:sp>
      <p:sp>
        <p:nvSpPr>
          <p:cNvPr id="446" name="Google Shape;446;g2b22c49685e_0_163"/>
          <p:cNvSpPr/>
          <p:nvPr/>
        </p:nvSpPr>
        <p:spPr>
          <a:xfrm>
            <a:off x="1725175" y="484906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2b22c49685e_0_163"/>
          <p:cNvSpPr/>
          <p:nvPr/>
        </p:nvSpPr>
        <p:spPr>
          <a:xfrm>
            <a:off x="7121150" y="4567650"/>
            <a:ext cx="1903800" cy="335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글작성 버튼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2b22c49685e_0_163"/>
          <p:cNvSpPr/>
          <p:nvPr/>
        </p:nvSpPr>
        <p:spPr>
          <a:xfrm>
            <a:off x="6776175" y="43821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2b22c49685e_0_163"/>
          <p:cNvSpPr/>
          <p:nvPr/>
        </p:nvSpPr>
        <p:spPr>
          <a:xfrm>
            <a:off x="273613" y="2311075"/>
            <a:ext cx="1903800" cy="335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토탈 게시글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2b22c49685e_0_163"/>
          <p:cNvSpPr/>
          <p:nvPr/>
        </p:nvSpPr>
        <p:spPr>
          <a:xfrm>
            <a:off x="309638" y="18969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2b22c49685e_0_163"/>
          <p:cNvSpPr/>
          <p:nvPr/>
        </p:nvSpPr>
        <p:spPr>
          <a:xfrm>
            <a:off x="7204163" y="2357825"/>
            <a:ext cx="1903800" cy="3354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정렬순서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2b22c49685e_0_163"/>
          <p:cNvSpPr/>
          <p:nvPr/>
        </p:nvSpPr>
        <p:spPr>
          <a:xfrm>
            <a:off x="7240188" y="194368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2b22c49685e_0_163"/>
          <p:cNvSpPr txBox="1"/>
          <p:nvPr/>
        </p:nvSpPr>
        <p:spPr>
          <a:xfrm>
            <a:off x="2068625" y="713950"/>
            <a:ext cx="50397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교류게시판</a:t>
            </a:r>
            <a:endParaRPr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Google Shape;458;g2b22c49685e_0_17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게시판 글 작성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board/write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9" name="Google Shape;459;g2b22c49685e_0_170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Google Shape;460;g2b22c49685e_0_170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99815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게시글 작성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카테고리 선택 (셀렉)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옵션1. 스터디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옵션2. 질문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옵션3. 잡담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타이틀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quill 사용 예정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8150">
                <a:tc vMerge="1"/>
              </a:tr>
              <a:tr h="998150">
                <a:tc vMerge="1"/>
              </a:tr>
              <a:tr h="115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버튼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작성완료 -&gt; 작성 후 상세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목록으로 -&gt; 작성취소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후 목록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g2b22c49685e_0_170"/>
          <p:cNvSpPr/>
          <p:nvPr/>
        </p:nvSpPr>
        <p:spPr>
          <a:xfrm>
            <a:off x="832575" y="4959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2b22c49685e_0_170"/>
          <p:cNvSpPr/>
          <p:nvPr/>
        </p:nvSpPr>
        <p:spPr>
          <a:xfrm>
            <a:off x="1281450" y="1821250"/>
            <a:ext cx="6279000" cy="47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g2b22c49685e_0_170"/>
          <p:cNvSpPr txBox="1"/>
          <p:nvPr/>
        </p:nvSpPr>
        <p:spPr>
          <a:xfrm>
            <a:off x="1281450" y="1349475"/>
            <a:ext cx="1519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2b22c49685e_0_170"/>
          <p:cNvSpPr/>
          <p:nvPr/>
        </p:nvSpPr>
        <p:spPr>
          <a:xfrm>
            <a:off x="1281450" y="2905500"/>
            <a:ext cx="6279000" cy="307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2b22c49685e_0_170"/>
          <p:cNvSpPr txBox="1"/>
          <p:nvPr/>
        </p:nvSpPr>
        <p:spPr>
          <a:xfrm>
            <a:off x="1281450" y="2433725"/>
            <a:ext cx="1519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2b22c49685e_0_170"/>
          <p:cNvSpPr/>
          <p:nvPr/>
        </p:nvSpPr>
        <p:spPr>
          <a:xfrm>
            <a:off x="2745950" y="6287975"/>
            <a:ext cx="1171500" cy="476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작성완료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2b22c49685e_0_170"/>
          <p:cNvSpPr/>
          <p:nvPr/>
        </p:nvSpPr>
        <p:spPr>
          <a:xfrm>
            <a:off x="4253450" y="6287975"/>
            <a:ext cx="1171500" cy="476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2b22c49685e_0_170"/>
          <p:cNvSpPr/>
          <p:nvPr/>
        </p:nvSpPr>
        <p:spPr>
          <a:xfrm>
            <a:off x="2356575" y="62871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2b22c49685e_0_170"/>
          <p:cNvSpPr/>
          <p:nvPr/>
        </p:nvSpPr>
        <p:spPr>
          <a:xfrm>
            <a:off x="1281450" y="737000"/>
            <a:ext cx="6279000" cy="47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카테고리 선택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3541223"/>
            <a:ext cx="3624349" cy="3316778"/>
          </a:xfrm>
          <a:prstGeom prst="rtTriangle">
            <a:avLst/>
          </a:prstGeom>
          <a:solidFill>
            <a:srgbClr val="C4E0B2">
              <a:alpha val="49803"/>
            </a:srgbClr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50749" y="1430458"/>
            <a:ext cx="21550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 차</a:t>
            </a:r>
            <a:endParaRPr b="1"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550747" y="2386358"/>
            <a:ext cx="390940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(Information Architecture)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(페이지 구상도)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/>
          <p:nvPr/>
        </p:nvSpPr>
        <p:spPr>
          <a:xfrm rot="10800000">
            <a:off x="8567651" y="0"/>
            <a:ext cx="3624349" cy="3316778"/>
          </a:xfrm>
          <a:prstGeom prst="rtTriangle">
            <a:avLst/>
          </a:prstGeom>
          <a:solidFill>
            <a:srgbClr val="C4E0B2">
              <a:alpha val="49803"/>
            </a:srgbClr>
          </a:solidFill>
          <a:ln cap="flat" cmpd="sng" w="9525">
            <a:solidFill>
              <a:srgbClr val="3856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4679596" y="2161204"/>
            <a:ext cx="215507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Google Shape;474;g2b22c49685e_0_17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게시판 글 상세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board/detail/{id}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Google Shape;475;g2b22c49685e_0_177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" name="Google Shape;476;g2b22c49685e_0_177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작성한 게시글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서버에서 데이터 가져오기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댓글지원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유저 누구에게나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3. 수정 / 삭제 버튼</a:t>
                      </a:r>
                      <a:endParaRPr sz="18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작성자에게만 노출</a:t>
                      </a:r>
                      <a:endParaRPr sz="18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ko-KR" sz="1800"/>
                        <a:t>수정페이지 이동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ko-KR" sz="1800"/>
                        <a:t>삭제시 목록으로 이동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 vMerge="1"/>
              </a:tr>
              <a:tr h="10247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4. 작성 / 목록 버튼</a:t>
                      </a:r>
                      <a:endParaRPr sz="18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모든유저에게 노출</a:t>
                      </a:r>
                      <a:endParaRPr sz="18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ko-KR" sz="1800"/>
                        <a:t>작성페이지 이동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ko-KR" sz="1800"/>
                        <a:t>목록페이지 이동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 vMerge="1"/>
              </a:tr>
            </a:tbl>
          </a:graphicData>
        </a:graphic>
      </p:graphicFrame>
      <p:sp>
        <p:nvSpPr>
          <p:cNvPr id="477" name="Google Shape;477;g2b22c49685e_0_177"/>
          <p:cNvSpPr/>
          <p:nvPr/>
        </p:nvSpPr>
        <p:spPr>
          <a:xfrm>
            <a:off x="832575" y="4959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g2b22c49685e_0_177"/>
          <p:cNvSpPr/>
          <p:nvPr/>
        </p:nvSpPr>
        <p:spPr>
          <a:xfrm>
            <a:off x="1281450" y="1364725"/>
            <a:ext cx="6279000" cy="47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타이틀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2b22c49685e_0_177"/>
          <p:cNvSpPr/>
          <p:nvPr/>
        </p:nvSpPr>
        <p:spPr>
          <a:xfrm>
            <a:off x="1281450" y="2620175"/>
            <a:ext cx="6279000" cy="197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컨텐츠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g2b22c49685e_0_177"/>
          <p:cNvSpPr/>
          <p:nvPr/>
        </p:nvSpPr>
        <p:spPr>
          <a:xfrm>
            <a:off x="2902950" y="6313550"/>
            <a:ext cx="1171500" cy="4761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g2b22c49685e_0_177"/>
          <p:cNvSpPr/>
          <p:nvPr/>
        </p:nvSpPr>
        <p:spPr>
          <a:xfrm>
            <a:off x="6388950" y="6313550"/>
            <a:ext cx="1171500" cy="476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g2b22c49685e_0_177"/>
          <p:cNvSpPr/>
          <p:nvPr/>
        </p:nvSpPr>
        <p:spPr>
          <a:xfrm>
            <a:off x="832575" y="46869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g2b22c49685e_0_177"/>
          <p:cNvSpPr/>
          <p:nvPr/>
        </p:nvSpPr>
        <p:spPr>
          <a:xfrm>
            <a:off x="1281450" y="737000"/>
            <a:ext cx="6279000" cy="47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카테고리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g2b22c49685e_0_177"/>
          <p:cNvSpPr/>
          <p:nvPr/>
        </p:nvSpPr>
        <p:spPr>
          <a:xfrm>
            <a:off x="1281450" y="1992450"/>
            <a:ext cx="6279000" cy="47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작성자 								조회수 	작성일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g2b22c49685e_0_177"/>
          <p:cNvSpPr/>
          <p:nvPr/>
        </p:nvSpPr>
        <p:spPr>
          <a:xfrm>
            <a:off x="1281450" y="4746400"/>
            <a:ext cx="6279000" cy="47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댓글 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g2b22c49685e_0_177"/>
          <p:cNvSpPr/>
          <p:nvPr/>
        </p:nvSpPr>
        <p:spPr>
          <a:xfrm>
            <a:off x="1281450" y="5374125"/>
            <a:ext cx="6279000" cy="78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g2b22c49685e_0_177"/>
          <p:cNvSpPr/>
          <p:nvPr/>
        </p:nvSpPr>
        <p:spPr>
          <a:xfrm>
            <a:off x="4645950" y="6313550"/>
            <a:ext cx="1171500" cy="476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g2b22c49685e_0_177"/>
          <p:cNvSpPr/>
          <p:nvPr/>
        </p:nvSpPr>
        <p:spPr>
          <a:xfrm>
            <a:off x="1238450" y="6313550"/>
            <a:ext cx="1171500" cy="4761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g2b22c49685e_0_177"/>
          <p:cNvSpPr/>
          <p:nvPr/>
        </p:nvSpPr>
        <p:spPr>
          <a:xfrm>
            <a:off x="832575" y="62109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g2b22c49685e_0_177"/>
          <p:cNvSpPr/>
          <p:nvPr/>
        </p:nvSpPr>
        <p:spPr>
          <a:xfrm>
            <a:off x="4261575" y="62109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g2b22c49685e_0_18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게시판 글 수정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board/update/{id}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6" name="Google Shape;496;g2b22c49685e_0_184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Google Shape;497;g2b22c49685e_0_184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작성페이지와 같음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카테고리 선택불가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완료 / 이동 버튼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98" name="Google Shape;498;g2b22c49685e_0_184"/>
          <p:cNvSpPr/>
          <p:nvPr/>
        </p:nvSpPr>
        <p:spPr>
          <a:xfrm>
            <a:off x="832575" y="4959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2b22c49685e_0_184"/>
          <p:cNvSpPr/>
          <p:nvPr/>
        </p:nvSpPr>
        <p:spPr>
          <a:xfrm>
            <a:off x="1281450" y="1440250"/>
            <a:ext cx="6279000" cy="47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2b22c49685e_0_184"/>
          <p:cNvSpPr txBox="1"/>
          <p:nvPr/>
        </p:nvSpPr>
        <p:spPr>
          <a:xfrm>
            <a:off x="1281450" y="968475"/>
            <a:ext cx="1519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g2b22c49685e_0_184"/>
          <p:cNvSpPr/>
          <p:nvPr/>
        </p:nvSpPr>
        <p:spPr>
          <a:xfrm>
            <a:off x="1281450" y="2524500"/>
            <a:ext cx="6279000" cy="307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2b22c49685e_0_184"/>
          <p:cNvSpPr txBox="1"/>
          <p:nvPr/>
        </p:nvSpPr>
        <p:spPr>
          <a:xfrm>
            <a:off x="1281450" y="2052725"/>
            <a:ext cx="1519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g2b22c49685e_0_184"/>
          <p:cNvSpPr/>
          <p:nvPr/>
        </p:nvSpPr>
        <p:spPr>
          <a:xfrm>
            <a:off x="2745950" y="5906975"/>
            <a:ext cx="1171500" cy="476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작성완료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2b22c49685e_0_184"/>
          <p:cNvSpPr/>
          <p:nvPr/>
        </p:nvSpPr>
        <p:spPr>
          <a:xfrm>
            <a:off x="4253450" y="5906975"/>
            <a:ext cx="1171500" cy="476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목록으로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2b22c49685e_0_184"/>
          <p:cNvSpPr/>
          <p:nvPr/>
        </p:nvSpPr>
        <p:spPr>
          <a:xfrm>
            <a:off x="2356575" y="59061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g2b22c49685e_0_19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시험일정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testinfo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Google Shape;511;g2b22c49685e_0_191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Google Shape;512;g2b22c49685e_0_191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254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종목별 시험일정 안내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총 6종 으로 개별 표처리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정보처리기능사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정보처리산업기사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정보처리기사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정보보안산업기사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정보보인가시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빅데이터분석기사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2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추천 책 쿼리버튼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ko-KR" sz="1800"/>
                        <a:t>각 버튼 누를시 서버에 파라미터 전달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해당 쿼리를 받아서 서버에서 받아온 책 정보 랜더링 카드형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4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공공데이터 포털 API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네이버 도서검색 API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3" name="Google Shape;513;g2b22c49685e_0_191"/>
          <p:cNvSpPr/>
          <p:nvPr/>
        </p:nvSpPr>
        <p:spPr>
          <a:xfrm>
            <a:off x="146775" y="14865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4" name="Google Shape;514;g2b22c49685e_0_191"/>
          <p:cNvGraphicFramePr/>
          <p:nvPr/>
        </p:nvGraphicFramePr>
        <p:xfrm>
          <a:off x="91525" y="230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{DDA953B6-61F7-4ED2-AA8A-023EC94D4CEA}</a:tableStyleId>
              </a:tblPr>
              <a:tblGrid>
                <a:gridCol w="1117125"/>
                <a:gridCol w="1117125"/>
                <a:gridCol w="1117125"/>
                <a:gridCol w="1117125"/>
                <a:gridCol w="1117125"/>
                <a:gridCol w="1117125"/>
                <a:gridCol w="1117125"/>
                <a:gridCol w="1117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회차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필기접수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필기시험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필기합격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실기접수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실기시험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실기합격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응시료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5" name="Google Shape;515;g2b22c49685e_0_191"/>
          <p:cNvSpPr txBox="1"/>
          <p:nvPr/>
        </p:nvSpPr>
        <p:spPr>
          <a:xfrm>
            <a:off x="78475" y="1769325"/>
            <a:ext cx="8201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종목별 시험일정 ( 정보처리, 정보보안, 빅데이터)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g2b22c49685e_0_191"/>
          <p:cNvSpPr txBox="1"/>
          <p:nvPr/>
        </p:nvSpPr>
        <p:spPr>
          <a:xfrm>
            <a:off x="2800875" y="530875"/>
            <a:ext cx="51837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국가자격 종류별 시험안내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g2b22c49685e_0_191"/>
          <p:cNvSpPr/>
          <p:nvPr/>
        </p:nvSpPr>
        <p:spPr>
          <a:xfrm>
            <a:off x="984975" y="341368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g2b22c49685e_0_191"/>
          <p:cNvSpPr txBox="1"/>
          <p:nvPr/>
        </p:nvSpPr>
        <p:spPr>
          <a:xfrm>
            <a:off x="1475500" y="3015050"/>
            <a:ext cx="8585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책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2b22c49685e_0_191"/>
          <p:cNvSpPr/>
          <p:nvPr/>
        </p:nvSpPr>
        <p:spPr>
          <a:xfrm>
            <a:off x="1475500" y="3582550"/>
            <a:ext cx="1775700" cy="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정보처리 기능사</a:t>
            </a:r>
            <a:endParaRPr/>
          </a:p>
        </p:txBody>
      </p:sp>
      <p:sp>
        <p:nvSpPr>
          <p:cNvPr id="520" name="Google Shape;520;g2b22c49685e_0_191"/>
          <p:cNvSpPr/>
          <p:nvPr/>
        </p:nvSpPr>
        <p:spPr>
          <a:xfrm>
            <a:off x="3544975" y="3582550"/>
            <a:ext cx="1775700" cy="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정보처리 산업기사</a:t>
            </a:r>
            <a:endParaRPr/>
          </a:p>
        </p:txBody>
      </p:sp>
      <p:sp>
        <p:nvSpPr>
          <p:cNvPr id="521" name="Google Shape;521;g2b22c49685e_0_191"/>
          <p:cNvSpPr/>
          <p:nvPr/>
        </p:nvSpPr>
        <p:spPr>
          <a:xfrm>
            <a:off x="5538250" y="3582550"/>
            <a:ext cx="1775700" cy="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정보처리 기사</a:t>
            </a:r>
            <a:endParaRPr/>
          </a:p>
        </p:txBody>
      </p:sp>
      <p:sp>
        <p:nvSpPr>
          <p:cNvPr id="522" name="Google Shape;522;g2b22c49685e_0_191"/>
          <p:cNvSpPr/>
          <p:nvPr/>
        </p:nvSpPr>
        <p:spPr>
          <a:xfrm>
            <a:off x="1475500" y="4127850"/>
            <a:ext cx="1775700" cy="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정보보안 산업기사</a:t>
            </a:r>
            <a:endParaRPr/>
          </a:p>
        </p:txBody>
      </p:sp>
      <p:sp>
        <p:nvSpPr>
          <p:cNvPr id="523" name="Google Shape;523;g2b22c49685e_0_191"/>
          <p:cNvSpPr/>
          <p:nvPr/>
        </p:nvSpPr>
        <p:spPr>
          <a:xfrm>
            <a:off x="3544975" y="4127850"/>
            <a:ext cx="1775700" cy="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정보보안 기사</a:t>
            </a:r>
            <a:endParaRPr/>
          </a:p>
        </p:txBody>
      </p:sp>
      <p:sp>
        <p:nvSpPr>
          <p:cNvPr id="524" name="Google Shape;524;g2b22c49685e_0_191"/>
          <p:cNvSpPr/>
          <p:nvPr/>
        </p:nvSpPr>
        <p:spPr>
          <a:xfrm>
            <a:off x="5538250" y="4127850"/>
            <a:ext cx="1775700" cy="37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빅데이터분석기사</a:t>
            </a:r>
            <a:endParaRPr/>
          </a:p>
        </p:txBody>
      </p:sp>
      <p:sp>
        <p:nvSpPr>
          <p:cNvPr id="525" name="Google Shape;525;g2b22c49685e_0_191"/>
          <p:cNvSpPr/>
          <p:nvPr/>
        </p:nvSpPr>
        <p:spPr>
          <a:xfrm>
            <a:off x="311200" y="4851175"/>
            <a:ext cx="1775700" cy="16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6" name="Google Shape;526;g2b22c49685e_0_191"/>
          <p:cNvCxnSpPr/>
          <p:nvPr/>
        </p:nvCxnSpPr>
        <p:spPr>
          <a:xfrm>
            <a:off x="311200" y="5845675"/>
            <a:ext cx="17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g2b22c49685e_0_191"/>
          <p:cNvSpPr txBox="1"/>
          <p:nvPr/>
        </p:nvSpPr>
        <p:spPr>
          <a:xfrm>
            <a:off x="537825" y="5058075"/>
            <a:ext cx="1226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g2b22c49685e_0_191"/>
          <p:cNvSpPr txBox="1"/>
          <p:nvPr/>
        </p:nvSpPr>
        <p:spPr>
          <a:xfrm>
            <a:off x="665950" y="5931900"/>
            <a:ext cx="1226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g2b22c49685e_0_191"/>
          <p:cNvSpPr/>
          <p:nvPr/>
        </p:nvSpPr>
        <p:spPr>
          <a:xfrm>
            <a:off x="2325775" y="4841300"/>
            <a:ext cx="1775700" cy="16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0" name="Google Shape;530;g2b22c49685e_0_191"/>
          <p:cNvCxnSpPr/>
          <p:nvPr/>
        </p:nvCxnSpPr>
        <p:spPr>
          <a:xfrm>
            <a:off x="2325775" y="5835800"/>
            <a:ext cx="17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g2b22c49685e_0_191"/>
          <p:cNvSpPr txBox="1"/>
          <p:nvPr/>
        </p:nvSpPr>
        <p:spPr>
          <a:xfrm>
            <a:off x="2552400" y="5048200"/>
            <a:ext cx="1226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g2b22c49685e_0_191"/>
          <p:cNvSpPr txBox="1"/>
          <p:nvPr/>
        </p:nvSpPr>
        <p:spPr>
          <a:xfrm>
            <a:off x="2680525" y="5922025"/>
            <a:ext cx="1226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g2b22c49685e_0_191"/>
          <p:cNvSpPr/>
          <p:nvPr/>
        </p:nvSpPr>
        <p:spPr>
          <a:xfrm>
            <a:off x="4500550" y="4841300"/>
            <a:ext cx="1775700" cy="16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4" name="Google Shape;534;g2b22c49685e_0_191"/>
          <p:cNvCxnSpPr/>
          <p:nvPr/>
        </p:nvCxnSpPr>
        <p:spPr>
          <a:xfrm>
            <a:off x="4500550" y="5835800"/>
            <a:ext cx="17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g2b22c49685e_0_191"/>
          <p:cNvSpPr txBox="1"/>
          <p:nvPr/>
        </p:nvSpPr>
        <p:spPr>
          <a:xfrm>
            <a:off x="4727175" y="5048200"/>
            <a:ext cx="1226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g2b22c49685e_0_191"/>
          <p:cNvSpPr txBox="1"/>
          <p:nvPr/>
        </p:nvSpPr>
        <p:spPr>
          <a:xfrm>
            <a:off x="4855300" y="5922025"/>
            <a:ext cx="1226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g2b22c49685e_0_191"/>
          <p:cNvSpPr/>
          <p:nvPr/>
        </p:nvSpPr>
        <p:spPr>
          <a:xfrm>
            <a:off x="6675325" y="4841300"/>
            <a:ext cx="1775700" cy="16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8" name="Google Shape;538;g2b22c49685e_0_191"/>
          <p:cNvCxnSpPr/>
          <p:nvPr/>
        </p:nvCxnSpPr>
        <p:spPr>
          <a:xfrm>
            <a:off x="6675325" y="5835800"/>
            <a:ext cx="177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g2b22c49685e_0_191"/>
          <p:cNvSpPr txBox="1"/>
          <p:nvPr/>
        </p:nvSpPr>
        <p:spPr>
          <a:xfrm>
            <a:off x="6901950" y="5048200"/>
            <a:ext cx="1226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g2b22c49685e_0_191"/>
          <p:cNvSpPr txBox="1"/>
          <p:nvPr/>
        </p:nvSpPr>
        <p:spPr>
          <a:xfrm>
            <a:off x="7030075" y="5922025"/>
            <a:ext cx="1226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g2b22c49685e_0_191"/>
          <p:cNvSpPr/>
          <p:nvPr/>
        </p:nvSpPr>
        <p:spPr>
          <a:xfrm>
            <a:off x="146775" y="448048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Google Shape;546;g2b22c49685e_0_19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강의정보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lectures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7" name="Google Shape;547;g2b22c49685e_0_198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8" name="Google Shape;548;g2b22c49685e_0_198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쿼리 버튼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해당 쿼리 클릭시 서버로 전송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리턴받은 영상목록 랜더링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youtube API  활용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49" name="Google Shape;549;g2b22c49685e_0_198"/>
          <p:cNvSpPr/>
          <p:nvPr/>
        </p:nvSpPr>
        <p:spPr>
          <a:xfrm>
            <a:off x="299175" y="80084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g2b22c49685e_0_198"/>
          <p:cNvSpPr/>
          <p:nvPr/>
        </p:nvSpPr>
        <p:spPr>
          <a:xfrm>
            <a:off x="83050" y="187867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g2b22c49685e_0_198"/>
          <p:cNvSpPr/>
          <p:nvPr/>
        </p:nvSpPr>
        <p:spPr>
          <a:xfrm>
            <a:off x="1908775" y="187867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g2b22c49685e_0_198"/>
          <p:cNvSpPr/>
          <p:nvPr/>
        </p:nvSpPr>
        <p:spPr>
          <a:xfrm>
            <a:off x="3734488" y="187867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g2b22c49685e_0_198"/>
          <p:cNvSpPr/>
          <p:nvPr/>
        </p:nvSpPr>
        <p:spPr>
          <a:xfrm>
            <a:off x="5571163" y="187867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2b22c49685e_0_198"/>
          <p:cNvSpPr/>
          <p:nvPr/>
        </p:nvSpPr>
        <p:spPr>
          <a:xfrm>
            <a:off x="7412756" y="187867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g2b22c49685e_0_198"/>
          <p:cNvSpPr/>
          <p:nvPr/>
        </p:nvSpPr>
        <p:spPr>
          <a:xfrm>
            <a:off x="96450" y="3483000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g2b22c49685e_0_198"/>
          <p:cNvSpPr/>
          <p:nvPr/>
        </p:nvSpPr>
        <p:spPr>
          <a:xfrm>
            <a:off x="1922175" y="3483000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g2b22c49685e_0_198"/>
          <p:cNvSpPr/>
          <p:nvPr/>
        </p:nvSpPr>
        <p:spPr>
          <a:xfrm>
            <a:off x="3747888" y="3483000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g2b22c49685e_0_198"/>
          <p:cNvSpPr/>
          <p:nvPr/>
        </p:nvSpPr>
        <p:spPr>
          <a:xfrm>
            <a:off x="5584563" y="3483000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g2b22c49685e_0_198"/>
          <p:cNvSpPr/>
          <p:nvPr/>
        </p:nvSpPr>
        <p:spPr>
          <a:xfrm>
            <a:off x="7426156" y="3483000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2b22c49685e_0_198"/>
          <p:cNvSpPr/>
          <p:nvPr/>
        </p:nvSpPr>
        <p:spPr>
          <a:xfrm>
            <a:off x="665975" y="1149675"/>
            <a:ext cx="1043400" cy="3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g2b22c49685e_0_198"/>
          <p:cNvSpPr txBox="1"/>
          <p:nvPr/>
        </p:nvSpPr>
        <p:spPr>
          <a:xfrm>
            <a:off x="2874100" y="494275"/>
            <a:ext cx="3093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유튜브</a:t>
            </a: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강의 모음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2b22c49685e_0_198"/>
          <p:cNvSpPr/>
          <p:nvPr/>
        </p:nvSpPr>
        <p:spPr>
          <a:xfrm>
            <a:off x="1806925" y="1149675"/>
            <a:ext cx="1043400" cy="3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RDBMS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g2b22c49685e_0_198"/>
          <p:cNvSpPr/>
          <p:nvPr/>
        </p:nvSpPr>
        <p:spPr>
          <a:xfrm>
            <a:off x="2947875" y="1149675"/>
            <a:ext cx="1043400" cy="3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SPRING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g2b22c49685e_0_198"/>
          <p:cNvSpPr/>
          <p:nvPr/>
        </p:nvSpPr>
        <p:spPr>
          <a:xfrm>
            <a:off x="4088825" y="1149675"/>
            <a:ext cx="1043400" cy="3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g2b22c49685e_0_198"/>
          <p:cNvSpPr/>
          <p:nvPr/>
        </p:nvSpPr>
        <p:spPr>
          <a:xfrm>
            <a:off x="5229775" y="1149675"/>
            <a:ext cx="1043400" cy="3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CSS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g2b22c49685e_0_198"/>
          <p:cNvSpPr/>
          <p:nvPr/>
        </p:nvSpPr>
        <p:spPr>
          <a:xfrm>
            <a:off x="6370725" y="1149675"/>
            <a:ext cx="1043400" cy="3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JS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g2b22c49685e_0_198"/>
          <p:cNvSpPr/>
          <p:nvPr/>
        </p:nvSpPr>
        <p:spPr>
          <a:xfrm>
            <a:off x="7511675" y="1149675"/>
            <a:ext cx="1043400" cy="3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React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g2b22c49685e_0_198"/>
          <p:cNvSpPr/>
          <p:nvPr/>
        </p:nvSpPr>
        <p:spPr>
          <a:xfrm>
            <a:off x="69650" y="508732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g2b22c49685e_0_198"/>
          <p:cNvSpPr/>
          <p:nvPr/>
        </p:nvSpPr>
        <p:spPr>
          <a:xfrm>
            <a:off x="1895375" y="508732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g2b22c49685e_0_198"/>
          <p:cNvSpPr/>
          <p:nvPr/>
        </p:nvSpPr>
        <p:spPr>
          <a:xfrm>
            <a:off x="3721088" y="508732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g2b22c49685e_0_198"/>
          <p:cNvSpPr/>
          <p:nvPr/>
        </p:nvSpPr>
        <p:spPr>
          <a:xfrm>
            <a:off x="5557763" y="508732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2b22c49685e_0_198"/>
          <p:cNvSpPr/>
          <p:nvPr/>
        </p:nvSpPr>
        <p:spPr>
          <a:xfrm>
            <a:off x="7399356" y="5087325"/>
            <a:ext cx="1684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g2b22c49685e_0_198"/>
          <p:cNvSpPr/>
          <p:nvPr/>
        </p:nvSpPr>
        <p:spPr>
          <a:xfrm>
            <a:off x="70575" y="141044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8" name="Google Shape;578;p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홈 (메인)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/home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Google Shape;579;p7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Google Shape;580;p7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빨간박스 활용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81" name="Google Shape;581;p7"/>
          <p:cNvSpPr txBox="1"/>
          <p:nvPr/>
        </p:nvSpPr>
        <p:spPr>
          <a:xfrm>
            <a:off x="1156854" y="2144684"/>
            <a:ext cx="7356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템플릿 양식</a:t>
            </a:r>
            <a:endParaRPr sz="8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8604975" y="10293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227" name="adj1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338349" y="1055716"/>
            <a:ext cx="23525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기획의도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p3"/>
          <p:cNvCxnSpPr/>
          <p:nvPr/>
        </p:nvCxnSpPr>
        <p:spPr>
          <a:xfrm>
            <a:off x="1445355" y="1578936"/>
            <a:ext cx="183268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3"/>
          <p:cNvSpPr txBox="1"/>
          <p:nvPr/>
        </p:nvSpPr>
        <p:spPr>
          <a:xfrm>
            <a:off x="1531620" y="1804212"/>
            <a:ext cx="928116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새내기 개발자의 길을 걸어가면서 공부도 하고 문제도 풀어 볼 수 있는 웹 사이트가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생각 보다 많지 않다는 것을 알게 되고, 강사님의 교육에 감사의 의미를 담아 과정이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끝나가는 시기에 의미 있는 프로젝트를 진행하고자 팀원과 함께 시작하게 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처음 걸어오던 길을 생각하며 간단하지만 문제를 풀어 볼 수 있는 문제풀이 공간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사람들과 소통하고, 서로 코딩문제도 제시하며 나눌 수 있는 커뮤니티 공간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도전정신을 일으키는 시험정보 제공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유튜브 강의를 연동한 내가 부족한 부분을 찾아 공부할 수 있는 공간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것을 담은 AllRound 사이트 입니다.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227" name="adj1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766849" y="527858"/>
            <a:ext cx="30736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IA</a:t>
            </a:r>
            <a:endParaRPr/>
          </a:p>
        </p:txBody>
      </p:sp>
      <p:cxnSp>
        <p:nvCxnSpPr>
          <p:cNvPr id="111" name="Google Shape;111;p4"/>
          <p:cNvCxnSpPr/>
          <p:nvPr/>
        </p:nvCxnSpPr>
        <p:spPr>
          <a:xfrm>
            <a:off x="845388" y="1016572"/>
            <a:ext cx="89154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4"/>
          <p:cNvSpPr/>
          <p:nvPr/>
        </p:nvSpPr>
        <p:spPr>
          <a:xfrm>
            <a:off x="4941570" y="527858"/>
            <a:ext cx="2125980" cy="443619"/>
          </a:xfrm>
          <a:prstGeom prst="flowChartTermina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66849" y="2514600"/>
            <a:ext cx="1633452" cy="480060"/>
          </a:xfrm>
          <a:prstGeom prst="flowChartTerminator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2616433" y="2514598"/>
            <a:ext cx="1633452" cy="480060"/>
          </a:xfrm>
          <a:prstGeom prst="flowChartTerminator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기본문제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463593" y="2514598"/>
            <a:ext cx="1633452" cy="480060"/>
          </a:xfrm>
          <a:prstGeom prst="flowChartTerminator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유저문제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310753" y="2514598"/>
            <a:ext cx="1633452" cy="480060"/>
          </a:xfrm>
          <a:prstGeom prst="flowChartTerminator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157913" y="2514598"/>
            <a:ext cx="1633452" cy="480060"/>
          </a:xfrm>
          <a:prstGeom prst="flowChartTerminator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0005073" y="2514598"/>
            <a:ext cx="1633452" cy="480060"/>
          </a:xfrm>
          <a:prstGeom prst="flowChartTerminator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4"/>
          <p:cNvCxnSpPr>
            <a:stCxn id="112" idx="2"/>
            <a:endCxn id="113" idx="0"/>
          </p:cNvCxnSpPr>
          <p:nvPr/>
        </p:nvCxnSpPr>
        <p:spPr>
          <a:xfrm rot="5400000">
            <a:off x="3022410" y="-467473"/>
            <a:ext cx="1543200" cy="442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4"/>
          <p:cNvCxnSpPr>
            <a:stCxn id="112" idx="2"/>
            <a:endCxn id="114" idx="0"/>
          </p:cNvCxnSpPr>
          <p:nvPr/>
        </p:nvCxnSpPr>
        <p:spPr>
          <a:xfrm rot="5400000">
            <a:off x="3947310" y="457427"/>
            <a:ext cx="1543200" cy="257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4"/>
          <p:cNvCxnSpPr>
            <a:stCxn id="112" idx="2"/>
            <a:endCxn id="115" idx="0"/>
          </p:cNvCxnSpPr>
          <p:nvPr/>
        </p:nvCxnSpPr>
        <p:spPr>
          <a:xfrm rot="5400000">
            <a:off x="4870860" y="1380977"/>
            <a:ext cx="1543200" cy="72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4"/>
          <p:cNvCxnSpPr>
            <a:stCxn id="112" idx="2"/>
            <a:endCxn id="116" idx="0"/>
          </p:cNvCxnSpPr>
          <p:nvPr/>
        </p:nvCxnSpPr>
        <p:spPr>
          <a:xfrm flipH="1" rot="-5400000">
            <a:off x="5794410" y="1181627"/>
            <a:ext cx="1543200" cy="112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4"/>
          <p:cNvCxnSpPr>
            <a:stCxn id="112" idx="2"/>
            <a:endCxn id="117" idx="0"/>
          </p:cNvCxnSpPr>
          <p:nvPr/>
        </p:nvCxnSpPr>
        <p:spPr>
          <a:xfrm flipH="1" rot="-5400000">
            <a:off x="6717960" y="258077"/>
            <a:ext cx="1543200" cy="297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4"/>
          <p:cNvCxnSpPr>
            <a:stCxn id="112" idx="2"/>
            <a:endCxn id="118" idx="0"/>
          </p:cNvCxnSpPr>
          <p:nvPr/>
        </p:nvCxnSpPr>
        <p:spPr>
          <a:xfrm flipH="1" rot="-5400000">
            <a:off x="7641510" y="-665473"/>
            <a:ext cx="1543200" cy="481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/>
          <p:nvPr/>
        </p:nvSpPr>
        <p:spPr>
          <a:xfrm>
            <a:off x="766849" y="4214768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766849" y="3366133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766849" y="5063403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" name="Google Shape;128;p4"/>
          <p:cNvCxnSpPr>
            <a:stCxn id="113" idx="2"/>
            <a:endCxn id="126" idx="0"/>
          </p:cNvCxnSpPr>
          <p:nvPr/>
        </p:nvCxnSpPr>
        <p:spPr>
          <a:xfrm>
            <a:off x="1583575" y="2994660"/>
            <a:ext cx="0" cy="3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4"/>
          <p:cNvCxnSpPr>
            <a:stCxn id="126" idx="2"/>
            <a:endCxn id="125" idx="0"/>
          </p:cNvCxnSpPr>
          <p:nvPr/>
        </p:nvCxnSpPr>
        <p:spPr>
          <a:xfrm>
            <a:off x="1583575" y="3846193"/>
            <a:ext cx="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4"/>
          <p:cNvCxnSpPr>
            <a:stCxn id="125" idx="2"/>
            <a:endCxn id="127" idx="0"/>
          </p:cNvCxnSpPr>
          <p:nvPr/>
        </p:nvCxnSpPr>
        <p:spPr>
          <a:xfrm>
            <a:off x="1583575" y="4694828"/>
            <a:ext cx="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4"/>
          <p:cNvSpPr/>
          <p:nvPr/>
        </p:nvSpPr>
        <p:spPr>
          <a:xfrm>
            <a:off x="2588377" y="4206239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2588377" y="3357604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4"/>
          <p:cNvCxnSpPr>
            <a:endCxn id="132" idx="0"/>
          </p:cNvCxnSpPr>
          <p:nvPr/>
        </p:nvCxnSpPr>
        <p:spPr>
          <a:xfrm>
            <a:off x="3405103" y="2986204"/>
            <a:ext cx="0" cy="3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4"/>
          <p:cNvCxnSpPr>
            <a:stCxn id="132" idx="2"/>
            <a:endCxn id="131" idx="0"/>
          </p:cNvCxnSpPr>
          <p:nvPr/>
        </p:nvCxnSpPr>
        <p:spPr>
          <a:xfrm>
            <a:off x="3405103" y="3837664"/>
            <a:ext cx="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4"/>
          <p:cNvSpPr/>
          <p:nvPr/>
        </p:nvSpPr>
        <p:spPr>
          <a:xfrm>
            <a:off x="4463594" y="4206239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작성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4463594" y="3357604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목록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4463594" y="5054874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상세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4"/>
          <p:cNvCxnSpPr>
            <a:endCxn id="136" idx="0"/>
          </p:cNvCxnSpPr>
          <p:nvPr/>
        </p:nvCxnSpPr>
        <p:spPr>
          <a:xfrm>
            <a:off x="5280320" y="2986204"/>
            <a:ext cx="0" cy="3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4"/>
          <p:cNvCxnSpPr>
            <a:stCxn id="136" idx="2"/>
            <a:endCxn id="135" idx="0"/>
          </p:cNvCxnSpPr>
          <p:nvPr/>
        </p:nvCxnSpPr>
        <p:spPr>
          <a:xfrm>
            <a:off x="5280320" y="3837664"/>
            <a:ext cx="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4"/>
          <p:cNvCxnSpPr>
            <a:stCxn id="135" idx="2"/>
            <a:endCxn id="137" idx="0"/>
          </p:cNvCxnSpPr>
          <p:nvPr/>
        </p:nvCxnSpPr>
        <p:spPr>
          <a:xfrm>
            <a:off x="5280320" y="4686299"/>
            <a:ext cx="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"/>
          <p:cNvSpPr/>
          <p:nvPr/>
        </p:nvSpPr>
        <p:spPr>
          <a:xfrm>
            <a:off x="6325993" y="4214768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작성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6325993" y="3366133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목록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6325993" y="5063403"/>
            <a:ext cx="1633452" cy="480060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상세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4"/>
          <p:cNvCxnSpPr>
            <a:endCxn id="142" idx="0"/>
          </p:cNvCxnSpPr>
          <p:nvPr/>
        </p:nvCxnSpPr>
        <p:spPr>
          <a:xfrm>
            <a:off x="7142719" y="2994733"/>
            <a:ext cx="0" cy="3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4"/>
          <p:cNvCxnSpPr>
            <a:stCxn id="142" idx="2"/>
            <a:endCxn id="141" idx="0"/>
          </p:cNvCxnSpPr>
          <p:nvPr/>
        </p:nvCxnSpPr>
        <p:spPr>
          <a:xfrm>
            <a:off x="7142719" y="3846193"/>
            <a:ext cx="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4"/>
          <p:cNvCxnSpPr>
            <a:stCxn id="141" idx="2"/>
            <a:endCxn id="143" idx="0"/>
          </p:cNvCxnSpPr>
          <p:nvPr/>
        </p:nvCxnSpPr>
        <p:spPr>
          <a:xfrm>
            <a:off x="7142719" y="4694828"/>
            <a:ext cx="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4"/>
          <p:cNvSpPr/>
          <p:nvPr/>
        </p:nvSpPr>
        <p:spPr>
          <a:xfrm>
            <a:off x="7665385" y="978251"/>
            <a:ext cx="2125980" cy="443619"/>
          </a:xfrm>
          <a:prstGeom prst="flowChartTermina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" name="Google Shape;148;p4"/>
          <p:cNvCxnSpPr>
            <a:stCxn id="112" idx="2"/>
            <a:endCxn id="147" idx="1"/>
          </p:cNvCxnSpPr>
          <p:nvPr/>
        </p:nvCxnSpPr>
        <p:spPr>
          <a:xfrm flipH="1" rot="-5400000">
            <a:off x="6720660" y="255377"/>
            <a:ext cx="228600" cy="1660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227" name="adj1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61968" y="486372"/>
            <a:ext cx="23525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ERD</a:t>
            </a:r>
            <a:endParaRPr/>
          </a:p>
        </p:txBody>
      </p:sp>
      <p:cxnSp>
        <p:nvCxnSpPr>
          <p:cNvPr id="155" name="Google Shape;155;p5"/>
          <p:cNvCxnSpPr/>
          <p:nvPr/>
        </p:nvCxnSpPr>
        <p:spPr>
          <a:xfrm>
            <a:off x="668974" y="1009592"/>
            <a:ext cx="12633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121" y="1141861"/>
            <a:ext cx="9889757" cy="52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227" name="adj1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561968" y="486372"/>
            <a:ext cx="23525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Index</a:t>
            </a:r>
            <a:endParaRPr/>
          </a:p>
        </p:txBody>
      </p:sp>
      <p:cxnSp>
        <p:nvCxnSpPr>
          <p:cNvPr id="163" name="Google Shape;163;p6"/>
          <p:cNvCxnSpPr/>
          <p:nvPr/>
        </p:nvCxnSpPr>
        <p:spPr>
          <a:xfrm>
            <a:off x="668974" y="1009592"/>
            <a:ext cx="12633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6"/>
          <p:cNvSpPr txBox="1"/>
          <p:nvPr/>
        </p:nvSpPr>
        <p:spPr>
          <a:xfrm>
            <a:off x="2415392" y="1532812"/>
            <a:ext cx="3226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	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기본문제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목록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상세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6225393" y="1532812"/>
            <a:ext cx="3226283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유저 문제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목록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작성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상세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게시판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목록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작성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상세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lphaL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수정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시험일정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유튜브 강의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홈 (메인)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/home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1" name="Google Shape;171;p8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8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1. 네비게이션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전체페이지 공통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로그인페이지 유도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및 바로가기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8"/>
          <p:cNvSpPr/>
          <p:nvPr/>
        </p:nvSpPr>
        <p:spPr>
          <a:xfrm>
            <a:off x="99753" y="540327"/>
            <a:ext cx="9036000" cy="648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</a:t>
            </a: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기본문제 공유문제 게시판 시험정보 강의 회원정보  </a:t>
            </a:r>
            <a:r>
              <a:rPr lang="ko-KR" sz="1800">
                <a:solidFill>
                  <a:srgbClr val="F6B26B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	 </a:t>
            </a: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로그인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42325" y="4072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28150" y="1263125"/>
            <a:ext cx="9007500" cy="5455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3650309" y="2582925"/>
            <a:ext cx="19632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0">
                <a:solidFill>
                  <a:srgbClr val="1C4587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5000">
              <a:solidFill>
                <a:srgbClr val="1C458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2435175" y="3225375"/>
            <a:ext cx="45765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문제풀이와 커뮤니티</a:t>
            </a:r>
            <a:endParaRPr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한곳에 담다!  AllRound</a:t>
            </a:r>
            <a:endParaRPr sz="2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3386675" y="4808450"/>
            <a:ext cx="20385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Let`s Go !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2937925" y="4598238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g2b22c49685e_4_1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관리자페이지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admin/basic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g2b22c49685e_4_114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g2b22c49685e_4_114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버튼선택시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관리페이지 이동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문제추가시 활용될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입력창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문제목록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4. 2번 양식에 대한 문제추가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g2b22c49685e_4_114"/>
          <p:cNvSpPr/>
          <p:nvPr/>
        </p:nvSpPr>
        <p:spPr>
          <a:xfrm>
            <a:off x="2432775" y="6483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b22c49685e_4_114"/>
          <p:cNvSpPr/>
          <p:nvPr/>
        </p:nvSpPr>
        <p:spPr>
          <a:xfrm>
            <a:off x="2910700" y="704775"/>
            <a:ext cx="1318200" cy="37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문제관리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2b22c49685e_4_114"/>
          <p:cNvSpPr/>
          <p:nvPr/>
        </p:nvSpPr>
        <p:spPr>
          <a:xfrm>
            <a:off x="4527600" y="709350"/>
            <a:ext cx="1318200" cy="37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2b22c49685e_4_114"/>
          <p:cNvSpPr/>
          <p:nvPr/>
        </p:nvSpPr>
        <p:spPr>
          <a:xfrm>
            <a:off x="256300" y="1409575"/>
            <a:ext cx="3972600" cy="519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2b22c49685e_4_114"/>
          <p:cNvSpPr/>
          <p:nvPr/>
        </p:nvSpPr>
        <p:spPr>
          <a:xfrm>
            <a:off x="4930325" y="1418725"/>
            <a:ext cx="3972600" cy="519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문제목록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2b22c49685e_4_114"/>
          <p:cNvSpPr/>
          <p:nvPr/>
        </p:nvSpPr>
        <p:spPr>
          <a:xfrm>
            <a:off x="222975" y="9531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b22c49685e_4_114"/>
          <p:cNvSpPr/>
          <p:nvPr/>
        </p:nvSpPr>
        <p:spPr>
          <a:xfrm>
            <a:off x="378998" y="1944657"/>
            <a:ext cx="3771000" cy="7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2b22c49685e_4_114"/>
          <p:cNvSpPr txBox="1"/>
          <p:nvPr/>
        </p:nvSpPr>
        <p:spPr>
          <a:xfrm>
            <a:off x="291413" y="1554438"/>
            <a:ext cx="730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2b22c49685e_4_114"/>
          <p:cNvSpPr/>
          <p:nvPr/>
        </p:nvSpPr>
        <p:spPr>
          <a:xfrm>
            <a:off x="378998" y="3134321"/>
            <a:ext cx="1711500" cy="5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2b22c49685e_4_114"/>
          <p:cNvSpPr/>
          <p:nvPr/>
        </p:nvSpPr>
        <p:spPr>
          <a:xfrm>
            <a:off x="2438493" y="3134321"/>
            <a:ext cx="1711500" cy="5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2b22c49685e_4_114"/>
          <p:cNvSpPr txBox="1"/>
          <p:nvPr/>
        </p:nvSpPr>
        <p:spPr>
          <a:xfrm>
            <a:off x="378987" y="2742152"/>
            <a:ext cx="730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2b22c49685e_4_114"/>
          <p:cNvSpPr txBox="1"/>
          <p:nvPr/>
        </p:nvSpPr>
        <p:spPr>
          <a:xfrm>
            <a:off x="2438481" y="2742152"/>
            <a:ext cx="730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2b22c49685e_4_114"/>
          <p:cNvSpPr/>
          <p:nvPr/>
        </p:nvSpPr>
        <p:spPr>
          <a:xfrm>
            <a:off x="422786" y="4188016"/>
            <a:ext cx="3771000" cy="72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예제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2b22c49685e_4_114"/>
          <p:cNvSpPr txBox="1"/>
          <p:nvPr/>
        </p:nvSpPr>
        <p:spPr>
          <a:xfrm>
            <a:off x="335200" y="3797797"/>
            <a:ext cx="730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b22c49685e_4_114"/>
          <p:cNvSpPr/>
          <p:nvPr/>
        </p:nvSpPr>
        <p:spPr>
          <a:xfrm>
            <a:off x="422798" y="5369621"/>
            <a:ext cx="3771000" cy="109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힌트 또는 코멘트 있을 시에만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2b22c49685e_4_114"/>
          <p:cNvSpPr txBox="1"/>
          <p:nvPr/>
        </p:nvSpPr>
        <p:spPr>
          <a:xfrm>
            <a:off x="379000" y="4981481"/>
            <a:ext cx="730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힌트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2b22c49685e_4_114"/>
          <p:cNvSpPr/>
          <p:nvPr/>
        </p:nvSpPr>
        <p:spPr>
          <a:xfrm>
            <a:off x="4566375" y="13341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2b22c49685e_4_114"/>
          <p:cNvSpPr/>
          <p:nvPr/>
        </p:nvSpPr>
        <p:spPr>
          <a:xfrm>
            <a:off x="3248175" y="6608575"/>
            <a:ext cx="1318200" cy="37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문제추가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b22c49685e_4_114"/>
          <p:cNvSpPr/>
          <p:nvPr/>
        </p:nvSpPr>
        <p:spPr>
          <a:xfrm>
            <a:off x="2910700" y="660856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g2b22c49685e_4_14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1313800"/>
                <a:gridCol w="2750200"/>
                <a:gridCol w="1360950"/>
                <a:gridCol w="2921025"/>
                <a:gridCol w="914400"/>
                <a:gridCol w="2931625"/>
              </a:tblGrid>
              <a:tr h="37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관리자페이지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admin/u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Project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AllRound 사이트 개발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g2b22c49685e_4_142"/>
          <p:cNvGraphicFramePr/>
          <p:nvPr/>
        </p:nvGraphicFramePr>
        <p:xfrm>
          <a:off x="9260378" y="374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30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</a:rPr>
                        <a:t>Description (화면설명)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Google Shape;212;g2b22c49685e_4_142"/>
          <p:cNvGraphicFramePr/>
          <p:nvPr/>
        </p:nvGraphicFramePr>
        <p:xfrm>
          <a:off x="9260378" y="709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{6374192E-208B-49B7-90CE-895CC3D815B6}</a:tableStyleId>
              </a:tblPr>
              <a:tblGrid>
                <a:gridCol w="2931625"/>
              </a:tblGrid>
              <a:tr h="1024775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버튼선택시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>
                          <a:solidFill>
                            <a:schemeClr val="dk1"/>
                          </a:solidFill>
                        </a:rPr>
                        <a:t>관리페이지 이동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2. 회원 기본정보</a:t>
                      </a:r>
                      <a:br>
                        <a:rPr lang="ko-KR" sz="1800"/>
                      </a:br>
                      <a:r>
                        <a:rPr lang="ko-KR" sz="1800"/>
                        <a:t>- 목록에서 클릭시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3. 회원 전체목록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클릭시 상세목록 보기(2번)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4. 회원 강제탈퇴 기능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2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g2b22c49685e_4_142"/>
          <p:cNvSpPr/>
          <p:nvPr/>
        </p:nvSpPr>
        <p:spPr>
          <a:xfrm>
            <a:off x="2432775" y="6483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2b22c49685e_4_142"/>
          <p:cNvSpPr/>
          <p:nvPr/>
        </p:nvSpPr>
        <p:spPr>
          <a:xfrm>
            <a:off x="2910700" y="704775"/>
            <a:ext cx="1318200" cy="37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문제관리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b22c49685e_4_142"/>
          <p:cNvSpPr/>
          <p:nvPr/>
        </p:nvSpPr>
        <p:spPr>
          <a:xfrm>
            <a:off x="4527600" y="709350"/>
            <a:ext cx="1318200" cy="3741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2b22c49685e_4_142"/>
          <p:cNvSpPr/>
          <p:nvPr/>
        </p:nvSpPr>
        <p:spPr>
          <a:xfrm>
            <a:off x="256300" y="1409575"/>
            <a:ext cx="3972600" cy="519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2b22c49685e_4_142"/>
          <p:cNvSpPr/>
          <p:nvPr/>
        </p:nvSpPr>
        <p:spPr>
          <a:xfrm>
            <a:off x="4930325" y="1418725"/>
            <a:ext cx="3972600" cy="519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회원목록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2b22c49685e_4_142"/>
          <p:cNvSpPr/>
          <p:nvPr/>
        </p:nvSpPr>
        <p:spPr>
          <a:xfrm>
            <a:off x="222975" y="9531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2b22c49685e_4_142"/>
          <p:cNvSpPr/>
          <p:nvPr/>
        </p:nvSpPr>
        <p:spPr>
          <a:xfrm>
            <a:off x="4566375" y="133411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2b22c49685e_4_142"/>
          <p:cNvSpPr/>
          <p:nvPr/>
        </p:nvSpPr>
        <p:spPr>
          <a:xfrm>
            <a:off x="747575" y="4470763"/>
            <a:ext cx="332100" cy="335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2b22c49685e_4_142"/>
          <p:cNvSpPr/>
          <p:nvPr/>
        </p:nvSpPr>
        <p:spPr>
          <a:xfrm>
            <a:off x="1115000" y="4856200"/>
            <a:ext cx="2097600" cy="6093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회원강퇴 버튼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2b22c49685e_4_142"/>
          <p:cNvSpPr txBox="1"/>
          <p:nvPr/>
        </p:nvSpPr>
        <p:spPr>
          <a:xfrm>
            <a:off x="442775" y="1657950"/>
            <a:ext cx="11349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3" name="Google Shape;223;g2b22c49685e_4_142"/>
          <p:cNvCxnSpPr/>
          <p:nvPr/>
        </p:nvCxnSpPr>
        <p:spPr>
          <a:xfrm>
            <a:off x="510050" y="2114150"/>
            <a:ext cx="3459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g2b22c49685e_4_142"/>
          <p:cNvSpPr/>
          <p:nvPr/>
        </p:nvSpPr>
        <p:spPr>
          <a:xfrm>
            <a:off x="583275" y="2300175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2b22c49685e_4_142"/>
          <p:cNvSpPr/>
          <p:nvPr/>
        </p:nvSpPr>
        <p:spPr>
          <a:xfrm>
            <a:off x="583275" y="2711925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2b22c49685e_4_142"/>
          <p:cNvSpPr/>
          <p:nvPr/>
        </p:nvSpPr>
        <p:spPr>
          <a:xfrm>
            <a:off x="583275" y="3523775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2b22c49685e_4_142"/>
          <p:cNvSpPr/>
          <p:nvPr/>
        </p:nvSpPr>
        <p:spPr>
          <a:xfrm>
            <a:off x="583275" y="3117838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b22c49685e_4_142"/>
          <p:cNvSpPr/>
          <p:nvPr/>
        </p:nvSpPr>
        <p:spPr>
          <a:xfrm>
            <a:off x="583275" y="3914456"/>
            <a:ext cx="3185400" cy="33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가입일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2024-01-22T07:09:53Z</dcterms:created>
  <dc:creator>Windows 사용자</dc:creator>
</cp:coreProperties>
</file>