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b5RvFfwpftLSEajDVEm80bPD/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AE8A4-256D-47C9-9DB8-F6DA1B93FEBC}">
  <a:tblStyle styleId="{81EAE8A4-256D-47C9-9DB8-F6DA1B93FE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597DD7-D80B-4884-953A-90019B2654C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6340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c9e7d97be_0_150:notes"/>
          <p:cNvSpPr txBox="1">
            <a:spLocks noGrp="1"/>
          </p:cNvSpPr>
          <p:nvPr>
            <p:ph type="body" idx="1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2bc9e7d97b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c9e7d97be_0_2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bc9e7d97be_0_2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2bc9e7d97be_0_2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9e7d97be_0_2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bc9e7d97be_0_26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g2bc9e7d97be_0_2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g2bc9e7d97be_0_2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2bc9e7d97be_0_2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bc9e7d97be_0_2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c9e7d97be_0_27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bc9e7d97be_0_27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g2bc9e7d97be_0_2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g2bc9e7d97be_0_2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bc9e7d97be_0_2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bc9e7d97be_0_2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c9e7d97be_0_2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2bc9e7d97be_0_28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g2bc9e7d97be_0_2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2bc9e7d97be_0_2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bc9e7d97be_0_2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9e7d97be_0_28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bc9e7d97be_0_28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g2bc9e7d97be_0_2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bc9e7d97be_0_2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bc9e7d97be_0_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bc9e7d97be_0_2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bc9e7d97be_0_2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g2bc9e7d97be_0_2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bc9e7d97be_0_2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bc9e7d97be_0_2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bc9e7d97be_0_2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bc9e7d97be_0_2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g2bc9e7d97be_0_2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bc9e7d97be_0_2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bc9e7d97be_0_2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c9e7d97be_0_2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bc9e7d97be_0_2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2bc9e7d97be_0_2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2bc9e7d97be_0_2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2bc9e7d97be_0_2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c9e7d97be_0_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bc9e7d97be_0_2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2bc9e7d97be_0_2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g2bc9e7d97be_0_2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2bc9e7d97be_0_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2bc9e7d97be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c9e7d97be_0_25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2bc9e7d97be_0_2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g2bc9e7d97be_0_2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g2bc9e7d97be_0_2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g2bc9e7d97be_0_2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2bc9e7d97be_0_2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bc9e7d97be_0_2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bc9e7d97be_0_2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9e7d97be_0_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bc9e7d97be_0_2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2bc9e7d97be_0_2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bc9e7d97be_0_2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bc9e7d97be_0_2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2bc9e7d97be_0_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g2bc9e7d97be_0_2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g2bc9e7d97be_0_2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2" name="Google Shape;22;g2bc9e7d97be_0_2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Again_Coding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서현기, 이승원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코리아 IT아카데미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 descr="EMB0000378c3f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2050026" y="2497651"/>
            <a:ext cx="987756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AllRound (코딩문제풀이 및 커뮤니티 사이트)</a:t>
            </a:r>
            <a:endParaRPr sz="4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lang="ko-KR"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 cap="flat" cmpd="sng">
            <a:solidFill>
              <a:srgbClr val="939597">
                <a:alpha val="69411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8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8"/>
          <p:cNvSpPr txBox="1"/>
          <p:nvPr/>
        </p:nvSpPr>
        <p:spPr>
          <a:xfrm>
            <a:off x="983374" y="1866708"/>
            <a:ext cx="8605014" cy="41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마이페이지 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6" y="1886586"/>
            <a:ext cx="6610661" cy="30991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4035" y="1886586"/>
            <a:ext cx="4317795" cy="38993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8"/>
          <p:cNvSpPr txBox="1"/>
          <p:nvPr/>
        </p:nvSpPr>
        <p:spPr>
          <a:xfrm>
            <a:off x="1163395" y="1351266"/>
            <a:ext cx="7982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 수정 및 탈퇴 ,  유저가 작성한 글 목록 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659339" y="4985770"/>
            <a:ext cx="660856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성공시 마이페이지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회원정보와 내가 작성한 게시물 &amp; 문제들 리스트 호출 (제목클릭시 디테일 페이지 이동)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버튼 토글시 로고(문구) 위치 수정칸으로 변경 , 수정 및 탈퇴 기능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9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③ 강의정보 페이지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691" y="1893381"/>
            <a:ext cx="8628331" cy="41074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7" name="Google Shape;307;p9"/>
          <p:cNvSpPr txBox="1"/>
          <p:nvPr/>
        </p:nvSpPr>
        <p:spPr>
          <a:xfrm>
            <a:off x="1193366" y="1370161"/>
            <a:ext cx="7774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유튜브 API 를 통한 강의영상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9238593" y="1370161"/>
            <a:ext cx="239635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영상 자바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버튼별 value 값을 클릭시 서버에 전송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키워드를 기반으로 검색 후 youtubeAPI 수행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클라이언트에게 리스폰스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0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0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시험일정 페이지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39" y="2116650"/>
            <a:ext cx="6903907" cy="383102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0"/>
          <p:cNvSpPr txBox="1"/>
          <p:nvPr/>
        </p:nvSpPr>
        <p:spPr>
          <a:xfrm>
            <a:off x="1177325" y="1357317"/>
            <a:ext cx="6385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시험일정 및 페이지 이동버튼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7639906" y="1243330"/>
            <a:ext cx="424808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자바서비스 에서 스케쥴을 활용한 일정기간 마다 데이터 삭제 후 재저장 진행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공공데이터포털 API 활용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DB데이터 클라언트페이지에 리스폰스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추천책 과 시험접수사이트 버튼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11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⑤  최신서적 리스트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231" y="1610112"/>
            <a:ext cx="8312790" cy="39285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3" name="Google Shape;333;p11"/>
          <p:cNvSpPr txBox="1"/>
          <p:nvPr/>
        </p:nvSpPr>
        <p:spPr>
          <a:xfrm>
            <a:off x="1109873" y="1268469"/>
            <a:ext cx="7403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키워드 버튼제공 네이버Search API 를 통한 책 목록 리턴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74690" y="1268469"/>
            <a:ext cx="2533878" cy="450924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"/>
          <p:cNvSpPr txBox="1"/>
          <p:nvPr/>
        </p:nvSpPr>
        <p:spPr>
          <a:xfrm>
            <a:off x="914400" y="5777714"/>
            <a:ext cx="783546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디폴트 정보처리기사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버튼 클릭시 해당 value 값을 통해 서버로 전송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naverAPI 를 통해 책 리스트 반환 / 모달을 통한 상세정보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8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1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⑥  커뮤니티 게시판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1109873" y="1268469"/>
            <a:ext cx="7403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 CRUD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958" y="1722741"/>
            <a:ext cx="3132658" cy="24202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8" name="Google Shape;3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4182" y="1636007"/>
            <a:ext cx="2254887" cy="3252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9" name="Google Shape;34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07339" y="1636007"/>
            <a:ext cx="2285923" cy="32752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50" name="Google Shape;350;p18"/>
          <p:cNvGrpSpPr/>
          <p:nvPr/>
        </p:nvGrpSpPr>
        <p:grpSpPr>
          <a:xfrm>
            <a:off x="6352595" y="1636007"/>
            <a:ext cx="2902538" cy="4754221"/>
            <a:chOff x="6352595" y="1636007"/>
            <a:chExt cx="2902538" cy="4754221"/>
          </a:xfrm>
        </p:grpSpPr>
        <p:pic>
          <p:nvPicPr>
            <p:cNvPr id="351" name="Google Shape;35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52595" y="1636007"/>
              <a:ext cx="2902538" cy="265349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52" name="Google Shape;352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52595" y="4289502"/>
              <a:ext cx="2902538" cy="210072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353" name="Google Shape;353;p18"/>
          <p:cNvSpPr txBox="1"/>
          <p:nvPr/>
        </p:nvSpPr>
        <p:spPr>
          <a:xfrm>
            <a:off x="289399" y="4581182"/>
            <a:ext cx="368090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 CRUD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Quill 라이브러리 사용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댓글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또는 작성자만 수정/삭제 버튼 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정렬순 제공 (카테고리, 조회수 등)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19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1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⑦  공유문제 페이지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1109873" y="1281484"/>
            <a:ext cx="7403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게시판형 CRUD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4680" y="1192217"/>
            <a:ext cx="5409972" cy="18649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6" name="Google Shape;366;p19"/>
          <p:cNvGrpSpPr/>
          <p:nvPr/>
        </p:nvGrpSpPr>
        <p:grpSpPr>
          <a:xfrm>
            <a:off x="6801639" y="3177898"/>
            <a:ext cx="5086353" cy="3353305"/>
            <a:chOff x="255958" y="-327589"/>
            <a:chExt cx="6962274" cy="4220033"/>
          </a:xfrm>
        </p:grpSpPr>
        <p:pic>
          <p:nvPicPr>
            <p:cNvPr id="367" name="Google Shape;36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5958" y="-327589"/>
              <a:ext cx="6962274" cy="319211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8" name="Google Shape;368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5958" y="2864527"/>
              <a:ext cx="6962274" cy="102791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369" name="Google Shape;36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864" y="1683967"/>
            <a:ext cx="5788846" cy="26069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0" name="Google Shape;370;p19"/>
          <p:cNvSpPr txBox="1"/>
          <p:nvPr/>
        </p:nvSpPr>
        <p:spPr>
          <a:xfrm>
            <a:off x="508864" y="4325415"/>
            <a:ext cx="578884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게시판형 CRUD 활용 한 문제만들기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작성자와 로그인 유저가 같을 때만 삭제버튼 (and ADMIN권한)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추천, 댓글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유저가 답안을 작성시 답안이 있으면 value 값 주고 없으면 공백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작성자가 디테일 진입시 정답으로 적었던 내용 랜더링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20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p2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⑧  관리자페이지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1109873" y="1281484"/>
            <a:ext cx="7403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ERP형 탭으로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333" y="795204"/>
            <a:ext cx="3758370" cy="34275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2350" y="4279582"/>
            <a:ext cx="6943028" cy="26249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8831" y="821622"/>
            <a:ext cx="3849400" cy="33747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5" name="Google Shape;385;p20"/>
          <p:cNvSpPr txBox="1"/>
          <p:nvPr/>
        </p:nvSpPr>
        <p:spPr>
          <a:xfrm>
            <a:off x="449179" y="1683968"/>
            <a:ext cx="308008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시험일정 데이터 문제시 정리버튼으로 API 재호출 및 DB 재저장 후 리턴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유저정보 에서 회원목록을 기반으로 상세정보와 함께 권한추가 및 삭제  유저정보변경 강제삭제를 위한 기능구현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히스토리 기능을 통한 게시물 과 회원등 의 등록 공유문제 추천누적에 대한 문제추적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1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⑨  관리자페이지2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1109873" y="1281484"/>
            <a:ext cx="74035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ERP형 탭으로 구현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625" y="402000"/>
            <a:ext cx="3626551" cy="302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8" name="Google Shape;39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8625" y="3608402"/>
            <a:ext cx="3422724" cy="2910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9" name="Google Shape;399;p21"/>
          <p:cNvSpPr txBox="1"/>
          <p:nvPr/>
        </p:nvSpPr>
        <p:spPr>
          <a:xfrm>
            <a:off x="255958" y="1989221"/>
            <a:ext cx="30969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 전체리스트 호출 후 해당 행을 누르면 좌측 상세내용 랜더링 상세내용 하단 댓글까지 한번에 관리 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공유문제 전체리스트 호출 및 행 누르면 좌측 상세내용 랜더링 및 상세페이지 이동과 삭제버튼 제공 해당 게시물의 댓글까지 관리가능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기본문제 추가와 삭제 구현 추가하기 클릭시 폼이 변경되고 추가가능 추가 후 해당 리스트업데이트 및 신설된 번호의 문제로 이동</a:t>
            </a:r>
            <a:endParaRPr/>
          </a:p>
        </p:txBody>
      </p:sp>
      <p:pic>
        <p:nvPicPr>
          <p:cNvPr id="400" name="Google Shape;4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058" y="313359"/>
            <a:ext cx="3346524" cy="335682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1" name="Google Shape;4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894" y="2880826"/>
            <a:ext cx="1836189" cy="35681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/>
          <p:nvPr/>
        </p:nvSpPr>
        <p:spPr>
          <a:xfrm>
            <a:off x="25595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1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12027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</a:t>
            </a:r>
            <a:r>
              <a:rPr lang="ko-KR" altLang="en-US" b="1" smtClean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⑩</a:t>
            </a:r>
            <a:r>
              <a:rPr lang="ko-KR" sz="1400" b="1" i="0" u="none" strike="noStrike" cap="none" smtClean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altLang="en-US" sz="1400" b="1" i="0" u="none" strike="noStrike" cap="none" smtClean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기본문제</a:t>
            </a:r>
            <a:endParaRPr sz="14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1109873" y="1268490"/>
            <a:ext cx="192119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기본문제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22" y="354745"/>
            <a:ext cx="6965096" cy="2658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238" y="3059787"/>
            <a:ext cx="8732024" cy="3405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896" y="3459962"/>
            <a:ext cx="3123105" cy="2605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9023" y="2067070"/>
            <a:ext cx="2035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기본문제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유저가 작성한 코드를 서버로 보내기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서버단</a:t>
            </a:r>
            <a:r>
              <a:rPr lang="ko-KR" altLang="en-US" dirty="0" smtClean="0"/>
              <a:t> 활용 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코드파일화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코드검증화</a:t>
            </a:r>
            <a:endParaRPr lang="en-US" altLang="ko-KR" dirty="0" smtClean="0"/>
          </a:p>
          <a:p>
            <a:r>
              <a:rPr lang="ko-KR" altLang="en-US" dirty="0" smtClean="0"/>
              <a:t>코드출력값확인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err="1" smtClean="0"/>
              <a:t>코드저장</a:t>
            </a:r>
            <a:endParaRPr lang="en-US" altLang="ko-KR" dirty="0" smtClean="0"/>
          </a:p>
          <a:p>
            <a:r>
              <a:rPr lang="ko-KR" altLang="en-US" dirty="0" err="1" smtClean="0"/>
              <a:t>코드파일화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ko-KR" altLang="en-US" dirty="0" smtClean="0"/>
              <a:t>실행결과 리턴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706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/>
          <p:nvPr/>
        </p:nvSpPr>
        <p:spPr>
          <a:xfrm>
            <a:off x="22734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결과물에 대한 프로젝트 기획 의도와의 부합 정도 및 실무 활용 가능 정도, 달성도, 완성도 등 </a:t>
            </a:r>
            <a:r>
              <a:rPr lang="ko-KR" sz="1800" b="1" i="0" u="sng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훈련생의 자체적인 평가 의견과 느낀 점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을 작성한다.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12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12"/>
          <p:cNvGraphicFramePr/>
          <p:nvPr>
            <p:extLst>
              <p:ext uri="{D42A27DB-BD31-4B8C-83A1-F6EECF244321}">
                <p14:modId xmlns:p14="http://schemas.microsoft.com/office/powerpoint/2010/main" val="2137480977"/>
              </p:ext>
            </p:extLst>
          </p:nvPr>
        </p:nvGraphicFramePr>
        <p:xfrm>
          <a:off x="838200" y="2061191"/>
          <a:ext cx="10515600" cy="3880220"/>
        </p:xfrm>
        <a:graphic>
          <a:graphicData uri="http://schemas.openxmlformats.org/drawingml/2006/table">
            <a:tbl>
              <a:tblPr>
                <a:noFill/>
                <a:tableStyleId>{EF597DD7-D80B-4884-953A-90019B2654CC}</a:tableStyleId>
              </a:tblPr>
              <a:tblGrid>
                <a:gridCol w="312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멤버</a:t>
                      </a:r>
                      <a:endParaRPr sz="1800" u="none" strike="noStrike" cap="none" dirty="0"/>
                    </a:p>
                  </a:txBody>
                  <a:tcPr marL="94400" marR="94400" marT="47200" marB="472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평가 의견 및 </a:t>
                      </a:r>
                      <a:r>
                        <a:rPr lang="ko-KR" sz="18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느낀점</a:t>
                      </a:r>
                      <a:endParaRPr sz="1800" u="none" strike="noStrike" cap="none" dirty="0"/>
                    </a:p>
                  </a:txBody>
                  <a:tcPr marL="94400" marR="94400" marT="47200" marB="47200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서현기</a:t>
                      </a:r>
                      <a:endParaRPr sz="1800" u="none" strike="noStrike" cap="none" dirty="0"/>
                    </a:p>
                  </a:txBody>
                  <a:tcPr marL="94400" marR="94400" marT="47200" marB="4720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두번째 프로젝트를 진행하면서, </a:t>
                      </a:r>
                      <a:r>
                        <a:rPr lang="ko-KR" sz="1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배운부분을</a:t>
                      </a:r>
                      <a:r>
                        <a:rPr lang="ko-KR" sz="1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복습 할 수 있는 시간이 있는게 너무 </a:t>
                      </a:r>
                      <a:r>
                        <a:rPr lang="ko-KR" sz="1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좋았던것</a:t>
                      </a:r>
                      <a:r>
                        <a:rPr lang="ko-KR" sz="1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같고, 생각했던 기능들과 페이지를 구현할 수 있어서 만들어가는 재미를 충분히 </a:t>
                      </a:r>
                      <a:r>
                        <a:rPr lang="ko-KR" sz="1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느낀것</a:t>
                      </a:r>
                      <a:r>
                        <a:rPr lang="ko-KR" sz="1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같습니다.  마지막에 생각했던 기능들을 전부 담지 </a:t>
                      </a:r>
                      <a:r>
                        <a:rPr lang="ko-KR" sz="1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못한건</a:t>
                      </a:r>
                      <a:r>
                        <a:rPr lang="ko-KR" sz="1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좀 아쉽지만 </a:t>
                      </a:r>
                      <a:r>
                        <a:rPr lang="ko-KR" sz="15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두명이서</a:t>
                      </a:r>
                      <a:r>
                        <a:rPr lang="ko-KR" sz="15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함께 진행하고 끝까지 포기하지 않고 함께 해준 팀원에게 너무 감사함을 느낍니다. 전반적으로 80% 이상 만족하는 프로젝트 입니다.</a:t>
                      </a:r>
                      <a:endParaRPr sz="1800" u="none" strike="noStrike" cap="none" dirty="0"/>
                    </a:p>
                  </a:txBody>
                  <a:tcPr marL="94400" marR="94400" marT="47200" marB="4720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이승원</a:t>
                      </a:r>
                      <a:endParaRPr sz="1800" u="none" strike="noStrike" cap="none" dirty="0"/>
                    </a:p>
                  </a:txBody>
                  <a:tcPr marL="94400" marR="94400" marT="47200" marB="4720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smtClean="0"/>
                        <a:t> </a:t>
                      </a:r>
                      <a:r>
                        <a:rPr lang="ko-KR" altLang="en-US" sz="1500" b="0" i="0" u="none" strike="noStrike" cap="none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프로젝트를 진행하면서</a:t>
                      </a:r>
                      <a:r>
                        <a:rPr lang="en-US" altLang="ko-KR" sz="1500" b="0" i="0" u="none" strike="noStrike" cap="none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r>
                        <a:rPr lang="en-US" altLang="ko-KR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코딩문제 사이트에 필요한 기술을 생각하고 파악하면서 부족한 내용을 토대로 시작한 프로젝트 였지만</a:t>
                      </a:r>
                      <a:r>
                        <a:rPr lang="en-US" altLang="ko-KR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ko-KR" altLang="en-US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간단한 문제를 만들고 코드들을 검증해 가는 과정을 진행해 보면서 노력하고 도전하면 할 수 있다는 걸 느꼈습니다</a:t>
                      </a:r>
                      <a:r>
                        <a:rPr lang="en-US" altLang="ko-KR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r>
                        <a:rPr lang="ko-KR" altLang="en-US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많은 분량을 소화하지 못했지만 함께 끝까지 같이 마무리 할 수 있어서 너무 좋았습니다</a:t>
                      </a:r>
                      <a:r>
                        <a:rPr lang="en-US" altLang="ko-KR" sz="1500" b="0" i="0" u="none" strike="noStrike" cap="none" baseline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 dirty="0"/>
                    </a:p>
                  </a:txBody>
                  <a:tcPr marL="94400" marR="94400" marT="47200" marB="47200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3" name="Google Shape;413;p12"/>
          <p:cNvSpPr/>
          <p:nvPr/>
        </p:nvSpPr>
        <p:spPr>
          <a:xfrm>
            <a:off x="838200" y="2060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9411"/>
          </a:srgb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227340" y="313344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아래 내용이 </a:t>
            </a:r>
            <a:r>
              <a:rPr lang="ko-KR" sz="1800" b="1" i="0" u="none" strike="noStrike" cap="none">
                <a:solidFill>
                  <a:srgbClr val="FE431E"/>
                </a:solidFill>
                <a:latin typeface="Calibri"/>
                <a:ea typeface="Calibri"/>
                <a:cs typeface="Calibri"/>
                <a:sym typeface="Calibri"/>
              </a:rPr>
              <a:t>반드시 포함</a:t>
            </a: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되도록 작성한다.  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274180" y="5420898"/>
            <a:ext cx="5040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활용방안 및 기대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효과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3"/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272024" y="1916832"/>
            <a:ext cx="5040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배경, 기획의도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263288" y="3268437"/>
            <a:ext cx="622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내용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278991" y="4036963"/>
            <a:ext cx="50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</a:t>
            </a:r>
            <a:endParaRPr sz="16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278991" y="4843402"/>
            <a:ext cx="50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구조 - 페이지 흐름도 첨부 (다음페이지)</a:t>
            </a:r>
            <a:endParaRPr sz="16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416435" y="2200265"/>
            <a:ext cx="1015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코딩문제풀이를 통한 실력검증 및 자가진단, 도전정신을 일깨우는 다양한 사이트들이 있는 것을 보고 뭔가 문제만 풀어보는 내용들이 아쉽다고 생각하여, 커뮤니티 기능과 문제풀이를 통한 실력증진을 자격증시험에 일정을 보고 자극시키고 부족한 내용을 공부해볼 수 있는 강의도 제공하는 여러기능을 담은 페이지를 과정동안에 학습한 내용을 토대로 제작해보기 위해 진행하게 되었습니다.</a:t>
            </a:r>
            <a:endParaRPr sz="1400" b="0" i="0" u="sng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005478" y="1981650"/>
            <a:ext cx="266546" cy="2665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930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992169" y="3312106"/>
            <a:ext cx="266400" cy="26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930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012445" y="4082398"/>
            <a:ext cx="266400" cy="266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930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12445" y="4886888"/>
            <a:ext cx="266400" cy="279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930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007634" y="5456949"/>
            <a:ext cx="266546" cy="2665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930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407024" y="3573487"/>
            <a:ext cx="969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문제풀이 와 게시판형 CRUD, API를 활용한 data 가공을 통해서 과정에서 습득한 내용을 토대로 제작 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415760" y="4383777"/>
            <a:ext cx="504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INTELLIJ, Java, Spring Boot,  JPA, MySQL, React 활용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272024" y="5807098"/>
            <a:ext cx="10615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코딩문제를 풀어보고 기초적인 부족한 언어별 강의와 함께 시험일정을 통한 목표의식 제공, 게시판을 통한 커뮤니티 공간 제공 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관리자 페이지를 통한 유연한 관리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9e7d97be_0_150"/>
          <p:cNvSpPr/>
          <p:nvPr/>
        </p:nvSpPr>
        <p:spPr>
          <a:xfrm>
            <a:off x="108855" y="108858"/>
            <a:ext cx="11964660" cy="6640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bc9e7d97be_0_150"/>
          <p:cNvSpPr/>
          <p:nvPr/>
        </p:nvSpPr>
        <p:spPr>
          <a:xfrm>
            <a:off x="133350" y="590550"/>
            <a:ext cx="1447800" cy="4953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2bc9e7d97be_0_150"/>
          <p:cNvSpPr/>
          <p:nvPr/>
        </p:nvSpPr>
        <p:spPr>
          <a:xfrm>
            <a:off x="2581275" y="590550"/>
            <a:ext cx="1447800" cy="4953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bc9e7d97be_0_150"/>
          <p:cNvSpPr/>
          <p:nvPr/>
        </p:nvSpPr>
        <p:spPr>
          <a:xfrm>
            <a:off x="5029200" y="590550"/>
            <a:ext cx="1447800" cy="4953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bc9e7d97be_0_150"/>
          <p:cNvSpPr/>
          <p:nvPr/>
        </p:nvSpPr>
        <p:spPr>
          <a:xfrm>
            <a:off x="7477125" y="57150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bc9e7d97be_0_150"/>
          <p:cNvSpPr/>
          <p:nvPr/>
        </p:nvSpPr>
        <p:spPr>
          <a:xfrm>
            <a:off x="2581275" y="1466850"/>
            <a:ext cx="1447800" cy="4953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2bc9e7d97be_0_150"/>
          <p:cNvSpPr/>
          <p:nvPr/>
        </p:nvSpPr>
        <p:spPr>
          <a:xfrm>
            <a:off x="2581275" y="2362200"/>
            <a:ext cx="1447800" cy="4953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bc9e7d97be_0_150"/>
          <p:cNvSpPr/>
          <p:nvPr/>
        </p:nvSpPr>
        <p:spPr>
          <a:xfrm>
            <a:off x="2581275" y="3600450"/>
            <a:ext cx="1447800" cy="4953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bc9e7d97be_0_150"/>
          <p:cNvSpPr/>
          <p:nvPr/>
        </p:nvSpPr>
        <p:spPr>
          <a:xfrm>
            <a:off x="2581275" y="5391150"/>
            <a:ext cx="1447800" cy="4953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시험정보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bc9e7d97be_0_150"/>
          <p:cNvSpPr/>
          <p:nvPr/>
        </p:nvSpPr>
        <p:spPr>
          <a:xfrm>
            <a:off x="2581275" y="4495800"/>
            <a:ext cx="1447800" cy="4953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유튜브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bc9e7d97be_0_150"/>
          <p:cNvSpPr/>
          <p:nvPr/>
        </p:nvSpPr>
        <p:spPr>
          <a:xfrm>
            <a:off x="4622006" y="146685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bc9e7d97be_0_150"/>
          <p:cNvSpPr/>
          <p:nvPr/>
        </p:nvSpPr>
        <p:spPr>
          <a:xfrm>
            <a:off x="4622006" y="236220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bc9e7d97be_0_150"/>
          <p:cNvSpPr/>
          <p:nvPr/>
        </p:nvSpPr>
        <p:spPr>
          <a:xfrm>
            <a:off x="8703468" y="146685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bc9e7d97be_0_150"/>
          <p:cNvSpPr/>
          <p:nvPr/>
        </p:nvSpPr>
        <p:spPr>
          <a:xfrm>
            <a:off x="8703468" y="236220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디테일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2bc9e7d97be_0_150"/>
          <p:cNvSpPr/>
          <p:nvPr/>
        </p:nvSpPr>
        <p:spPr>
          <a:xfrm>
            <a:off x="10744200" y="2362199"/>
            <a:ext cx="1316830" cy="5048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bc9e7d97be_0_150"/>
          <p:cNvSpPr/>
          <p:nvPr/>
        </p:nvSpPr>
        <p:spPr>
          <a:xfrm>
            <a:off x="4622006" y="360045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bc9e7d97be_0_150"/>
          <p:cNvSpPr/>
          <p:nvPr/>
        </p:nvSpPr>
        <p:spPr>
          <a:xfrm>
            <a:off x="8703468" y="360045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디테일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bc9e7d97be_0_150"/>
          <p:cNvSpPr/>
          <p:nvPr/>
        </p:nvSpPr>
        <p:spPr>
          <a:xfrm>
            <a:off x="10744200" y="3600449"/>
            <a:ext cx="1316830" cy="5048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2bc9e7d97be_0_150"/>
          <p:cNvSpPr/>
          <p:nvPr/>
        </p:nvSpPr>
        <p:spPr>
          <a:xfrm>
            <a:off x="5048250" y="539115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시험일정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bc9e7d97be_0_150"/>
          <p:cNvSpPr/>
          <p:nvPr/>
        </p:nvSpPr>
        <p:spPr>
          <a:xfrm>
            <a:off x="7255668" y="4705350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 추천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2bc9e7d97be_0_150"/>
          <p:cNvSpPr/>
          <p:nvPr/>
        </p:nvSpPr>
        <p:spPr>
          <a:xfrm>
            <a:off x="7255667" y="5391150"/>
            <a:ext cx="3155100" cy="495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큐넷 (타 사이트 시험접수)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c9e7d97be_0_150"/>
          <p:cNvSpPr/>
          <p:nvPr/>
        </p:nvSpPr>
        <p:spPr>
          <a:xfrm>
            <a:off x="6662737" y="1476375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디테일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2bc9e7d97be_0_150"/>
          <p:cNvSpPr/>
          <p:nvPr/>
        </p:nvSpPr>
        <p:spPr>
          <a:xfrm>
            <a:off x="6662737" y="2371725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2bc9e7d97be_0_150"/>
          <p:cNvSpPr/>
          <p:nvPr/>
        </p:nvSpPr>
        <p:spPr>
          <a:xfrm>
            <a:off x="6662737" y="3609975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bc9e7d97be_0_150"/>
          <p:cNvSpPr/>
          <p:nvPr/>
        </p:nvSpPr>
        <p:spPr>
          <a:xfrm>
            <a:off x="2581275" y="6286500"/>
            <a:ext cx="1447800" cy="495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bc9e7d97be_0_150"/>
          <p:cNvSpPr/>
          <p:nvPr/>
        </p:nvSpPr>
        <p:spPr>
          <a:xfrm>
            <a:off x="5029200" y="6286500"/>
            <a:ext cx="6814800" cy="495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탭으로 페이지 관리 (기본, 공유, 게시판, 시험, 유저) ERP유형?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g2bc9e7d97be_0_150"/>
          <p:cNvCxnSpPr>
            <a:stCxn id="147" idx="3"/>
            <a:endCxn id="148" idx="1"/>
          </p:cNvCxnSpPr>
          <p:nvPr/>
        </p:nvCxnSpPr>
        <p:spPr>
          <a:xfrm>
            <a:off x="1581150" y="838200"/>
            <a:ext cx="100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g2bc9e7d97be_0_150"/>
          <p:cNvCxnSpPr/>
          <p:nvPr/>
        </p:nvCxnSpPr>
        <p:spPr>
          <a:xfrm>
            <a:off x="4029075" y="933450"/>
            <a:ext cx="100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g2bc9e7d97be_0_150"/>
          <p:cNvCxnSpPr>
            <a:stCxn id="148" idx="0"/>
            <a:endCxn id="150" idx="0"/>
          </p:cNvCxnSpPr>
          <p:nvPr/>
        </p:nvCxnSpPr>
        <p:spPr>
          <a:xfrm rot="-5400000">
            <a:off x="5743575" y="-1867050"/>
            <a:ext cx="19200" cy="4896000"/>
          </a:xfrm>
          <a:prstGeom prst="bentConnector3">
            <a:avLst>
              <a:gd name="adj1" fmla="val 128984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g2bc9e7d97be_0_150"/>
          <p:cNvCxnSpPr/>
          <p:nvPr/>
        </p:nvCxnSpPr>
        <p:spPr>
          <a:xfrm rot="10800000">
            <a:off x="4029000" y="676275"/>
            <a:ext cx="100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g2bc9e7d97be_0_150"/>
          <p:cNvCxnSpPr>
            <a:stCxn id="147" idx="3"/>
            <a:endCxn id="151" idx="1"/>
          </p:cNvCxnSpPr>
          <p:nvPr/>
        </p:nvCxnSpPr>
        <p:spPr>
          <a:xfrm>
            <a:off x="1581150" y="838200"/>
            <a:ext cx="1000200" cy="87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g2bc9e7d97be_0_150"/>
          <p:cNvCxnSpPr>
            <a:stCxn id="147" idx="3"/>
            <a:endCxn id="152" idx="1"/>
          </p:cNvCxnSpPr>
          <p:nvPr/>
        </p:nvCxnSpPr>
        <p:spPr>
          <a:xfrm>
            <a:off x="1581150" y="838200"/>
            <a:ext cx="1000200" cy="177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g2bc9e7d97be_0_150"/>
          <p:cNvCxnSpPr>
            <a:stCxn id="147" idx="3"/>
            <a:endCxn id="153" idx="1"/>
          </p:cNvCxnSpPr>
          <p:nvPr/>
        </p:nvCxnSpPr>
        <p:spPr>
          <a:xfrm>
            <a:off x="1581150" y="838200"/>
            <a:ext cx="1000200" cy="3009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g2bc9e7d97be_0_150"/>
          <p:cNvCxnSpPr>
            <a:stCxn id="147" idx="3"/>
            <a:endCxn id="155" idx="1"/>
          </p:cNvCxnSpPr>
          <p:nvPr/>
        </p:nvCxnSpPr>
        <p:spPr>
          <a:xfrm>
            <a:off x="1581150" y="838200"/>
            <a:ext cx="1000200" cy="390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" name="Google Shape;180;g2bc9e7d97be_0_150"/>
          <p:cNvCxnSpPr>
            <a:stCxn id="147" idx="3"/>
            <a:endCxn id="154" idx="1"/>
          </p:cNvCxnSpPr>
          <p:nvPr/>
        </p:nvCxnSpPr>
        <p:spPr>
          <a:xfrm>
            <a:off x="1581150" y="838200"/>
            <a:ext cx="1000200" cy="480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g2bc9e7d97be_0_150"/>
          <p:cNvCxnSpPr>
            <a:stCxn id="147" idx="3"/>
            <a:endCxn id="170" idx="1"/>
          </p:cNvCxnSpPr>
          <p:nvPr/>
        </p:nvCxnSpPr>
        <p:spPr>
          <a:xfrm>
            <a:off x="1581150" y="838200"/>
            <a:ext cx="1000200" cy="56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g2bc9e7d97be_0_150"/>
          <p:cNvCxnSpPr>
            <a:stCxn id="147" idx="0"/>
            <a:endCxn id="150" idx="0"/>
          </p:cNvCxnSpPr>
          <p:nvPr/>
        </p:nvCxnSpPr>
        <p:spPr>
          <a:xfrm rot="-5400000">
            <a:off x="4519500" y="-3090900"/>
            <a:ext cx="19200" cy="7343700"/>
          </a:xfrm>
          <a:prstGeom prst="bentConnector3">
            <a:avLst>
              <a:gd name="adj1" fmla="val 218281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g2bc9e7d97be_0_150"/>
          <p:cNvCxnSpPr>
            <a:stCxn id="151" idx="3"/>
            <a:endCxn id="156" idx="1"/>
          </p:cNvCxnSpPr>
          <p:nvPr/>
        </p:nvCxnSpPr>
        <p:spPr>
          <a:xfrm>
            <a:off x="4029075" y="1714500"/>
            <a:ext cx="5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184;g2bc9e7d97be_0_150"/>
          <p:cNvCxnSpPr>
            <a:stCxn id="156" idx="3"/>
            <a:endCxn id="167" idx="1"/>
          </p:cNvCxnSpPr>
          <p:nvPr/>
        </p:nvCxnSpPr>
        <p:spPr>
          <a:xfrm>
            <a:off x="6069806" y="1714500"/>
            <a:ext cx="5928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g2bc9e7d97be_0_150"/>
          <p:cNvCxnSpPr>
            <a:stCxn id="158" idx="1"/>
            <a:endCxn id="167" idx="3"/>
          </p:cNvCxnSpPr>
          <p:nvPr/>
        </p:nvCxnSpPr>
        <p:spPr>
          <a:xfrm flipH="1">
            <a:off x="8110668" y="1714500"/>
            <a:ext cx="5928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g2bc9e7d97be_0_150"/>
          <p:cNvCxnSpPr>
            <a:stCxn id="152" idx="3"/>
            <a:endCxn id="157" idx="1"/>
          </p:cNvCxnSpPr>
          <p:nvPr/>
        </p:nvCxnSpPr>
        <p:spPr>
          <a:xfrm>
            <a:off x="4029075" y="2609850"/>
            <a:ext cx="5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g2bc9e7d97be_0_150"/>
          <p:cNvCxnSpPr>
            <a:stCxn id="157" idx="3"/>
          </p:cNvCxnSpPr>
          <p:nvPr/>
        </p:nvCxnSpPr>
        <p:spPr>
          <a:xfrm>
            <a:off x="6069806" y="2609850"/>
            <a:ext cx="5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g2bc9e7d97be_0_150"/>
          <p:cNvCxnSpPr>
            <a:stCxn id="168" idx="3"/>
            <a:endCxn id="159" idx="1"/>
          </p:cNvCxnSpPr>
          <p:nvPr/>
        </p:nvCxnSpPr>
        <p:spPr>
          <a:xfrm rot="10800000" flipH="1">
            <a:off x="8110537" y="2609775"/>
            <a:ext cx="5928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g2bc9e7d97be_0_150"/>
          <p:cNvCxnSpPr>
            <a:stCxn id="159" idx="3"/>
            <a:endCxn id="160" idx="1"/>
          </p:cNvCxnSpPr>
          <p:nvPr/>
        </p:nvCxnSpPr>
        <p:spPr>
          <a:xfrm>
            <a:off x="10151268" y="2609850"/>
            <a:ext cx="592800" cy="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g2bc9e7d97be_0_150"/>
          <p:cNvCxnSpPr>
            <a:stCxn id="160" idx="2"/>
            <a:endCxn id="159" idx="2"/>
          </p:cNvCxnSpPr>
          <p:nvPr/>
        </p:nvCxnSpPr>
        <p:spPr>
          <a:xfrm rot="5400000" flipH="1">
            <a:off x="10410215" y="1874624"/>
            <a:ext cx="9600" cy="1975200"/>
          </a:xfrm>
          <a:prstGeom prst="bentConnector3">
            <a:avLst>
              <a:gd name="adj1" fmla="val -238125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g2bc9e7d97be_0_150"/>
          <p:cNvCxnSpPr/>
          <p:nvPr/>
        </p:nvCxnSpPr>
        <p:spPr>
          <a:xfrm>
            <a:off x="4029075" y="3848100"/>
            <a:ext cx="5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g2bc9e7d97be_0_150"/>
          <p:cNvCxnSpPr/>
          <p:nvPr/>
        </p:nvCxnSpPr>
        <p:spPr>
          <a:xfrm>
            <a:off x="6069806" y="3848100"/>
            <a:ext cx="5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g2bc9e7d97be_0_150"/>
          <p:cNvCxnSpPr/>
          <p:nvPr/>
        </p:nvCxnSpPr>
        <p:spPr>
          <a:xfrm rot="10800000" flipH="1">
            <a:off x="8110537" y="3848025"/>
            <a:ext cx="592800" cy="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194;g2bc9e7d97be_0_150"/>
          <p:cNvCxnSpPr/>
          <p:nvPr/>
        </p:nvCxnSpPr>
        <p:spPr>
          <a:xfrm>
            <a:off x="10151268" y="3848100"/>
            <a:ext cx="5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5" name="Google Shape;195;g2bc9e7d97be_0_150"/>
          <p:cNvCxnSpPr/>
          <p:nvPr/>
        </p:nvCxnSpPr>
        <p:spPr>
          <a:xfrm flipH="1">
            <a:off x="9433850" y="4089400"/>
            <a:ext cx="2040600" cy="1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196;g2bc9e7d97be_0_150"/>
          <p:cNvCxnSpPr>
            <a:stCxn id="154" idx="3"/>
            <a:endCxn id="164" idx="1"/>
          </p:cNvCxnSpPr>
          <p:nvPr/>
        </p:nvCxnSpPr>
        <p:spPr>
          <a:xfrm>
            <a:off x="4029075" y="5638800"/>
            <a:ext cx="10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7" name="Google Shape;197;g2bc9e7d97be_0_150"/>
          <p:cNvCxnSpPr>
            <a:stCxn id="164" idx="3"/>
            <a:endCxn id="166" idx="1"/>
          </p:cNvCxnSpPr>
          <p:nvPr/>
        </p:nvCxnSpPr>
        <p:spPr>
          <a:xfrm>
            <a:off x="6496050" y="563880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g2bc9e7d97be_0_150"/>
          <p:cNvCxnSpPr>
            <a:stCxn id="164" idx="3"/>
            <a:endCxn id="165" idx="1"/>
          </p:cNvCxnSpPr>
          <p:nvPr/>
        </p:nvCxnSpPr>
        <p:spPr>
          <a:xfrm rot="10800000" flipH="1">
            <a:off x="6496050" y="4953000"/>
            <a:ext cx="759600" cy="68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" name="Google Shape;199;g2bc9e7d97be_0_150"/>
          <p:cNvCxnSpPr>
            <a:stCxn id="170" idx="3"/>
            <a:endCxn id="171" idx="1"/>
          </p:cNvCxnSpPr>
          <p:nvPr/>
        </p:nvCxnSpPr>
        <p:spPr>
          <a:xfrm>
            <a:off x="4029075" y="6534150"/>
            <a:ext cx="100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0" name="Google Shape;200;g2bc9e7d97be_0_150"/>
          <p:cNvCxnSpPr>
            <a:stCxn id="167" idx="0"/>
            <a:endCxn id="156" idx="0"/>
          </p:cNvCxnSpPr>
          <p:nvPr/>
        </p:nvCxnSpPr>
        <p:spPr>
          <a:xfrm rot="5400000" flipH="1">
            <a:off x="6361537" y="451275"/>
            <a:ext cx="9600" cy="2040600"/>
          </a:xfrm>
          <a:prstGeom prst="bentConnector3">
            <a:avLst>
              <a:gd name="adj1" fmla="val 248046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g2bc9e7d97be_0_150"/>
          <p:cNvCxnSpPr>
            <a:stCxn id="168" idx="0"/>
            <a:endCxn id="157" idx="0"/>
          </p:cNvCxnSpPr>
          <p:nvPr/>
        </p:nvCxnSpPr>
        <p:spPr>
          <a:xfrm rot="5400000" flipH="1">
            <a:off x="6361537" y="1346625"/>
            <a:ext cx="9600" cy="2040600"/>
          </a:xfrm>
          <a:prstGeom prst="bentConnector3">
            <a:avLst>
              <a:gd name="adj1" fmla="val 248046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2" name="Google Shape;202;g2bc9e7d97be_0_150"/>
          <p:cNvCxnSpPr>
            <a:stCxn id="159" idx="0"/>
            <a:endCxn id="157" idx="0"/>
          </p:cNvCxnSpPr>
          <p:nvPr/>
        </p:nvCxnSpPr>
        <p:spPr>
          <a:xfrm rot="5400000">
            <a:off x="7386318" y="321750"/>
            <a:ext cx="600" cy="4081500"/>
          </a:xfrm>
          <a:prstGeom prst="bentConnector3">
            <a:avLst>
              <a:gd name="adj1" fmla="val -3704166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g2bc9e7d97be_0_150"/>
          <p:cNvCxnSpPr>
            <a:stCxn id="160" idx="0"/>
            <a:endCxn id="157" idx="0"/>
          </p:cNvCxnSpPr>
          <p:nvPr/>
        </p:nvCxnSpPr>
        <p:spPr>
          <a:xfrm rot="5400000">
            <a:off x="8373965" y="-665851"/>
            <a:ext cx="600" cy="6056700"/>
          </a:xfrm>
          <a:prstGeom prst="bentConnector3">
            <a:avLst>
              <a:gd name="adj1" fmla="val -3810016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g2bc9e7d97be_0_150"/>
          <p:cNvCxnSpPr>
            <a:stCxn id="169" idx="0"/>
            <a:endCxn id="161" idx="0"/>
          </p:cNvCxnSpPr>
          <p:nvPr/>
        </p:nvCxnSpPr>
        <p:spPr>
          <a:xfrm rot="5400000" flipH="1">
            <a:off x="6361537" y="2584875"/>
            <a:ext cx="9600" cy="2040600"/>
          </a:xfrm>
          <a:prstGeom prst="bentConnector3">
            <a:avLst>
              <a:gd name="adj1" fmla="val 248046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g2bc9e7d97be_0_150"/>
          <p:cNvCxnSpPr>
            <a:stCxn id="162" idx="0"/>
            <a:endCxn id="161" idx="0"/>
          </p:cNvCxnSpPr>
          <p:nvPr/>
        </p:nvCxnSpPr>
        <p:spPr>
          <a:xfrm rot="5400000">
            <a:off x="7386318" y="1560000"/>
            <a:ext cx="600" cy="4081500"/>
          </a:xfrm>
          <a:prstGeom prst="bentConnector3">
            <a:avLst>
              <a:gd name="adj1" fmla="val -3704166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6" name="Google Shape;206;g2bc9e7d97be_0_150"/>
          <p:cNvCxnSpPr>
            <a:stCxn id="163" idx="0"/>
            <a:endCxn id="161" idx="0"/>
          </p:cNvCxnSpPr>
          <p:nvPr/>
        </p:nvCxnSpPr>
        <p:spPr>
          <a:xfrm rot="5400000">
            <a:off x="8373965" y="572399"/>
            <a:ext cx="600" cy="6056700"/>
          </a:xfrm>
          <a:prstGeom prst="bentConnector3">
            <a:avLst>
              <a:gd name="adj1" fmla="val -3810016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g2bc9e7d97be_0_150"/>
          <p:cNvCxnSpPr>
            <a:stCxn id="157" idx="2"/>
            <a:endCxn id="159" idx="2"/>
          </p:cNvCxnSpPr>
          <p:nvPr/>
        </p:nvCxnSpPr>
        <p:spPr>
          <a:xfrm rot="-5400000" flipH="1">
            <a:off x="7386356" y="817050"/>
            <a:ext cx="600" cy="4081500"/>
          </a:xfrm>
          <a:prstGeom prst="bentConnector3">
            <a:avLst>
              <a:gd name="adj1" fmla="val 3704166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g2bc9e7d97be_0_150"/>
          <p:cNvCxnSpPr/>
          <p:nvPr/>
        </p:nvCxnSpPr>
        <p:spPr>
          <a:xfrm>
            <a:off x="5345905" y="4089400"/>
            <a:ext cx="4081500" cy="1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g2bc9e7d97be_0_150"/>
          <p:cNvSpPr/>
          <p:nvPr/>
        </p:nvSpPr>
        <p:spPr>
          <a:xfrm>
            <a:off x="141685" y="2238375"/>
            <a:ext cx="1447800" cy="4953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권한: ALL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bc9e7d97be_0_150"/>
          <p:cNvSpPr/>
          <p:nvPr/>
        </p:nvSpPr>
        <p:spPr>
          <a:xfrm>
            <a:off x="141685" y="3512425"/>
            <a:ext cx="1447800" cy="495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권한: MEMBER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bc9e7d97be_0_150"/>
          <p:cNvSpPr/>
          <p:nvPr/>
        </p:nvSpPr>
        <p:spPr>
          <a:xfrm>
            <a:off x="141685" y="3000386"/>
            <a:ext cx="1447800" cy="4953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권한: MEMBER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bc9e7d97be_0_150"/>
          <p:cNvSpPr/>
          <p:nvPr/>
        </p:nvSpPr>
        <p:spPr>
          <a:xfrm>
            <a:off x="141685" y="4387849"/>
            <a:ext cx="1447800" cy="495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권한: ADMIN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/>
          <p:nvPr/>
        </p:nvSpPr>
        <p:spPr>
          <a:xfrm>
            <a:off x="255958" y="11663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4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4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1144591" y="1192822"/>
            <a:ext cx="102079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해당 프로젝트를 진행하면서 </a:t>
            </a:r>
            <a:r>
              <a:rPr lang="ko-KR" sz="1800" b="1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훈련생 별로 </a:t>
            </a:r>
            <a:r>
              <a:rPr lang="ko-KR" sz="1800" b="1" i="0" u="sng" strike="noStrike" cap="none">
                <a:solidFill>
                  <a:srgbClr val="FE431E"/>
                </a:solidFill>
                <a:latin typeface="Calibri"/>
                <a:ea typeface="Calibri"/>
                <a:cs typeface="Calibri"/>
                <a:sym typeface="Calibri"/>
              </a:rPr>
              <a:t>주도적으로 참여한 부분을 중심</a:t>
            </a: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으로 작성한다.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* 프로젝트 운영 중 멘토의 지원내역 간략하게 작성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4"/>
          <p:cNvGraphicFramePr/>
          <p:nvPr/>
        </p:nvGraphicFramePr>
        <p:xfrm>
          <a:off x="1164392" y="2240869"/>
          <a:ext cx="9649075" cy="4196575"/>
        </p:xfrm>
        <a:graphic>
          <a:graphicData uri="http://schemas.openxmlformats.org/drawingml/2006/table">
            <a:tbl>
              <a:tblPr firstRow="1" bandRow="1">
                <a:noFill/>
                <a:tableStyleId>{81EAE8A4-256D-47C9-9DB8-F6DA1B93FEBC}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b="0" i="1" u="none" strike="noStrike" cap="none">
                          <a:solidFill>
                            <a:srgbClr val="3A3838"/>
                          </a:solidFill>
                        </a:rPr>
                        <a:t>서현기</a:t>
                      </a:r>
                      <a:endParaRPr sz="1800" b="0" i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</a:t>
                      </a:r>
                      <a:endParaRPr sz="160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i="1" u="none" strike="noStrike" cap="none">
                          <a:solidFill>
                            <a:srgbClr val="3A3838"/>
                          </a:solidFill>
                        </a:rPr>
                        <a:t>총괄, 기획, GITHUB, DB구현 , 로그인, 회원가입, 마이페이지, 공유문제, 게시판, 강의정보, 시험정보, 서적조회,  관리자페이지</a:t>
                      </a:r>
                      <a:endParaRPr sz="1600" i="1" u="none" strike="noStrike" cap="none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i="1" u="none" strike="noStrike" cap="none">
                          <a:solidFill>
                            <a:srgbClr val="3A3838"/>
                          </a:solidFill>
                        </a:rPr>
                        <a:t>CRUD 및 API 데이터 가공 RESTful API를 통한 B/E - F/E 연동</a:t>
                      </a:r>
                      <a:endParaRPr sz="1600" i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600" b="0" i="1" u="none" strike="noStrike" cap="none">
                          <a:solidFill>
                            <a:srgbClr val="3A3838"/>
                          </a:solidFill>
                        </a:rPr>
                        <a:t>이승원</a:t>
                      </a:r>
                      <a:endParaRPr sz="1800" b="0" i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i="1" u="none" strike="noStrike" cap="non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600" i="1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u="none" strike="noStrike" cap="none">
                          <a:solidFill>
                            <a:srgbClr val="3A3838"/>
                          </a:solidFill>
                        </a:rPr>
                        <a:t>기본문제, 관리자페이지(기본문제), 가상머신, 유저코드 파일화, 코드(파일)체크(작동유무, 기대값확인), RESTful API 를 통한 </a:t>
                      </a:r>
                      <a:r>
                        <a:rPr lang="ko-KR" sz="1600" i="1" u="none" strike="noStrike" cap="none">
                          <a:solidFill>
                            <a:srgbClr val="3A3838"/>
                          </a:solidFill>
                        </a:rPr>
                        <a:t>B/E - F/E 연동</a:t>
                      </a:r>
                      <a:endParaRPr sz="1600" u="none" strike="noStrike" cap="none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프로젝트의 </a:t>
            </a:r>
            <a:r>
              <a:rPr lang="ko-KR" sz="1800" b="1" i="0" u="sng" strike="noStrike" cap="none">
                <a:solidFill>
                  <a:srgbClr val="FE431E"/>
                </a:solidFill>
                <a:latin typeface="Calibri"/>
                <a:ea typeface="Calibri"/>
                <a:cs typeface="Calibri"/>
                <a:sym typeface="Calibri"/>
              </a:rPr>
              <a:t>사전기획</a:t>
            </a: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 </a:t>
            </a:r>
            <a:r>
              <a:rPr lang="ko-KR" sz="1800" b="1" i="0" u="sng" strike="noStrike" cap="none">
                <a:solidFill>
                  <a:srgbClr val="FE431E"/>
                </a:solidFill>
                <a:latin typeface="Calibri"/>
                <a:ea typeface="Calibri"/>
                <a:cs typeface="Calibri"/>
                <a:sym typeface="Calibri"/>
              </a:rPr>
              <a:t>프로젝트 수행</a:t>
            </a: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및 </a:t>
            </a:r>
            <a:r>
              <a:rPr lang="ko-KR" sz="1800" b="1" i="0" u="sng" strike="noStrike" cap="none">
                <a:solidFill>
                  <a:srgbClr val="FE431E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과정으로 나누어서 작성한다.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단계에서 도출된 주제와 아이디어를 기반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으로 실제 프로젝트를 수행한 </a:t>
            </a:r>
            <a:r>
              <a:rPr lang="ko-KR" sz="1600" b="0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세부적인 기간과 활동 내용 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</a:t>
            </a:r>
            <a:endParaRPr sz="16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5"/>
          <p:cNvGraphicFramePr/>
          <p:nvPr/>
        </p:nvGraphicFramePr>
        <p:xfrm>
          <a:off x="1062842" y="25649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{81EAE8A4-256D-47C9-9DB8-F6DA1B93FEBC}</a:tableStyleId>
              </a:tblPr>
              <a:tblGrid>
                <a:gridCol w="1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구분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기간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활동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</a:rPr>
                        <a:t>비고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sz="1500" b="1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 1/19(금) ~ 1/26(금)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sz="1500" i="1" u="none" strike="noStrike" cap="none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sz="1400" u="none" strike="noStrike" cap="none"/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/24(수) ~ 1/30(화)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협약기업 데이터 협조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 sz="1400" u="none" strike="noStrike" cap="none"/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/30(화) ~ 2/1(목)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762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</a:rPr>
                        <a:t>/1(목) ~ 2/20(화)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구현</a:t>
                      </a:r>
                      <a:endParaRPr sz="1800" b="0" u="none" strike="noStrike" cap="none"/>
                    </a:p>
                  </a:txBody>
                  <a:tcPr marL="381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81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1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sz="1500" b="1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</a:rPr>
                        <a:t>/21(수) ~ 2/27(월)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웹 서비스 시스템 설계</a:t>
                      </a:r>
                      <a:endParaRPr sz="1800" u="none" strike="noStrike" cap="none"/>
                    </a:p>
                  </a:txBody>
                  <a:tcPr marL="381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1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최적화, 오류 수정</a:t>
                      </a:r>
                      <a:endParaRPr sz="1800" u="none" strike="noStrike" cap="none"/>
                    </a:p>
                  </a:txBody>
                  <a:tcPr marL="3810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sz="1500" b="1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/19(금) ~ 2/27(월)(총 5주)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-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-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2" name="Google Shape;232;p5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5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5"/>
          <p:cNvSpPr txBox="1"/>
          <p:nvPr/>
        </p:nvSpPr>
        <p:spPr>
          <a:xfrm>
            <a:off x="987794" y="1596796"/>
            <a:ext cx="98866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절차를 </a:t>
            </a:r>
            <a:r>
              <a:rPr lang="ko-KR" sz="1600" b="0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도식화하여 제시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하거나, 더 효과적으로 전달하는 방법 등이 있다면 수정하여 작성 가능</a:t>
            </a:r>
            <a:endParaRPr sz="16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/>
          <p:nvPr/>
        </p:nvSpPr>
        <p:spPr>
          <a:xfrm>
            <a:off x="266053" y="18487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1345976" y="1873565"/>
            <a:ext cx="9502552" cy="41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이어지는 예시는 하나의 사례로 간단하게 제시한 것이므로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성격에 따라 보다 자세하게 작성</a:t>
            </a:r>
            <a:endParaRPr sz="1600" b="1" i="0" u="sng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6"/>
          <p:cNvCxnSpPr/>
          <p:nvPr/>
        </p:nvCxnSpPr>
        <p:spPr>
          <a:xfrm rot="10800000" flipH="1">
            <a:off x="4151784" y="790307"/>
            <a:ext cx="7736208" cy="108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6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</a:t>
            </a:r>
            <a:r>
              <a:rPr lang="ko-KR" sz="1800" b="1" i="0" u="sng" strike="noStrike" cap="none">
                <a:solidFill>
                  <a:srgbClr val="FE431E"/>
                </a:solidFill>
                <a:latin typeface="Calibri"/>
                <a:ea typeface="Calibri"/>
                <a:cs typeface="Calibri"/>
                <a:sym typeface="Calibri"/>
              </a:rPr>
              <a:t>결과물이 도출된 과정</a:t>
            </a: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을 세부적으로 작성한다.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1355750" y="3639803"/>
            <a:ext cx="100301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과정이 잘 드러날 수 있도록 가공 과정부터 활용까지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전체적인 프로세스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를 단계별로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1355750" y="2602472"/>
            <a:ext cx="95025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결과를 서술하는 과정에서는 활용된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기술 및 구현 방법</a:t>
            </a: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핵심기능</a:t>
            </a:r>
            <a:r>
              <a:rPr lang="ko-KR" sz="16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구현 결과* 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등을 상세히 작성</a:t>
            </a:r>
            <a:endParaRPr sz="16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1713286" y="3064137"/>
            <a:ext cx="565262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* 예시 : 빅데이터 직종의 경우 정확도 등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1713286" y="5484649"/>
            <a:ext cx="9446751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* 첨부 자료 예시 : 결과물 사진, 시연 영상, 구동 화면 등 프로젝트의 우수성이 드러날 수 있는 자료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1344791" y="5038691"/>
            <a:ext cx="1003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결과물을 잘 드러낼 수 있는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자료를 첨부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하여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1349219" y="4329547"/>
            <a:ext cx="100301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과정에서의 </a:t>
            </a:r>
            <a:r>
              <a:rPr lang="ko-KR" sz="1600" b="1" i="0" u="sng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피드백 내용과 그것을 적용(보완 등)한 내용</a:t>
            </a:r>
            <a:r>
              <a:rPr lang="ko-KR" sz="16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 포함되도록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네비게이션 (공통)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7"/>
          <p:cNvCxnSpPr/>
          <p:nvPr/>
        </p:nvCxnSpPr>
        <p:spPr>
          <a:xfrm rot="10800000" flipH="1">
            <a:off x="4259796" y="980729"/>
            <a:ext cx="7628196" cy="1984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1114206" y="1304967"/>
            <a:ext cx="61379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전구간 공통으로 들어가는 헤더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4392" y="1887998"/>
            <a:ext cx="91154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"/>
          <p:cNvSpPr txBox="1"/>
          <p:nvPr/>
        </p:nvSpPr>
        <p:spPr>
          <a:xfrm>
            <a:off x="1177325" y="3495368"/>
            <a:ext cx="9102492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시험정보 토글 마우스 호버로 가능하도록 구현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관리자페이지 – 권한 ADMIN을 가진 유저에게만 노출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 환영인사 및 해당 버튼누를시 마이페이지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/ 로그아웃 로그인한 JWT 토큰 기준으로 변경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로그인/회원가입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17"/>
          <p:cNvCxnSpPr/>
          <p:nvPr/>
        </p:nvCxnSpPr>
        <p:spPr>
          <a:xfrm rot="10800000" flipH="1">
            <a:off x="4259796" y="980729"/>
            <a:ext cx="7628196" cy="1984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1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78" y="1944584"/>
            <a:ext cx="3714750" cy="3790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8" name="Google Shape;2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020" y="1944584"/>
            <a:ext cx="2996912" cy="37395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p17"/>
          <p:cNvSpPr txBox="1"/>
          <p:nvPr/>
        </p:nvSpPr>
        <p:spPr>
          <a:xfrm>
            <a:off x="1114206" y="1304967"/>
            <a:ext cx="61379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/ 회원가입 RESTful API 를 통한 서버통신활용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8244678" y="1421364"/>
            <a:ext cx="327922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회원가입을 통한 유저 정보 저장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유효성 검사 진행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로그인시 JWT 토큰발급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1201</Words>
  <Application>Microsoft Office PowerPoint</Application>
  <PresentationFormat>와이드스크린</PresentationFormat>
  <Paragraphs>261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Symbols</vt:lpstr>
      <vt:lpstr>Malgun Gothic</vt:lpstr>
      <vt:lpstr>Arial</vt:lpstr>
      <vt:lpstr>Calibri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17</cp:revision>
  <dcterms:created xsi:type="dcterms:W3CDTF">2014-04-29T00:37:20Z</dcterms:created>
  <dcterms:modified xsi:type="dcterms:W3CDTF">2024-02-29T00:39:47Z</dcterms:modified>
</cp:coreProperties>
</file>