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412200" cy="302799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04" y="-3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15" y="4955545"/>
            <a:ext cx="18200370" cy="10541917"/>
          </a:xfrm>
        </p:spPr>
        <p:txBody>
          <a:bodyPr anchor="b"/>
          <a:lstStyle>
            <a:lvl1pPr algn="ctr"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525" y="15903998"/>
            <a:ext cx="16059150" cy="7310649"/>
          </a:xfrm>
        </p:spPr>
        <p:txBody>
          <a:bodyPr/>
          <a:lstStyle>
            <a:lvl1pPr marL="0" indent="0" algn="ctr">
              <a:buNone/>
              <a:defRPr sz="5620"/>
            </a:lvl1pPr>
            <a:lvl2pPr marL="1070625" indent="0" algn="ctr">
              <a:buNone/>
              <a:defRPr sz="4683"/>
            </a:lvl2pPr>
            <a:lvl3pPr marL="2141250" indent="0" algn="ctr">
              <a:buNone/>
              <a:defRPr sz="4215"/>
            </a:lvl3pPr>
            <a:lvl4pPr marL="3211876" indent="0" algn="ctr">
              <a:buNone/>
              <a:defRPr sz="3747"/>
            </a:lvl4pPr>
            <a:lvl5pPr marL="4282501" indent="0" algn="ctr">
              <a:buNone/>
              <a:defRPr sz="3747"/>
            </a:lvl5pPr>
            <a:lvl6pPr marL="5353126" indent="0" algn="ctr">
              <a:buNone/>
              <a:defRPr sz="3747"/>
            </a:lvl6pPr>
            <a:lvl7pPr marL="6423751" indent="0" algn="ctr">
              <a:buNone/>
              <a:defRPr sz="3747"/>
            </a:lvl7pPr>
            <a:lvl8pPr marL="7494377" indent="0" algn="ctr">
              <a:buNone/>
              <a:defRPr sz="3747"/>
            </a:lvl8pPr>
            <a:lvl9pPr marL="8565002" indent="0" algn="ctr">
              <a:buNone/>
              <a:defRPr sz="374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3107" y="1612128"/>
            <a:ext cx="4617006" cy="25660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2090" y="1612128"/>
            <a:ext cx="13583364" cy="25660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937" y="7548975"/>
            <a:ext cx="18468023" cy="12595626"/>
          </a:xfrm>
        </p:spPr>
        <p:txBody>
          <a:bodyPr anchor="b"/>
          <a:lstStyle>
            <a:lvl1pPr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937" y="20263761"/>
            <a:ext cx="18468023" cy="6623742"/>
          </a:xfrm>
        </p:spPr>
        <p:txBody>
          <a:bodyPr/>
          <a:lstStyle>
            <a:lvl1pPr marL="0" indent="0">
              <a:buNone/>
              <a:defRPr sz="5620">
                <a:solidFill>
                  <a:schemeClr val="tx1"/>
                </a:solidFill>
              </a:defRPr>
            </a:lvl1pPr>
            <a:lvl2pPr marL="1070625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141250" indent="0">
              <a:buNone/>
              <a:defRPr sz="4215">
                <a:solidFill>
                  <a:schemeClr val="tx1">
                    <a:tint val="75000"/>
                  </a:schemeClr>
                </a:solidFill>
              </a:defRPr>
            </a:lvl3pPr>
            <a:lvl4pPr marL="321187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4pPr>
            <a:lvl5pPr marL="428250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5pPr>
            <a:lvl6pPr marL="535312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6pPr>
            <a:lvl7pPr marL="642375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7pPr>
            <a:lvl8pPr marL="7494377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8pPr>
            <a:lvl9pPr marL="8565002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2089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9926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7" y="1612135"/>
            <a:ext cx="18468023" cy="58527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80" y="7422802"/>
            <a:ext cx="9058363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4880" y="11060602"/>
            <a:ext cx="9058363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9927" y="7422802"/>
            <a:ext cx="9102974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9927" y="11060602"/>
            <a:ext cx="9102974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974" y="4359762"/>
            <a:ext cx="10839926" cy="21518408"/>
          </a:xfrm>
        </p:spPr>
        <p:txBody>
          <a:bodyPr/>
          <a:lstStyle>
            <a:lvl1pPr>
              <a:defRPr sz="7493"/>
            </a:lvl1pPr>
            <a:lvl2pPr>
              <a:defRPr sz="6557"/>
            </a:lvl2pPr>
            <a:lvl3pPr>
              <a:defRPr sz="5620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02974" y="4359762"/>
            <a:ext cx="10839926" cy="21518408"/>
          </a:xfrm>
        </p:spPr>
        <p:txBody>
          <a:bodyPr anchor="t"/>
          <a:lstStyle>
            <a:lvl1pPr marL="0" indent="0">
              <a:buNone/>
              <a:defRPr sz="7493"/>
            </a:lvl1pPr>
            <a:lvl2pPr marL="1070625" indent="0">
              <a:buNone/>
              <a:defRPr sz="6557"/>
            </a:lvl2pPr>
            <a:lvl3pPr marL="2141250" indent="0">
              <a:buNone/>
              <a:defRPr sz="5620"/>
            </a:lvl3pPr>
            <a:lvl4pPr marL="3211876" indent="0">
              <a:buNone/>
              <a:defRPr sz="4683"/>
            </a:lvl4pPr>
            <a:lvl5pPr marL="4282501" indent="0">
              <a:buNone/>
              <a:defRPr sz="4683"/>
            </a:lvl5pPr>
            <a:lvl6pPr marL="5353126" indent="0">
              <a:buNone/>
              <a:defRPr sz="4683"/>
            </a:lvl6pPr>
            <a:lvl7pPr marL="6423751" indent="0">
              <a:buNone/>
              <a:defRPr sz="4683"/>
            </a:lvl7pPr>
            <a:lvl8pPr marL="7494377" indent="0">
              <a:buNone/>
              <a:defRPr sz="4683"/>
            </a:lvl8pPr>
            <a:lvl9pPr marL="8565002" indent="0">
              <a:buNone/>
              <a:defRPr sz="46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089" y="1612135"/>
            <a:ext cx="1846802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089" y="8060641"/>
            <a:ext cx="1846802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2089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29D1-A1F8-4D8A-8034-D991785937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2791" y="28065058"/>
            <a:ext cx="72266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22366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41250" rtl="0" eaLnBrk="1" latinLnBrk="1" hangingPunct="1">
        <a:lnSpc>
          <a:spcPct val="90000"/>
        </a:lnSpc>
        <a:spcBef>
          <a:spcPct val="0"/>
        </a:spcBef>
        <a:buNone/>
        <a:defRPr sz="10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313" indent="-535313" algn="l" defTabSz="2141250" rtl="0" eaLnBrk="1" latinLnBrk="1" hangingPunct="1">
        <a:lnSpc>
          <a:spcPct val="90000"/>
        </a:lnSpc>
        <a:spcBef>
          <a:spcPts val="2342"/>
        </a:spcBef>
        <a:buFont typeface="Arial" panose="020B0604020202020204" pitchFamily="34" charset="0"/>
        <a:buChar char="•"/>
        <a:defRPr sz="6557" kern="1200">
          <a:solidFill>
            <a:schemeClr val="tx1"/>
          </a:solidFill>
          <a:latin typeface="+mn-lt"/>
          <a:ea typeface="+mn-ea"/>
          <a:cs typeface="+mn-cs"/>
        </a:defRPr>
      </a:lvl1pPr>
      <a:lvl2pPr marL="160593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0" kern="1200">
          <a:solidFill>
            <a:schemeClr val="tx1"/>
          </a:solidFill>
          <a:latin typeface="+mn-lt"/>
          <a:ea typeface="+mn-ea"/>
          <a:cs typeface="+mn-cs"/>
        </a:defRPr>
      </a:lvl2pPr>
      <a:lvl3pPr marL="2676563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74718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81781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88843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95906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802968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9100315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1pPr>
      <a:lvl2pPr marL="1070625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2pPr>
      <a:lvl3pPr marL="214125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3pPr>
      <a:lvl4pPr marL="321187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28250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35312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42375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7494377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8565002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2361" y="-29643"/>
            <a:ext cx="21412200" cy="7439949"/>
            <a:chOff x="35736" y="840598"/>
            <a:chExt cx="21412200" cy="7439949"/>
          </a:xfrm>
        </p:grpSpPr>
        <p:grpSp>
          <p:nvGrpSpPr>
            <p:cNvPr id="91" name="그룹 90"/>
            <p:cNvGrpSpPr/>
            <p:nvPr/>
          </p:nvGrpSpPr>
          <p:grpSpPr>
            <a:xfrm>
              <a:off x="35736" y="840598"/>
              <a:ext cx="21412200" cy="2214040"/>
              <a:chOff x="0" y="353291"/>
              <a:chExt cx="21674138" cy="224112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529" y="824831"/>
                <a:ext cx="21673609" cy="11254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0588" tIns="80294" rIns="160588" bIns="80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161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53291"/>
                <a:ext cx="2241125" cy="2241125"/>
              </a:xfrm>
              <a:prstGeom prst="rect">
                <a:avLst/>
              </a:prstGeom>
            </p:spPr>
          </p:pic>
          <p:sp>
            <p:nvSpPr>
              <p:cNvPr id="12" name="Text Box 43"/>
              <p:cNvSpPr txBox="1">
                <a:spLocks noChangeArrowheads="1"/>
              </p:cNvSpPr>
              <p:nvPr/>
            </p:nvSpPr>
            <p:spPr bwMode="auto">
              <a:xfrm>
                <a:off x="2467514" y="801808"/>
                <a:ext cx="6141550" cy="1276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3556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성균관대학교                     소프트웨어융합대학</a:t>
                </a:r>
                <a:endParaRPr lang="en-US" altLang="ko-KR" sz="3556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 Box 43"/>
              <p:cNvSpPr txBox="1">
                <a:spLocks noChangeArrowheads="1"/>
              </p:cNvSpPr>
              <p:nvPr/>
            </p:nvSpPr>
            <p:spPr bwMode="auto">
              <a:xfrm>
                <a:off x="18745199" y="889751"/>
                <a:ext cx="2841433" cy="84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4347" u="sng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연구작품</a:t>
                </a:r>
                <a:endParaRPr lang="en-US" altLang="ko-KR" sz="4347" u="sng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1449381" y="2436140"/>
              <a:ext cx="19014247" cy="490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91664" tIns="145832" rIns="291664" bIns="145832" anchor="ctr"/>
            <a:lstStyle/>
            <a:p>
              <a:pPr algn="ctr" defTabSz="2917022">
                <a:defRPr/>
              </a:pPr>
              <a:r>
                <a:rPr lang="ko-KR" altLang="en-US" sz="4400" b="1" kern="0" spc="0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딥러닝을</a:t>
              </a:r>
              <a:r>
                <a:rPr lang="ko-KR" altLang="en-US" sz="4400" b="1" kern="0" spc="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 이용한 오존 농도 예측 모델</a:t>
              </a:r>
              <a:b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강현묵</a:t>
              </a:r>
              <a:br>
                <a:rPr lang="ko-KR" altLang="en-US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성균관대학교 소프트웨어대학</a:t>
              </a:r>
              <a:br>
                <a:rPr lang="ko-KR" altLang="en-US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4400" b="1" i="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Ozone concentration prediction model using deep learning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b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Kang Hyun-</a:t>
              </a:r>
              <a:r>
                <a:rPr lang="en-US" altLang="ko-KR" sz="3600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Muk</a:t>
              </a:r>
              <a:endPara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2917022">
                <a:defRPr/>
              </a:pPr>
              <a:r>
                <a:rPr lang="en-US" altLang="ko-KR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Sungkyunkwan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University</a:t>
              </a:r>
              <a:r>
                <a:rPr lang="en-US" altLang="ko-KR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302743" y="7633172"/>
              <a:ext cx="19023657" cy="647375"/>
              <a:chOff x="1178981" y="7640065"/>
              <a:chExt cx="19256375" cy="655294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178981" y="7707984"/>
                <a:ext cx="9291637" cy="587375"/>
                <a:chOff x="1805494" y="8142638"/>
                <a:chExt cx="9291637" cy="587375"/>
              </a:xfrm>
            </p:grpSpPr>
            <p:sp>
              <p:nvSpPr>
                <p:cNvPr id="22" name="AutoShape 40"/>
                <p:cNvSpPr>
                  <a:spLocks noChangeArrowheads="1"/>
                </p:cNvSpPr>
                <p:nvPr/>
              </p:nvSpPr>
              <p:spPr bwMode="auto">
                <a:xfrm>
                  <a:off x="1805494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13506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지도 교수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김광수 교수님</a:t>
                  </a: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1143719" y="7640065"/>
                <a:ext cx="9291637" cy="587375"/>
                <a:chOff x="11128881" y="8142638"/>
                <a:chExt cx="9291637" cy="587375"/>
              </a:xfrm>
            </p:grpSpPr>
            <p:sp>
              <p:nvSpPr>
                <p:cNvPr id="24" name="AutoShape 40"/>
                <p:cNvSpPr>
                  <a:spLocks noChangeArrowheads="1"/>
                </p:cNvSpPr>
                <p:nvPr/>
              </p:nvSpPr>
              <p:spPr bwMode="auto">
                <a:xfrm>
                  <a:off x="11128881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736893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연구실명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인공지능융합연구실</a:t>
                  </a:r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358616" y="8182798"/>
            <a:ext cx="10379106" cy="5662584"/>
            <a:chOff x="36513" y="8083553"/>
            <a:chExt cx="10506075" cy="5731855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개 요</a:t>
                </a:r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396875" y="9522741"/>
              <a:ext cx="10118725" cy="4292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6350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본 연구작품에서는 대기질에 관련된 여러 가지 공해 물질 중 오존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(O</a:t>
              </a:r>
              <a:r>
                <a:rPr lang="en-US" altLang="ko-KR" sz="2400" kern="0" spc="0" baseline="-25000" dirty="0">
                  <a:solidFill>
                    <a:srgbClr val="000000"/>
                  </a:solidFill>
                  <a:effectLst/>
                </a:rPr>
                <a:t>3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)</a:t>
              </a: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의 농도를 </a:t>
              </a:r>
              <a:r>
                <a:rPr lang="ko-KR" altLang="en-US" sz="2400" kern="0" spc="0" dirty="0" err="1">
                  <a:solidFill>
                    <a:srgbClr val="000000"/>
                  </a:solidFill>
                  <a:effectLst/>
                </a:rPr>
                <a:t>딥러닝을</a:t>
              </a: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 이용하여 예측하는 모델을 고안했습니다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. </a:t>
              </a:r>
              <a:endParaRPr lang="ko-KR" altLang="en-US" sz="2400" kern="0" spc="0" dirty="0">
                <a:solidFill>
                  <a:srgbClr val="000000"/>
                </a:solidFill>
                <a:effectLst/>
              </a:endParaRPr>
            </a:p>
            <a:p>
              <a:pPr marL="6350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학습 데이터가 일정한 시간동안 수집된 일련의 시계열 데이터이므로 이러한 데이터의 학습에 적당한 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RNN </a:t>
              </a: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모델을 사용하여 학습했으며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, </a:t>
              </a: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특히 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RNN </a:t>
              </a: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모델의 단점을 개선한 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GRU </a:t>
              </a: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모델을 사용했습니다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. </a:t>
              </a:r>
              <a:endParaRPr lang="ko-KR" altLang="en-US" sz="2400" kern="0" spc="0" dirty="0">
                <a:solidFill>
                  <a:srgbClr val="000000"/>
                </a:solidFill>
                <a:effectLst/>
              </a:endParaRPr>
            </a:p>
            <a:p>
              <a:pPr marL="6350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학습된 모델에 웹에서 크롤링한 수원시 장안구 천천동의 실시간 기상 관측 데이터를 </a:t>
              </a:r>
              <a:r>
                <a:rPr lang="ko-KR" altLang="en-US" sz="2400" kern="0" dirty="0">
                  <a:solidFill>
                    <a:srgbClr val="000000"/>
                  </a:solidFill>
                </a:rPr>
                <a:t>적용하여</a:t>
              </a: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24</a:t>
              </a:r>
              <a:r>
                <a:rPr lang="ko-KR" altLang="en-US" sz="2400" kern="0" spc="0" dirty="0">
                  <a:solidFill>
                    <a:srgbClr val="000000"/>
                  </a:solidFill>
                  <a:effectLst/>
                </a:rPr>
                <a:t>시간 뒤의 오존 농도를 예측하였습니다</a:t>
              </a:r>
              <a:r>
                <a:rPr lang="en-US" altLang="ko-KR" sz="2400" kern="0" spc="0" dirty="0">
                  <a:solidFill>
                    <a:srgbClr val="000000"/>
                  </a:solidFill>
                  <a:effectLst/>
                </a:rPr>
                <a:t>.</a:t>
              </a:r>
              <a:endParaRPr lang="ko-KR" altLang="en-US" sz="2400" kern="0" spc="0" dirty="0">
                <a:solidFill>
                  <a:srgbClr val="000000"/>
                </a:solidFill>
                <a:effectLst/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79361" y="14049263"/>
            <a:ext cx="10379106" cy="13084577"/>
            <a:chOff x="36513" y="8083553"/>
            <a:chExt cx="10506075" cy="13244642"/>
          </a:xfrm>
        </p:grpSpPr>
        <p:grpSp>
          <p:nvGrpSpPr>
            <p:cNvPr id="7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7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시스템 구성</a:t>
                </a:r>
              </a:p>
            </p:txBody>
          </p: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396875" y="9604374"/>
              <a:ext cx="10118725" cy="11723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0780132" y="24267756"/>
            <a:ext cx="10379106" cy="5122113"/>
            <a:chOff x="36513" y="8083553"/>
            <a:chExt cx="10506075" cy="5184772"/>
          </a:xfrm>
        </p:grpSpPr>
        <p:grpSp>
          <p:nvGrpSpPr>
            <p:cNvPr id="78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0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결 </a:t>
                </a:r>
                <a:r>
                  <a:rPr lang="ko-KR" altLang="en-US" sz="3952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론</a:t>
                </a:r>
                <a:endParaRPr lang="ko-KR" altLang="en-US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766" dirty="0">
                  <a:solidFill>
                    <a:srgbClr val="000000"/>
                  </a:solidFill>
                </a:rPr>
                <a:t> 예측 값과 실측 값의 그래프를 비교해 보았을 때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전반적인 오존 농도의 진동은 비교적 잘 예측한 것으로 나타납니다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ko-KR" altLang="en-US" sz="2766" dirty="0">
                  <a:solidFill>
                    <a:srgbClr val="000000"/>
                  </a:solidFill>
                </a:rPr>
                <a:t> 그러나 실제로 오존 주의보가 발령될 수 있는 수준의 오존 농도</a:t>
              </a:r>
              <a:r>
                <a:rPr lang="en-US" altLang="ko-KR" sz="2766" dirty="0">
                  <a:solidFill>
                    <a:srgbClr val="000000"/>
                  </a:solidFill>
                </a:rPr>
                <a:t>(0.120ppm)</a:t>
              </a:r>
              <a:r>
                <a:rPr lang="ko-KR" altLang="en-US" sz="2766" dirty="0">
                  <a:solidFill>
                    <a:srgbClr val="000000"/>
                  </a:solidFill>
                </a:rPr>
                <a:t> 정도의 </a:t>
              </a:r>
              <a:r>
                <a:rPr lang="ko-KR" altLang="en-US" sz="2766" dirty="0" err="1">
                  <a:solidFill>
                    <a:srgbClr val="000000"/>
                  </a:solidFill>
                </a:rPr>
                <a:t>극값</a:t>
              </a:r>
              <a:r>
                <a:rPr lang="ko-KR" altLang="en-US" sz="2766" dirty="0">
                  <a:solidFill>
                    <a:srgbClr val="000000"/>
                  </a:solidFill>
                </a:rPr>
                <a:t> 데이터에 대해서는 잘 예측하지 못하는 것으로 나타났습니다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이러한 </a:t>
              </a:r>
              <a:r>
                <a:rPr lang="ko-KR" altLang="en-US" sz="2766" dirty="0" err="1">
                  <a:solidFill>
                    <a:srgbClr val="000000"/>
                  </a:solidFill>
                </a:rPr>
                <a:t>극값도</a:t>
              </a:r>
              <a:r>
                <a:rPr lang="ko-KR" altLang="en-US" sz="2766" dirty="0">
                  <a:solidFill>
                    <a:srgbClr val="000000"/>
                  </a:solidFill>
                </a:rPr>
                <a:t> 잘 예측할 수 있도록 가중치를 개선하여 정확도를 높이는 것이 필요하다고 생각합니다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ko-KR" altLang="en-US" sz="2766" dirty="0">
                  <a:solidFill>
                    <a:srgbClr val="000000"/>
                  </a:solidFill>
                </a:rPr>
                <a:t> 또 오존 뿐만 아니라 다른 대기 오염물질에 대해서도 적용해 볼 수 있을 것이라고 생각합니다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  <a:r>
                <a:rPr lang="ko-KR" altLang="en-US" sz="2766" dirty="0">
                  <a:solidFill>
                    <a:srgbClr val="000000"/>
                  </a:solidFill>
                </a:rPr>
                <a:t> 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874284" y="11020698"/>
            <a:ext cx="10379106" cy="11172552"/>
            <a:chOff x="36513" y="8083553"/>
            <a:chExt cx="10506075" cy="11309226"/>
          </a:xfrm>
        </p:grpSpPr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결 과</a:t>
                </a:r>
              </a:p>
            </p:txBody>
          </p:sp>
          <p:sp>
            <p:nvSpPr>
              <p:cNvPr id="8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423864" y="13944336"/>
              <a:ext cx="10118724" cy="5448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766" dirty="0">
                  <a:solidFill>
                    <a:srgbClr val="000000"/>
                  </a:solidFill>
                </a:rPr>
                <a:t> </a:t>
              </a:r>
              <a:r>
                <a:rPr lang="ko-KR" altLang="en-US" sz="2766" dirty="0">
                  <a:solidFill>
                    <a:srgbClr val="000000"/>
                  </a:solidFill>
                </a:rPr>
                <a:t>테스트 데이터에 대한 예측 값과 실측 값을 비교한 그래프입니다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ko-KR" altLang="en-US" sz="2766" dirty="0">
                  <a:solidFill>
                    <a:srgbClr val="000000"/>
                  </a:solidFill>
                </a:rPr>
                <a:t>주황색 선이 예측 값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>
                  <a:solidFill>
                    <a:srgbClr val="000000"/>
                  </a:solidFill>
                </a:rPr>
                <a:t>하늘색 선이 실측 값으로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>
                  <a:solidFill>
                    <a:srgbClr val="000000"/>
                  </a:solidFill>
                </a:rPr>
                <a:t>전반적인 농도의 경향성에 대해서는 비교적 잘 예측하고 있으나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</a:t>
              </a:r>
              <a:r>
                <a:rPr lang="ko-KR" altLang="en-US" sz="2766" dirty="0" err="1">
                  <a:solidFill>
                    <a:srgbClr val="000000"/>
                  </a:solidFill>
                </a:rPr>
                <a:t>극값에</a:t>
              </a:r>
              <a:r>
                <a:rPr lang="ko-KR" altLang="en-US" sz="2766" dirty="0">
                  <a:solidFill>
                    <a:srgbClr val="000000"/>
                  </a:solidFill>
                </a:rPr>
                <a:t> 대해서는 다소 부정확한 모습을 보이는 것으로 나타납니다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ko-KR" altLang="en-US" sz="2766" dirty="0">
                  <a:solidFill>
                    <a:srgbClr val="000000"/>
                  </a:solidFill>
                </a:rPr>
                <a:t>실시간 데이터를 모델에 적용해 예측한 </a:t>
              </a:r>
              <a:r>
                <a:rPr lang="en-US" altLang="ko-KR" sz="2766" dirty="0">
                  <a:solidFill>
                    <a:srgbClr val="000000"/>
                  </a:solidFill>
                </a:rPr>
                <a:t>2021</a:t>
              </a:r>
              <a:r>
                <a:rPr lang="ko-KR" altLang="en-US" sz="2766" dirty="0">
                  <a:solidFill>
                    <a:srgbClr val="000000"/>
                  </a:solidFill>
                </a:rPr>
                <a:t>년 </a:t>
              </a:r>
              <a:r>
                <a:rPr lang="en-US" altLang="ko-KR" sz="2766" dirty="0">
                  <a:solidFill>
                    <a:srgbClr val="000000"/>
                  </a:solidFill>
                </a:rPr>
                <a:t>10</a:t>
              </a:r>
              <a:r>
                <a:rPr lang="ko-KR" altLang="en-US" sz="2766" dirty="0">
                  <a:solidFill>
                    <a:srgbClr val="000000"/>
                  </a:solidFill>
                </a:rPr>
                <a:t>월 </a:t>
              </a:r>
              <a:r>
                <a:rPr lang="en-US" altLang="ko-KR" sz="2766" dirty="0">
                  <a:solidFill>
                    <a:srgbClr val="000000"/>
                  </a:solidFill>
                </a:rPr>
                <a:t>22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일 </a:t>
              </a:r>
              <a:r>
                <a:rPr lang="en-US" altLang="ko-KR" sz="2766" dirty="0">
                  <a:solidFill>
                    <a:srgbClr val="000000"/>
                  </a:solidFill>
                </a:rPr>
                <a:t>2</a:t>
              </a:r>
              <a:r>
                <a:rPr lang="ko-KR" altLang="en-US" sz="2766" dirty="0">
                  <a:solidFill>
                    <a:srgbClr val="000000"/>
                  </a:solidFill>
                </a:rPr>
                <a:t>시의 예상 오존 농도는 </a:t>
              </a:r>
              <a:r>
                <a:rPr lang="en-US" altLang="ko-KR" sz="2766" dirty="0">
                  <a:solidFill>
                    <a:srgbClr val="000000"/>
                  </a:solidFill>
                </a:rPr>
                <a:t>0.002ppm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이었고</a:t>
              </a:r>
              <a:r>
                <a:rPr lang="en-US" altLang="ko-KR" sz="2766" dirty="0">
                  <a:solidFill>
                    <a:srgbClr val="000000"/>
                  </a:solidFill>
                </a:rPr>
                <a:t>,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ko-KR" altLang="en-US" sz="2766" dirty="0">
                  <a:solidFill>
                    <a:srgbClr val="000000"/>
                  </a:solidFill>
                </a:rPr>
                <a:t>실제로 제</a:t>
              </a:r>
              <a:r>
                <a:rPr lang="en-US" altLang="ko-KR" sz="2766" dirty="0">
                  <a:solidFill>
                    <a:srgbClr val="000000"/>
                  </a:solidFill>
                </a:rPr>
                <a:t>2</a:t>
              </a:r>
              <a:r>
                <a:rPr lang="ko-KR" altLang="en-US" sz="2766" dirty="0">
                  <a:solidFill>
                    <a:srgbClr val="000000"/>
                  </a:solidFill>
                </a:rPr>
                <a:t>공학관 관측소에서 측정된 오존 농도는 </a:t>
              </a:r>
              <a:r>
                <a:rPr lang="en-US" altLang="ko-KR" sz="2766" dirty="0">
                  <a:solidFill>
                    <a:srgbClr val="000000"/>
                  </a:solidFill>
                </a:rPr>
                <a:t>0.006ppm</a:t>
              </a:r>
              <a:r>
                <a:rPr lang="ko-KR" altLang="en-US" sz="2766" dirty="0">
                  <a:solidFill>
                    <a:srgbClr val="000000"/>
                  </a:solidFill>
                </a:rPr>
                <a:t>이었습니다</a:t>
              </a:r>
              <a:r>
                <a:rPr lang="en-US" altLang="ko-KR" sz="2766" dirty="0">
                  <a:solidFill>
                    <a:srgbClr val="000000"/>
                  </a:solidFill>
                </a:rPr>
                <a:t>.</a:t>
              </a:r>
            </a:p>
          </p:txBody>
        </p:sp>
      </p:grpSp>
      <p:graphicFrame>
        <p:nvGraphicFramePr>
          <p:cNvPr id="88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01190"/>
              </p:ext>
            </p:extLst>
          </p:nvPr>
        </p:nvGraphicFramePr>
        <p:xfrm>
          <a:off x="827574" y="22938386"/>
          <a:ext cx="9884419" cy="6928136"/>
        </p:xfrm>
        <a:graphic>
          <a:graphicData uri="http://schemas.openxmlformats.org/drawingml/2006/table">
            <a:tbl>
              <a:tblPr/>
              <a:tblGrid>
                <a:gridCol w="2812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8484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수집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기상청과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AirKorea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2019.01 ~ 2021.04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 의 기상 데이터와 미세먼지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공학관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관측소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</a:p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기상정보를 수집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기온 풍속 습도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PM10 PM2.5 O</a:t>
                      </a:r>
                      <a:r>
                        <a:rPr kumimoji="1" lang="en-US" altLang="ko-KR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NO</a:t>
                      </a:r>
                      <a:r>
                        <a:rPr kumimoji="1" lang="en-US" altLang="ko-KR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692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전처리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관측소 점검 등의 이유로 인한 결측치 제거 및 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서로 다른 관측 값들의 단위를 맞추기 위해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MinMax Scaler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데이터 전처리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960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Gated Recurrent Unit</a:t>
                      </a:r>
                    </a:p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(GRU)</a:t>
                      </a: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ko-KR" sz="2400" b="1" i="0" u="non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/>
                      <a:r>
                        <a:rPr lang="en-US" altLang="ko-KR" sz="2400" b="1" i="0" u="non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GRU</a:t>
                      </a:r>
                      <a:r>
                        <a:rPr lang="ko-KR" altLang="en-US" sz="2400" b="1" i="0" u="non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시계열 데이터를 학습하는 데 적합한  </a:t>
                      </a:r>
                      <a:r>
                        <a:rPr lang="en-US" altLang="ko-KR" sz="2400" b="1" i="0" u="non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RNN(Recurrent Neural Network)</a:t>
                      </a:r>
                      <a:r>
                        <a:rPr lang="ko-KR" altLang="en-US" sz="2400" b="1" i="0" u="non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개선한 모델로서 시퀀스 데이터 처리에 강점을 가짐</a:t>
                      </a:r>
                      <a:endParaRPr lang="ko-KR" altLang="en-US" sz="2400" b="0" i="0" u="non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421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" name="Picture 3">
            <a:extLst>
              <a:ext uri="{FF2B5EF4-FFF2-40B4-BE49-F238E27FC236}">
                <a16:creationId xmlns:a16="http://schemas.microsoft.com/office/drawing/2014/main" id="{329BF378-C3F3-4E91-927A-8B42EE69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85" y="15497331"/>
            <a:ext cx="10023099" cy="72021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796CCA-259A-4981-940A-85ADEAAF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402" y="12748469"/>
            <a:ext cx="9996437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Group 165">
            <a:extLst>
              <a:ext uri="{FF2B5EF4-FFF2-40B4-BE49-F238E27FC236}">
                <a16:creationId xmlns:a16="http://schemas.microsoft.com/office/drawing/2014/main" id="{7901E232-B58F-4C99-A626-622F402BE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88617"/>
              </p:ext>
            </p:extLst>
          </p:nvPr>
        </p:nvGraphicFramePr>
        <p:xfrm>
          <a:off x="11194458" y="8538806"/>
          <a:ext cx="9884419" cy="2433332"/>
        </p:xfrm>
        <a:graphic>
          <a:graphicData uri="http://schemas.openxmlformats.org/drawingml/2006/table">
            <a:tbl>
              <a:tblPr/>
              <a:tblGrid>
                <a:gridCol w="2812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7327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실시간 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O</a:t>
                      </a:r>
                      <a:r>
                        <a:rPr kumimoji="1" lang="en-US" altLang="ko-KR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예측</a:t>
                      </a:r>
                      <a:endParaRPr kumimoji="1" lang="en-US" altLang="ko-KR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BeautifulSoup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를 사용하여 기상청 실시간 기상 데이터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Crawling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대기질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공공데이터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실시간 미세먼지 데이터 받아와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학습시킨 모델에 적용하여 천천동의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24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시간 뒤의 오존 농도 예측  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A9A9D7D-5689-4E65-A44E-28AB6B0FC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1683" y="21298807"/>
            <a:ext cx="9997555" cy="29899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BCA7E7-985E-4D0C-9C78-048A30BBD2B5}"/>
              </a:ext>
            </a:extLst>
          </p:cNvPr>
          <p:cNvSpPr/>
          <p:nvPr/>
        </p:nvSpPr>
        <p:spPr>
          <a:xfrm>
            <a:off x="19545300" y="23058160"/>
            <a:ext cx="1613938" cy="1116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370</Words>
  <Application>Microsoft Office PowerPoint</Application>
  <PresentationFormat>사용자 지정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굴림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강현묵</cp:lastModifiedBy>
  <cp:revision>11</cp:revision>
  <dcterms:created xsi:type="dcterms:W3CDTF">2021-04-05T07:42:37Z</dcterms:created>
  <dcterms:modified xsi:type="dcterms:W3CDTF">2021-10-21T18:15:55Z</dcterms:modified>
</cp:coreProperties>
</file>