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87" r:id="rId4"/>
    <p:sldId id="261" r:id="rId5"/>
    <p:sldId id="298" r:id="rId6"/>
    <p:sldId id="299" r:id="rId7"/>
    <p:sldId id="294" r:id="rId8"/>
    <p:sldId id="300" r:id="rId9"/>
    <p:sldId id="301" r:id="rId10"/>
    <p:sldId id="302" r:id="rId11"/>
    <p:sldId id="304" r:id="rId12"/>
    <p:sldId id="295" r:id="rId13"/>
    <p:sldId id="30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2F9"/>
    <a:srgbClr val="DBE9F5"/>
    <a:srgbClr val="B7CFEB"/>
    <a:srgbClr val="ABC7D7"/>
    <a:srgbClr val="DFDFDF"/>
    <a:srgbClr val="002FC1"/>
    <a:srgbClr val="DADFF2"/>
    <a:srgbClr val="3975C0"/>
    <a:srgbClr val="D2A5EA"/>
    <a:srgbClr val="26262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6366" autoAdjust="0"/>
  </p:normalViewPr>
  <p:slideViewPr>
    <p:cSldViewPr snapToGrid="0" showGuides="1">
      <p:cViewPr varScale="1">
        <p:scale>
          <a:sx n="78" d="100"/>
          <a:sy n="78" d="100"/>
        </p:scale>
        <p:origin x="108" y="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9D7B5-541E-7EA4-2431-8F78BE04B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3CA37B-C57C-098A-32EB-B2AFE1A28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C6C70-62B1-7B5C-EBE7-FE4A7230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359D5-8CDC-CD84-065C-5658FDD7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FC78A-403C-04FF-6E6F-FAD93BF3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1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6FB79-9392-6620-A1A7-5C925750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056621-A6ED-CE76-E36C-21B0BF8C8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40BDA1-F941-F919-DF16-114F90736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2FD7F-4A8F-8583-CDF1-458E3072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E341BB-A4D1-E575-081E-C0DBBF45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14BDB8-8D99-582A-259E-83FFD8BB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76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F709F-0FD5-4D19-F5E1-17AF533A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BA15A8-A6E8-4AC9-BAB4-B22535C69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33A22-96FB-212B-BBE7-8267D70C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C0052-27D3-7155-AD41-80B272AF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09F5A-D05F-F996-192E-E9C5AE41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77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A71C72-D2CC-EF51-F0BF-5B912D63C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FD075A-535D-8797-9AAA-9EC250411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691C4-D111-0993-1412-8842E9FA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39303-D678-E2D3-F493-D7602E43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E01475-F44F-AEC7-9C73-2DC7A6B5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44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4031E-E641-C4CA-21C9-7A1FE93E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8EEE0-ED24-4DA2-9A98-817AA59C5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8F566-AE9A-C6E1-99C3-3EA692C8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6F62E-2FBF-A364-D9CE-D70B60E2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16CE53-F12D-0023-C90C-24960672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79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DFEBF-AE13-21C4-B417-53C1912E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383D3-0DFC-3B16-AFD9-ED826B49D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7E0C2-CA57-1569-4BB6-794AAE9F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2A88B-A6E2-FDD7-A876-FA2C7A1F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6CE3D9-A372-3E1C-8318-FD5849D3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18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9459B-2F0C-11DA-17C7-CBC92F49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6E463-C691-C8B8-DA0F-39DE939C2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11B277-F030-EC73-A034-0956AEA09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4020CB-4B74-3F91-6FE7-D42743DB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1C1C04-4D83-5A6B-660D-8D17C259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63E102-AD39-A790-E46E-8FEDD3B1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68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9BC4F-AA18-765C-C0AE-9C7CE992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3D5F2-0493-000D-ACB2-EDC390AFE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94222C-B029-A967-3A86-E3E4D143B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30AE79-EA7B-3764-44E0-9C801DD5B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7B8E2F-2266-F42F-38F4-B46D694EA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1D2AC2-7CDC-D245-4827-8322C676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15EC7F-0464-AD0F-5B19-BDB80CAB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1FC341-77CF-4D3F-158F-B91AD7C2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50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3CCDD-41F2-E828-F535-1D1310E3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5E5F0E-72FB-E641-00D1-527A9C80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450683-88B0-DFCB-D629-227A8F94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D01974-FB93-1F53-CDAF-AC0793B7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31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4DF4E8-8A73-E2C8-978F-20062B952DBA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00000D-6716-6256-E191-88D9D98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4427CA-89C4-2B0E-67D9-1252E13F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A4040-0CE3-0F32-4BE3-66DA0872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90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4DF4E8-8A73-E2C8-978F-20062B952DBA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00000D-6716-6256-E191-88D9D98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4427CA-89C4-2B0E-67D9-1252E13F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A4040-0CE3-0F32-4BE3-66DA0872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98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D86FC-F761-4A6A-6C20-1CB915AB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E8658-6920-3C9E-00A3-3ACE837CF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B2EBC1-E24A-EFAA-E134-3525E7572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85FD1A-10F7-C603-E8EE-691FA5CC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3F40D-1E03-9A02-A3CA-38E2D8F3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28D190-5C5B-BC4B-9CCA-FE839D35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7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AD6FF6-A1B0-1E23-9753-E1348B469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11A424-84CF-9C90-DD87-9705BCD0E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D9DDE-7AC9-BDBE-F57B-7130F5A2F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7A746-2308-4D9D-AAD0-07174381C9E7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48121-D864-08AB-BAD3-63D9A030C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563BA-8FB1-C9EA-A62E-56F70D261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7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jpeg"/><Relationship Id="rId7" Type="http://schemas.openxmlformats.org/officeDocument/2006/relationships/image" Target="../media/image23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jpg"/><Relationship Id="rId10" Type="http://schemas.openxmlformats.org/officeDocument/2006/relationships/image" Target="../media/image26.jpg"/><Relationship Id="rId4" Type="http://schemas.openxmlformats.org/officeDocument/2006/relationships/image" Target="../media/image20.jpg"/><Relationship Id="rId9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8.jpg"/><Relationship Id="rId7" Type="http://schemas.openxmlformats.org/officeDocument/2006/relationships/image" Target="../media/image32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5" Type="http://schemas.openxmlformats.org/officeDocument/2006/relationships/image" Target="../media/image30.jpg"/><Relationship Id="rId10" Type="http://schemas.openxmlformats.org/officeDocument/2006/relationships/image" Target="../media/image35.jpg"/><Relationship Id="rId4" Type="http://schemas.openxmlformats.org/officeDocument/2006/relationships/image" Target="../media/image29.jpg"/><Relationship Id="rId9" Type="http://schemas.openxmlformats.org/officeDocument/2006/relationships/image" Target="../media/image3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227FE4-AE00-93CC-06BC-F3036DCD06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DB185A-389C-1354-77FB-40F054D49CA0}"/>
              </a:ext>
            </a:extLst>
          </p:cNvPr>
          <p:cNvSpPr txBox="1"/>
          <p:nvPr/>
        </p:nvSpPr>
        <p:spPr>
          <a:xfrm>
            <a:off x="1683587" y="2028616"/>
            <a:ext cx="882485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dirty="0" smtClean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차량 번호판 인식</a:t>
            </a:r>
            <a:endParaRPr lang="en-US" altLang="ko-KR" sz="8800" dirty="0" smtClean="0">
              <a:solidFill>
                <a:schemeClr val="bg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  <a:p>
            <a:pPr algn="ctr"/>
            <a:r>
              <a:rPr lang="ko-KR" altLang="en-US" sz="8800" dirty="0" smtClean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프로그램</a:t>
            </a:r>
            <a:endParaRPr lang="en-US" altLang="ko-KR" sz="8800" dirty="0" smtClean="0">
              <a:solidFill>
                <a:schemeClr val="bg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7A42E7-7581-C719-13D1-7262E990C166}"/>
              </a:ext>
            </a:extLst>
          </p:cNvPr>
          <p:cNvSpPr txBox="1"/>
          <p:nvPr/>
        </p:nvSpPr>
        <p:spPr>
          <a:xfrm>
            <a:off x="128336" y="16042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조현욱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23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E69F6-CA24-9568-55E2-01ED1939BF34}"/>
              </a:ext>
            </a:extLst>
          </p:cNvPr>
          <p:cNvSpPr txBox="1"/>
          <p:nvPr/>
        </p:nvSpPr>
        <p:spPr>
          <a:xfrm>
            <a:off x="724829" y="268738"/>
            <a:ext cx="4264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600" dirty="0" smtClean="0">
                <a:solidFill>
                  <a:schemeClr val="bg2">
                    <a:lumMod val="25000"/>
                  </a:schemeClr>
                </a:solidFill>
              </a:rPr>
              <a:t>문제점 및 해결 사항</a:t>
            </a:r>
            <a:endParaRPr lang="ko-KR" altLang="en-US" sz="2800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553797-454E-238C-2EFE-668015A12D03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8A3E72-F404-412E-9341-E751418A698D}"/>
              </a:ext>
            </a:extLst>
          </p:cNvPr>
          <p:cNvSpPr txBox="1"/>
          <p:nvPr/>
        </p:nvSpPr>
        <p:spPr>
          <a:xfrm>
            <a:off x="724828" y="1523834"/>
            <a:ext cx="4616998" cy="120032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번호판을 인식할 때 한번에 바로 인식 못하는 경우가 많았음</a:t>
            </a:r>
            <a:r>
              <a:rPr lang="en-US" altLang="ko-KR" b="1" dirty="0" smtClean="0"/>
              <a:t>.</a:t>
            </a:r>
          </a:p>
          <a:p>
            <a:r>
              <a:rPr lang="ko-KR" altLang="en-US" b="1" dirty="0" smtClean="0"/>
              <a:t>그리고 차량의 사진마다 크기가 달라서 번호판을 찾지 못하는 경우도 많았음</a:t>
            </a:r>
            <a:r>
              <a:rPr lang="en-US" altLang="ko-KR" b="1" dirty="0" smtClean="0"/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8A3E72-F404-412E-9341-E751418A698D}"/>
              </a:ext>
            </a:extLst>
          </p:cNvPr>
          <p:cNvSpPr txBox="1"/>
          <p:nvPr/>
        </p:nvSpPr>
        <p:spPr>
          <a:xfrm>
            <a:off x="724828" y="3837941"/>
            <a:ext cx="4616998" cy="175432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While</a:t>
            </a:r>
            <a:r>
              <a:rPr lang="ko-KR" altLang="en-US" b="1" dirty="0" smtClean="0"/>
              <a:t>문을 활용하여 번호판을 인식하지 못한 경우 번호판을 인식할 때 까지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작은 이미지의 경우 </a:t>
            </a:r>
            <a:r>
              <a:rPr lang="en-US" altLang="ko-KR" b="1" dirty="0" smtClean="0"/>
              <a:t>1.5</a:t>
            </a:r>
            <a:r>
              <a:rPr lang="ko-KR" altLang="en-US" b="1" dirty="0" smtClean="0"/>
              <a:t>배씩 확대하고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큰 이미지의 경우 </a:t>
            </a:r>
            <a:r>
              <a:rPr lang="en-US" altLang="ko-KR" b="1" dirty="0" smtClean="0"/>
              <a:t>1.04</a:t>
            </a:r>
            <a:r>
              <a:rPr lang="ko-KR" altLang="en-US" b="1" dirty="0" smtClean="0"/>
              <a:t>배씩 확대하도록 하여 성능을 높임</a:t>
            </a:r>
            <a:r>
              <a:rPr lang="en-US" altLang="ko-KR" b="1" dirty="0" smtClean="0"/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4827" y="950497"/>
            <a:ext cx="1548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0000"/>
                </a:solidFill>
              </a:rPr>
              <a:t>문제점</a:t>
            </a:r>
            <a:r>
              <a:rPr lang="en-US" altLang="ko-KR" sz="2800" dirty="0">
                <a:solidFill>
                  <a:srgbClr val="FF0000"/>
                </a:solidFill>
              </a:rPr>
              <a:t>4</a:t>
            </a:r>
            <a:endParaRPr lang="en-US" altLang="ko-KR" sz="28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24827" y="3301954"/>
            <a:ext cx="1850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rgbClr val="00B0F0"/>
                </a:solidFill>
              </a:rPr>
              <a:t>해결사항</a:t>
            </a:r>
            <a:r>
              <a:rPr lang="en-US" altLang="ko-KR" sz="2800" dirty="0">
                <a:solidFill>
                  <a:srgbClr val="00B0F0"/>
                </a:solidFill>
              </a:rPr>
              <a:t>4</a:t>
            </a:r>
            <a:endParaRPr lang="en-US" altLang="ko-KR" sz="2800" dirty="0">
              <a:solidFill>
                <a:srgbClr val="00B0F0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5529924" y="4536899"/>
            <a:ext cx="302004" cy="29091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016455" y="6560191"/>
            <a:ext cx="2175545" cy="297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027" y="3837941"/>
            <a:ext cx="5932828" cy="165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8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E69F6-CA24-9568-55E2-01ED1939BF34}"/>
              </a:ext>
            </a:extLst>
          </p:cNvPr>
          <p:cNvSpPr txBox="1"/>
          <p:nvPr/>
        </p:nvSpPr>
        <p:spPr>
          <a:xfrm>
            <a:off x="724829" y="268738"/>
            <a:ext cx="4264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600" dirty="0" smtClean="0">
                <a:solidFill>
                  <a:schemeClr val="bg2">
                    <a:lumMod val="25000"/>
                  </a:schemeClr>
                </a:solidFill>
              </a:rPr>
              <a:t>문제점 및 해결 사항</a:t>
            </a:r>
            <a:endParaRPr lang="ko-KR" altLang="en-US" sz="2800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553797-454E-238C-2EFE-668015A12D03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8A3E72-F404-412E-9341-E751418A698D}"/>
              </a:ext>
            </a:extLst>
          </p:cNvPr>
          <p:cNvSpPr txBox="1"/>
          <p:nvPr/>
        </p:nvSpPr>
        <p:spPr>
          <a:xfrm>
            <a:off x="724828" y="1523834"/>
            <a:ext cx="4616998" cy="147732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b="1" dirty="0" smtClean="0"/>
          </a:p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성능을 </a:t>
            </a:r>
            <a:r>
              <a:rPr lang="ko-KR" altLang="en-US" b="1" dirty="0"/>
              <a:t>개선했지만</a:t>
            </a:r>
            <a:r>
              <a:rPr lang="en-US" altLang="ko-KR" b="1" dirty="0"/>
              <a:t>, </a:t>
            </a:r>
            <a:r>
              <a:rPr lang="ko-KR" altLang="en-US" b="1" dirty="0"/>
              <a:t>사진이 비스듬하게 </a:t>
            </a:r>
            <a:r>
              <a:rPr lang="ko-KR" altLang="en-US" b="1" dirty="0" err="1"/>
              <a:t>찍혀있거나</a:t>
            </a:r>
            <a:r>
              <a:rPr lang="en-US" altLang="ko-KR" b="1" dirty="0"/>
              <a:t>, </a:t>
            </a:r>
            <a:r>
              <a:rPr lang="ko-KR" altLang="en-US" b="1" dirty="0" err="1"/>
              <a:t>기울어있다면</a:t>
            </a:r>
            <a:r>
              <a:rPr lang="ko-KR" altLang="en-US" b="1" dirty="0"/>
              <a:t> 번호를 인식하지 못하는 경우가 </a:t>
            </a:r>
            <a:r>
              <a:rPr lang="ko-KR" altLang="en-US" b="1" dirty="0" smtClean="0"/>
              <a:t>많았음</a:t>
            </a:r>
            <a:r>
              <a:rPr lang="en-US" altLang="ko-KR" b="1" dirty="0" smtClean="0"/>
              <a:t>.</a:t>
            </a:r>
          </a:p>
          <a:p>
            <a:endParaRPr lang="en-US" altLang="ko-KR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8A3E72-F404-412E-9341-E751418A698D}"/>
              </a:ext>
            </a:extLst>
          </p:cNvPr>
          <p:cNvSpPr txBox="1"/>
          <p:nvPr/>
        </p:nvSpPr>
        <p:spPr>
          <a:xfrm>
            <a:off x="724828" y="3837941"/>
            <a:ext cx="4616998" cy="147732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추후에 모델 학습을 더 시키거나</a:t>
            </a:r>
            <a:endParaRPr lang="en-US" altLang="ko-KR" b="1" dirty="0" smtClean="0"/>
          </a:p>
          <a:p>
            <a:r>
              <a:rPr lang="en-US" altLang="ko-KR" b="1" dirty="0" smtClean="0"/>
              <a:t>Yolo</a:t>
            </a:r>
            <a:r>
              <a:rPr lang="ko-KR" altLang="en-US" b="1" dirty="0" smtClean="0"/>
              <a:t>를 이용한 객체 탐지</a:t>
            </a:r>
            <a:r>
              <a:rPr lang="en-US" altLang="ko-KR" b="1" dirty="0" smtClean="0"/>
              <a:t>(Object Detection) </a:t>
            </a:r>
            <a:r>
              <a:rPr lang="ko-KR" altLang="en-US" b="1" dirty="0" smtClean="0"/>
              <a:t>기술을 이용하여 해결할 수 있음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724826" y="950497"/>
            <a:ext cx="4616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0000"/>
                </a:solidFill>
              </a:rPr>
              <a:t>추후에 해결해야 할 문제점</a:t>
            </a:r>
            <a:endParaRPr lang="en-US" altLang="ko-KR" sz="28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24827" y="3301954"/>
            <a:ext cx="1850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00B0F0"/>
                </a:solidFill>
              </a:rPr>
              <a:t>해결방안</a:t>
            </a:r>
            <a:endParaRPr lang="en-US" altLang="ko-KR" sz="2800" dirty="0">
              <a:solidFill>
                <a:srgbClr val="00B0F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016455" y="6560191"/>
            <a:ext cx="2175545" cy="297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10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E69F6-CA24-9568-55E2-01ED1939BF34}"/>
              </a:ext>
            </a:extLst>
          </p:cNvPr>
          <p:cNvSpPr txBox="1"/>
          <p:nvPr/>
        </p:nvSpPr>
        <p:spPr>
          <a:xfrm>
            <a:off x="802888" y="363082"/>
            <a:ext cx="2356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600" dirty="0" smtClean="0">
                <a:solidFill>
                  <a:schemeClr val="bg2">
                    <a:lumMod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구현 </a:t>
            </a:r>
            <a:r>
              <a:rPr lang="ko-KR" altLang="en-US" sz="2800" b="1" spc="600" dirty="0" smtClean="0">
                <a:solidFill>
                  <a:schemeClr val="bg2">
                    <a:lumMod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결과</a:t>
            </a:r>
            <a:r>
              <a:rPr lang="en-US" altLang="ko-KR" sz="2800" b="1" spc="600" dirty="0" smtClean="0">
                <a:solidFill>
                  <a:schemeClr val="bg2">
                    <a:lumMod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ko-KR" altLang="en-US" sz="2800" b="1" spc="600" dirty="0">
              <a:solidFill>
                <a:schemeClr val="bg2">
                  <a:lumMod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0E98C2-F9B2-CA2B-48AF-B793FF4643C7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16455" y="6560191"/>
            <a:ext cx="2175545" cy="297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26" y="1035911"/>
            <a:ext cx="2711753" cy="162705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342" y="1035911"/>
            <a:ext cx="2262687" cy="162705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480" y="1489060"/>
            <a:ext cx="2845203" cy="92050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26" y="3178390"/>
            <a:ext cx="2187661" cy="1640746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342" y="3029475"/>
            <a:ext cx="2262687" cy="181823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480" y="3514727"/>
            <a:ext cx="2874552" cy="933705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25" y="5131441"/>
            <a:ext cx="2187661" cy="1640746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34" y="5092118"/>
            <a:ext cx="2260596" cy="1680069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480" y="5416635"/>
            <a:ext cx="2849574" cy="89766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0" y="1474211"/>
            <a:ext cx="1383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00B0F0"/>
                </a:solidFill>
              </a:rPr>
              <a:t> 차량</a:t>
            </a:r>
            <a:r>
              <a:rPr lang="en-US" altLang="ko-KR" sz="3200" dirty="0" smtClean="0">
                <a:solidFill>
                  <a:srgbClr val="00B0F0"/>
                </a:solidFill>
              </a:rPr>
              <a:t>1</a:t>
            </a:r>
            <a:endParaRPr lang="en-US" altLang="ko-KR" sz="3200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1" y="3514727"/>
            <a:ext cx="1383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00B0F0"/>
                </a:solidFill>
              </a:rPr>
              <a:t> 차량</a:t>
            </a:r>
            <a:r>
              <a:rPr lang="en-US" altLang="ko-KR" sz="3200" dirty="0" smtClean="0">
                <a:solidFill>
                  <a:srgbClr val="00B0F0"/>
                </a:solidFill>
              </a:rPr>
              <a:t>2</a:t>
            </a:r>
            <a:endParaRPr lang="en-US" altLang="ko-KR" sz="3200" dirty="0">
              <a:solidFill>
                <a:srgbClr val="00B0F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-2" y="5555243"/>
            <a:ext cx="1383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00B0F0"/>
                </a:solidFill>
              </a:rPr>
              <a:t> 차량</a:t>
            </a:r>
            <a:r>
              <a:rPr lang="en-US" altLang="ko-KR" sz="3200" dirty="0">
                <a:solidFill>
                  <a:srgbClr val="00B0F0"/>
                </a:solidFill>
              </a:rPr>
              <a:t>3</a:t>
            </a:r>
            <a:endParaRPr lang="en-US" altLang="ko-KR" sz="3200" dirty="0">
              <a:solidFill>
                <a:srgbClr val="00B0F0"/>
              </a:solidFill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4522573" y="1655805"/>
            <a:ext cx="494270" cy="40318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>
            <a:off x="7836619" y="1675926"/>
            <a:ext cx="494270" cy="40318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>
            <a:off x="4343904" y="3807114"/>
            <a:ext cx="494270" cy="40318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>
            <a:off x="7774062" y="3797172"/>
            <a:ext cx="494270" cy="40318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4275438" y="5756832"/>
            <a:ext cx="494270" cy="40318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7788080" y="5646039"/>
            <a:ext cx="494270" cy="40318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76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E69F6-CA24-9568-55E2-01ED1939BF34}"/>
              </a:ext>
            </a:extLst>
          </p:cNvPr>
          <p:cNvSpPr txBox="1"/>
          <p:nvPr/>
        </p:nvSpPr>
        <p:spPr>
          <a:xfrm>
            <a:off x="802888" y="363082"/>
            <a:ext cx="2356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600" dirty="0" smtClean="0">
                <a:solidFill>
                  <a:schemeClr val="bg2">
                    <a:lumMod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구현 </a:t>
            </a:r>
            <a:r>
              <a:rPr lang="ko-KR" altLang="en-US" sz="2800" b="1" spc="600" dirty="0" smtClean="0">
                <a:solidFill>
                  <a:schemeClr val="bg2">
                    <a:lumMod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결과</a:t>
            </a:r>
            <a:r>
              <a:rPr lang="en-US" altLang="ko-KR" sz="2800" b="1" spc="600" dirty="0">
                <a:solidFill>
                  <a:schemeClr val="bg2">
                    <a:lumMod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sz="2800" b="1" spc="600" dirty="0">
              <a:solidFill>
                <a:schemeClr val="bg2">
                  <a:lumMod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0E98C2-F9B2-CA2B-48AF-B793FF4643C7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16455" y="6560191"/>
            <a:ext cx="2175545" cy="297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84" y="886302"/>
            <a:ext cx="3370562" cy="164341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452" y="886974"/>
            <a:ext cx="2423152" cy="20389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910" y="1415731"/>
            <a:ext cx="3078278" cy="9814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096" y="3033904"/>
            <a:ext cx="2762250" cy="1657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978" y="3033904"/>
            <a:ext cx="2423152" cy="19311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910" y="3352862"/>
            <a:ext cx="3080704" cy="10194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65" y="5102021"/>
            <a:ext cx="2789881" cy="156930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979" y="5102021"/>
            <a:ext cx="2423151" cy="172295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910" y="5327946"/>
            <a:ext cx="3116319" cy="92462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-180205" y="1390494"/>
            <a:ext cx="1383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00B0F0"/>
                </a:solidFill>
              </a:rPr>
              <a:t> 차량</a:t>
            </a:r>
            <a:r>
              <a:rPr lang="en-US" altLang="ko-KR" sz="3200" dirty="0" smtClean="0">
                <a:solidFill>
                  <a:srgbClr val="00B0F0"/>
                </a:solidFill>
              </a:rPr>
              <a:t>4</a:t>
            </a:r>
            <a:endParaRPr lang="en-US" altLang="ko-KR" sz="3200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-207492" y="3570190"/>
            <a:ext cx="1383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00B0F0"/>
                </a:solidFill>
              </a:rPr>
              <a:t> 차량</a:t>
            </a:r>
            <a:r>
              <a:rPr lang="en-US" altLang="ko-KR" sz="3200" dirty="0">
                <a:solidFill>
                  <a:srgbClr val="00B0F0"/>
                </a:solidFill>
              </a:rPr>
              <a:t>5</a:t>
            </a:r>
            <a:endParaRPr lang="en-US" altLang="ko-KR" sz="3200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180206" y="5594287"/>
            <a:ext cx="1383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00B0F0"/>
                </a:solidFill>
              </a:rPr>
              <a:t> 차량</a:t>
            </a:r>
            <a:r>
              <a:rPr lang="en-US" altLang="ko-KR" sz="3200" dirty="0">
                <a:solidFill>
                  <a:srgbClr val="00B0F0"/>
                </a:solidFill>
              </a:rPr>
              <a:t>6</a:t>
            </a:r>
            <a:endParaRPr lang="en-US" altLang="ko-KR" sz="3200" dirty="0">
              <a:solidFill>
                <a:srgbClr val="00B0F0"/>
              </a:solidFill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4577664" y="1503290"/>
            <a:ext cx="494270" cy="40318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>
            <a:off x="7704122" y="1671340"/>
            <a:ext cx="494270" cy="40318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>
            <a:off x="4347818" y="3751784"/>
            <a:ext cx="494270" cy="40318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>
            <a:off x="7704122" y="3737615"/>
            <a:ext cx="494270" cy="40318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>
            <a:off x="4378623" y="5742341"/>
            <a:ext cx="494270" cy="40318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7836619" y="1675926"/>
            <a:ext cx="494270" cy="40318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08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B2F7190-AE4F-022C-E44F-4D31ACCA7477}"/>
              </a:ext>
            </a:extLst>
          </p:cNvPr>
          <p:cNvCxnSpPr>
            <a:cxnSpLocks/>
          </p:cNvCxnSpPr>
          <p:nvPr/>
        </p:nvCxnSpPr>
        <p:spPr>
          <a:xfrm>
            <a:off x="3802566" y="597034"/>
            <a:ext cx="838943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C59BAF3-689F-2808-81D6-F83606F728F8}"/>
              </a:ext>
            </a:extLst>
          </p:cNvPr>
          <p:cNvSpPr txBox="1"/>
          <p:nvPr/>
        </p:nvSpPr>
        <p:spPr>
          <a:xfrm>
            <a:off x="412595" y="335424"/>
            <a:ext cx="3254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Table of contents</a:t>
            </a:r>
            <a:endParaRPr lang="ko-KR" altLang="en-US" sz="2800" dirty="0">
              <a:solidFill>
                <a:schemeClr val="bg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A2EF62-B80D-E7C4-CCB7-3FB5430CB2A8}"/>
              </a:ext>
            </a:extLst>
          </p:cNvPr>
          <p:cNvSpPr txBox="1"/>
          <p:nvPr/>
        </p:nvSpPr>
        <p:spPr>
          <a:xfrm>
            <a:off x="4166905" y="1559217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D6B15E-EF99-4560-D8CF-D02ABB51A94A}"/>
              </a:ext>
            </a:extLst>
          </p:cNvPr>
          <p:cNvSpPr txBox="1"/>
          <p:nvPr/>
        </p:nvSpPr>
        <p:spPr>
          <a:xfrm>
            <a:off x="5367310" y="1589995"/>
            <a:ext cx="267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dirty="0" smtClean="0">
                <a:solidFill>
                  <a:schemeClr val="bg1"/>
                </a:solidFill>
              </a:rPr>
              <a:t>프로젝트 목표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3F0D0A-7E9D-B71E-DF5F-370E81B2A2AD}"/>
              </a:ext>
            </a:extLst>
          </p:cNvPr>
          <p:cNvSpPr txBox="1"/>
          <p:nvPr/>
        </p:nvSpPr>
        <p:spPr>
          <a:xfrm>
            <a:off x="4141257" y="2356801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F1FB04-FF44-2B18-CC5A-16A5D691DCD9}"/>
              </a:ext>
            </a:extLst>
          </p:cNvPr>
          <p:cNvSpPr txBox="1"/>
          <p:nvPr/>
        </p:nvSpPr>
        <p:spPr>
          <a:xfrm>
            <a:off x="5367310" y="2387579"/>
            <a:ext cx="5134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dirty="0" smtClean="0">
                <a:solidFill>
                  <a:schemeClr val="bg1"/>
                </a:solidFill>
              </a:rPr>
              <a:t>개발 환경 및 사용 프로그램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C59DDB-0F06-66CB-83E3-42848170B0AB}"/>
              </a:ext>
            </a:extLst>
          </p:cNvPr>
          <p:cNvSpPr txBox="1"/>
          <p:nvPr/>
        </p:nvSpPr>
        <p:spPr>
          <a:xfrm>
            <a:off x="4166905" y="3211325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E69ABD-17A1-AD45-7AE9-E3F9DD9D81A9}"/>
              </a:ext>
            </a:extLst>
          </p:cNvPr>
          <p:cNvSpPr txBox="1"/>
          <p:nvPr/>
        </p:nvSpPr>
        <p:spPr>
          <a:xfrm>
            <a:off x="5397767" y="3242103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dirty="0" smtClean="0">
                <a:solidFill>
                  <a:schemeClr val="bg1"/>
                </a:solidFill>
              </a:rPr>
              <a:t>기능 순서도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600D5E-9748-5024-FD4A-2C43137B74E4}"/>
              </a:ext>
            </a:extLst>
          </p:cNvPr>
          <p:cNvSpPr txBox="1"/>
          <p:nvPr/>
        </p:nvSpPr>
        <p:spPr>
          <a:xfrm>
            <a:off x="4163699" y="4127404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4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C4F07A-C8D6-73C4-E941-FD4FADEEE77B}"/>
              </a:ext>
            </a:extLst>
          </p:cNvPr>
          <p:cNvSpPr txBox="1"/>
          <p:nvPr/>
        </p:nvSpPr>
        <p:spPr>
          <a:xfrm>
            <a:off x="5397767" y="4158182"/>
            <a:ext cx="3801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dirty="0" smtClean="0">
                <a:solidFill>
                  <a:schemeClr val="bg1"/>
                </a:solidFill>
              </a:rPr>
              <a:t>문제점 및 해결 사항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016455" y="6560191"/>
            <a:ext cx="2175545" cy="297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600D5E-9748-5024-FD4A-2C43137B74E4}"/>
              </a:ext>
            </a:extLst>
          </p:cNvPr>
          <p:cNvSpPr txBox="1"/>
          <p:nvPr/>
        </p:nvSpPr>
        <p:spPr>
          <a:xfrm>
            <a:off x="4163699" y="5012705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5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C4F07A-C8D6-73C4-E941-FD4FADEEE77B}"/>
              </a:ext>
            </a:extLst>
          </p:cNvPr>
          <p:cNvSpPr txBox="1"/>
          <p:nvPr/>
        </p:nvSpPr>
        <p:spPr>
          <a:xfrm>
            <a:off x="5397767" y="5043483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dirty="0" smtClean="0">
                <a:solidFill>
                  <a:schemeClr val="bg1"/>
                </a:solidFill>
              </a:rPr>
              <a:t>구현 결과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57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/>
              <a:t>프로젝트 목표</a:t>
            </a:r>
            <a:endParaRPr lang="ko-KR" altLang="en-US" sz="3600" spc="-3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03A0D53-2672-4A2D-B5C0-6A0276CAC9F9}"/>
              </a:ext>
            </a:extLst>
          </p:cNvPr>
          <p:cNvCxnSpPr/>
          <p:nvPr/>
        </p:nvCxnSpPr>
        <p:spPr>
          <a:xfrm>
            <a:off x="537117" y="1074234"/>
            <a:ext cx="5558883" cy="0"/>
          </a:xfrm>
          <a:prstGeom prst="line">
            <a:avLst/>
          </a:prstGeom>
          <a:ln w="2540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E9B08DB-0C4D-4694-BA7B-67B961960AD2}"/>
              </a:ext>
            </a:extLst>
          </p:cNvPr>
          <p:cNvCxnSpPr/>
          <p:nvPr/>
        </p:nvCxnSpPr>
        <p:spPr>
          <a:xfrm>
            <a:off x="537117" y="2185605"/>
            <a:ext cx="5558883" cy="0"/>
          </a:xfrm>
          <a:prstGeom prst="line">
            <a:avLst/>
          </a:prstGeom>
          <a:ln w="2540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892BE55-5F04-4595-9CF8-9E0AACB9CD45}"/>
              </a:ext>
            </a:extLst>
          </p:cNvPr>
          <p:cNvSpPr txBox="1"/>
          <p:nvPr/>
        </p:nvSpPr>
        <p:spPr>
          <a:xfrm>
            <a:off x="537117" y="1314379"/>
            <a:ext cx="5771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1"/>
                </a:solidFill>
                <a:latin typeface="+mj-ea"/>
                <a:ea typeface="+mj-ea"/>
              </a:rPr>
              <a:t>차량 번호판 인식 프로그램 만들기</a:t>
            </a:r>
            <a:endParaRPr lang="ko-KR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8A3E72-F404-412E-9341-E751418A698D}"/>
              </a:ext>
            </a:extLst>
          </p:cNvPr>
          <p:cNvSpPr txBox="1"/>
          <p:nvPr/>
        </p:nvSpPr>
        <p:spPr>
          <a:xfrm>
            <a:off x="537117" y="2697155"/>
            <a:ext cx="555888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b="1" dirty="0" smtClean="0"/>
              <a:t>구현 목표</a:t>
            </a:r>
            <a:endParaRPr lang="en-US" altLang="ko-KR" sz="2000" b="1" dirty="0" smtClean="0"/>
          </a:p>
          <a:p>
            <a:pPr algn="just"/>
            <a:endParaRPr lang="en-US" altLang="ko-KR" sz="1400" dirty="0" smtClean="0"/>
          </a:p>
          <a:p>
            <a:pPr algn="just"/>
            <a:r>
              <a:rPr lang="en-US" altLang="ko-KR" b="1" dirty="0" smtClean="0"/>
              <a:t>- NVIDIA Jetson Nano</a:t>
            </a:r>
            <a:r>
              <a:rPr lang="ko-KR" altLang="en-US" b="1" dirty="0" smtClean="0"/>
              <a:t>를 </a:t>
            </a:r>
            <a:r>
              <a:rPr lang="ko-KR" altLang="en-US" b="1" dirty="0"/>
              <a:t>활</a:t>
            </a:r>
            <a:r>
              <a:rPr lang="ko-KR" altLang="en-US" b="1" dirty="0" smtClean="0"/>
              <a:t>용하여 </a:t>
            </a:r>
            <a:r>
              <a:rPr lang="en-US" altLang="ko-KR" b="1" dirty="0" smtClean="0"/>
              <a:t>Linux</a:t>
            </a:r>
            <a:r>
              <a:rPr lang="ko-KR" altLang="en-US" b="1" dirty="0" smtClean="0"/>
              <a:t> 환경에서 개발</a:t>
            </a:r>
            <a:endParaRPr lang="en-US" altLang="ko-KR" b="1" dirty="0" smtClean="0"/>
          </a:p>
          <a:p>
            <a:pPr algn="just"/>
            <a:endParaRPr lang="en-US" altLang="ko-KR" b="1" dirty="0"/>
          </a:p>
          <a:p>
            <a:pPr algn="just"/>
            <a:r>
              <a:rPr lang="en-US" altLang="ko-KR" b="1" dirty="0" smtClean="0"/>
              <a:t>- </a:t>
            </a:r>
            <a:r>
              <a:rPr lang="en-US" altLang="ko-KR" b="1" dirty="0" err="1" smtClean="0"/>
              <a:t>OpenCV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Python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Tesseract</a:t>
            </a:r>
            <a:r>
              <a:rPr lang="ko-KR" altLang="en-US" b="1" dirty="0" smtClean="0"/>
              <a:t>로 </a:t>
            </a:r>
            <a:r>
              <a:rPr lang="en-US" altLang="ko-KR" b="1" dirty="0" smtClean="0"/>
              <a:t>OCR(</a:t>
            </a:r>
            <a:r>
              <a:rPr lang="ko-KR" altLang="en-US" b="1" dirty="0" smtClean="0"/>
              <a:t>광학식 문자 판독기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구현</a:t>
            </a:r>
            <a:endParaRPr lang="en-US" altLang="ko-KR" b="1" dirty="0" smtClean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500F26-0B1F-DA81-6D81-50B67A9C49F7}"/>
              </a:ext>
            </a:extLst>
          </p:cNvPr>
          <p:cNvSpPr/>
          <p:nvPr/>
        </p:nvSpPr>
        <p:spPr>
          <a:xfrm>
            <a:off x="0" y="-2684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016455" y="6560191"/>
            <a:ext cx="2175545" cy="297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521" y="2386252"/>
            <a:ext cx="5479670" cy="343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0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500F26-0B1F-DA81-6D81-50B67A9C49F7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E69F6-CA24-9568-55E2-01ED1939BF34}"/>
              </a:ext>
            </a:extLst>
          </p:cNvPr>
          <p:cNvSpPr txBox="1"/>
          <p:nvPr/>
        </p:nvSpPr>
        <p:spPr>
          <a:xfrm>
            <a:off x="802888" y="363082"/>
            <a:ext cx="5057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600" dirty="0" smtClean="0">
                <a:solidFill>
                  <a:schemeClr val="bg2">
                    <a:lumMod val="25000"/>
                  </a:schemeClr>
                </a:solidFill>
              </a:rPr>
              <a:t>개발 환경 및 사용 프로그램</a:t>
            </a:r>
            <a:endParaRPr lang="ko-KR" altLang="en-US" sz="2400" b="1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016455" y="6560191"/>
            <a:ext cx="2175545" cy="297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4" y="1154554"/>
            <a:ext cx="5457644" cy="454995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98A3E72-F404-412E-9341-E751418A698D}"/>
              </a:ext>
            </a:extLst>
          </p:cNvPr>
          <p:cNvSpPr txBox="1"/>
          <p:nvPr/>
        </p:nvSpPr>
        <p:spPr>
          <a:xfrm>
            <a:off x="6426188" y="1799533"/>
            <a:ext cx="555888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b="1" dirty="0" smtClean="0"/>
              <a:t>-</a:t>
            </a:r>
            <a:r>
              <a:rPr lang="ko-KR" altLang="en-US" sz="2400" b="1" dirty="0" smtClean="0"/>
              <a:t>개발 환경</a:t>
            </a:r>
            <a:r>
              <a:rPr lang="en-US" altLang="ko-KR" sz="2400" b="1" dirty="0" smtClean="0"/>
              <a:t> </a:t>
            </a:r>
            <a:r>
              <a:rPr lang="en-US" altLang="ko-KR" sz="2800" b="1" dirty="0" smtClean="0"/>
              <a:t>: </a:t>
            </a:r>
          </a:p>
          <a:p>
            <a:pPr algn="just"/>
            <a:r>
              <a:rPr lang="ko-KR" altLang="en-US" sz="2400" b="1" dirty="0" smtClean="0"/>
              <a:t>１）</a:t>
            </a:r>
            <a:r>
              <a:rPr lang="en-US" altLang="ko-KR" sz="2400" b="1" dirty="0" smtClean="0"/>
              <a:t>NVIDIA Jetson </a:t>
            </a:r>
            <a:r>
              <a:rPr lang="en-US" altLang="ko-KR" sz="2400" b="1" dirty="0" err="1" smtClean="0"/>
              <a:t>nano</a:t>
            </a:r>
            <a:r>
              <a:rPr lang="ko-KR" altLang="en-US" sz="2400" b="1" dirty="0" smtClean="0"/>
              <a:t>를 활용하여 </a:t>
            </a:r>
            <a:r>
              <a:rPr lang="en-US" altLang="ko-KR" sz="2400" b="1" dirty="0" smtClean="0"/>
              <a:t>Linux </a:t>
            </a:r>
            <a:r>
              <a:rPr lang="ko-KR" altLang="en-US" sz="2400" b="1" dirty="0" smtClean="0"/>
              <a:t>환경에서 개발</a:t>
            </a:r>
            <a:endParaRPr lang="en-US" altLang="ko-KR" sz="2400" b="1" dirty="0" smtClean="0"/>
          </a:p>
          <a:p>
            <a:pPr algn="just"/>
            <a:r>
              <a:rPr lang="ko-KR" altLang="en-US" sz="2400" b="1" dirty="0" smtClean="0"/>
              <a:t>２）</a:t>
            </a:r>
            <a:r>
              <a:rPr lang="en-US" altLang="ko-KR" sz="2400" b="1" dirty="0"/>
              <a:t>Windows anaconda </a:t>
            </a:r>
            <a:r>
              <a:rPr lang="ko-KR" altLang="en-US" sz="2400" b="1" dirty="0" smtClean="0"/>
              <a:t>가상환경에서　개발</a:t>
            </a:r>
            <a:endParaRPr lang="en-US" altLang="ko-KR" sz="2400" b="1" dirty="0" smtClean="0"/>
          </a:p>
          <a:p>
            <a:pPr algn="just"/>
            <a:endParaRPr lang="en-US" altLang="ko-KR" sz="2400" b="1" dirty="0" smtClean="0"/>
          </a:p>
          <a:p>
            <a:pPr algn="just"/>
            <a:r>
              <a:rPr lang="en-US" altLang="ko-KR" sz="2400" b="1" dirty="0" smtClean="0"/>
              <a:t>-</a:t>
            </a:r>
            <a:r>
              <a:rPr lang="ko-KR" altLang="en-US" sz="2400" b="1" dirty="0" smtClean="0"/>
              <a:t>사용 프로그램 </a:t>
            </a:r>
            <a:r>
              <a:rPr lang="en-US" altLang="ko-KR" sz="2400" b="1" dirty="0" smtClean="0"/>
              <a:t>: </a:t>
            </a:r>
            <a:r>
              <a:rPr lang="en-US" altLang="ko-KR" sz="2400" b="1" dirty="0" err="1" smtClean="0"/>
              <a:t>VSCode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및 </a:t>
            </a:r>
            <a:r>
              <a:rPr lang="en-US" altLang="ko-KR" sz="2400" b="1" dirty="0" err="1" smtClean="0"/>
              <a:t>Pycharm</a:t>
            </a:r>
            <a:endParaRPr lang="en-US" altLang="ko-KR" sz="2400" b="1" dirty="0" smtClean="0"/>
          </a:p>
          <a:p>
            <a:pPr algn="just"/>
            <a:endParaRPr lang="en-US" altLang="ko-KR" sz="2400" b="1" dirty="0"/>
          </a:p>
          <a:p>
            <a:pPr algn="just"/>
            <a:r>
              <a:rPr lang="en-US" altLang="ko-KR" sz="2400" b="1" dirty="0" smtClean="0"/>
              <a:t>-</a:t>
            </a:r>
            <a:r>
              <a:rPr lang="ko-KR" altLang="en-US" sz="2400" b="1" dirty="0" smtClean="0"/>
              <a:t>사용 언어 </a:t>
            </a:r>
            <a:r>
              <a:rPr lang="en-US" altLang="ko-KR" sz="2400" b="1" dirty="0" smtClean="0"/>
              <a:t>: Python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90352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E69F6-CA24-9568-55E2-01ED1939BF34}"/>
              </a:ext>
            </a:extLst>
          </p:cNvPr>
          <p:cNvSpPr txBox="1"/>
          <p:nvPr/>
        </p:nvSpPr>
        <p:spPr>
          <a:xfrm>
            <a:off x="802888" y="363082"/>
            <a:ext cx="2561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600" dirty="0" smtClean="0">
                <a:solidFill>
                  <a:schemeClr val="bg2">
                    <a:lumMod val="25000"/>
                  </a:schemeClr>
                </a:solidFill>
              </a:rPr>
              <a:t>기능 순서도</a:t>
            </a:r>
            <a:endParaRPr lang="ko-KR" altLang="en-US" sz="2800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0E98C2-F9B2-CA2B-48AF-B793FF4643C7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016455" y="6560191"/>
            <a:ext cx="2175545" cy="297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1443591" y="1830002"/>
            <a:ext cx="358315" cy="321528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1443590" y="2809674"/>
            <a:ext cx="358315" cy="321528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1437822" y="3845166"/>
            <a:ext cx="358315" cy="321528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>
            <a:off x="1443589" y="4912256"/>
            <a:ext cx="358315" cy="321528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9" y="983599"/>
            <a:ext cx="1307836" cy="78470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78" y="2134523"/>
            <a:ext cx="1766138" cy="62991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44" y="3160850"/>
            <a:ext cx="1777672" cy="63451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29" y="5233784"/>
            <a:ext cx="1780987" cy="64218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29" y="4190131"/>
            <a:ext cx="1780987" cy="640335"/>
          </a:xfrm>
          <a:prstGeom prst="rect">
            <a:avLst/>
          </a:prstGeom>
        </p:spPr>
      </p:pic>
      <p:sp>
        <p:nvSpPr>
          <p:cNvPr id="28" name="아래쪽 화살표 27"/>
          <p:cNvSpPr/>
          <p:nvPr/>
        </p:nvSpPr>
        <p:spPr>
          <a:xfrm>
            <a:off x="1436164" y="5908832"/>
            <a:ext cx="358315" cy="321528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45" y="6248366"/>
            <a:ext cx="2143402" cy="661721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2889307" y="1837526"/>
            <a:ext cx="1725158" cy="3721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Image to gray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889307" y="2764440"/>
            <a:ext cx="1725159" cy="36676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GaussianBlur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889307" y="3822453"/>
            <a:ext cx="1725159" cy="38816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Thresholding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889307" y="4869646"/>
            <a:ext cx="1725159" cy="3451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Contours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889307" y="5908832"/>
            <a:ext cx="1725159" cy="369659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Tesseract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701748"/>
              </p:ext>
            </p:extLst>
          </p:nvPr>
        </p:nvGraphicFramePr>
        <p:xfrm>
          <a:off x="4997956" y="1837526"/>
          <a:ext cx="6385859" cy="38996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385859">
                  <a:extLst>
                    <a:ext uri="{9D8B030D-6E8A-4147-A177-3AD203B41FA5}">
                      <a16:colId xmlns:a16="http://schemas.microsoft.com/office/drawing/2014/main" val="494682457"/>
                    </a:ext>
                  </a:extLst>
                </a:gridCol>
              </a:tblGrid>
              <a:tr h="3899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/>
                        <a:t>이미지를 읽고 이미지를 흑백으로 변환합니다</a:t>
                      </a:r>
                      <a:r>
                        <a:rPr lang="en-US" altLang="ko-KR" sz="1800" b="1" dirty="0" smtClean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584139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283813"/>
              </p:ext>
            </p:extLst>
          </p:nvPr>
        </p:nvGraphicFramePr>
        <p:xfrm>
          <a:off x="4997956" y="2748620"/>
          <a:ext cx="6385859" cy="42922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385859">
                  <a:extLst>
                    <a:ext uri="{9D8B030D-6E8A-4147-A177-3AD203B41FA5}">
                      <a16:colId xmlns:a16="http://schemas.microsoft.com/office/drawing/2014/main" val="494682457"/>
                    </a:ext>
                  </a:extLst>
                </a:gridCol>
              </a:tblGrid>
              <a:tr h="429221">
                <a:tc>
                  <a:txBody>
                    <a:bodyPr/>
                    <a:lstStyle/>
                    <a:p>
                      <a:r>
                        <a:rPr lang="en-US" altLang="ko-KR" sz="1800" b="1" dirty="0" err="1" smtClean="0"/>
                        <a:t>gray_image</a:t>
                      </a:r>
                      <a:r>
                        <a:rPr lang="ko-KR" altLang="en-US" sz="1800" b="1" dirty="0" smtClean="0"/>
                        <a:t>에 </a:t>
                      </a:r>
                      <a:r>
                        <a:rPr lang="en-US" altLang="ko-KR" sz="1800" b="1" dirty="0" err="1" smtClean="0"/>
                        <a:t>GaussianBlur</a:t>
                      </a:r>
                      <a:r>
                        <a:rPr lang="ko-KR" altLang="en-US" sz="1800" b="1" dirty="0" smtClean="0"/>
                        <a:t>를 적용하여 노이즈를 줄입니다</a:t>
                      </a:r>
                      <a:r>
                        <a:rPr lang="en-US" altLang="ko-KR" sz="1800" b="1" dirty="0" smtClean="0"/>
                        <a:t>.</a:t>
                      </a:r>
                      <a:endParaRPr lang="en-US" altLang="ko-KR" sz="18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584139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342219"/>
              </p:ext>
            </p:extLst>
          </p:nvPr>
        </p:nvGraphicFramePr>
        <p:xfrm>
          <a:off x="4997955" y="3653595"/>
          <a:ext cx="6385859" cy="6400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385859">
                  <a:extLst>
                    <a:ext uri="{9D8B030D-6E8A-4147-A177-3AD203B41FA5}">
                      <a16:colId xmlns:a16="http://schemas.microsoft.com/office/drawing/2014/main" val="494682457"/>
                    </a:ext>
                  </a:extLst>
                </a:gridCol>
              </a:tblGrid>
              <a:tr h="506774">
                <a:tc>
                  <a:txBody>
                    <a:bodyPr/>
                    <a:lstStyle/>
                    <a:p>
                      <a:r>
                        <a:rPr lang="en-US" altLang="ko-KR" sz="1800" b="1" dirty="0" err="1" smtClean="0"/>
                        <a:t>blurred_image</a:t>
                      </a:r>
                      <a:r>
                        <a:rPr lang="ko-KR" altLang="en-US" sz="1800" b="1" dirty="0" smtClean="0"/>
                        <a:t>에 대해 최적의 </a:t>
                      </a:r>
                      <a:r>
                        <a:rPr lang="ko-KR" altLang="en-US" sz="1800" b="1" dirty="0" err="1" smtClean="0"/>
                        <a:t>임계값을</a:t>
                      </a:r>
                      <a:r>
                        <a:rPr lang="ko-KR" altLang="en-US" sz="1800" b="1" dirty="0" smtClean="0"/>
                        <a:t> 자동으로 계산하고</a:t>
                      </a:r>
                      <a:r>
                        <a:rPr lang="en-US" altLang="ko-KR" sz="1800" b="1" dirty="0" smtClean="0"/>
                        <a:t>, </a:t>
                      </a:r>
                      <a:r>
                        <a:rPr lang="ko-KR" altLang="en-US" sz="1800" b="1" dirty="0" smtClean="0"/>
                        <a:t>이를 기반으로 이미지를 </a:t>
                      </a:r>
                      <a:r>
                        <a:rPr lang="ko-KR" altLang="en-US" sz="1800" b="1" dirty="0" err="1" smtClean="0"/>
                        <a:t>이진화합니다</a:t>
                      </a:r>
                      <a:r>
                        <a:rPr lang="en-US" altLang="ko-KR" sz="1800" b="1" dirty="0" smtClean="0"/>
                        <a:t>.</a:t>
                      </a:r>
                      <a:endParaRPr lang="en-US" altLang="ko-KR" sz="18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584139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32685"/>
              </p:ext>
            </p:extLst>
          </p:nvPr>
        </p:nvGraphicFramePr>
        <p:xfrm>
          <a:off x="4997955" y="4713882"/>
          <a:ext cx="6385859" cy="67504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385859">
                  <a:extLst>
                    <a:ext uri="{9D8B030D-6E8A-4147-A177-3AD203B41FA5}">
                      <a16:colId xmlns:a16="http://schemas.microsoft.com/office/drawing/2014/main" val="494682457"/>
                    </a:ext>
                  </a:extLst>
                </a:gridCol>
              </a:tblGrid>
              <a:tr h="675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/>
                        <a:t>이진 이미지에서 윤곽선을 찾습니다</a:t>
                      </a:r>
                      <a:r>
                        <a:rPr lang="en-US" altLang="ko-KR" sz="1800" b="1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/>
                        <a:t>그리고</a:t>
                      </a:r>
                      <a:r>
                        <a:rPr lang="en-US" altLang="ko-KR" sz="1800" b="1" baseline="0" dirty="0" smtClean="0"/>
                        <a:t> </a:t>
                      </a:r>
                      <a:r>
                        <a:rPr lang="ko-KR" altLang="en-US" sz="1800" b="1" dirty="0" smtClean="0"/>
                        <a:t>원본 이미지에 찾은 윤곽선을 그립니다</a:t>
                      </a:r>
                      <a:r>
                        <a:rPr lang="en-US" altLang="ko-KR" sz="1800" b="1" dirty="0" smtClean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584139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085772"/>
              </p:ext>
            </p:extLst>
          </p:nvPr>
        </p:nvGraphicFramePr>
        <p:xfrm>
          <a:off x="4997954" y="5756137"/>
          <a:ext cx="6385859" cy="67504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385859">
                  <a:extLst>
                    <a:ext uri="{9D8B030D-6E8A-4147-A177-3AD203B41FA5}">
                      <a16:colId xmlns:a16="http://schemas.microsoft.com/office/drawing/2014/main" val="494682457"/>
                    </a:ext>
                  </a:extLst>
                </a:gridCol>
              </a:tblGrid>
              <a:tr h="675048">
                <a:tc>
                  <a:txBody>
                    <a:bodyPr/>
                    <a:lstStyle/>
                    <a:p>
                      <a:r>
                        <a:rPr lang="ko-KR" altLang="en-US" sz="1800" b="1" dirty="0" err="1" smtClean="0"/>
                        <a:t>테서렉트</a:t>
                      </a:r>
                      <a:r>
                        <a:rPr lang="ko-KR" altLang="en-US" sz="1800" b="1" dirty="0" smtClean="0"/>
                        <a:t> </a:t>
                      </a:r>
                      <a:r>
                        <a:rPr lang="en-US" altLang="ko-KR" sz="1800" b="1" dirty="0" smtClean="0"/>
                        <a:t>OCR</a:t>
                      </a:r>
                      <a:r>
                        <a:rPr lang="ko-KR" altLang="en-US" sz="1800" b="1" dirty="0" smtClean="0"/>
                        <a:t>을 사용하여 </a:t>
                      </a:r>
                      <a:r>
                        <a:rPr lang="ko-KR" altLang="en-US" sz="1800" b="1" dirty="0" err="1" smtClean="0"/>
                        <a:t>임계값</a:t>
                      </a:r>
                      <a:r>
                        <a:rPr lang="ko-KR" altLang="en-US" sz="1800" b="1" dirty="0" smtClean="0"/>
                        <a:t> 이미지에서 텍스트를 추출합니다</a:t>
                      </a:r>
                      <a:r>
                        <a:rPr lang="en-US" altLang="ko-KR" sz="1800" b="1" dirty="0" smtClean="0"/>
                        <a:t>.</a:t>
                      </a:r>
                      <a:endParaRPr lang="en-US" altLang="ko-KR" sz="18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584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71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E69F6-CA24-9568-55E2-01ED1939BF34}"/>
              </a:ext>
            </a:extLst>
          </p:cNvPr>
          <p:cNvSpPr txBox="1"/>
          <p:nvPr/>
        </p:nvSpPr>
        <p:spPr>
          <a:xfrm>
            <a:off x="802888" y="363082"/>
            <a:ext cx="4305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600" dirty="0" smtClean="0">
                <a:solidFill>
                  <a:schemeClr val="bg2">
                    <a:lumMod val="25000"/>
                  </a:schemeClr>
                </a:solidFill>
              </a:rPr>
              <a:t>기능 </a:t>
            </a:r>
            <a:r>
              <a:rPr lang="ko-KR" altLang="en-US" sz="2800" spc="600" dirty="0" err="1" smtClean="0">
                <a:solidFill>
                  <a:schemeClr val="bg2">
                    <a:lumMod val="25000"/>
                  </a:schemeClr>
                </a:solidFill>
              </a:rPr>
              <a:t>순서도（코드</a:t>
            </a:r>
            <a:r>
              <a:rPr lang="ko-KR" altLang="en-US" sz="2800" spc="600" dirty="0" smtClean="0">
                <a:solidFill>
                  <a:schemeClr val="bg2">
                    <a:lumMod val="25000"/>
                  </a:schemeClr>
                </a:solidFill>
              </a:rPr>
              <a:t>）</a:t>
            </a:r>
            <a:endParaRPr lang="ko-KR" altLang="en-US" sz="2800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0E98C2-F9B2-CA2B-48AF-B793FF4643C7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016455" y="6560191"/>
            <a:ext cx="2175545" cy="297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1443591" y="1830002"/>
            <a:ext cx="358315" cy="321528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1443590" y="2809674"/>
            <a:ext cx="358315" cy="321528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1437822" y="3845166"/>
            <a:ext cx="358315" cy="321528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>
            <a:off x="1443589" y="4912256"/>
            <a:ext cx="358315" cy="321528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9" y="983599"/>
            <a:ext cx="1307836" cy="78470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78" y="2134523"/>
            <a:ext cx="1766138" cy="62991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44" y="3160850"/>
            <a:ext cx="1777672" cy="63451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29" y="5233784"/>
            <a:ext cx="1780987" cy="64218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29" y="4190131"/>
            <a:ext cx="1780987" cy="640335"/>
          </a:xfrm>
          <a:prstGeom prst="rect">
            <a:avLst/>
          </a:prstGeom>
        </p:spPr>
      </p:pic>
      <p:sp>
        <p:nvSpPr>
          <p:cNvPr id="28" name="아래쪽 화살표 27"/>
          <p:cNvSpPr/>
          <p:nvPr/>
        </p:nvSpPr>
        <p:spPr>
          <a:xfrm>
            <a:off x="1436164" y="5908832"/>
            <a:ext cx="358315" cy="321528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45" y="6248366"/>
            <a:ext cx="2143402" cy="661721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2885111" y="1765641"/>
            <a:ext cx="1725158" cy="3721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Image to gray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885111" y="2692555"/>
            <a:ext cx="1725159" cy="36676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GaussianBlur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885111" y="3750568"/>
            <a:ext cx="1725159" cy="38816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Thresholding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885111" y="4797761"/>
            <a:ext cx="1725159" cy="3451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Contours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885110" y="6001237"/>
            <a:ext cx="1725159" cy="369659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Tesseract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171271"/>
              </p:ext>
            </p:extLst>
          </p:nvPr>
        </p:nvGraphicFramePr>
        <p:xfrm>
          <a:off x="4989564" y="1761564"/>
          <a:ext cx="6385859" cy="38996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385859">
                  <a:extLst>
                    <a:ext uri="{9D8B030D-6E8A-4147-A177-3AD203B41FA5}">
                      <a16:colId xmlns:a16="http://schemas.microsoft.com/office/drawing/2014/main" val="494682457"/>
                    </a:ext>
                  </a:extLst>
                </a:gridCol>
              </a:tblGrid>
              <a:tr h="389966">
                <a:tc>
                  <a:txBody>
                    <a:bodyPr/>
                    <a:lstStyle/>
                    <a:p>
                      <a:r>
                        <a:rPr lang="en-US" altLang="ko-KR" sz="1800" b="1" dirty="0" err="1" smtClean="0"/>
                        <a:t>gray_image</a:t>
                      </a:r>
                      <a:r>
                        <a:rPr lang="en-US" altLang="ko-KR" sz="1800" b="1" dirty="0" smtClean="0"/>
                        <a:t> = cv2.cvtColor(image,cv2.COLOR_BGR2GRAY)</a:t>
                      </a:r>
                      <a:endParaRPr lang="en-US" altLang="ko-KR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584139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590272"/>
              </p:ext>
            </p:extLst>
          </p:nvPr>
        </p:nvGraphicFramePr>
        <p:xfrm>
          <a:off x="4989564" y="2665570"/>
          <a:ext cx="6385859" cy="42922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385859">
                  <a:extLst>
                    <a:ext uri="{9D8B030D-6E8A-4147-A177-3AD203B41FA5}">
                      <a16:colId xmlns:a16="http://schemas.microsoft.com/office/drawing/2014/main" val="494682457"/>
                    </a:ext>
                  </a:extLst>
                </a:gridCol>
              </a:tblGrid>
              <a:tr h="429221">
                <a:tc>
                  <a:txBody>
                    <a:bodyPr/>
                    <a:lstStyle/>
                    <a:p>
                      <a:r>
                        <a:rPr lang="en-US" altLang="ko-KR" sz="1800" b="1" dirty="0" err="1" smtClean="0"/>
                        <a:t>Blurred_image</a:t>
                      </a:r>
                      <a:r>
                        <a:rPr lang="en-US" altLang="ko-KR" sz="1800" b="1" dirty="0" smtClean="0"/>
                        <a:t> = cv2.GaussianBlur(</a:t>
                      </a:r>
                      <a:r>
                        <a:rPr lang="en-US" altLang="ko-KR" sz="1800" b="1" dirty="0" err="1" smtClean="0"/>
                        <a:t>gray_image</a:t>
                      </a:r>
                      <a:r>
                        <a:rPr lang="en-US" altLang="ko-KR" sz="1800" b="1" dirty="0" smtClean="0"/>
                        <a:t>, (5, 5), 0)</a:t>
                      </a:r>
                      <a:endParaRPr lang="en-US" altLang="ko-KR" sz="18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584139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073968"/>
              </p:ext>
            </p:extLst>
          </p:nvPr>
        </p:nvGraphicFramePr>
        <p:xfrm>
          <a:off x="4989564" y="3651279"/>
          <a:ext cx="6385859" cy="6400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385859">
                  <a:extLst>
                    <a:ext uri="{9D8B030D-6E8A-4147-A177-3AD203B41FA5}">
                      <a16:colId xmlns:a16="http://schemas.microsoft.com/office/drawing/2014/main" val="494682457"/>
                    </a:ext>
                  </a:extLst>
                </a:gridCol>
              </a:tblGrid>
              <a:tr h="506774">
                <a:tc>
                  <a:txBody>
                    <a:bodyPr/>
                    <a:lstStyle/>
                    <a:p>
                      <a:r>
                        <a:rPr lang="en-US" altLang="ko-KR" sz="1800" b="1" dirty="0" smtClean="0"/>
                        <a:t>_, </a:t>
                      </a:r>
                      <a:r>
                        <a:rPr lang="en-US" altLang="ko-KR" sz="1800" b="1" dirty="0" err="1" smtClean="0"/>
                        <a:t>threshold_image</a:t>
                      </a:r>
                      <a:r>
                        <a:rPr lang="en-US" altLang="ko-KR" sz="1800" b="1" dirty="0" smtClean="0"/>
                        <a:t> = cv2.threshold(</a:t>
                      </a:r>
                      <a:r>
                        <a:rPr lang="en-US" altLang="ko-KR" sz="1800" b="1" dirty="0" err="1" smtClean="0"/>
                        <a:t>blurred_image</a:t>
                      </a:r>
                      <a:r>
                        <a:rPr lang="en-US" altLang="ko-KR" sz="1800" b="1" dirty="0" smtClean="0"/>
                        <a:t>, 0, 255, cv2.THRESH_BINARY + cv2.THRESH_OTSU)</a:t>
                      </a:r>
                      <a:endParaRPr lang="en-US" altLang="ko-KR" sz="18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584139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964907"/>
              </p:ext>
            </p:extLst>
          </p:nvPr>
        </p:nvGraphicFramePr>
        <p:xfrm>
          <a:off x="4989566" y="4511375"/>
          <a:ext cx="6385859" cy="11887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385859">
                  <a:extLst>
                    <a:ext uri="{9D8B030D-6E8A-4147-A177-3AD203B41FA5}">
                      <a16:colId xmlns:a16="http://schemas.microsoft.com/office/drawing/2014/main" val="494682457"/>
                    </a:ext>
                  </a:extLst>
                </a:gridCol>
              </a:tblGrid>
              <a:tr h="675048">
                <a:tc>
                  <a:txBody>
                    <a:bodyPr/>
                    <a:lstStyle/>
                    <a:p>
                      <a:r>
                        <a:rPr lang="en-US" altLang="ko-KR" sz="1800" b="1" dirty="0" smtClean="0"/>
                        <a:t>contours, _ = cv2.findContours(</a:t>
                      </a:r>
                      <a:r>
                        <a:rPr lang="en-US" altLang="ko-KR" sz="1800" b="1" dirty="0" err="1" smtClean="0"/>
                        <a:t>threshold_image</a:t>
                      </a:r>
                      <a:r>
                        <a:rPr lang="en-US" altLang="ko-KR" sz="1800" b="1" dirty="0" smtClean="0"/>
                        <a:t>, cv2.RETR_EXTERNAL, cv2.CHAIN_APPROX_SIMPLE)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800" b="1" dirty="0" smtClean="0"/>
                        <a:t>cv2.drawContours(image, contours, -1, (0, 255, 0), 2)</a:t>
                      </a:r>
                    </a:p>
                    <a:p>
                      <a:endParaRPr lang="en-US" altLang="ko-KR" sz="18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584139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907980"/>
              </p:ext>
            </p:extLst>
          </p:nvPr>
        </p:nvGraphicFramePr>
        <p:xfrm>
          <a:off x="4989565" y="5831540"/>
          <a:ext cx="6385859" cy="914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385859">
                  <a:extLst>
                    <a:ext uri="{9D8B030D-6E8A-4147-A177-3AD203B41FA5}">
                      <a16:colId xmlns:a16="http://schemas.microsoft.com/office/drawing/2014/main" val="494682457"/>
                    </a:ext>
                  </a:extLst>
                </a:gridCol>
              </a:tblGrid>
              <a:tr h="675048">
                <a:tc>
                  <a:txBody>
                    <a:bodyPr/>
                    <a:lstStyle/>
                    <a:p>
                      <a:r>
                        <a:rPr lang="en-US" altLang="ko-KR" sz="1800" b="1" dirty="0" err="1" smtClean="0"/>
                        <a:t>extracted_data</a:t>
                      </a:r>
                      <a:r>
                        <a:rPr lang="en-US" altLang="ko-KR" sz="1800" b="1" dirty="0" smtClean="0"/>
                        <a:t> = </a:t>
                      </a:r>
                      <a:r>
                        <a:rPr lang="en-US" altLang="ko-KR" sz="1800" b="1" dirty="0" err="1" smtClean="0"/>
                        <a:t>pytesseract.image_to_string</a:t>
                      </a:r>
                      <a:r>
                        <a:rPr lang="en-US" altLang="ko-KR" sz="1800" b="1" dirty="0" smtClean="0"/>
                        <a:t>(</a:t>
                      </a:r>
                      <a:r>
                        <a:rPr lang="en-US" altLang="ko-KR" sz="1800" b="1" dirty="0" err="1" smtClean="0"/>
                        <a:t>threshold_image</a:t>
                      </a:r>
                      <a:r>
                        <a:rPr lang="en-US" altLang="ko-KR" sz="1800" b="1" dirty="0" smtClean="0"/>
                        <a:t>, </a:t>
                      </a:r>
                      <a:r>
                        <a:rPr lang="en-US" altLang="ko-KR" sz="1800" b="1" dirty="0" err="1" smtClean="0"/>
                        <a:t>lang</a:t>
                      </a:r>
                      <a:r>
                        <a:rPr lang="en-US" altLang="ko-KR" sz="1800" b="1" dirty="0" smtClean="0"/>
                        <a:t>='</a:t>
                      </a:r>
                      <a:r>
                        <a:rPr lang="en-US" altLang="ko-KR" sz="1800" b="1" dirty="0" err="1" smtClean="0"/>
                        <a:t>kor_k</a:t>
                      </a:r>
                      <a:r>
                        <a:rPr lang="en-US" altLang="ko-KR" sz="1800" b="1" dirty="0" smtClean="0"/>
                        <a:t>', </a:t>
                      </a:r>
                      <a:r>
                        <a:rPr lang="en-US" altLang="ko-KR" sz="1800" b="1" dirty="0" err="1" smtClean="0"/>
                        <a:t>config</a:t>
                      </a:r>
                      <a:r>
                        <a:rPr lang="en-US" altLang="ko-KR" sz="1800" b="1" dirty="0" smtClean="0"/>
                        <a:t>='--</a:t>
                      </a:r>
                      <a:r>
                        <a:rPr lang="en-US" altLang="ko-KR" sz="1800" b="1" dirty="0" err="1" smtClean="0"/>
                        <a:t>psm</a:t>
                      </a:r>
                      <a:r>
                        <a:rPr lang="en-US" altLang="ko-KR" sz="1800" b="1" dirty="0" smtClean="0"/>
                        <a:t> 6')</a:t>
                      </a:r>
                      <a:endParaRPr lang="en-US" altLang="ko-KR" sz="18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584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19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E69F6-CA24-9568-55E2-01ED1939BF34}"/>
              </a:ext>
            </a:extLst>
          </p:cNvPr>
          <p:cNvSpPr txBox="1"/>
          <p:nvPr/>
        </p:nvSpPr>
        <p:spPr>
          <a:xfrm>
            <a:off x="724829" y="268738"/>
            <a:ext cx="4264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600" dirty="0" smtClean="0">
                <a:solidFill>
                  <a:schemeClr val="bg2">
                    <a:lumMod val="25000"/>
                  </a:schemeClr>
                </a:solidFill>
              </a:rPr>
              <a:t>문제점 및 해결 사항</a:t>
            </a:r>
            <a:endParaRPr lang="ko-KR" altLang="en-US" sz="2800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553797-454E-238C-2EFE-668015A12D03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236" y="2058906"/>
            <a:ext cx="1643568" cy="22707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689" y="1773695"/>
            <a:ext cx="5181600" cy="22199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98A3E72-F404-412E-9341-E751418A698D}"/>
              </a:ext>
            </a:extLst>
          </p:cNvPr>
          <p:cNvSpPr txBox="1"/>
          <p:nvPr/>
        </p:nvSpPr>
        <p:spPr>
          <a:xfrm>
            <a:off x="724828" y="1415412"/>
            <a:ext cx="4616998" cy="203132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사용한 </a:t>
            </a:r>
            <a:r>
              <a:rPr lang="en-US" altLang="ko-KR" b="1" dirty="0"/>
              <a:t>Jetson Nano </a:t>
            </a:r>
            <a:r>
              <a:rPr lang="ko-KR" altLang="en-US" b="1" dirty="0"/>
              <a:t>보드에서 한글이 분리돼서 쳐지는 현상이 </a:t>
            </a:r>
            <a:r>
              <a:rPr lang="ko-KR" altLang="en-US" b="1" dirty="0" smtClean="0"/>
              <a:t>발생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-&gt;</a:t>
            </a:r>
            <a:r>
              <a:rPr lang="ko-KR" altLang="en-US" b="1" dirty="0" smtClean="0"/>
              <a:t>　한글을 </a:t>
            </a:r>
            <a:r>
              <a:rPr lang="ko-KR" altLang="en-US" b="1" dirty="0"/>
              <a:t>써야 하는 </a:t>
            </a:r>
            <a:r>
              <a:rPr lang="ko-KR" altLang="en-US" b="1" dirty="0" smtClean="0"/>
              <a:t>코드에서 </a:t>
            </a:r>
            <a:r>
              <a:rPr lang="en-US" altLang="ko-KR" b="1" dirty="0"/>
              <a:t>'</a:t>
            </a:r>
            <a:r>
              <a:rPr lang="ko-KR" altLang="en-US" b="1" dirty="0"/>
              <a:t>한글 깨짐</a:t>
            </a:r>
            <a:r>
              <a:rPr lang="en-US" altLang="ko-KR" b="1" dirty="0"/>
              <a:t>' </a:t>
            </a:r>
            <a:r>
              <a:rPr lang="ko-KR" altLang="en-US" b="1" dirty="0"/>
              <a:t>현상이 </a:t>
            </a:r>
            <a:r>
              <a:rPr lang="ko-KR" altLang="en-US" b="1" dirty="0" smtClean="0"/>
              <a:t>발생</a:t>
            </a:r>
            <a:endParaRPr lang="en-US" altLang="ko-KR" b="1" dirty="0" smtClean="0"/>
          </a:p>
          <a:p>
            <a:endParaRPr lang="en-US" altLang="ko-KR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240" y="2923319"/>
            <a:ext cx="4638675" cy="209550"/>
          </a:xfrm>
          <a:prstGeom prst="rect">
            <a:avLst/>
          </a:prstGeom>
        </p:spPr>
      </p:pic>
      <p:sp>
        <p:nvSpPr>
          <p:cNvPr id="38" name="아래쪽 화살표 37"/>
          <p:cNvSpPr/>
          <p:nvPr/>
        </p:nvSpPr>
        <p:spPr>
          <a:xfrm>
            <a:off x="7694347" y="2172442"/>
            <a:ext cx="272795" cy="306992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8A3E72-F404-412E-9341-E751418A698D}"/>
              </a:ext>
            </a:extLst>
          </p:cNvPr>
          <p:cNvSpPr txBox="1"/>
          <p:nvPr/>
        </p:nvSpPr>
        <p:spPr>
          <a:xfrm>
            <a:off x="724828" y="4344568"/>
            <a:ext cx="4616998" cy="147732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한글을 </a:t>
            </a:r>
            <a:r>
              <a:rPr lang="ko-KR" altLang="en-US" b="1" dirty="0"/>
              <a:t>사용해야 하는 코드는 </a:t>
            </a:r>
            <a:r>
              <a:rPr lang="en-US" altLang="ko-KR" b="1" dirty="0"/>
              <a:t>Windows </a:t>
            </a:r>
            <a:endParaRPr lang="en-US" altLang="ko-KR" b="1" dirty="0" smtClean="0"/>
          </a:p>
          <a:p>
            <a:r>
              <a:rPr lang="en-US" altLang="ko-KR" b="1" dirty="0"/>
              <a:t>a</a:t>
            </a:r>
            <a:r>
              <a:rPr lang="en-US" altLang="ko-KR" b="1" dirty="0" smtClean="0"/>
              <a:t>naconda </a:t>
            </a:r>
            <a:r>
              <a:rPr lang="ko-KR" altLang="en-US" b="1" dirty="0"/>
              <a:t>가상환경에서 개발 </a:t>
            </a:r>
            <a:r>
              <a:rPr lang="ko-KR" altLang="en-US" b="1" dirty="0" smtClean="0"/>
              <a:t>진행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-&gt; </a:t>
            </a:r>
            <a:r>
              <a:rPr lang="ko-KR" altLang="en-US" b="1" dirty="0" smtClean="0"/>
              <a:t>추후에 위의 문제가 </a:t>
            </a:r>
            <a:r>
              <a:rPr lang="ko-KR" altLang="en-US" b="1" dirty="0"/>
              <a:t>계속 발생한다면 </a:t>
            </a:r>
            <a:r>
              <a:rPr lang="en-US" altLang="ko-KR" b="1" dirty="0"/>
              <a:t>Jetson Nano</a:t>
            </a:r>
            <a:r>
              <a:rPr lang="ko-KR" altLang="en-US" b="1" dirty="0"/>
              <a:t>를 교체해야 함</a:t>
            </a:r>
            <a:endParaRPr lang="en-US" altLang="ko-KR" b="1" dirty="0" smtClean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8A3E72-F404-412E-9341-E751418A698D}"/>
              </a:ext>
            </a:extLst>
          </p:cNvPr>
          <p:cNvSpPr txBox="1"/>
          <p:nvPr/>
        </p:nvSpPr>
        <p:spPr>
          <a:xfrm>
            <a:off x="5859979" y="1415412"/>
            <a:ext cx="5295020" cy="203132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Windows </a:t>
            </a:r>
            <a:r>
              <a:rPr lang="ko-KR" altLang="en-US" b="1" dirty="0" smtClean="0"/>
              <a:t>환경</a:t>
            </a:r>
            <a:endParaRPr lang="en-US" altLang="ko-KR" b="1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 smtClean="0"/>
              <a:t>Jetson </a:t>
            </a:r>
            <a:r>
              <a:rPr lang="en-US" altLang="ko-KR" b="1" dirty="0"/>
              <a:t>Nano Linux </a:t>
            </a:r>
            <a:r>
              <a:rPr lang="ko-KR" altLang="en-US" b="1" dirty="0" smtClean="0"/>
              <a:t>환경</a:t>
            </a:r>
            <a:endParaRPr lang="en-US" altLang="ko-KR" b="1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1" name="오른쪽 화살표 40"/>
          <p:cNvSpPr/>
          <p:nvPr/>
        </p:nvSpPr>
        <p:spPr>
          <a:xfrm>
            <a:off x="5444455" y="2325938"/>
            <a:ext cx="302004" cy="29091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724827" y="950497"/>
            <a:ext cx="1548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0000"/>
                </a:solidFill>
              </a:rPr>
              <a:t>문제점</a:t>
            </a:r>
            <a:r>
              <a:rPr lang="en-US" altLang="ko-KR" sz="2800" dirty="0" smtClean="0">
                <a:solidFill>
                  <a:srgbClr val="FF0000"/>
                </a:solidFill>
              </a:rPr>
              <a:t>1</a:t>
            </a:r>
            <a:endParaRPr lang="en-US" altLang="ko-KR" sz="28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24827" y="3808581"/>
            <a:ext cx="1850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rgbClr val="00B0F0"/>
                </a:solidFill>
              </a:rPr>
              <a:t>해결사항</a:t>
            </a:r>
            <a:r>
              <a:rPr lang="en-US" altLang="ko-KR" sz="2800" dirty="0" smtClean="0">
                <a:solidFill>
                  <a:srgbClr val="00B0F0"/>
                </a:solidFill>
              </a:rPr>
              <a:t>1</a:t>
            </a:r>
            <a:endParaRPr lang="en-US" altLang="ko-KR" sz="2800" dirty="0">
              <a:solidFill>
                <a:srgbClr val="00B0F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016455" y="6560191"/>
            <a:ext cx="2175545" cy="297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5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E69F6-CA24-9568-55E2-01ED1939BF34}"/>
              </a:ext>
            </a:extLst>
          </p:cNvPr>
          <p:cNvSpPr txBox="1"/>
          <p:nvPr/>
        </p:nvSpPr>
        <p:spPr>
          <a:xfrm>
            <a:off x="724829" y="268738"/>
            <a:ext cx="4264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600" dirty="0" smtClean="0">
                <a:solidFill>
                  <a:schemeClr val="bg2">
                    <a:lumMod val="25000"/>
                  </a:schemeClr>
                </a:solidFill>
              </a:rPr>
              <a:t>문제점 및 해결 사항</a:t>
            </a:r>
            <a:endParaRPr lang="ko-KR" altLang="en-US" sz="2800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553797-454E-238C-2EFE-668015A12D03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8A3E72-F404-412E-9341-E751418A698D}"/>
              </a:ext>
            </a:extLst>
          </p:cNvPr>
          <p:cNvSpPr txBox="1"/>
          <p:nvPr/>
        </p:nvSpPr>
        <p:spPr>
          <a:xfrm>
            <a:off x="724828" y="1523834"/>
            <a:ext cx="4616998" cy="147732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b="1" dirty="0" smtClean="0"/>
              <a:t>기존에는 사각형의 꼭지점을 </a:t>
            </a:r>
            <a:r>
              <a:rPr lang="en-US" altLang="ko-KR" b="1" dirty="0" smtClean="0"/>
              <a:t>4</a:t>
            </a:r>
            <a:r>
              <a:rPr lang="ko-KR" altLang="en-US" b="1" dirty="0" smtClean="0"/>
              <a:t>개 찾은 후 번호판을 찾는 식으로 코드를 작성하여 정확도가 많이 떨어짐</a:t>
            </a:r>
            <a:endParaRPr lang="en-US" altLang="ko-KR" b="1" dirty="0" smtClean="0"/>
          </a:p>
          <a:p>
            <a:endParaRPr lang="en-US" altLang="ko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8A3E72-F404-412E-9341-E751418A698D}"/>
              </a:ext>
            </a:extLst>
          </p:cNvPr>
          <p:cNvSpPr txBox="1"/>
          <p:nvPr/>
        </p:nvSpPr>
        <p:spPr>
          <a:xfrm>
            <a:off x="724828" y="4344568"/>
            <a:ext cx="4616998" cy="175432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b="1" dirty="0" smtClean="0"/>
          </a:p>
          <a:p>
            <a:r>
              <a:rPr lang="en-US" altLang="ko-KR" b="1" dirty="0" smtClean="0"/>
              <a:t>'haarcascade_russian_plate_number.xml</a:t>
            </a:r>
            <a:r>
              <a:rPr lang="en-US" altLang="ko-KR" b="1" dirty="0"/>
              <a:t>' </a:t>
            </a:r>
            <a:r>
              <a:rPr lang="ko-KR" altLang="en-US" b="1" dirty="0" smtClean="0"/>
              <a:t>파일을 사용하여 러시아 차량 번호판을 탐지하는 데 특화된 </a:t>
            </a:r>
            <a:r>
              <a:rPr lang="ko-KR" altLang="en-US" b="1" dirty="0" err="1" smtClean="0"/>
              <a:t>하르</a:t>
            </a:r>
            <a:r>
              <a:rPr lang="ko-KR" altLang="en-US" b="1" dirty="0" smtClean="0"/>
              <a:t> 분류기</a:t>
            </a:r>
            <a:r>
              <a:rPr lang="en-US" altLang="ko-KR" b="1" dirty="0"/>
              <a:t>(</a:t>
            </a:r>
            <a:r>
              <a:rPr lang="en-US" altLang="ko-KR" b="1" dirty="0" err="1"/>
              <a:t>Haar</a:t>
            </a:r>
            <a:r>
              <a:rPr lang="en-US" altLang="ko-KR" b="1" dirty="0"/>
              <a:t> Classifier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를 사용함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724827" y="950497"/>
            <a:ext cx="1548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0000"/>
                </a:solidFill>
              </a:rPr>
              <a:t>문제점</a:t>
            </a:r>
            <a:r>
              <a:rPr lang="en-US" altLang="ko-KR" sz="2800" dirty="0" smtClean="0">
                <a:solidFill>
                  <a:srgbClr val="FF0000"/>
                </a:solidFill>
              </a:rPr>
              <a:t>2</a:t>
            </a:r>
            <a:endParaRPr lang="en-US" altLang="ko-KR" sz="28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24827" y="3808581"/>
            <a:ext cx="1850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rgbClr val="00B0F0"/>
                </a:solidFill>
              </a:rPr>
              <a:t>해결사항</a:t>
            </a:r>
            <a:r>
              <a:rPr lang="en-US" altLang="ko-KR" sz="2800" dirty="0" smtClean="0">
                <a:solidFill>
                  <a:srgbClr val="00B0F0"/>
                </a:solidFill>
              </a:rPr>
              <a:t>2</a:t>
            </a:r>
            <a:endParaRPr lang="en-US" altLang="ko-KR" sz="2800" dirty="0">
              <a:solidFill>
                <a:srgbClr val="00B0F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000" y="4187389"/>
            <a:ext cx="5287113" cy="1514686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>
            <a:off x="5623911" y="4799273"/>
            <a:ext cx="302004" cy="29091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016455" y="6560191"/>
            <a:ext cx="2175545" cy="297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4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E69F6-CA24-9568-55E2-01ED1939BF34}"/>
              </a:ext>
            </a:extLst>
          </p:cNvPr>
          <p:cNvSpPr txBox="1"/>
          <p:nvPr/>
        </p:nvSpPr>
        <p:spPr>
          <a:xfrm>
            <a:off x="724829" y="268738"/>
            <a:ext cx="4264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600" dirty="0" smtClean="0">
                <a:solidFill>
                  <a:schemeClr val="bg2">
                    <a:lumMod val="25000"/>
                  </a:schemeClr>
                </a:solidFill>
              </a:rPr>
              <a:t>문제점 및 해결 사항</a:t>
            </a:r>
            <a:endParaRPr lang="ko-KR" altLang="en-US" sz="2800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553797-454E-238C-2EFE-668015A12D03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8A3E72-F404-412E-9341-E751418A698D}"/>
              </a:ext>
            </a:extLst>
          </p:cNvPr>
          <p:cNvSpPr txBox="1"/>
          <p:nvPr/>
        </p:nvSpPr>
        <p:spPr>
          <a:xfrm>
            <a:off x="724828" y="1523834"/>
            <a:ext cx="4616998" cy="120032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번호판을 인식할 때 숫자와 한글이 아닌 이상한 문자를 출력하는 경우가 있음</a:t>
            </a:r>
            <a:endParaRPr lang="en-US" altLang="ko-KR" b="1" dirty="0" smtClean="0"/>
          </a:p>
          <a:p>
            <a:endParaRPr lang="en-US" altLang="ko-KR" dirty="0" smtClean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8A3E72-F404-412E-9341-E751418A698D}"/>
              </a:ext>
            </a:extLst>
          </p:cNvPr>
          <p:cNvSpPr txBox="1"/>
          <p:nvPr/>
        </p:nvSpPr>
        <p:spPr>
          <a:xfrm>
            <a:off x="724828" y="4344568"/>
            <a:ext cx="4616998" cy="175432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우리나라 차량 번호판은 보통 한글은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숫자는 </a:t>
            </a:r>
            <a:r>
              <a:rPr lang="en-US" altLang="ko-KR" b="1" dirty="0" smtClean="0"/>
              <a:t>6 or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7</a:t>
            </a:r>
            <a:r>
              <a:rPr lang="ko-KR" altLang="en-US" b="1" dirty="0" smtClean="0"/>
              <a:t>개이므로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추출된 텍스트가 한글이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숫자가 </a:t>
            </a:r>
            <a:r>
              <a:rPr lang="en-US" altLang="ko-KR" b="1" dirty="0" smtClean="0"/>
              <a:t>6 or 7</a:t>
            </a:r>
            <a:r>
              <a:rPr lang="ko-KR" altLang="en-US" b="1" dirty="0" smtClean="0"/>
              <a:t>개이면 출력하도록 하고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한글과 숫자를 제외한 문자는 출력되지 않도록 코드를 짬</a:t>
            </a:r>
            <a:r>
              <a:rPr lang="en-US" altLang="ko-KR" b="1" dirty="0" smtClean="0"/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4827" y="950497"/>
            <a:ext cx="1548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0000"/>
                </a:solidFill>
              </a:rPr>
              <a:t>문제점</a:t>
            </a:r>
            <a:r>
              <a:rPr lang="en-US" altLang="ko-KR" sz="2800" dirty="0" smtClean="0">
                <a:solidFill>
                  <a:srgbClr val="FF0000"/>
                </a:solidFill>
              </a:rPr>
              <a:t>3</a:t>
            </a:r>
            <a:endParaRPr lang="en-US" altLang="ko-KR" sz="28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24827" y="3808581"/>
            <a:ext cx="1850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rgbClr val="00B0F0"/>
                </a:solidFill>
              </a:rPr>
              <a:t>해결사항</a:t>
            </a:r>
            <a:r>
              <a:rPr lang="en-US" altLang="ko-KR" sz="2800" dirty="0" smtClean="0">
                <a:solidFill>
                  <a:srgbClr val="00B0F0"/>
                </a:solidFill>
              </a:rPr>
              <a:t>3</a:t>
            </a:r>
            <a:endParaRPr lang="en-US" altLang="ko-KR" sz="2800" dirty="0">
              <a:solidFill>
                <a:srgbClr val="00B0F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000" y="1523834"/>
            <a:ext cx="2686050" cy="1047750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5623911" y="1902250"/>
            <a:ext cx="302004" cy="29091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178" y="4070191"/>
            <a:ext cx="5087060" cy="1743318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5606812" y="4796391"/>
            <a:ext cx="302004" cy="29091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425" y="5991225"/>
            <a:ext cx="2714625" cy="86677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0016455" y="6560191"/>
            <a:ext cx="2175545" cy="297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67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Deep Learn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2FC1"/>
      </a:accent1>
      <a:accent2>
        <a:srgbClr val="3975C0"/>
      </a:accent2>
      <a:accent3>
        <a:srgbClr val="ABC7D7"/>
      </a:accent3>
      <a:accent4>
        <a:srgbClr val="DFDFDF"/>
      </a:accent4>
      <a:accent5>
        <a:srgbClr val="DADFF2"/>
      </a:accent5>
      <a:accent6>
        <a:srgbClr val="D2A5EA"/>
      </a:accent6>
      <a:hlink>
        <a:srgbClr val="262626"/>
      </a:hlink>
      <a:folHlink>
        <a:srgbClr val="262626"/>
      </a:folHlink>
    </a:clrScheme>
    <a:fontScheme name="Pretendard Black_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1643</TotalTime>
  <Words>482</Words>
  <Application>Microsoft Office PowerPoint</Application>
  <PresentationFormat>와이드스크린</PresentationFormat>
  <Paragraphs>108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Pretendard</vt:lpstr>
      <vt:lpstr>Pretendard Black</vt:lpstr>
      <vt:lpstr>Arial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140</cp:revision>
  <dcterms:created xsi:type="dcterms:W3CDTF">2022-12-09T01:31:23Z</dcterms:created>
  <dcterms:modified xsi:type="dcterms:W3CDTF">2023-12-06T12:04:36Z</dcterms:modified>
</cp:coreProperties>
</file>