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8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4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63935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/>
              <a:t>‹#›</a:t>
            </a:fld>
            <a:endParaRPr lang="ko-K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-561"/>
            <a:ext cx="9144000" cy="184565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13447" y="6546167"/>
            <a:ext cx="9144000" cy="330043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ko-KR" sz="18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r>
              <a:rPr lang="ko-KR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CSE4006 Software Engineering</a:t>
            </a:r>
          </a:p>
        </p:txBody>
      </p:sp>
      <p:sp>
        <p:nvSpPr>
          <p:cNvPr id="83" name="Shape 83"/>
          <p:cNvSpPr/>
          <p:nvPr/>
        </p:nvSpPr>
        <p:spPr>
          <a:xfrm>
            <a:off x="0" y="-561"/>
            <a:ext cx="4572000" cy="186026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6546169"/>
            <a:ext cx="4572000" cy="33004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827583" y="1421582"/>
            <a:ext cx="7488831" cy="1296143"/>
          </a:xfrm>
          <a:prstGeom prst="roundRect">
            <a:avLst>
              <a:gd name="adj" fmla="val 16667"/>
            </a:avLst>
          </a:prstGeom>
          <a:solidFill>
            <a:srgbClr val="36609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8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CSE4006 Software Engineering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HYU - SE</a:t>
            </a:r>
          </a:p>
        </p:txBody>
      </p:sp>
      <p:pic>
        <p:nvPicPr>
          <p:cNvPr id="8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7370" y="6093296"/>
            <a:ext cx="634978" cy="45287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3345287" y="3356992"/>
            <a:ext cx="248032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en-US" altLang="ko-KR" sz="1600" smtClean="0">
                <a:solidFill>
                  <a:schemeClr val="tx1"/>
                </a:solidFill>
              </a:rPr>
              <a:t>CSE | Kim Haryeong</a:t>
            </a:r>
          </a:p>
          <a:p>
            <a:pPr algn="l"/>
            <a:r>
              <a:rPr lang="en-US" altLang="ko-KR" sz="1600" smtClean="0">
                <a:solidFill>
                  <a:schemeClr val="tx1"/>
                </a:solidFill>
              </a:rPr>
              <a:t>CSE | Lee Eunjae</a:t>
            </a:r>
          </a:p>
          <a:p>
            <a:pPr algn="l"/>
            <a:r>
              <a:rPr lang="en-US" altLang="ko-KR" sz="1600" smtClean="0">
                <a:solidFill>
                  <a:schemeClr val="tx1"/>
                </a:solidFill>
              </a:rPr>
              <a:t>CSE | Hwang Kyojun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0" y="-561"/>
            <a:ext cx="9144000" cy="184565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13447" y="6546167"/>
            <a:ext cx="9144000" cy="330043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ko-KR" sz="18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r>
              <a:rPr lang="ko-KR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CSE4006 Software Engineering</a:t>
            </a:r>
          </a:p>
        </p:txBody>
      </p:sp>
      <p:sp>
        <p:nvSpPr>
          <p:cNvPr id="166" name="Shape 166"/>
          <p:cNvSpPr/>
          <p:nvPr/>
        </p:nvSpPr>
        <p:spPr>
          <a:xfrm>
            <a:off x="0" y="-561"/>
            <a:ext cx="4572000" cy="186026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0" y="6546167"/>
            <a:ext cx="4572000" cy="334884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-10416" y="184494"/>
            <a:ext cx="9167862" cy="638769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ko-KR"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Why we apply SCRUM</a:t>
            </a:r>
          </a:p>
        </p:txBody>
      </p:sp>
      <p:sp>
        <p:nvSpPr>
          <p:cNvPr id="169" name="Shape 169"/>
          <p:cNvSpPr/>
          <p:nvPr/>
        </p:nvSpPr>
        <p:spPr>
          <a:xfrm>
            <a:off x="611560" y="1159519"/>
            <a:ext cx="7920880" cy="3631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3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Planned use of the limited time available</a:t>
            </a:r>
            <a:r>
              <a:rPr lang="ko-KR" sz="2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8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About two months of time is a very short time. Therefore, it is necessary to </a:t>
            </a:r>
            <a:r>
              <a:rPr lang="ko-KR" sz="1800" dirty="0">
                <a:solidFill>
                  <a:schemeClr val="bg1">
                    <a:lumMod val="50000"/>
                  </a:schemeClr>
                </a:solidFill>
              </a:rPr>
              <a:t>fix up clearly the development direction.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8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There is no experience in application development team. So it is necessary to carefully developed</a:t>
            </a:r>
            <a:r>
              <a:rPr lang="ko-K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914400" marR="0" lvl="1" indent="-330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3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 feedback with fewer people</a:t>
            </a:r>
          </a:p>
          <a:p>
            <a:pPr marL="914400" marR="0" lvl="3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8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We can give and receive the feedback </a:t>
            </a:r>
            <a:r>
              <a:rPr lang="ko-KR" sz="1800" dirty="0">
                <a:solidFill>
                  <a:schemeClr val="bg1">
                    <a:lumMod val="50000"/>
                  </a:schemeClr>
                </a:solidFill>
              </a:rPr>
              <a:t>together </a:t>
            </a:r>
            <a:r>
              <a:rPr lang="ko-KR" sz="18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by prototype. Therefore, it is possible to </a:t>
            </a:r>
            <a:r>
              <a:rPr lang="ko-KR" sz="1800" dirty="0">
                <a:solidFill>
                  <a:schemeClr val="bg1">
                    <a:lumMod val="50000"/>
                  </a:schemeClr>
                </a:solidFill>
              </a:rPr>
              <a:t>operate the project efficiently with fewer staff.</a:t>
            </a:r>
          </a:p>
          <a:p>
            <a:pPr marL="457200" marR="0" lvl="0" indent="-2794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7370" y="6093296"/>
            <a:ext cx="634978" cy="452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0" y="-561"/>
            <a:ext cx="9144000" cy="184565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3447" y="6546167"/>
            <a:ext cx="9144000" cy="330043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ko-KR" sz="18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r>
              <a:rPr lang="ko-KR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CSE4006 Software Engineering</a:t>
            </a:r>
          </a:p>
        </p:txBody>
      </p:sp>
      <p:sp>
        <p:nvSpPr>
          <p:cNvPr id="176" name="Shape 176"/>
          <p:cNvSpPr/>
          <p:nvPr/>
        </p:nvSpPr>
        <p:spPr>
          <a:xfrm>
            <a:off x="0" y="-561"/>
            <a:ext cx="4572000" cy="186026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0" y="6546167"/>
            <a:ext cx="4572000" cy="334884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-10416" y="184494"/>
            <a:ext cx="9167862" cy="638769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ko-KR"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Why we apply SCRUM</a:t>
            </a:r>
          </a:p>
        </p:txBody>
      </p:sp>
      <p:sp>
        <p:nvSpPr>
          <p:cNvPr id="179" name="Shape 179"/>
          <p:cNvSpPr/>
          <p:nvPr/>
        </p:nvSpPr>
        <p:spPr>
          <a:xfrm>
            <a:off x="611560" y="1159519"/>
            <a:ext cx="7920880" cy="4708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3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product structure, acceleration of development.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8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The product structure is simple. So </a:t>
            </a:r>
            <a:r>
              <a:rPr lang="ko-KR" sz="1800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ko-KR" sz="18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 can build a detailed development plan.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800" dirty="0">
                <a:solidFill>
                  <a:schemeClr val="bg1">
                    <a:lumMod val="50000"/>
                  </a:schemeClr>
                </a:solidFill>
              </a:rPr>
              <a:t>Once we produce the prototype, </a:t>
            </a:r>
            <a:r>
              <a:rPr lang="ko-KR" sz="18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We can get up to speed gradually</a:t>
            </a:r>
            <a:r>
              <a:rPr lang="ko-KR" sz="1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8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Since the structure of the product simple, each field can be set to process the job in parallel.</a:t>
            </a:r>
          </a:p>
          <a:p>
            <a:pPr marL="914400" marR="0" lvl="1" indent="-330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3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 of the applications connected to each other.</a:t>
            </a:r>
          </a:p>
          <a:p>
            <a:pPr marL="914400" marR="0" lvl="3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8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Structure is simple but highly function linkage between each. Therefore, it is advantageous to proceed gradually, rather than implementing each function</a:t>
            </a:r>
          </a:p>
        </p:txBody>
      </p:sp>
      <p:pic>
        <p:nvPicPr>
          <p:cNvPr id="8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7370" y="6093296"/>
            <a:ext cx="634978" cy="452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0" y="-561"/>
            <a:ext cx="9144000" cy="184565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13447" y="6546167"/>
            <a:ext cx="9144000" cy="330043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ko-KR" sz="18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r>
              <a:rPr lang="ko-KR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CSE4006 Software Engineering</a:t>
            </a:r>
          </a:p>
        </p:txBody>
      </p:sp>
      <p:sp>
        <p:nvSpPr>
          <p:cNvPr id="186" name="Shape 186"/>
          <p:cNvSpPr/>
          <p:nvPr/>
        </p:nvSpPr>
        <p:spPr>
          <a:xfrm>
            <a:off x="0" y="-561"/>
            <a:ext cx="4572000" cy="186026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0" y="6546167"/>
            <a:ext cx="4572000" cy="334884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-10416" y="184494"/>
            <a:ext cx="9167862" cy="638769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ko-KR"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Why we apply SCRUM</a:t>
            </a:r>
          </a:p>
        </p:txBody>
      </p:sp>
      <p:sp>
        <p:nvSpPr>
          <p:cNvPr id="189" name="Shape 189"/>
          <p:cNvSpPr/>
          <p:nvPr/>
        </p:nvSpPr>
        <p:spPr>
          <a:xfrm>
            <a:off x="611560" y="1159519"/>
            <a:ext cx="7920880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3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Careful and well planed development.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8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We have less experience in app development. Possible to proceed with caution. </a:t>
            </a:r>
            <a:r>
              <a:rPr lang="ko-KR" sz="1800" dirty="0">
                <a:solidFill>
                  <a:schemeClr val="bg1">
                    <a:lumMod val="50000"/>
                  </a:schemeClr>
                </a:solidFill>
              </a:rPr>
              <a:t>We will cover the lack of experience by a systematic and planned development.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8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Less personnel. So the systematic management of the Project Manager is enabled</a:t>
            </a:r>
          </a:p>
        </p:txBody>
      </p:sp>
      <p:pic>
        <p:nvPicPr>
          <p:cNvPr id="8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7370" y="6093296"/>
            <a:ext cx="634978" cy="452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0" y="-561"/>
            <a:ext cx="9144000" cy="184565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13447" y="6546167"/>
            <a:ext cx="9144000" cy="330043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ko-KR" sz="18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r>
              <a:rPr lang="ko-KR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CSE4006 Software Engineering</a:t>
            </a:r>
          </a:p>
        </p:txBody>
      </p:sp>
      <p:sp>
        <p:nvSpPr>
          <p:cNvPr id="196" name="Shape 196"/>
          <p:cNvSpPr/>
          <p:nvPr/>
        </p:nvSpPr>
        <p:spPr>
          <a:xfrm>
            <a:off x="0" y="-561"/>
            <a:ext cx="4572000" cy="186026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0" y="6546167"/>
            <a:ext cx="4572000" cy="334884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-10416" y="184494"/>
            <a:ext cx="9167862" cy="638769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ko-KR"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Apply</a:t>
            </a:r>
          </a:p>
        </p:txBody>
      </p:sp>
      <p:sp>
        <p:nvSpPr>
          <p:cNvPr id="199" name="Shape 199"/>
          <p:cNvSpPr/>
          <p:nvPr/>
        </p:nvSpPr>
        <p:spPr>
          <a:xfrm>
            <a:off x="611560" y="1159519"/>
            <a:ext cx="7920880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3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</a:p>
          <a:p>
            <a:pPr marL="457200" marR="0" lvl="0" indent="-3048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3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  <a:endParaRPr lang="ko-KR" sz="3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3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</a:p>
          <a:p>
            <a:pPr marL="457200" marR="0" lvl="0" indent="-3048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3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Improvements apply</a:t>
            </a:r>
          </a:p>
        </p:txBody>
      </p:sp>
      <p:pic>
        <p:nvPicPr>
          <p:cNvPr id="8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7370" y="6093296"/>
            <a:ext cx="634978" cy="452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0" y="-561"/>
            <a:ext cx="9144000" cy="184565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13447" y="6546167"/>
            <a:ext cx="9144000" cy="330043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ko-KR" sz="18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r>
              <a:rPr lang="ko-KR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CSE4006 Software Engineering</a:t>
            </a:r>
          </a:p>
        </p:txBody>
      </p:sp>
      <p:sp>
        <p:nvSpPr>
          <p:cNvPr id="196" name="Shape 196"/>
          <p:cNvSpPr/>
          <p:nvPr/>
        </p:nvSpPr>
        <p:spPr>
          <a:xfrm>
            <a:off x="0" y="-561"/>
            <a:ext cx="4572000" cy="186026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0" y="6546167"/>
            <a:ext cx="4572000" cy="334884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-10416" y="184494"/>
            <a:ext cx="9167862" cy="638769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altLang="ko-KR" sz="3200" b="1" dirty="0" smtClean="0">
                <a:solidFill>
                  <a:schemeClr val="lt1"/>
                </a:solidFill>
              </a:rPr>
              <a:t> Q &amp; A</a:t>
            </a:r>
            <a:endParaRPr lang="ko-KR" sz="32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611560" y="1159519"/>
            <a:ext cx="7920880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ko-KR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7370" y="6093296"/>
            <a:ext cx="634978" cy="4528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data:image/jpeg;base64,/9j/4AAQSkZJRgABAQAAAQABAAD/2wCEAAkGBxMQEBAQEBISEBIUEBAQEBAUEg8PEBUSFBEWFhYUFBUYHCggGBwxGxQUITEhJSkrMC4uFx8zODMsNygtLisBCgoKDg0OGhAQGi8lHCUsLCwsLDQtLC8sMCwvLCwsLCwsLC0sLCwsLCwsLC0rLCwsLCw3LCwsLC0tLCwsLS4sLP/AABEIAQEAxAMBEQACEQEDEQH/xAAcAAEAAQUBAQAAAAAAAAAAAAAABgIDBAUHAQj/xABDEAACAQMABgcEBwQJBQAAAAAAAQIDBBEFBhIhMUEHE1FhcYGhFCKRsTJCUnKiwdEzgrLwFSMkQ1NiY3OSFhclwuH/xAAbAQEAAgMBAQAAAAAAAAAAAAAABAUBAwYCB//EADMRAQACAQIEAggGAgMBAAAAAAABAgMEEQUhMUESURMiYYGRscHRMkJScaHwBuEjYvEU/9oADAMBAAIRAxEAPwDuIAAAAAAAAAAAAAAAAAAAAAAAAAAAAAAAAAAAAAAAAAAAAAAAAAAAAAAAAAAAAAAAAAAAAAAAAAAAAAAAAAAAAAAAAAAAAAAAAAAAAAAAWbq5hShKpVnGnCKzKUmoxXmzEzERvL3jx3yWitI3me0ILpnpOpQbja0nWf8AiTzTp+S+k/PBDvrKx+GN3R6X/G8t43z28PsjnP2+aKXuv1/U4VY0l9mnTgvWW0/UjW1WSe+y6xcC0WPrWbfvM/TaGtnrNeve7uv5VJR9Fg8emyfqlKjhujjpir8GRba5X9NrFzOXdNU6ifjtLPqZjUZI7tWThGiv1xxH7bx8pSnQnSe8qN5SWOdWlnd3um38n5EnHrP1wp9X/jcbb6e3un7/AHj3ui2N5Tr041aM41IS3xlF5X/x9xOraLRvDlsuG+K80yRtMdl8y1gAAAAAAAAAAAAAAAAAA1WsWnqVjRdWq8t7qdNfTnLsX5vka8uWMcbymaLRZNXk9Hj989ohxbWDWCtfVNutL3U/6ukv2cF3Lm/8z3+W4qsmW2Sd5d/otBh0dPDjjn3nvP8Ar2NUakwAGQDABvtUdZalhWTWZUZNddS5Nfaj2SXrw8N2HNOOfYruJcOprMe08rx0n6T7Pk7bYXsK9OFWlJThNZjJfzufLBa1tFo3h8+zYb4bzjvG0wyD01gAAAAAAAAAAAAAAADG0jfQt6VStVezCEXKT/JdrzhJdrPNrRWN5bcOG+bJGOkbzPJwjWLTdS9ryrVNy4U6ed0IZ3RXfzb5vyKjLknJbeX0bQ6OmkxRjp7585/vRrDWlrVa4jDj8OZ6rSbdGjNqceKPWlhy0k+UV5s3Rg85Vt+Kz+WpDSXbH4CcHlJTis7+tVm0aymsxefmjRNZidpWuPLXJXxVlWYewCXdHusztK6o1H/Z6slGWeEKj3RmuxcE/jyJOmzeC209JU3GuHxqcPpKx69Y+MeX2+Hd2YtHBgAAAAAAAAAAAAAAADl/S1prM6dlB7opVa2Ocn9CL8F73nEgazJz8EOt/wAc0e1bai3XpH1n6fFzsguoWrmtsLPPke6V8Uo+pzxipv37NTLMnzk28JLLbb4JLmS4jblDnclptM2tLp2qXRM6kY1dISlTTw1bQaU8f6k/q/dW/v5EiuLzVOfXxE7Y/j9k9ttQtG01sqzoy75p1Zecpts2eCvkhTqs0/mlHtedSLWlaVbm1oxoVKezOSg5KEqaeJJwzhYTbylncaNTirNJmOsLbgvEMldTXHed625e/t/LmBWO2DIpnwEQxa23N3rUnSTubC3qyeZbHVzfNzptwbfjs58y3w28VIl864lgjDqr0jpvvH7Tzbw2oIAAAAAAAAAAAAAAB886zXjnfXbq5jU6+opRllNJPEFv5bKjgqMtbTeZl9E0GXDTTY61tyiI+Pf+d2vUk+DXxNW0p0XrPSWuup7Un2LciTjjaFLqsnpLz5Om9Duqil/5GvHOG4WsWt2VulV+OYrwk+wl4afmlz3EdRt/xV9/2daJCoANHrxWUNHXjfOhOC8Z+5H1kjVnnbHb9k/hdJtrMUR+qJ+HNwYqH0QAt1WeqtWWdodi6IZN6Plngrmql4bMH82yx0v4Pe4rju3/ANW//WPqm5JUwAAAAAAAAAAAAAABptYtWLa/hs3FNSkliFWPu1ofdn+Tyu482pFurdh1GTFO9J+yB3nQ4v7i8ku6rSjP8UZR+RpnBHaVjXitvzV+E/8ArT1OiO9UoxVW3lBtKU9qonFc3sOO/wAMnn0Et1eKY9ucT/fa7Jo6yhb0aVCmsQpwjTiu6KwSYjaNlJe83tNp6yyTLyAcw6V9YFJxsaTzsyVS4a4ZX0KfrtPwiQNXl/JHvdX/AI/oZrvqbx7K/Wfp8XOCE6gDDHrT3+BsrHJDzX3ts7p0Y2jpaMt87nU6yt5Tm3H8OyWWCNqQ4riuTx6q23baPhH3So3K4AAAAAAAAAAAAAAAAAAAABz3XjX5Utq2spKVTfGpXWHGn2qH2pd/Bd74Q8+p29WnV0fC+Czk2y6iPV7R5/v5R83K5Sy22222222223xbfNkB1sbRyh4GVFWpsr5Gaxu1Zcngqu6v6Kne3NK2hnNSXvSX1aa3zn5LPnhcyRWninZU59RGHHOSe3z7PpG3oxpwjCCxGMYwiuyMVhL4Iso5OKtabTMyuBgAAAAAAAApc0uYHnWoB1qA861AR7XjS9a2s6ta2jtzglJ43yUU8yaj9bw8QNTqFrpXv4QnXpUqak0ounKTynwcov6O/llgTsAAApq1FGLlJqMUm5SbSSS4tt8EGYibTtHVyXXbX6VxtW9nJwo74zrLMZ1e1R5xh6vuXGvzaiberXo67hnBq4tsmeN7do7R+/nPyQNER0G70CipUUVlmYru8ZMkUjeWJmU5JJOUpNRjFJttt4UUubyb4rtyhV5Ms2mbWdz6ONUPYKLq1knc1Uus5qnDiqafq3zfgibix+GN56uX1+s9Pbav4Y6e32pkbleAAAAAAAAWbutsQcvJeLA07u+8Dz2sB7WA9rAtVq6aae/KwBz3Q0vYr+4t84pzl19HujUb2o+UlLywB13R1x1lKE+bWH4rcwMkA2BxnpB1yd5N29vLFtF4lJf30k+P3E+C58ewrs+bxz4Y6Ox4Tw2NPX0uSPXn+P8Afn5dELyRl3u9DKirVUfHsPVazLVlzRjj2sehSnWqRp04yqVJvZhCKzJvsSN1a9oVeXNvve88na+j/UKNilcXGzUumt3OFFNb1Dtljc5eS3ZzMx4vDznq5zW6+c3qU5V+f98k5NyuAAAAAAAAAGo1kqbNOHfP/wBWBHXcgPaAHtAD2gCmVwBDdbVL2m1rRjJpOdOpJJuMVJx2dtrgtrcs82B07VGq+rcX2KS+T/IDfgQjpW067e1VvTeKlxtRbXFUY42355Uf3n2EfU38Ndo7rnguljLm9JbpX59vu40iudhu9yGVqtXxuXE91pv1R82o8PKvVf0DoOvf1upt4bctznNvFOEftTlyXq+SZvrSbcoVWfUVxR48k/eXdNTdTKGjoZj/AFteSxUuJL3u+MF9SPdzxvyS6Y4q53Vau+eefKvkkpsRAAAAAAAAAAA1OtFFyt5NcYNT8lufo2/ICD9eA68B14B1wKJ3AF7R8OstNIVZfRxRoxfLb21J+sqYEo1flsumu2Mo+mfyAkYHCek7SXXaSrLOY0YwoR7Ny2pfinJeRXai293Y8Ixej01Z723n6fRE3M0LXd45NIzEc3nJeYrybLVXV2ppC4jQp+6sbdWrjKhTzvfe+SXN9yZIpWbTtCo1WeuCnjt7o85fQGgtC0bKjGhbw2Yre3xnOXOc5c3/ADwJtaxWNocvmzXy28V55tiemoAAAAAAAAAAAHk4ppprKaaa5NMDm2sOjpWtVre6csunLu+y32oDVdcA68Dx1wLKlOrONGjHbqTezCPzbfJJb2wJxpbR0bTRtO2Ty5VaSlLg51OsVWcvwPdyWEBTq/X2rilFclNv/g/1QEvbxvYHzHpG766tWrf4lWpU8pzcl6MqrTvMy77FTwUrTyiI/his8tsK1wRmHjJzl2nof0YqVi67Xv16kpZ57FNuEF4ZU3+8T9PXau/m5Ti+XxZ/B2rH8zzlOzeqgAAAAAAAAAAAAAFi9tIVoOnVipxfFP5p8n3oCD6W1GqxblbTU4/Ym9ma7lLg/PAEbv8ARF1Qi51aEoRXGW1TkvSTyBpalzNr3Yvxe4CWam60WNrQzKnW9qeVWapucpb9yhJ+6o8N2V354gXdLabldzjUlF0qcE1Sptpyy+M5Y3Z3JY5eYEi1K0fJKVzNY2ls0k+OznLl54WPDvAlQEQ0t0b6PuMtUnbzf1qEnSX/AA3w/Ca5xUnsmY+IainSyO3PQ7Df1V7Vj2dZSp1P4XE1zpqpleM5o6tbX6JbuP7O4t6nZtKrRfopHidNPaUmnG4n8dXUtXNHO1tLe3bTdOlCEms7Lkl7zWeWckmlfDWIUmoy+ly2v5zu2J6aQAAAAAAAAAAAAAADX6b0pG2pub3yediPa+/uA5TpC4d3UdSrLbmnuT4RXZFckAhaAZFCwS34A3mrWhfaajlU/Y02sr7cuKj4dvkB0FLG5buxAYWmtLUrOjKvXlsQj5ylJ8IxXNvsPNrRWN5bcOG+a8UpHNyzSXS7cbf9nt6MIcut6yrN+OzKKXhvIttTbtC/x8FxbevaZn2bR84lstGdLakv6+2eV9J0ppvHNqM8bvMzGq/VDxk4DM88V/dP3j7Jzq9rHb38HK3nlxxt05LYqQzw2ovl3rK7yRTJW/RTajSZdPO2SNvk2x7RwAAAAAAAAAAAAAADxvG9gcv100ztOc28JZ2e6K4AY1lq37NRp1q+faq/vuGXijRXCDX2m2m3y2cLg8hl06IGQqW4CSal7oVo/wCon8YpfkBIwOKdM2lnUvYW2fco04y2d+HVqb232+7sJdmX2kPUW3ts6ThGKK4pv3mf4j/aA4I64hVB4eTzLbWdp3bzV7S8rO6pXEXhRklUX2qTa24vt3b/ABSGO80tEsazT11GK2Oe/T9+398n0WWz5+AAAAAAAAAAAAAAAajWa+6qhJZ3yzFeHP8ATzAgOqujPbr3bms0LdxqT7JVc5hDv3rafgu0DfawVNu4qdkcQXglv9WwMKEQK2ButT5e/XXdTfrICTgcL6Y9Gyp6SVZr3K1GE0+TnTWxKPklB/vIh542tu6ThOTxYfD5T8/7KFEdbw9RhsiWbo+1lcVqVCH0qs4013bTw35LL8jMU3nZ4yaiMdZvPbm+mksbi0cG9AAAAAAAAAAAAABYurhQXe+CA51rhpKdWoqUMznKSpwiucpPCS82BOdXNDxs7eFGO975VJ/bqS+lL8l3JARjSO+vW/3J/wATAxwKZZYG71O3VKyfFxg14Jyz80BKQNTrNq/R0hQdCunx2oTjhThPG6UX+XM82rFo2luwZ74L+Kjld50SXkZPqqtvVjycnUoyfjHZkl8SLOnt2leU4zi29asxPx+zA/7Y6Szjq6OPtddHZ+WfQRgs9W4thnz+DoeoeoMdHvr601WuXFxTSap00+Khne2+cnjduSW/O/HiivPuq9Zr7Z48Mcq/NNjarwAAAAAAAAAAAAAEK0npdzqzkn7tOLbfLL3RXzYDU7QTnV/pCvxafs8HxUXudV97W5dzzz3BNQOc39bFat/u1f42BRCuBkU5gZuja2xXpSXOai/CW78wJoAAAAAAAAAAAAAAAAAAAADQ1tVKMmtnajBz26lPLkp8N2XwW7GFy7AN6kAk8Jt8FvYHKr2o9qU39aTm/GTy/mBapXGQNlaxbAz6W6dN9lSD/EgJ0AAAAAAAAAAAAAAAAAAAAAAAs3kW6dRLi4SS8dlgctv6qcPICLaGnVnfQpQeYyVRuL3rEKcp7u/3QJ3bT3IC/t+9H70fmgJ+AAAAAAAAAAAAAAAAAAAAAAAAco1z0dK2ryiv2c8zp9iTe+Pk/TAGp6PIr+lqLlj6NZLPa6clj4ZA32lqbta86MuH0qb7abfu/o+9ALO52pw+/H+JAdPAAAAAAAAAAAAAAAAAAAAAAZA117pinTzj332Lh5sCC6yaVdZuU8ZSxGK4JfqBAldOlXjVg8SjNTi+9PKA6lrnCNzG0qR4yhOcX/llGEl8wNLZaMlFpsDodhd9ZTjJ8cYl95cf18wL7qAU9YB5thl6pgVqYFSkGHu0B7kD0AAAAAAAABTKYFipcYA1NxduouOI9n6gaHSVwopgQnS97ve8CL3FxmSS3ttJJb22+CSA6/o23m6NvGosOnQp08djUVn1XoBsFQAytH1NhuPJ714r+fQDYxqAVqQFaAq2QPVECtRAqUQKgPQAAAAAAAKZAY1VsDU6Tctl7PHAHN9Iaw3Ns3CpRrNLhKC24tfNAR281juqzap21XxliCAwHoq+r75uNJdiWX8X+gEu6PtUKdOq7itJ1KkN1NSecNrfNLt5LzA6VGCAqcQNbpG7VOdPPFywl5MDZ2tXKAz6YF+KArUQLiiBUAAAAAAAAAAAPGgLU4AY1ShkDBr6OjLigMSeh4fZXwAw7jRK5ICMaVsrqlLboQ28cY5xleIFilrTXhuq21zF91KVRfGOQLv/AFXVl+zt7qb7OpqQ9ZYQGZojR9zcVVXuYuGFiFPOcJ833gTi0tcIMs6FMC/GIYV4A9AAAAAAAAAAAAAAApcALcqYFuVIC3KgBbdquwDz2RdgZVRtF2AXo0EBdjTAuKIYVAAAAAAAAAAAAAAAAAAAB5gDxxA82APdgD3ZAYA9AAAAAAAAAAAAAAAAAAAAAAAAAAAAAAAAAAAAAAAAAAAAAAAAAAAAAAAAAAAAAAAAAAAAAAAAAAAAAAAAAAAAAAAAAAAAAAAAAAAAAP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data:image/jpeg;base64,/9j/4AAQSkZJRgABAQAAAQABAAD/2wCEAAkGBxMQEBAQEBISEBIUEBAQEBAUEg8PEBUSFBEWFhYUFBUYHCggGBwxGxQUITEhJSkrMC4uFx8zODMsNygtLisBCgoKDg0OGhAQGi8lHCUsLCwsLDQtLC8sMCwvLCwsLCwsLC0sLCwsLCwsLC0rLCwsLCw3LCwsLC0tLCwsLS4sLP/AABEIAQEAxAMBEQACEQEDEQH/xAAcAAEAAQUBAQAAAAAAAAAAAAAABgIDBAUHAQj/xABDEAACAQMABgcEBwQJBQAAAAAAAQIDBBEFBhIhMUEHE1FhcYGhFCKRsTJCUnKiwdEzgrLwFSMkQ1NiY3OSFhclwuH/xAAbAQEAAgMBAQAAAAAAAAAAAAAABAUBAwYCB//EADMRAQACAQIEAggGAgMBAAAAAAABAgMEEQUhMUESURMiYYGRscHRMkJScaHwBuEjYvEU/9oADAMBAAIRAxEAPwDuIAAAAAAAAAAAAAAAAAAAAAAAAAAAAAAAAAAAAAAAAAAAAAAAAAAAAAAAAAAAAAAAAAAAAAAAAAAAAAAAAAAAAAAAAAAAAAAAAAAAAAAAWbq5hShKpVnGnCKzKUmoxXmzEzERvL3jx3yWitI3me0ILpnpOpQbja0nWf8AiTzTp+S+k/PBDvrKx+GN3R6X/G8t43z28PsjnP2+aKXuv1/U4VY0l9mnTgvWW0/UjW1WSe+y6xcC0WPrWbfvM/TaGtnrNeve7uv5VJR9Fg8emyfqlKjhujjpir8GRba5X9NrFzOXdNU6ifjtLPqZjUZI7tWThGiv1xxH7bx8pSnQnSe8qN5SWOdWlnd3um38n5EnHrP1wp9X/jcbb6e3un7/AHj3ui2N5Tr041aM41IS3xlF5X/x9xOraLRvDlsuG+K80yRtMdl8y1gAAAAAAAAAAAAAAAAAA1WsWnqVjRdWq8t7qdNfTnLsX5vka8uWMcbymaLRZNXk9Hj989ohxbWDWCtfVNutL3U/6ukv2cF3Lm/8z3+W4qsmW2Sd5d/otBh0dPDjjn3nvP8Ar2NUakwAGQDABvtUdZalhWTWZUZNddS5Nfaj2SXrw8N2HNOOfYruJcOprMe08rx0n6T7Pk7bYXsK9OFWlJThNZjJfzufLBa1tFo3h8+zYb4bzjvG0wyD01gAAAAAAAAAAAAAAADG0jfQt6VStVezCEXKT/JdrzhJdrPNrRWN5bcOG+bJGOkbzPJwjWLTdS9ryrVNy4U6ed0IZ3RXfzb5vyKjLknJbeX0bQ6OmkxRjp7585/vRrDWlrVa4jDj8OZ6rSbdGjNqceKPWlhy0k+UV5s3Rg85Vt+Kz+WpDSXbH4CcHlJTis7+tVm0aymsxefmjRNZidpWuPLXJXxVlWYewCXdHusztK6o1H/Z6slGWeEKj3RmuxcE/jyJOmzeC209JU3GuHxqcPpKx69Y+MeX2+Hd2YtHBgAAAAAAAAAAAAAAADl/S1prM6dlB7opVa2Ocn9CL8F73nEgazJz8EOt/wAc0e1bai3XpH1n6fFzsguoWrmtsLPPke6V8Uo+pzxipv37NTLMnzk28JLLbb4JLmS4jblDnclptM2tLp2qXRM6kY1dISlTTw1bQaU8f6k/q/dW/v5EiuLzVOfXxE7Y/j9k9ttQtG01sqzoy75p1Zecpts2eCvkhTqs0/mlHtedSLWlaVbm1oxoVKezOSg5KEqaeJJwzhYTbylncaNTirNJmOsLbgvEMldTXHed625e/t/LmBWO2DIpnwEQxa23N3rUnSTubC3qyeZbHVzfNzptwbfjs58y3w28VIl864lgjDqr0jpvvH7Tzbw2oIAAAAAAAAAAAAAAB886zXjnfXbq5jU6+opRllNJPEFv5bKjgqMtbTeZl9E0GXDTTY61tyiI+Pf+d2vUk+DXxNW0p0XrPSWuup7Un2LciTjjaFLqsnpLz5Om9Duqil/5GvHOG4WsWt2VulV+OYrwk+wl4afmlz3EdRt/xV9/2daJCoANHrxWUNHXjfOhOC8Z+5H1kjVnnbHb9k/hdJtrMUR+qJ+HNwYqH0QAt1WeqtWWdodi6IZN6Plngrmql4bMH82yx0v4Pe4rju3/ANW//WPqm5JUwAAAAAAAAAAAAAABptYtWLa/hs3FNSkliFWPu1ofdn+Tyu482pFurdh1GTFO9J+yB3nQ4v7i8ku6rSjP8UZR+RpnBHaVjXitvzV+E/8ArT1OiO9UoxVW3lBtKU9qonFc3sOO/wAMnn0Et1eKY9ucT/fa7Jo6yhb0aVCmsQpwjTiu6KwSYjaNlJe83tNp6yyTLyAcw6V9YFJxsaTzsyVS4a4ZX0KfrtPwiQNXl/JHvdX/AI/oZrvqbx7K/Wfp8XOCE6gDDHrT3+BsrHJDzX3ts7p0Y2jpaMt87nU6yt5Tm3H8OyWWCNqQ4riuTx6q23baPhH3So3K4AAAAAAAAAAAAAAAAAAAABz3XjX5Utq2spKVTfGpXWHGn2qH2pd/Bd74Q8+p29WnV0fC+Czk2y6iPV7R5/v5R83K5Sy22222222223xbfNkB1sbRyh4GVFWpsr5Gaxu1Zcngqu6v6Kne3NK2hnNSXvSX1aa3zn5LPnhcyRWninZU59RGHHOSe3z7PpG3oxpwjCCxGMYwiuyMVhL4Iso5OKtabTMyuBgAAAAAAAApc0uYHnWoB1qA861AR7XjS9a2s6ta2jtzglJ43yUU8yaj9bw8QNTqFrpXv4QnXpUqak0ounKTynwcov6O/llgTsAAApq1FGLlJqMUm5SbSSS4tt8EGYibTtHVyXXbX6VxtW9nJwo74zrLMZ1e1R5xh6vuXGvzaiberXo67hnBq4tsmeN7do7R+/nPyQNER0G70CipUUVlmYru8ZMkUjeWJmU5JJOUpNRjFJttt4UUubyb4rtyhV5Ms2mbWdz6ONUPYKLq1knc1Uus5qnDiqafq3zfgibix+GN56uX1+s9Pbav4Y6e32pkbleAAAAAAAAWbutsQcvJeLA07u+8Dz2sB7WA9rAtVq6aae/KwBz3Q0vYr+4t84pzl19HujUb2o+UlLywB13R1x1lKE+bWH4rcwMkA2BxnpB1yd5N29vLFtF4lJf30k+P3E+C58ewrs+bxz4Y6Ox4Tw2NPX0uSPXn+P8Afn5dELyRl3u9DKirVUfHsPVazLVlzRjj2sehSnWqRp04yqVJvZhCKzJvsSN1a9oVeXNvve88na+j/UKNilcXGzUumt3OFFNb1Dtljc5eS3ZzMx4vDznq5zW6+c3qU5V+f98k5NyuAAAAAAAAAGo1kqbNOHfP/wBWBHXcgPaAHtAD2gCmVwBDdbVL2m1rRjJpOdOpJJuMVJx2dtrgtrcs82B07VGq+rcX2KS+T/IDfgQjpW067e1VvTeKlxtRbXFUY42355Uf3n2EfU38Ndo7rnguljLm9JbpX59vu40iudhu9yGVqtXxuXE91pv1R82o8PKvVf0DoOvf1upt4bctznNvFOEftTlyXq+SZvrSbcoVWfUVxR48k/eXdNTdTKGjoZj/AFteSxUuJL3u+MF9SPdzxvyS6Y4q53Vau+eefKvkkpsRAAAAAAAAAAA1OtFFyt5NcYNT8lufo2/ICD9eA68B14B1wKJ3AF7R8OstNIVZfRxRoxfLb21J+sqYEo1flsumu2Mo+mfyAkYHCek7SXXaSrLOY0YwoR7Ny2pfinJeRXai293Y8Ixej01Z723n6fRE3M0LXd45NIzEc3nJeYrybLVXV2ppC4jQp+6sbdWrjKhTzvfe+SXN9yZIpWbTtCo1WeuCnjt7o85fQGgtC0bKjGhbw2Yre3xnOXOc5c3/ADwJtaxWNocvmzXy28V55tiemoAAAAAAAAAAAHk4ppprKaaa5NMDm2sOjpWtVre6csunLu+y32oDVdcA68Dx1wLKlOrONGjHbqTezCPzbfJJb2wJxpbR0bTRtO2Ty5VaSlLg51OsVWcvwPdyWEBTq/X2rilFclNv/g/1QEvbxvYHzHpG766tWrf4lWpU8pzcl6MqrTvMy77FTwUrTyiI/his8tsK1wRmHjJzl2nof0YqVi67Xv16kpZ57FNuEF4ZU3+8T9PXau/m5Ti+XxZ/B2rH8zzlOzeqgAAAAAAAAAAAAAFi9tIVoOnVipxfFP5p8n3oCD6W1GqxblbTU4/Ym9ma7lLg/PAEbv8ARF1Qi51aEoRXGW1TkvSTyBpalzNr3Yvxe4CWam60WNrQzKnW9qeVWapucpb9yhJ+6o8N2V354gXdLabldzjUlF0qcE1Sptpyy+M5Y3Z3JY5eYEi1K0fJKVzNY2ls0k+OznLl54WPDvAlQEQ0t0b6PuMtUnbzf1qEnSX/AA3w/Ca5xUnsmY+IainSyO3PQ7Df1V7Vj2dZSp1P4XE1zpqpleM5o6tbX6JbuP7O4t6nZtKrRfopHidNPaUmnG4n8dXUtXNHO1tLe3bTdOlCEms7Lkl7zWeWckmlfDWIUmoy+ly2v5zu2J6aQAAAAAAAAAAAAAADX6b0pG2pub3yediPa+/uA5TpC4d3UdSrLbmnuT4RXZFckAhaAZFCwS34A3mrWhfaajlU/Y02sr7cuKj4dvkB0FLG5buxAYWmtLUrOjKvXlsQj5ylJ8IxXNvsPNrRWN5bcOG+a8UpHNyzSXS7cbf9nt6MIcut6yrN+OzKKXhvIttTbtC/x8FxbevaZn2bR84lstGdLakv6+2eV9J0ppvHNqM8bvMzGq/VDxk4DM88V/dP3j7Jzq9rHb38HK3nlxxt05LYqQzw2ovl3rK7yRTJW/RTajSZdPO2SNvk2x7RwAAAAAAAAAAAAAADxvG9gcv100ztOc28JZ2e6K4AY1lq37NRp1q+faq/vuGXijRXCDX2m2m3y2cLg8hl06IGQqW4CSal7oVo/wCon8YpfkBIwOKdM2lnUvYW2fco04y2d+HVqb232+7sJdmX2kPUW3ts6ThGKK4pv3mf4j/aA4I64hVB4eTzLbWdp3bzV7S8rO6pXEXhRklUX2qTa24vt3b/ABSGO80tEsazT11GK2Oe/T9+398n0WWz5+AAAAAAAAAAAAAAAajWa+6qhJZ3yzFeHP8ATzAgOqujPbr3bms0LdxqT7JVc5hDv3rafgu0DfawVNu4qdkcQXglv9WwMKEQK2ButT5e/XXdTfrICTgcL6Y9Gyp6SVZr3K1GE0+TnTWxKPklB/vIh542tu6ThOTxYfD5T8/7KFEdbw9RhsiWbo+1lcVqVCH0qs4013bTw35LL8jMU3nZ4yaiMdZvPbm+mksbi0cG9AAAAAAAAAAAAABYurhQXe+CA51rhpKdWoqUMznKSpwiucpPCS82BOdXNDxs7eFGO975VJ/bqS+lL8l3JARjSO+vW/3J/wATAxwKZZYG71O3VKyfFxg14Jyz80BKQNTrNq/R0hQdCunx2oTjhThPG6UX+XM82rFo2luwZ74L+Kjld50SXkZPqqtvVjycnUoyfjHZkl8SLOnt2leU4zi29asxPx+zA/7Y6Szjq6OPtddHZ+WfQRgs9W4thnz+DoeoeoMdHvr601WuXFxTSap00+Khne2+cnjduSW/O/HiivPuq9Zr7Z48Mcq/NNjarwAAAAAAAAAAAAAEK0npdzqzkn7tOLbfLL3RXzYDU7QTnV/pCvxafs8HxUXudV97W5dzzz3BNQOc39bFat/u1f42BRCuBkU5gZuja2xXpSXOai/CW78wJoAAAAAAAAAAAAAAAAAAAADQ1tVKMmtnajBz26lPLkp8N2XwW7GFy7AN6kAk8Jt8FvYHKr2o9qU39aTm/GTy/mBapXGQNlaxbAz6W6dN9lSD/EgJ0AAAAAAAAAAAAAAAAAAAAAAAs3kW6dRLi4SS8dlgctv6qcPICLaGnVnfQpQeYyVRuL3rEKcp7u/3QJ3bT3IC/t+9H70fmgJ+AAAAAAAAAAAAAAAAAAAAAAAAco1z0dK2ryiv2c8zp9iTe+Pk/TAGp6PIr+lqLlj6NZLPa6clj4ZA32lqbta86MuH0qb7abfu/o+9ALO52pw+/H+JAdPAAAAAAAAAAAAAAAAAAAAAAZA117pinTzj332Lh5sCC6yaVdZuU8ZSxGK4JfqBAldOlXjVg8SjNTi+9PKA6lrnCNzG0qR4yhOcX/llGEl8wNLZaMlFpsDodhd9ZTjJ8cYl95cf18wL7qAU9YB5thl6pgVqYFSkGHu0B7kD0AAAAAAAABTKYFipcYA1NxduouOI9n6gaHSVwopgQnS97ve8CL3FxmSS3ttJJb22+CSA6/o23m6NvGosOnQp08djUVn1XoBsFQAytH1NhuPJ714r+fQDYxqAVqQFaAq2QPVECtRAqUQKgPQAAAAAAAKZAY1VsDU6Tctl7PHAHN9Iaw3Ns3CpRrNLhKC24tfNAR281juqzap21XxliCAwHoq+r75uNJdiWX8X+gEu6PtUKdOq7itJ1KkN1NSecNrfNLt5LzA6VGCAqcQNbpG7VOdPPFywl5MDZ2tXKAz6YF+KArUQLiiBUAAAAAAAAAAAPGgLU4AY1ShkDBr6OjLigMSeh4fZXwAw7jRK5ICMaVsrqlLboQ28cY5xleIFilrTXhuq21zF91KVRfGOQLv/AFXVl+zt7qb7OpqQ9ZYQGZojR9zcVVXuYuGFiFPOcJ833gTi0tcIMs6FMC/GIYV4A9AAAAAAAAAAAAAAApcALcqYFuVIC3KgBbdquwDz2RdgZVRtF2AXo0EBdjTAuKIYVAAAAAAAAAAAAAAAAAAAB5gDxxA82APdgD3ZAYA9AAAAAAAAAAAAAAAAAAAAAAAAAAAAAAAAAAAAAAAAAAAAAAAAAAAAAAAAAAAAAAAAAAAAAAAAAAAAAAAAAAAAAAAAAAAAAAAAAAAAAP/Z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http://running-advice.com/blog/wp-content/uploads/2015/02/Question-mark-scratch-he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6421"/>
            <a:ext cx="3185666" cy="418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244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-561"/>
            <a:ext cx="9144000" cy="184565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13447" y="6546167"/>
            <a:ext cx="9144000" cy="330043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ko-KR" sz="18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r>
              <a:rPr lang="ko-KR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CSE4006 Software Engineering</a:t>
            </a:r>
          </a:p>
        </p:txBody>
      </p:sp>
      <p:sp>
        <p:nvSpPr>
          <p:cNvPr id="92" name="Shape 92"/>
          <p:cNvSpPr/>
          <p:nvPr/>
        </p:nvSpPr>
        <p:spPr>
          <a:xfrm>
            <a:off x="0" y="-561"/>
            <a:ext cx="4572000" cy="186026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6546167"/>
            <a:ext cx="4572000" cy="33004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-10416" y="184494"/>
            <a:ext cx="9167862" cy="638769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ko-KR"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XP &amp; SCRUM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331" y="2996951"/>
            <a:ext cx="4852636" cy="2592287"/>
          </a:xfrm>
          <a:prstGeom prst="ellipse">
            <a:avLst/>
          </a:prstGeom>
          <a:noFill/>
          <a:ln w="63500" cap="rnd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2080" y="1052736"/>
            <a:ext cx="3566373" cy="3099347"/>
          </a:xfrm>
          <a:prstGeom prst="ellipse">
            <a:avLst/>
          </a:prstGeom>
          <a:noFill/>
          <a:ln w="63500" cap="rnd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1" name="Shape 1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77370" y="6093296"/>
            <a:ext cx="634978" cy="452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-561"/>
            <a:ext cx="9144000" cy="184565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3447" y="6546167"/>
            <a:ext cx="9144000" cy="330043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ko-KR" sz="18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r>
              <a:rPr lang="ko-KR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CSE4006 Software Engineering</a:t>
            </a:r>
          </a:p>
        </p:txBody>
      </p:sp>
      <p:sp>
        <p:nvSpPr>
          <p:cNvPr id="135" name="Shape 135"/>
          <p:cNvSpPr/>
          <p:nvPr/>
        </p:nvSpPr>
        <p:spPr>
          <a:xfrm>
            <a:off x="0" y="-561"/>
            <a:ext cx="4572000" cy="186026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0" y="6546167"/>
            <a:ext cx="4572000" cy="334884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-10416" y="184494"/>
            <a:ext cx="9167862" cy="638769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ko-KR"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APPLICATIONS</a:t>
            </a:r>
          </a:p>
        </p:txBody>
      </p:sp>
      <p:sp>
        <p:nvSpPr>
          <p:cNvPr id="138" name="Shape 138"/>
          <p:cNvSpPr/>
          <p:nvPr/>
        </p:nvSpPr>
        <p:spPr>
          <a:xfrm>
            <a:off x="611560" y="1159519"/>
            <a:ext cx="7920880" cy="3539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3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3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“오늘의 시세”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3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price in the Regional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Agricultural and Fisheries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8224" y="4745942"/>
            <a:ext cx="2524124" cy="1800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107719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0" y="-561"/>
            <a:ext cx="9144000" cy="184565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3447" y="6546167"/>
            <a:ext cx="9144000" cy="330043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ko-KR" sz="18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r>
              <a:rPr lang="ko-KR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CSE4006 Software Engineering</a:t>
            </a:r>
          </a:p>
        </p:txBody>
      </p:sp>
      <p:sp>
        <p:nvSpPr>
          <p:cNvPr id="146" name="Shape 146"/>
          <p:cNvSpPr/>
          <p:nvPr/>
        </p:nvSpPr>
        <p:spPr>
          <a:xfrm>
            <a:off x="0" y="-561"/>
            <a:ext cx="4572000" cy="186026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6546167"/>
            <a:ext cx="4572000" cy="334884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-10416" y="184494"/>
            <a:ext cx="9167862" cy="638769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ko-KR"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APPLICATIONS</a:t>
            </a:r>
          </a:p>
        </p:txBody>
      </p:sp>
      <p:sp>
        <p:nvSpPr>
          <p:cNvPr id="149" name="Shape 149"/>
          <p:cNvSpPr/>
          <p:nvPr/>
        </p:nvSpPr>
        <p:spPr>
          <a:xfrm>
            <a:off x="611560" y="1159519"/>
            <a:ext cx="7920880" cy="45017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3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Functionality</a:t>
            </a:r>
          </a:p>
          <a:p>
            <a:pPr marL="457200" marR="0" lvl="0" indent="-2794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2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The lowest prices of local Agricultural and Fisheries!</a:t>
            </a:r>
          </a:p>
          <a:p>
            <a:pPr marL="1371600" marR="0" lvl="2" indent="-330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30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2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price of preferred products </a:t>
            </a:r>
            <a:r>
              <a:rPr lang="ko-KR"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</a:t>
            </a:r>
            <a:r>
              <a:rPr lang="ko-KR" sz="2800" b="1" i="0" u="none" strike="noStrike" cap="none" baseline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ko-KR" sz="2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marL="1371600" marR="0" lvl="2" indent="-330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30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2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Optimized design! Light application!</a:t>
            </a:r>
          </a:p>
        </p:txBody>
      </p:sp>
      <p:pic>
        <p:nvPicPr>
          <p:cNvPr id="8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7370" y="6093296"/>
            <a:ext cx="634978" cy="452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761347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-561"/>
            <a:ext cx="9144000" cy="184565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3447" y="6546167"/>
            <a:ext cx="9144000" cy="330043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ko-KR" sz="18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r>
              <a:rPr lang="ko-KR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CSE4006 Software Engineering</a:t>
            </a:r>
          </a:p>
        </p:txBody>
      </p:sp>
      <p:sp>
        <p:nvSpPr>
          <p:cNvPr id="103" name="Shape 103"/>
          <p:cNvSpPr/>
          <p:nvPr/>
        </p:nvSpPr>
        <p:spPr>
          <a:xfrm>
            <a:off x="0" y="-561"/>
            <a:ext cx="4572000" cy="186026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0" y="6546167"/>
            <a:ext cx="4572000" cy="334884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-10416" y="184494"/>
            <a:ext cx="9167862" cy="638769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ko-KR"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XP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6825" y="3356991"/>
            <a:ext cx="3810350" cy="2857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697014" y="1159519"/>
            <a:ext cx="7776864" cy="20005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3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Flexible Change, Evolving Plan</a:t>
            </a:r>
            <a:r>
              <a:rPr lang="ko-KR" sz="3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9" name="Shape 1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7370" y="6093296"/>
            <a:ext cx="634978" cy="452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-561"/>
            <a:ext cx="9144000" cy="184565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13447" y="6546167"/>
            <a:ext cx="9144000" cy="330043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ko-KR" sz="18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r>
              <a:rPr lang="ko-KR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CSE4006 Software Engineering</a:t>
            </a:r>
          </a:p>
        </p:txBody>
      </p:sp>
      <p:sp>
        <p:nvSpPr>
          <p:cNvPr id="114" name="Shape 114"/>
          <p:cNvSpPr/>
          <p:nvPr/>
        </p:nvSpPr>
        <p:spPr>
          <a:xfrm>
            <a:off x="0" y="-561"/>
            <a:ext cx="4572000" cy="186026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0" y="6546167"/>
            <a:ext cx="4572000" cy="334884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-10416" y="184494"/>
            <a:ext cx="9167862" cy="638769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ko-KR"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XP</a:t>
            </a:r>
          </a:p>
        </p:txBody>
      </p:sp>
      <p:sp>
        <p:nvSpPr>
          <p:cNvPr id="117" name="Shape 117"/>
          <p:cNvSpPr/>
          <p:nvPr/>
        </p:nvSpPr>
        <p:spPr>
          <a:xfrm>
            <a:off x="611560" y="1159519"/>
            <a:ext cx="7920880" cy="3323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3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</a:p>
          <a:p>
            <a:pPr marL="1485900" marR="0" lvl="2" indent="-57150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ko-KR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Development, Constant Feedback.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ko-KR" sz="3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485900" marR="0" lvl="2" indent="-57150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ko-KR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WITH Working.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ko-KR" sz="3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485900" marR="0" lvl="2" indent="-571500" algn="l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ko-KR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Flexible Management, Become FULLY CODE.</a:t>
            </a:r>
          </a:p>
        </p:txBody>
      </p:sp>
      <p:pic>
        <p:nvPicPr>
          <p:cNvPr id="8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7370" y="6093296"/>
            <a:ext cx="634978" cy="452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0" y="-561"/>
            <a:ext cx="9144000" cy="184565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13447" y="6546167"/>
            <a:ext cx="9144000" cy="330043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ko-KR" sz="18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r>
              <a:rPr lang="ko-KR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CSE4006 Software Engineering</a:t>
            </a:r>
          </a:p>
        </p:txBody>
      </p:sp>
      <p:sp>
        <p:nvSpPr>
          <p:cNvPr id="124" name="Shape 124"/>
          <p:cNvSpPr/>
          <p:nvPr/>
        </p:nvSpPr>
        <p:spPr>
          <a:xfrm>
            <a:off x="0" y="-561"/>
            <a:ext cx="4572000" cy="186026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6546167"/>
            <a:ext cx="4572000" cy="334884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-10416" y="184494"/>
            <a:ext cx="9167862" cy="638769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ko-KR"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SCRUM</a:t>
            </a:r>
          </a:p>
        </p:txBody>
      </p:sp>
      <p:sp>
        <p:nvSpPr>
          <p:cNvPr id="127" name="Shape 127"/>
          <p:cNvSpPr/>
          <p:nvPr/>
        </p:nvSpPr>
        <p:spPr>
          <a:xfrm>
            <a:off x="559722" y="1159519"/>
            <a:ext cx="8051449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3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Periodic Variation, Planned Develop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0858" y="3789039"/>
            <a:ext cx="3949033" cy="2369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7370" y="6093296"/>
            <a:ext cx="634978" cy="452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0" y="-561"/>
            <a:ext cx="9144000" cy="184565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13447" y="6546167"/>
            <a:ext cx="9144000" cy="330043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ko-KR" sz="18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r>
              <a:rPr lang="ko-KR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CSE4006 Software Engineering</a:t>
            </a:r>
          </a:p>
        </p:txBody>
      </p:sp>
      <p:sp>
        <p:nvSpPr>
          <p:cNvPr id="124" name="Shape 124"/>
          <p:cNvSpPr/>
          <p:nvPr/>
        </p:nvSpPr>
        <p:spPr>
          <a:xfrm>
            <a:off x="0" y="-561"/>
            <a:ext cx="4572000" cy="186026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6546167"/>
            <a:ext cx="4572000" cy="334884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-10416" y="184494"/>
            <a:ext cx="9167862" cy="638769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ko-KR"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SCRUM</a:t>
            </a:r>
          </a:p>
        </p:txBody>
      </p:sp>
      <p:sp>
        <p:nvSpPr>
          <p:cNvPr id="127" name="Shape 127"/>
          <p:cNvSpPr/>
          <p:nvPr/>
        </p:nvSpPr>
        <p:spPr>
          <a:xfrm>
            <a:off x="559722" y="1159519"/>
            <a:ext cx="8051449" cy="32055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ko-KR" altLang="ko-KR" sz="3600" dirty="0">
                <a:solidFill>
                  <a:schemeClr val="dk1"/>
                </a:solidFill>
              </a:rPr>
              <a:t>Features</a:t>
            </a:r>
          </a:p>
          <a:p>
            <a:pPr marL="1485900" lvl="2" indent="-571500"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altLang="ko-KR" sz="3200" dirty="0" smtClean="0">
                <a:solidFill>
                  <a:schemeClr val="dk1"/>
                </a:solidFill>
              </a:rPr>
              <a:t>Develop with regular SPRINT.</a:t>
            </a:r>
            <a:endParaRPr lang="ko-KR" altLang="ko-KR" sz="3200" dirty="0" smtClean="0">
              <a:solidFill>
                <a:schemeClr val="dk1"/>
              </a:solidFill>
            </a:endParaRPr>
          </a:p>
          <a:p>
            <a:pPr marL="914400" lvl="2">
              <a:buSzPct val="25000"/>
            </a:pPr>
            <a:r>
              <a:rPr lang="ko-KR" altLang="ko-KR" sz="300" dirty="0" smtClean="0">
                <a:solidFill>
                  <a:schemeClr val="dk1"/>
                </a:solidFill>
              </a:rPr>
              <a:t> </a:t>
            </a:r>
            <a:endParaRPr lang="ko-KR" altLang="ko-KR" sz="300" dirty="0">
              <a:solidFill>
                <a:schemeClr val="dk1"/>
              </a:solidFill>
            </a:endParaRPr>
          </a:p>
          <a:p>
            <a:pPr marL="1485900" lvl="2" indent="-571500"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altLang="ko-KR" sz="3200" dirty="0" smtClean="0">
                <a:solidFill>
                  <a:schemeClr val="dk1"/>
                </a:solidFill>
              </a:rPr>
              <a:t>NEW prototype for each sprint</a:t>
            </a:r>
            <a:r>
              <a:rPr lang="ko-KR" altLang="ko-KR" sz="3200" dirty="0" smtClean="0">
                <a:solidFill>
                  <a:schemeClr val="dk1"/>
                </a:solidFill>
              </a:rPr>
              <a:t>.</a:t>
            </a:r>
            <a:endParaRPr lang="ko-KR" altLang="ko-KR" sz="3200" dirty="0">
              <a:solidFill>
                <a:schemeClr val="dk1"/>
              </a:solidFill>
            </a:endParaRPr>
          </a:p>
          <a:p>
            <a:pPr marL="914400" lvl="2">
              <a:buSzPct val="25000"/>
            </a:pPr>
            <a:r>
              <a:rPr lang="ko-KR" altLang="ko-KR" sz="300" dirty="0">
                <a:solidFill>
                  <a:schemeClr val="dk1"/>
                </a:solidFill>
              </a:rPr>
              <a:t> </a:t>
            </a:r>
          </a:p>
          <a:p>
            <a:pPr marL="1485900" lvl="2" indent="-571500">
              <a:buClr>
                <a:schemeClr val="dk1"/>
              </a:buClr>
              <a:buSzPct val="100000"/>
              <a:buFont typeface="Noto Symbol"/>
              <a:buChar char="▪"/>
            </a:pPr>
            <a:r>
              <a:rPr lang="en-US" altLang="ko-KR" sz="3200" dirty="0" smtClean="0">
                <a:solidFill>
                  <a:schemeClr val="dk1"/>
                </a:solidFill>
              </a:rPr>
              <a:t>CAREFUL </a:t>
            </a:r>
            <a:r>
              <a:rPr lang="en-US" altLang="ko-KR" sz="3200" dirty="0">
                <a:solidFill>
                  <a:schemeClr val="dk1"/>
                </a:solidFill>
              </a:rPr>
              <a:t>management, accurate </a:t>
            </a:r>
            <a:r>
              <a:rPr lang="en-US" altLang="ko-KR" sz="3200" dirty="0" smtClean="0">
                <a:solidFill>
                  <a:schemeClr val="dk1"/>
                </a:solidFill>
              </a:rPr>
              <a:t>CODING</a:t>
            </a:r>
            <a:r>
              <a:rPr lang="ko-KR" altLang="ko-KR" sz="3200" dirty="0" smtClean="0">
                <a:solidFill>
                  <a:schemeClr val="dk1"/>
                </a:solidFill>
              </a:rPr>
              <a:t>.</a:t>
            </a:r>
            <a:endParaRPr lang="ko-KR" altLang="ko-KR" sz="3200" dirty="0">
              <a:solidFill>
                <a:schemeClr val="dk1"/>
              </a:solidFill>
            </a:endParaRPr>
          </a:p>
        </p:txBody>
      </p:sp>
      <p:pic>
        <p:nvPicPr>
          <p:cNvPr id="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7370" y="6093296"/>
            <a:ext cx="634978" cy="452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343111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561"/>
            <a:ext cx="9144000" cy="184565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3447" y="6546167"/>
            <a:ext cx="9144000" cy="330043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ko-KR" sz="18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r>
              <a:rPr lang="ko-KR" sz="1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CSE4006 Software Engineering</a:t>
            </a:r>
          </a:p>
        </p:txBody>
      </p:sp>
      <p:sp>
        <p:nvSpPr>
          <p:cNvPr id="156" name="Shape 156"/>
          <p:cNvSpPr/>
          <p:nvPr/>
        </p:nvSpPr>
        <p:spPr>
          <a:xfrm>
            <a:off x="0" y="-561"/>
            <a:ext cx="4572000" cy="186026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0" y="6546167"/>
            <a:ext cx="4572000" cy="334884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-10416" y="184494"/>
            <a:ext cx="9167862" cy="638769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ko-KR"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Why can not we apply XP</a:t>
            </a:r>
          </a:p>
        </p:txBody>
      </p:sp>
      <p:sp>
        <p:nvSpPr>
          <p:cNvPr id="159" name="Shape 159"/>
          <p:cNvSpPr/>
          <p:nvPr/>
        </p:nvSpPr>
        <p:spPr>
          <a:xfrm>
            <a:off x="611560" y="1159519"/>
            <a:ext cx="7920880" cy="53245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3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 schedule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20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All team members have different class time.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20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difficult to communicate in real-time while working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3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Fewer people with less experience</a:t>
            </a:r>
          </a:p>
          <a:p>
            <a:pPr marL="914400" marR="0" lvl="3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20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It is difficult to predict the time because of Fewer people with less experience</a:t>
            </a:r>
          </a:p>
          <a:p>
            <a:pPr marL="0" marR="0" lvl="2" indent="0" algn="l" rtl="0">
              <a:spcBef>
                <a:spcPts val="0"/>
              </a:spcBef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3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development time</a:t>
            </a:r>
          </a:p>
          <a:p>
            <a:pPr marL="914400" marR="0" lvl="3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20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There is a time limit. Passing the deadline occurs a very big risk. Therefore, </a:t>
            </a:r>
            <a:r>
              <a:rPr lang="ko-KR" sz="2000" dirty="0">
                <a:solidFill>
                  <a:schemeClr val="bg1">
                    <a:lumMod val="50000"/>
                  </a:schemeClr>
                </a:solidFill>
              </a:rPr>
              <a:t>we should use limited time as much as possible deliberately.</a:t>
            </a:r>
          </a:p>
          <a:p>
            <a:pPr marL="457200" marR="0" lvl="2" indent="-2794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7370" y="6093296"/>
            <a:ext cx="634978" cy="452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500</Words>
  <Application>Microsoft Office PowerPoint</Application>
  <PresentationFormat>화면 슬라이드 쇼(4:3)</PresentationFormat>
  <Paragraphs>100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VVl-lYSl3eaR</cp:lastModifiedBy>
  <cp:revision>7</cp:revision>
  <dcterms:modified xsi:type="dcterms:W3CDTF">2015-04-01T08:32:52Z</dcterms:modified>
</cp:coreProperties>
</file>