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6" r:id="rId4"/>
    <p:sldId id="267" r:id="rId5"/>
    <p:sldId id="268" r:id="rId6"/>
    <p:sldId id="269" r:id="rId7"/>
    <p:sldId id="286" r:id="rId8"/>
    <p:sldId id="270" r:id="rId9"/>
    <p:sldId id="283" r:id="rId10"/>
    <p:sldId id="284" r:id="rId11"/>
    <p:sldId id="285" r:id="rId12"/>
    <p:sldId id="271" r:id="rId13"/>
    <p:sldId id="258" r:id="rId14"/>
    <p:sldId id="279" r:id="rId15"/>
    <p:sldId id="280" r:id="rId16"/>
    <p:sldId id="281" r:id="rId17"/>
    <p:sldId id="259" r:id="rId18"/>
    <p:sldId id="276" r:id="rId19"/>
    <p:sldId id="288" r:id="rId20"/>
    <p:sldId id="289" r:id="rId21"/>
    <p:sldId id="290" r:id="rId22"/>
    <p:sldId id="278" r:id="rId23"/>
    <p:sldId id="263" r:id="rId24"/>
    <p:sldId id="272" r:id="rId25"/>
    <p:sldId id="291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888"/>
    <a:srgbClr val="789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94737"/>
  </p:normalViewPr>
  <p:slideViewPr>
    <p:cSldViewPr snapToGrid="0" snapToObjects="1">
      <p:cViewPr varScale="1">
        <p:scale>
          <a:sx n="73" d="100"/>
          <a:sy n="73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0449;&#24687;&#38544;&#34255;&#26399;&#26411;&#20316;&#19994;\&#22788;&#29702;&#32467;&#26524;&#27719;&#24635;\&#25968;&#25454;&#27719;&#2463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400">
                <a:latin typeface="+mn-ea"/>
                <a:ea typeface="+mn-ea"/>
              </a:rPr>
              <a:t>对数窗函数男、女声</a:t>
            </a:r>
            <a:r>
              <a:rPr lang="en-US" altLang="zh-CN" sz="1400">
                <a:latin typeface="+mn-ea"/>
                <a:ea typeface="+mn-ea"/>
              </a:rPr>
              <a:t>SNR</a:t>
            </a:r>
            <a:r>
              <a:rPr lang="zh-CN" altLang="en-US" sz="1400">
                <a:latin typeface="+mn-ea"/>
                <a:ea typeface="+mn-ea"/>
              </a:rPr>
              <a:t>折线图</a:t>
            </a:r>
          </a:p>
        </c:rich>
      </c:tx>
      <c:layout>
        <c:manualLayout>
          <c:xMode val="edge"/>
          <c:yMode val="edge"/>
          <c:x val="0.15925"/>
          <c:y val="2.777777777777780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Sheet1!$J$3</c:f>
              <c:strCache>
                <c:ptCount val="1"/>
                <c:pt idx="0">
                  <c:v>男声SNR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Sheet1!$J$4:$J$11</c:f>
              <c:numCache>
                <c:formatCode>General</c:formatCode>
                <c:ptCount val="8"/>
                <c:pt idx="0">
                  <c:v>3.0955689999999998</c:v>
                </c:pt>
                <c:pt idx="1">
                  <c:v>3.0955710000000001</c:v>
                </c:pt>
                <c:pt idx="2">
                  <c:v>3.0955970000000002</c:v>
                </c:pt>
                <c:pt idx="3">
                  <c:v>3.0961850000000002</c:v>
                </c:pt>
                <c:pt idx="4">
                  <c:v>3.1265499999999999</c:v>
                </c:pt>
                <c:pt idx="5">
                  <c:v>3.4021810000000001</c:v>
                </c:pt>
                <c:pt idx="6">
                  <c:v>3.545525</c:v>
                </c:pt>
                <c:pt idx="7">
                  <c:v>3.689076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907-8FA5-2FE0591331F5}"/>
            </c:ext>
          </c:extLst>
        </c:ser>
        <c:ser>
          <c:idx val="1"/>
          <c:order val="1"/>
          <c:tx>
            <c:strRef>
              <c:f>Sheet1!$K$3</c:f>
              <c:strCache>
                <c:ptCount val="1"/>
                <c:pt idx="0">
                  <c:v>女声SNR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Sheet1!$K$4:$K$11</c:f>
              <c:numCache>
                <c:formatCode>General</c:formatCode>
                <c:ptCount val="8"/>
                <c:pt idx="0">
                  <c:v>3.0951240000000002</c:v>
                </c:pt>
                <c:pt idx="1">
                  <c:v>3.0951879999999998</c:v>
                </c:pt>
                <c:pt idx="2">
                  <c:v>3.0954350000000002</c:v>
                </c:pt>
                <c:pt idx="3">
                  <c:v>3.0970789999999999</c:v>
                </c:pt>
                <c:pt idx="4">
                  <c:v>3.1153919999999999</c:v>
                </c:pt>
                <c:pt idx="5">
                  <c:v>3.397332</c:v>
                </c:pt>
                <c:pt idx="6">
                  <c:v>3.5401150000000001</c:v>
                </c:pt>
                <c:pt idx="7">
                  <c:v>3.6838920000000002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907-8FA5-2FE059133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345472"/>
        <c:axId val="242828416"/>
      </c:lineChart>
      <c:catAx>
        <c:axId val="2423454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828416"/>
        <c:crosses val="autoZero"/>
        <c:auto val="1"/>
        <c:lblAlgn val="ctr"/>
        <c:lblOffset val="100"/>
        <c:noMultiLvlLbl val="0"/>
      </c:catAx>
      <c:valAx>
        <c:axId val="242828416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SNR</a:t>
                </a:r>
                <a:endParaRPr lang="zh-CN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345472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sin</a:t>
            </a:r>
            <a:r>
              <a:rPr lang="zh-CN" alt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三角函数</a:t>
            </a:r>
            <a:r>
              <a:rPr lang="zh-CN" altLang="en-US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窗函数</a:t>
            </a:r>
            <a:r>
              <a:rPr lang="zh-CN" altLang="en-US" sz="1400"/>
              <a:t>男、女声误码率折线图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Sheet1!$N$14</c:f>
              <c:strCache>
                <c:ptCount val="1"/>
                <c:pt idx="0">
                  <c:v>男声误码率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Sheet1!$N$15:$N$22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2.7778000000000001E-2</c:v>
                </c:pt>
                <c:pt idx="5">
                  <c:v>8.3333000000000004E-2</c:v>
                </c:pt>
                <c:pt idx="6">
                  <c:v>0.19444400000000001</c:v>
                </c:pt>
                <c:pt idx="7">
                  <c:v>0.27777800000000002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B9-4576-AF6D-7997A59B43C2}"/>
            </c:ext>
          </c:extLst>
        </c:ser>
        <c:ser>
          <c:idx val="1"/>
          <c:order val="1"/>
          <c:tx>
            <c:strRef>
              <c:f>Sheet1!$O$14</c:f>
              <c:strCache>
                <c:ptCount val="1"/>
                <c:pt idx="0">
                  <c:v>女声误码率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Sheet1!$O$15:$O$22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2.7778000000000001E-2</c:v>
                </c:pt>
                <c:pt idx="5">
                  <c:v>8.3333000000000004E-2</c:v>
                </c:pt>
                <c:pt idx="6">
                  <c:v>0.13888900000000001</c:v>
                </c:pt>
                <c:pt idx="7">
                  <c:v>0.16666700000000001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B9-4576-AF6D-7997A59B4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338688"/>
        <c:axId val="310340608"/>
      </c:lineChart>
      <c:catAx>
        <c:axId val="3103386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0340608"/>
        <c:crosses val="autoZero"/>
        <c:auto val="1"/>
        <c:lblAlgn val="ctr"/>
        <c:lblOffset val="100"/>
        <c:noMultiLvlLbl val="0"/>
      </c:catAx>
      <c:valAx>
        <c:axId val="310340608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误码率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0338688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直线窗函数</a:t>
            </a:r>
            <a:r>
              <a:rPr lang="zh-CN" altLang="en-US" sz="1400"/>
              <a:t>男、女声误码率折线图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Sheet1!$N$25</c:f>
              <c:strCache>
                <c:ptCount val="1"/>
                <c:pt idx="0">
                  <c:v>男声误码率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Sheet1!$N$26:$N$33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2.7778000000000001E-2</c:v>
                </c:pt>
                <c:pt idx="5">
                  <c:v>0.19444400000000001</c:v>
                </c:pt>
                <c:pt idx="6">
                  <c:v>0.27777800000000002</c:v>
                </c:pt>
                <c:pt idx="7">
                  <c:v>0.33333299999999999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8F-40C6-9130-C3A05FAD31CA}"/>
            </c:ext>
          </c:extLst>
        </c:ser>
        <c:ser>
          <c:idx val="1"/>
          <c:order val="1"/>
          <c:tx>
            <c:strRef>
              <c:f>Sheet1!$O$25</c:f>
              <c:strCache>
                <c:ptCount val="1"/>
                <c:pt idx="0">
                  <c:v>女声误码率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Sheet1!$O$26:$O$33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2.7778000000000001E-2</c:v>
                </c:pt>
                <c:pt idx="5">
                  <c:v>0.13888900000000001</c:v>
                </c:pt>
                <c:pt idx="6">
                  <c:v>0.222222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8F-40C6-9130-C3A05FAD3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131968"/>
        <c:axId val="314175488"/>
      </c:lineChart>
      <c:catAx>
        <c:axId val="3141319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175488"/>
        <c:crosses val="autoZero"/>
        <c:auto val="1"/>
        <c:lblAlgn val="ctr"/>
        <c:lblOffset val="100"/>
        <c:noMultiLvlLbl val="0"/>
      </c:catAx>
      <c:valAx>
        <c:axId val="314175488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误码率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131968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平方窗函数</a:t>
            </a:r>
            <a:r>
              <a:rPr lang="zh-CN" altLang="en-US" sz="1400"/>
              <a:t>男、女声误码率折线图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Sheet1!$N$36</c:f>
              <c:strCache>
                <c:ptCount val="1"/>
                <c:pt idx="0">
                  <c:v>男声误码率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Sheet1!$N$37:$N$44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2.7778000000000001E-2</c:v>
                </c:pt>
                <c:pt idx="5">
                  <c:v>0.25</c:v>
                </c:pt>
                <c:pt idx="6">
                  <c:v>0.33333299999999999</c:v>
                </c:pt>
                <c:pt idx="7">
                  <c:v>0.41666700000000001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3B-465D-9BA0-31AB75047DC4}"/>
            </c:ext>
          </c:extLst>
        </c:ser>
        <c:ser>
          <c:idx val="1"/>
          <c:order val="1"/>
          <c:tx>
            <c:strRef>
              <c:f>Sheet1!$O$36</c:f>
              <c:strCache>
                <c:ptCount val="1"/>
                <c:pt idx="0">
                  <c:v>女声误码率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Sheet1!$O$37:$O$44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0.222222</c:v>
                </c:pt>
                <c:pt idx="6">
                  <c:v>0.27777800000000002</c:v>
                </c:pt>
                <c:pt idx="7">
                  <c:v>0.33333299999999999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3B-465D-9BA0-31AB75047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852672"/>
        <c:axId val="317966592"/>
      </c:lineChart>
      <c:catAx>
        <c:axId val="3178526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966592"/>
        <c:crosses val="autoZero"/>
        <c:auto val="1"/>
        <c:lblAlgn val="ctr"/>
        <c:lblOffset val="100"/>
        <c:noMultiLvlLbl val="0"/>
      </c:catAx>
      <c:valAx>
        <c:axId val="317966592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误码率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852672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女声四种加窗方式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SNR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Sheet1!$A$93</c:f>
              <c:strCache>
                <c:ptCount val="1"/>
                <c:pt idx="0">
                  <c:v>对数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Sheet1!$A$94:$A$101</c:f>
              <c:numCache>
                <c:formatCode>General</c:formatCode>
                <c:ptCount val="8"/>
                <c:pt idx="0">
                  <c:v>3.0951240000000002</c:v>
                </c:pt>
                <c:pt idx="1">
                  <c:v>3.0951879999999998</c:v>
                </c:pt>
                <c:pt idx="2">
                  <c:v>3.0954350000000002</c:v>
                </c:pt>
                <c:pt idx="3">
                  <c:v>3.0970789999999999</c:v>
                </c:pt>
                <c:pt idx="4">
                  <c:v>3.1153919999999999</c:v>
                </c:pt>
                <c:pt idx="5">
                  <c:v>3.397332</c:v>
                </c:pt>
                <c:pt idx="6">
                  <c:v>3.5401150000000001</c:v>
                </c:pt>
                <c:pt idx="7">
                  <c:v>3.6838920000000002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FC-034B-981E-38339A9DCFB5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sin三角函数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Sheet1!$B$94:$B$101</c:f>
              <c:numCache>
                <c:formatCode>General</c:formatCode>
                <c:ptCount val="8"/>
                <c:pt idx="0">
                  <c:v>3.0951240000000002</c:v>
                </c:pt>
                <c:pt idx="1">
                  <c:v>3.095202</c:v>
                </c:pt>
                <c:pt idx="2">
                  <c:v>3.0955759999999999</c:v>
                </c:pt>
                <c:pt idx="3">
                  <c:v>3.0989659999999999</c:v>
                </c:pt>
                <c:pt idx="4">
                  <c:v>3.1478350000000002</c:v>
                </c:pt>
                <c:pt idx="5">
                  <c:v>4.1493270000000004</c:v>
                </c:pt>
                <c:pt idx="6">
                  <c:v>4.7589509999999997</c:v>
                </c:pt>
                <c:pt idx="7">
                  <c:v>5.4711540000000003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FC-034B-981E-38339A9DCFB5}"/>
            </c:ext>
          </c:extLst>
        </c:ser>
        <c:ser>
          <c:idx val="2"/>
          <c:order val="2"/>
          <c:tx>
            <c:strRef>
              <c:f>Sheet1!$C$93</c:f>
              <c:strCache>
                <c:ptCount val="1"/>
                <c:pt idx="0">
                  <c:v>直线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Sheet1!$C$94:$C$101</c:f>
              <c:numCache>
                <c:formatCode>General</c:formatCode>
                <c:ptCount val="8"/>
                <c:pt idx="0">
                  <c:v>3.0951240000000002</c:v>
                </c:pt>
                <c:pt idx="1">
                  <c:v>3.0952259999999998</c:v>
                </c:pt>
                <c:pt idx="2">
                  <c:v>3.095764</c:v>
                </c:pt>
                <c:pt idx="3">
                  <c:v>3.099602</c:v>
                </c:pt>
                <c:pt idx="4">
                  <c:v>3.1765150000000002</c:v>
                </c:pt>
                <c:pt idx="5">
                  <c:v>4.5328200000000001</c:v>
                </c:pt>
                <c:pt idx="6">
                  <c:v>5.4586079999999999</c:v>
                </c:pt>
                <c:pt idx="7">
                  <c:v>6.6453660000000001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FC-034B-981E-38339A9DCFB5}"/>
            </c:ext>
          </c:extLst>
        </c:ser>
        <c:ser>
          <c:idx val="3"/>
          <c:order val="3"/>
          <c:tx>
            <c:strRef>
              <c:f>Sheet1!$D$93</c:f>
              <c:strCache>
                <c:ptCount val="1"/>
                <c:pt idx="0">
                  <c:v>平方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Sheet1!$D$94:$D$101</c:f>
              <c:numCache>
                <c:formatCode>General</c:formatCode>
                <c:ptCount val="8"/>
                <c:pt idx="0">
                  <c:v>3.0951240000000002</c:v>
                </c:pt>
                <c:pt idx="1">
                  <c:v>3.0952449999999998</c:v>
                </c:pt>
                <c:pt idx="2">
                  <c:v>3.095917</c:v>
                </c:pt>
                <c:pt idx="3">
                  <c:v>3.1000909999999999</c:v>
                </c:pt>
                <c:pt idx="4">
                  <c:v>3.2007469999999998</c:v>
                </c:pt>
                <c:pt idx="5">
                  <c:v>4.8630769999999997</c:v>
                </c:pt>
                <c:pt idx="6">
                  <c:v>6.110506</c:v>
                </c:pt>
                <c:pt idx="7">
                  <c:v>7.8846780000000001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FC-034B-981E-38339A9DC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808512"/>
        <c:axId val="241810432"/>
      </c:lineChart>
      <c:catAx>
        <c:axId val="24180851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1810432"/>
        <c:crosses val="autoZero"/>
        <c:auto val="1"/>
        <c:lblAlgn val="ctr"/>
        <c:lblOffset val="100"/>
        <c:noMultiLvlLbl val="0"/>
      </c:catAx>
      <c:valAx>
        <c:axId val="241810432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SNR</a:t>
                </a:r>
                <a:endParaRPr lang="zh-CN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180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女声四种加窗方式误比特率折线图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6596084864391952"/>
          <c:y val="0.18086832895888011"/>
          <c:w val="0.81181692913385828"/>
          <c:h val="0.59875364537766118"/>
        </c:manualLayout>
      </c:layout>
      <c:lineChart>
        <c:grouping val="standard"/>
        <c:varyColors val="0"/>
        <c:ser>
          <c:idx val="0"/>
          <c:order val="0"/>
          <c:tx>
            <c:strRef>
              <c:f>Sheet1!$F$93</c:f>
              <c:strCache>
                <c:ptCount val="1"/>
                <c:pt idx="0">
                  <c:v>对数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Sheet1!$F$94:$F$101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87-814E-851B-8ED3631DF363}"/>
            </c:ext>
          </c:extLst>
        </c:ser>
        <c:ser>
          <c:idx val="1"/>
          <c:order val="1"/>
          <c:tx>
            <c:strRef>
              <c:f>Sheet1!$G$93</c:f>
              <c:strCache>
                <c:ptCount val="1"/>
                <c:pt idx="0">
                  <c:v>sin三角函数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Sheet1!$G$94:$G$101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3.4719999999999998E-3</c:v>
                </c:pt>
                <c:pt idx="5">
                  <c:v>2.7778000000000001E-2</c:v>
                </c:pt>
                <c:pt idx="6">
                  <c:v>3.125E-2</c:v>
                </c:pt>
                <c:pt idx="7">
                  <c:v>4.8611000000000001E-2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7-814E-851B-8ED3631DF363}"/>
            </c:ext>
          </c:extLst>
        </c:ser>
        <c:ser>
          <c:idx val="2"/>
          <c:order val="2"/>
          <c:tx>
            <c:strRef>
              <c:f>Sheet1!$H$49</c:f>
              <c:strCache>
                <c:ptCount val="1"/>
                <c:pt idx="0">
                  <c:v>直线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Sheet1!$H$50:$H$57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6.9439999999999997E-3</c:v>
                </c:pt>
                <c:pt idx="5">
                  <c:v>5.2082999999999997E-2</c:v>
                </c:pt>
                <c:pt idx="6">
                  <c:v>8.3333000000000004E-2</c:v>
                </c:pt>
                <c:pt idx="7">
                  <c:v>0.121528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87-814E-851B-8ED3631DF363}"/>
            </c:ext>
          </c:extLst>
        </c:ser>
        <c:ser>
          <c:idx val="3"/>
          <c:order val="3"/>
          <c:tx>
            <c:strRef>
              <c:f>Sheet1!$I$49</c:f>
              <c:strCache>
                <c:ptCount val="1"/>
                <c:pt idx="0">
                  <c:v>平方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Sheet1!$I$50:$I$57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6.9439999999999997E-3</c:v>
                </c:pt>
                <c:pt idx="5">
                  <c:v>9.0277999999999997E-2</c:v>
                </c:pt>
                <c:pt idx="6">
                  <c:v>0.159722</c:v>
                </c:pt>
                <c:pt idx="7">
                  <c:v>0.19791700000000001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87-814E-851B-8ED3631DF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112000"/>
        <c:axId val="242113920"/>
      </c:lineChart>
      <c:catAx>
        <c:axId val="24211200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113920"/>
        <c:crosses val="autoZero"/>
        <c:auto val="1"/>
        <c:lblAlgn val="ctr"/>
        <c:lblOffset val="100"/>
        <c:noMultiLvlLbl val="0"/>
      </c:catAx>
      <c:valAx>
        <c:axId val="242113920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误比特率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112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女声四种加窗方式误码率折线图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Sheet1!$K$93</c:f>
              <c:strCache>
                <c:ptCount val="1"/>
                <c:pt idx="0">
                  <c:v>对数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Sheet1!$K$94:$K$101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6-AD48-A485-508688A667D4}"/>
            </c:ext>
          </c:extLst>
        </c:ser>
        <c:ser>
          <c:idx val="1"/>
          <c:order val="1"/>
          <c:tx>
            <c:strRef>
              <c:f>Sheet1!$L$93</c:f>
              <c:strCache>
                <c:ptCount val="1"/>
                <c:pt idx="0">
                  <c:v>sin三角函数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Sheet1!$L$94:$L$101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2.7778000000000001E-2</c:v>
                </c:pt>
                <c:pt idx="5">
                  <c:v>8.3333000000000004E-2</c:v>
                </c:pt>
                <c:pt idx="6">
                  <c:v>0.13888900000000001</c:v>
                </c:pt>
                <c:pt idx="7">
                  <c:v>0.16666700000000001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26-AD48-A485-508688A667D4}"/>
            </c:ext>
          </c:extLst>
        </c:ser>
        <c:ser>
          <c:idx val="2"/>
          <c:order val="2"/>
          <c:tx>
            <c:strRef>
              <c:f>Sheet1!$M$93</c:f>
              <c:strCache>
                <c:ptCount val="1"/>
                <c:pt idx="0">
                  <c:v>直线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Sheet1!$M$94:$M$101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2.7778000000000001E-2</c:v>
                </c:pt>
                <c:pt idx="5">
                  <c:v>0.13888900000000001</c:v>
                </c:pt>
                <c:pt idx="6">
                  <c:v>0.222222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26-AD48-A485-508688A667D4}"/>
            </c:ext>
          </c:extLst>
        </c:ser>
        <c:ser>
          <c:idx val="3"/>
          <c:order val="3"/>
          <c:tx>
            <c:strRef>
              <c:f>Sheet1!$N$93</c:f>
              <c:strCache>
                <c:ptCount val="1"/>
                <c:pt idx="0">
                  <c:v>平方</c:v>
                </c:pt>
              </c:strCache>
            </c:strRef>
          </c:tx>
          <c:cat>
            <c:numRef>
              <c:f>Sheet1!$A$26:$A$33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Sheet1!$N$94:$N$101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0.222222</c:v>
                </c:pt>
                <c:pt idx="6">
                  <c:v>0.27777800000000002</c:v>
                </c:pt>
                <c:pt idx="7">
                  <c:v>0.33333299999999999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26-AD48-A485-508688A66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321280"/>
        <c:axId val="242692096"/>
      </c:lineChart>
      <c:catAx>
        <c:axId val="24232128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692096"/>
        <c:crosses val="autoZero"/>
        <c:auto val="1"/>
        <c:lblAlgn val="ctr"/>
        <c:lblOffset val="100"/>
        <c:noMultiLvlLbl val="0"/>
      </c:catAx>
      <c:valAx>
        <c:axId val="242692096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误码率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321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>
              <a:defRPr lang="zh-CN" sz="1800" b="1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en-US" altLang="zh-CN" sz="1400">
                <a:latin typeface="+mn-ea"/>
                <a:ea typeface="+mn-ea"/>
              </a:rPr>
              <a:t>sin</a:t>
            </a:r>
            <a:r>
              <a:rPr lang="zh-CN" altLang="en-US" sz="1400">
                <a:latin typeface="+mn-ea"/>
                <a:ea typeface="+mn-ea"/>
              </a:rPr>
              <a:t>三角函数窗函数男、女声</a:t>
            </a:r>
            <a:r>
              <a:rPr lang="en-US" altLang="zh-CN" sz="1400">
                <a:latin typeface="+mn-ea"/>
                <a:ea typeface="+mn-ea"/>
              </a:rPr>
              <a:t>SNR</a:t>
            </a:r>
            <a:r>
              <a:rPr lang="zh-CN" altLang="en-US" sz="1400">
                <a:latin typeface="+mn-ea"/>
                <a:ea typeface="+mn-ea"/>
              </a:rPr>
              <a:t>折线图</a:t>
            </a:r>
          </a:p>
        </c:rich>
      </c:tx>
      <c:layout>
        <c:manualLayout>
          <c:xMode val="edge"/>
          <c:yMode val="edge"/>
          <c:x val="0.15925"/>
          <c:y val="2.777777777777780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Sheet1!$J$14</c:f>
              <c:strCache>
                <c:ptCount val="1"/>
                <c:pt idx="0">
                  <c:v>男声SNR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Sheet1!$J$15:$J$22</c:f>
              <c:numCache>
                <c:formatCode>General</c:formatCode>
                <c:ptCount val="8"/>
                <c:pt idx="0">
                  <c:v>3.0955689999999998</c:v>
                </c:pt>
                <c:pt idx="1">
                  <c:v>3.0955710000000001</c:v>
                </c:pt>
                <c:pt idx="2">
                  <c:v>3.0956130000000002</c:v>
                </c:pt>
                <c:pt idx="3">
                  <c:v>3.0968079999999998</c:v>
                </c:pt>
                <c:pt idx="4">
                  <c:v>3.1855340000000001</c:v>
                </c:pt>
                <c:pt idx="5">
                  <c:v>4.1449569999999998</c:v>
                </c:pt>
                <c:pt idx="6">
                  <c:v>4.7584559999999998</c:v>
                </c:pt>
                <c:pt idx="7">
                  <c:v>5.4737299999999998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02-4794-91C0-29159512EADC}"/>
            </c:ext>
          </c:extLst>
        </c:ser>
        <c:ser>
          <c:idx val="1"/>
          <c:order val="1"/>
          <c:tx>
            <c:strRef>
              <c:f>Sheet1!$K$14</c:f>
              <c:strCache>
                <c:ptCount val="1"/>
                <c:pt idx="0">
                  <c:v>女声SNR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Sheet1!$K$15:$K$22</c:f>
              <c:numCache>
                <c:formatCode>General</c:formatCode>
                <c:ptCount val="8"/>
                <c:pt idx="0">
                  <c:v>3.0951240000000002</c:v>
                </c:pt>
                <c:pt idx="1">
                  <c:v>3.095202</c:v>
                </c:pt>
                <c:pt idx="2">
                  <c:v>3.0955759999999999</c:v>
                </c:pt>
                <c:pt idx="3">
                  <c:v>3.0989659999999999</c:v>
                </c:pt>
                <c:pt idx="4">
                  <c:v>3.1478350000000002</c:v>
                </c:pt>
                <c:pt idx="5">
                  <c:v>4.1493270000000004</c:v>
                </c:pt>
                <c:pt idx="6">
                  <c:v>4.7589509999999997</c:v>
                </c:pt>
                <c:pt idx="7">
                  <c:v>5.4711540000000003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02-4794-91C0-29159512E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773184"/>
        <c:axId val="308666752"/>
      </c:lineChart>
      <c:catAx>
        <c:axId val="30577318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666752"/>
        <c:crosses val="autoZero"/>
        <c:auto val="1"/>
        <c:lblAlgn val="ctr"/>
        <c:lblOffset val="100"/>
        <c:noMultiLvlLbl val="0"/>
      </c:catAx>
      <c:valAx>
        <c:axId val="308666752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SNR</a:t>
                </a:r>
                <a:endParaRPr lang="zh-CN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5773184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400">
                <a:latin typeface="+mn-ea"/>
                <a:ea typeface="+mn-ea"/>
              </a:rPr>
              <a:t>直线窗函数男、女声</a:t>
            </a:r>
            <a:r>
              <a:rPr lang="en-US" altLang="zh-CN" sz="1400">
                <a:latin typeface="+mn-ea"/>
                <a:ea typeface="+mn-ea"/>
              </a:rPr>
              <a:t>SNR</a:t>
            </a:r>
            <a:r>
              <a:rPr lang="zh-CN" altLang="en-US" sz="1400">
                <a:latin typeface="+mn-ea"/>
                <a:ea typeface="+mn-ea"/>
              </a:rPr>
              <a:t>折线图</a:t>
            </a:r>
          </a:p>
        </c:rich>
      </c:tx>
      <c:layout>
        <c:manualLayout>
          <c:xMode val="edge"/>
          <c:yMode val="edge"/>
          <c:x val="0.15925"/>
          <c:y val="2.777777777777790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Sheet1!$J$25</c:f>
              <c:strCache>
                <c:ptCount val="1"/>
                <c:pt idx="0">
                  <c:v>男声SNR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Sheet1!$J$26:$J$33</c:f>
              <c:numCache>
                <c:formatCode>General</c:formatCode>
                <c:ptCount val="8"/>
                <c:pt idx="0">
                  <c:v>3.0955689999999998</c:v>
                </c:pt>
                <c:pt idx="1">
                  <c:v>3.0955720000000002</c:v>
                </c:pt>
                <c:pt idx="2">
                  <c:v>3.095631</c:v>
                </c:pt>
                <c:pt idx="3">
                  <c:v>3.0980699999999999</c:v>
                </c:pt>
                <c:pt idx="4">
                  <c:v>3.2334459999999998</c:v>
                </c:pt>
                <c:pt idx="5">
                  <c:v>4.5385450000000001</c:v>
                </c:pt>
                <c:pt idx="6">
                  <c:v>5.4769880000000004</c:v>
                </c:pt>
                <c:pt idx="7">
                  <c:v>6.6619479999999998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B-4001-8C44-5520C2541077}"/>
            </c:ext>
          </c:extLst>
        </c:ser>
        <c:ser>
          <c:idx val="1"/>
          <c:order val="1"/>
          <c:tx>
            <c:strRef>
              <c:f>Sheet1!$K$25</c:f>
              <c:strCache>
                <c:ptCount val="1"/>
                <c:pt idx="0">
                  <c:v>女声SNR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Sheet1!$K$26:$K$33</c:f>
              <c:numCache>
                <c:formatCode>General</c:formatCode>
                <c:ptCount val="8"/>
                <c:pt idx="0">
                  <c:v>3.0951240000000002</c:v>
                </c:pt>
                <c:pt idx="1">
                  <c:v>3.0952259999999998</c:v>
                </c:pt>
                <c:pt idx="2">
                  <c:v>3.095764</c:v>
                </c:pt>
                <c:pt idx="3">
                  <c:v>3.099602</c:v>
                </c:pt>
                <c:pt idx="4">
                  <c:v>3.1765150000000002</c:v>
                </c:pt>
                <c:pt idx="5">
                  <c:v>4.5328200000000001</c:v>
                </c:pt>
                <c:pt idx="6">
                  <c:v>5.4586079999999999</c:v>
                </c:pt>
                <c:pt idx="7">
                  <c:v>6.6453660000000001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B-4001-8C44-5520C2541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526144"/>
        <c:axId val="311528832"/>
      </c:lineChart>
      <c:catAx>
        <c:axId val="3115261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528832"/>
        <c:crosses val="autoZero"/>
        <c:auto val="1"/>
        <c:lblAlgn val="ctr"/>
        <c:lblOffset val="100"/>
        <c:noMultiLvlLbl val="0"/>
      </c:catAx>
      <c:valAx>
        <c:axId val="311528832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SNR</a:t>
                </a:r>
                <a:endParaRPr lang="zh-CN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526144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400">
                <a:latin typeface="+mn-ea"/>
                <a:ea typeface="+mn-ea"/>
              </a:rPr>
              <a:t>平方窗函数男、女声</a:t>
            </a:r>
            <a:r>
              <a:rPr lang="en-US" altLang="zh-CN" sz="1400">
                <a:latin typeface="+mn-ea"/>
                <a:ea typeface="+mn-ea"/>
              </a:rPr>
              <a:t>SNR</a:t>
            </a:r>
            <a:r>
              <a:rPr lang="zh-CN" altLang="en-US" sz="1400">
                <a:latin typeface="+mn-ea"/>
                <a:ea typeface="+mn-ea"/>
              </a:rPr>
              <a:t>折线图</a:t>
            </a:r>
          </a:p>
        </c:rich>
      </c:tx>
      <c:layout>
        <c:manualLayout>
          <c:xMode val="edge"/>
          <c:yMode val="edge"/>
          <c:x val="0.15925"/>
          <c:y val="2.777777777777790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Sheet1!$J$36</c:f>
              <c:strCache>
                <c:ptCount val="1"/>
                <c:pt idx="0">
                  <c:v>男声SNR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Sheet1!$J$37:$J$44</c:f>
              <c:numCache>
                <c:formatCode>General</c:formatCode>
                <c:ptCount val="8"/>
                <c:pt idx="0">
                  <c:v>3.0955689999999998</c:v>
                </c:pt>
                <c:pt idx="1">
                  <c:v>3.0955720000000002</c:v>
                </c:pt>
                <c:pt idx="2">
                  <c:v>3.0956440000000001</c:v>
                </c:pt>
                <c:pt idx="3">
                  <c:v>3.0991399999999998</c:v>
                </c:pt>
                <c:pt idx="4">
                  <c:v>3.2721960000000001</c:v>
                </c:pt>
                <c:pt idx="5">
                  <c:v>4.881068</c:v>
                </c:pt>
                <c:pt idx="6">
                  <c:v>6.1531539999999998</c:v>
                </c:pt>
                <c:pt idx="7">
                  <c:v>7.9226390000000002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4F4-AD95-1844BB51EAA7}"/>
            </c:ext>
          </c:extLst>
        </c:ser>
        <c:ser>
          <c:idx val="1"/>
          <c:order val="1"/>
          <c:tx>
            <c:strRef>
              <c:f>Sheet1!$K$36</c:f>
              <c:strCache>
                <c:ptCount val="1"/>
                <c:pt idx="0">
                  <c:v>女声SNR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Sheet1!$K$37:$K$44</c:f>
              <c:numCache>
                <c:formatCode>General</c:formatCode>
                <c:ptCount val="8"/>
                <c:pt idx="0">
                  <c:v>3.0951240000000002</c:v>
                </c:pt>
                <c:pt idx="1">
                  <c:v>3.0952449999999998</c:v>
                </c:pt>
                <c:pt idx="2">
                  <c:v>3.095917</c:v>
                </c:pt>
                <c:pt idx="3">
                  <c:v>3.1000909999999999</c:v>
                </c:pt>
                <c:pt idx="4">
                  <c:v>3.2007469999999998</c:v>
                </c:pt>
                <c:pt idx="5">
                  <c:v>4.8630769999999997</c:v>
                </c:pt>
                <c:pt idx="6">
                  <c:v>6.110506</c:v>
                </c:pt>
                <c:pt idx="7">
                  <c:v>7.8846780000000001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4F4-AD95-1844BB51E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275520"/>
        <c:axId val="315278080"/>
      </c:lineChart>
      <c:catAx>
        <c:axId val="31527552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278080"/>
        <c:crosses val="autoZero"/>
        <c:auto val="1"/>
        <c:lblAlgn val="ctr"/>
        <c:lblOffset val="100"/>
        <c:noMultiLvlLbl val="0"/>
      </c:catAx>
      <c:valAx>
        <c:axId val="315278080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SNR</a:t>
                </a:r>
                <a:endParaRPr lang="zh-CN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275520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/>
              <a:t>对数窗函数男、女声误比特率折线图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Sheet1!$L$3</c:f>
              <c:strCache>
                <c:ptCount val="1"/>
                <c:pt idx="0">
                  <c:v>男声误比特率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Sheet1!$L$4:$L$11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A9-470C-A657-12978BD5C0FE}"/>
            </c:ext>
          </c:extLst>
        </c:ser>
        <c:ser>
          <c:idx val="1"/>
          <c:order val="1"/>
          <c:tx>
            <c:strRef>
              <c:f>Sheet1!$M$3</c:f>
              <c:strCache>
                <c:ptCount val="1"/>
                <c:pt idx="0">
                  <c:v>女声误比特率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Sheet1!$M$4:$M$11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A9-470C-A657-12978BD5C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729472"/>
        <c:axId val="305081344"/>
      </c:lineChart>
      <c:catAx>
        <c:axId val="3047294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5081344"/>
        <c:crosses val="autoZero"/>
        <c:auto val="1"/>
        <c:lblAlgn val="ctr"/>
        <c:lblOffset val="100"/>
        <c:noMultiLvlLbl val="0"/>
      </c:catAx>
      <c:valAx>
        <c:axId val="305081344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误比特率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4729472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sin</a:t>
            </a:r>
            <a:r>
              <a:rPr lang="zh-CN" alt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三角函数</a:t>
            </a:r>
            <a:r>
              <a:rPr lang="zh-CN" altLang="en-US" sz="1400"/>
              <a:t>窗函数男、女声误比特率折线图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Sheet1!$L$14</c:f>
              <c:strCache>
                <c:ptCount val="1"/>
                <c:pt idx="0">
                  <c:v>男声误比特率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Sheet1!$L$15:$L$22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3.4719999999999998E-3</c:v>
                </c:pt>
                <c:pt idx="5">
                  <c:v>3.4722000000000003E-2</c:v>
                </c:pt>
                <c:pt idx="6">
                  <c:v>4.8611000000000001E-2</c:v>
                </c:pt>
                <c:pt idx="7">
                  <c:v>6.5972000000000003E-2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C9-4CDA-8AC4-9DDECE09DA9D}"/>
            </c:ext>
          </c:extLst>
        </c:ser>
        <c:ser>
          <c:idx val="1"/>
          <c:order val="1"/>
          <c:tx>
            <c:strRef>
              <c:f>Sheet1!$M$14</c:f>
              <c:strCache>
                <c:ptCount val="1"/>
                <c:pt idx="0">
                  <c:v>女声误比特率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Sheet1!$M$15:$M$22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3.4719999999999998E-3</c:v>
                </c:pt>
                <c:pt idx="5">
                  <c:v>2.7778000000000001E-2</c:v>
                </c:pt>
                <c:pt idx="6">
                  <c:v>3.125E-2</c:v>
                </c:pt>
                <c:pt idx="7">
                  <c:v>4.8611000000000001E-2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C9-4CDA-8AC4-9DDECE09D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18976"/>
        <c:axId val="308913664"/>
      </c:lineChart>
      <c:catAx>
        <c:axId val="3087189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913664"/>
        <c:crosses val="autoZero"/>
        <c:auto val="1"/>
        <c:lblAlgn val="ctr"/>
        <c:lblOffset val="100"/>
        <c:noMultiLvlLbl val="0"/>
      </c:catAx>
      <c:valAx>
        <c:axId val="308913664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误比特率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718976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/>
              <a:t>直线窗函数男、女声误比特率折线图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Sheet1!$L$25</c:f>
              <c:strCache>
                <c:ptCount val="1"/>
                <c:pt idx="0">
                  <c:v>男声误比特率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Sheet1!$L$26:$L$33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6.9439999999999997E-3</c:v>
                </c:pt>
                <c:pt idx="5">
                  <c:v>5.2082999999999997E-2</c:v>
                </c:pt>
                <c:pt idx="6">
                  <c:v>8.3333000000000004E-2</c:v>
                </c:pt>
                <c:pt idx="7">
                  <c:v>0.121528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58-4D8F-B7FB-2CD340E95217}"/>
            </c:ext>
          </c:extLst>
        </c:ser>
        <c:ser>
          <c:idx val="1"/>
          <c:order val="1"/>
          <c:tx>
            <c:strRef>
              <c:f>Sheet1!$M$25</c:f>
              <c:strCache>
                <c:ptCount val="1"/>
                <c:pt idx="0">
                  <c:v>女声误比特率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Sheet1!$M$26:$M$33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3.4719999999999998E-3</c:v>
                </c:pt>
                <c:pt idx="5">
                  <c:v>3.125E-2</c:v>
                </c:pt>
                <c:pt idx="6">
                  <c:v>5.9027999999999997E-2</c:v>
                </c:pt>
                <c:pt idx="7">
                  <c:v>6.9444000000000006E-2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58-4D8F-B7FB-2CD340E95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009856"/>
        <c:axId val="314019840"/>
      </c:lineChart>
      <c:catAx>
        <c:axId val="3140098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19840"/>
        <c:crosses val="autoZero"/>
        <c:auto val="1"/>
        <c:lblAlgn val="ctr"/>
        <c:lblOffset val="100"/>
        <c:noMultiLvlLbl val="0"/>
      </c:catAx>
      <c:valAx>
        <c:axId val="314019840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误比特率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9856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/>
              <a:t>平方窗函数男、女声误比特率折线图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Sheet1!$L$36</c:f>
              <c:strCache>
                <c:ptCount val="1"/>
                <c:pt idx="0">
                  <c:v>男声误比特率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Sheet1!$L$37:$L$44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6.9439999999999997E-3</c:v>
                </c:pt>
                <c:pt idx="5">
                  <c:v>9.0277999999999997E-2</c:v>
                </c:pt>
                <c:pt idx="6">
                  <c:v>0.159722</c:v>
                </c:pt>
                <c:pt idx="7">
                  <c:v>0.19791700000000001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D1-4E6D-9E9D-4242885089A8}"/>
            </c:ext>
          </c:extLst>
        </c:ser>
        <c:ser>
          <c:idx val="1"/>
          <c:order val="1"/>
          <c:tx>
            <c:strRef>
              <c:f>Sheet1!$M$36</c:f>
              <c:strCache>
                <c:ptCount val="1"/>
                <c:pt idx="0">
                  <c:v>女声误比特率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Sheet1!$M$37:$M$44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7.9861000000000001E-2</c:v>
                </c:pt>
                <c:pt idx="6">
                  <c:v>9.375E-2</c:v>
                </c:pt>
                <c:pt idx="7">
                  <c:v>0.128472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D1-4E6D-9E9D-424288508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945536"/>
        <c:axId val="316947456"/>
      </c:lineChart>
      <c:catAx>
        <c:axId val="31694553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947456"/>
        <c:crosses val="autoZero"/>
        <c:auto val="1"/>
        <c:lblAlgn val="ctr"/>
        <c:lblOffset val="100"/>
        <c:noMultiLvlLbl val="0"/>
      </c:catAx>
      <c:valAx>
        <c:axId val="316947456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误比特率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945536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/>
              <a:t>对数窗函数男、女声误码率折线图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男声误码率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Sheet1!$N$4:$N$11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ED-4BC7-8CF7-9B8B60FC382B}"/>
            </c:ext>
          </c:extLst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女声误码率</c:v>
                </c:pt>
              </c:strCache>
            </c:strRef>
          </c:tx>
          <c:cat>
            <c:numRef>
              <c:f>Sheet1!$A$4:$A$11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150000</c:v>
                </c:pt>
                <c:pt idx="7">
                  <c:v>200000</c:v>
                </c:pt>
              </c:numCache>
            </c:numRef>
          </c:cat>
          <c:val>
            <c:numRef>
              <c:f>Sheet1!$O$4:$O$11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ED-4BC7-8CF7-9B8B60FC3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539712"/>
        <c:axId val="305587328"/>
      </c:lineChart>
      <c:catAx>
        <c:axId val="30553971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窗两端的长度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5587328"/>
        <c:crosses val="autoZero"/>
        <c:auto val="1"/>
        <c:lblAlgn val="ctr"/>
        <c:lblOffset val="100"/>
        <c:noMultiLvlLbl val="0"/>
      </c:catAx>
      <c:valAx>
        <c:axId val="305587328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wordArtVertRtl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误码率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5539712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1C09-28FF-F941-93A7-F66539CA3828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7AF7F-7F47-3149-BAA4-22D2B58DD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0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AF7F-7F47-3149-BAA4-22D2B58DD81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1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AF7F-7F47-3149-BAA4-22D2B58DD81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AF7F-7F47-3149-BAA4-22D2B58DD81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28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AF7F-7F47-3149-BAA4-22D2B58DD81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09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AF7F-7F47-3149-BAA4-22D2B58DD81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61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AF7F-7F47-3149-BAA4-22D2B58DD81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33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AF7F-7F47-3149-BAA4-22D2B58DD81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2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AF7F-7F47-3149-BAA4-22D2B58DD81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97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AF7F-7F47-3149-BAA4-22D2B58DD81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32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24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8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68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8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76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54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49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38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6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6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68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4B82-17E3-CC48-AAC0-1A1DC4D42C1C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6A1A-AC49-C247-9D1B-01DDF81C22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32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9E555-9BB0-1C4C-8EA4-2FA70D59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496" y="1158240"/>
            <a:ext cx="9144000" cy="2387600"/>
          </a:xfrm>
        </p:spPr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回声隐藏分析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20003-4ED3-A74E-902B-5CC7C3A7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496" y="3733469"/>
            <a:ext cx="9144000" cy="1752929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信息隐藏理论与技术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组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1600" dirty="0">
              <a:solidFill>
                <a:schemeClr val="bg2">
                  <a:lumMod val="2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5644D0-EA8D-A04F-A5AF-E764A1BD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2" y="54446"/>
            <a:ext cx="3957144" cy="867321"/>
          </a:xfrm>
          <a:prstGeom prst="rect">
            <a:avLst/>
          </a:prstGeom>
        </p:spPr>
      </p:pic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FD69A94-D6EA-6A4A-A5BA-E2C04AD8171F}"/>
              </a:ext>
            </a:extLst>
          </p:cNvPr>
          <p:cNvCxnSpPr>
            <a:cxnSpLocks/>
          </p:cNvCxnSpPr>
          <p:nvPr/>
        </p:nvCxnSpPr>
        <p:spPr>
          <a:xfrm>
            <a:off x="1308538" y="3587496"/>
            <a:ext cx="9821917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图片包含 室内&#10;&#10;&#10;&#10;自动生成的说明">
            <a:extLst>
              <a:ext uri="{FF2B5EF4-FFF2-40B4-BE49-F238E27FC236}">
                <a16:creationId xmlns:a16="http://schemas.microsoft.com/office/drawing/2014/main" id="{083C5593-A1F4-DA4D-93F0-CFA80CF48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" t="1" r="34995" b="1886"/>
          <a:stretch/>
        </p:blipFill>
        <p:spPr>
          <a:xfrm>
            <a:off x="8994093" y="54446"/>
            <a:ext cx="3097635" cy="8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关键设计</a:t>
            </a: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加窗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3163329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6B35E3-5063-4C72-8332-993B7E8B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943" y="798393"/>
            <a:ext cx="3361905" cy="19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04EC7A-B78C-4D8B-9695-540E5469D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623" y="812304"/>
            <a:ext cx="3371429" cy="18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F3BC3A-D372-476B-8E85-0BD3A4D23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324" y="3686978"/>
            <a:ext cx="3409524" cy="19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265A2C-D72D-4231-A186-6E54D8F67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098" y="3739358"/>
            <a:ext cx="3400000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关键设计</a:t>
            </a: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衰减系数自适应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9A085F9-03C8-844E-A3ED-C177C92EBEEC}"/>
              </a:ext>
            </a:extLst>
          </p:cNvPr>
          <p:cNvSpPr txBox="1">
            <a:spLocks/>
          </p:cNvSpPr>
          <p:nvPr/>
        </p:nvSpPr>
        <p:spPr>
          <a:xfrm>
            <a:off x="3832179" y="2541151"/>
            <a:ext cx="7542378" cy="237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在衰减系数固定和自适应的情况下，分别计算误码率和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PSNR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，分析算法性能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3163329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9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实验分析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9A085F9-03C8-844E-A3ED-C177C92EBEEC}"/>
              </a:ext>
            </a:extLst>
          </p:cNvPr>
          <p:cNvSpPr txBox="1">
            <a:spLocks/>
          </p:cNvSpPr>
          <p:nvPr/>
        </p:nvSpPr>
        <p:spPr>
          <a:xfrm>
            <a:off x="3835649" y="2374678"/>
            <a:ext cx="6871736" cy="63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多回声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前后向回声隐藏算法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2864384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E6D0E9D-1252-014B-8BC9-A164706B10D6}"/>
              </a:ext>
            </a:extLst>
          </p:cNvPr>
          <p:cNvSpPr txBox="1">
            <a:spLocks/>
          </p:cNvSpPr>
          <p:nvPr/>
        </p:nvSpPr>
        <p:spPr>
          <a:xfrm>
            <a:off x="3835649" y="3573333"/>
            <a:ext cx="4361717" cy="63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加窗回声隐藏算法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1E3F3BD-BBF7-314B-9C71-42D121AB2576}"/>
              </a:ext>
            </a:extLst>
          </p:cNvPr>
          <p:cNvSpPr txBox="1">
            <a:spLocks/>
          </p:cNvSpPr>
          <p:nvPr/>
        </p:nvSpPr>
        <p:spPr>
          <a:xfrm>
            <a:off x="3835649" y="1318030"/>
            <a:ext cx="4361717" cy="63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简单回声隐藏算法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30E4A55-66BD-A84F-840B-E71740DA539E}"/>
              </a:ext>
            </a:extLst>
          </p:cNvPr>
          <p:cNvSpPr txBox="1">
            <a:spLocks/>
          </p:cNvSpPr>
          <p:nvPr/>
        </p:nvSpPr>
        <p:spPr>
          <a:xfrm>
            <a:off x="3835647" y="4629760"/>
            <a:ext cx="5490323" cy="63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四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衰减系数自适应回声隐藏算法</a:t>
            </a:r>
          </a:p>
        </p:txBody>
      </p:sp>
    </p:spTree>
    <p:extLst>
      <p:ext uri="{BB962C8B-B14F-4D97-AF65-F5344CB8AC3E}">
        <p14:creationId xmlns:p14="http://schemas.microsoft.com/office/powerpoint/2010/main" val="319281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F60B2-5B4E-434D-AA0A-BF0A6AD4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简单回声隐藏算法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——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分段大小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752C240-7B1A-A447-822C-9FF438727794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FB6C23C-AA69-EA46-AE14-933E1A7FC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96719"/>
              </p:ext>
            </p:extLst>
          </p:nvPr>
        </p:nvGraphicFramePr>
        <p:xfrm>
          <a:off x="1045464" y="1854771"/>
          <a:ext cx="6024408" cy="455718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33727">
                  <a:extLst>
                    <a:ext uri="{9D8B030D-6E8A-4147-A177-3AD203B41FA5}">
                      <a16:colId xmlns:a16="http://schemas.microsoft.com/office/drawing/2014/main" val="1855159073"/>
                    </a:ext>
                  </a:extLst>
                </a:gridCol>
                <a:gridCol w="895999">
                  <a:extLst>
                    <a:ext uri="{9D8B030D-6E8A-4147-A177-3AD203B41FA5}">
                      <a16:colId xmlns:a16="http://schemas.microsoft.com/office/drawing/2014/main" val="3637691592"/>
                    </a:ext>
                  </a:extLst>
                </a:gridCol>
                <a:gridCol w="899486">
                  <a:extLst>
                    <a:ext uri="{9D8B030D-6E8A-4147-A177-3AD203B41FA5}">
                      <a16:colId xmlns:a16="http://schemas.microsoft.com/office/drawing/2014/main" val="3988795430"/>
                    </a:ext>
                  </a:extLst>
                </a:gridCol>
                <a:gridCol w="883778">
                  <a:extLst>
                    <a:ext uri="{9D8B030D-6E8A-4147-A177-3AD203B41FA5}">
                      <a16:colId xmlns:a16="http://schemas.microsoft.com/office/drawing/2014/main" val="133600532"/>
                    </a:ext>
                  </a:extLst>
                </a:gridCol>
                <a:gridCol w="883778">
                  <a:extLst>
                    <a:ext uri="{9D8B030D-6E8A-4147-A177-3AD203B41FA5}">
                      <a16:colId xmlns:a16="http://schemas.microsoft.com/office/drawing/2014/main" val="910478851"/>
                    </a:ext>
                  </a:extLst>
                </a:gridCol>
                <a:gridCol w="813820">
                  <a:extLst>
                    <a:ext uri="{9D8B030D-6E8A-4147-A177-3AD203B41FA5}">
                      <a16:colId xmlns:a16="http://schemas.microsoft.com/office/drawing/2014/main" val="2534542338"/>
                    </a:ext>
                  </a:extLst>
                </a:gridCol>
                <a:gridCol w="813820">
                  <a:extLst>
                    <a:ext uri="{9D8B030D-6E8A-4147-A177-3AD203B41FA5}">
                      <a16:colId xmlns:a16="http://schemas.microsoft.com/office/drawing/2014/main" val="1988702904"/>
                    </a:ext>
                  </a:extLst>
                </a:gridCol>
              </a:tblGrid>
              <a:tr h="168784"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音频</a:t>
                      </a: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分段大小</a:t>
                      </a: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容量（</a:t>
                      </a:r>
                      <a:r>
                        <a:rPr lang="en-US" sz="11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bit/s</a:t>
                      </a:r>
                      <a:r>
                        <a:rPr lang="zh-CN" sz="11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）</a:t>
                      </a: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</a:rPr>
                        <a:t>透明性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</a:rPr>
                        <a:t>稳健性（误码率）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01339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MOS</a:t>
                      </a:r>
                      <a:endParaRPr lang="zh-CN" sz="11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SNR</a:t>
                      </a:r>
                      <a:endParaRPr lang="zh-CN" sz="11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无高斯攻击</a:t>
                      </a: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高斯攻击</a:t>
                      </a: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964617"/>
                  </a:ext>
                </a:extLst>
              </a:tr>
              <a:tr h="337569">
                <a:tc rowSpan="6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男声</a:t>
                      </a: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64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125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4.436391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0.833333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0.972222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6231951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128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62.5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4.436766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0.416667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0.638889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9961347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256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31.25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4.435938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0.388889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0.611111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355953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512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15.625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4.436812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0.361111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0.472222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6703507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1024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7.8125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4.437013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0.555556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0.638889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7958448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2048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3.90625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4.437597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0.750000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0.861111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68508"/>
                  </a:ext>
                </a:extLst>
              </a:tr>
              <a:tr h="337569">
                <a:tc rowSpan="6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女声</a:t>
                      </a: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64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125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4.437940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0.777778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0.916667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455062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128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62.5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4.436956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0.388889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0.777778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953175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256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31.25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4.436003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0.166667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0.472222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1170175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512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15.625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4.437125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0.055556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0.444444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083458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1024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7.8125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4.437626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0.555556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0.222222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2216608"/>
                  </a:ext>
                </a:extLst>
              </a:tr>
              <a:tr h="337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2048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3.90625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4.436495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0.000000</a:t>
                      </a:r>
                      <a:endParaRPr lang="zh-CN" altLang="en-US" sz="1100" kern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+mn-cs"/>
                        </a:rPr>
                        <a:t>0.138889</a:t>
                      </a:r>
                      <a:endParaRPr lang="zh-CN" altLang="en-US" sz="1100" kern="0" dirty="0"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+mn-cs"/>
                      </a:endParaRPr>
                    </a:p>
                  </a:txBody>
                  <a:tcPr marL="60435" marR="60435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68874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C28CB7B-5728-2F4F-BD58-7EF9572DB32E}"/>
              </a:ext>
            </a:extLst>
          </p:cNvPr>
          <p:cNvSpPr/>
          <p:nvPr/>
        </p:nvSpPr>
        <p:spPr>
          <a:xfrm>
            <a:off x="7291039" y="2632431"/>
            <a:ext cx="42281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当延时和衰减系数固定的时候，分段大小</a:t>
            </a:r>
            <a:r>
              <a:rPr lang="zh-CN" altLang="zh-CN" b="1" kern="100" dirty="0"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对透明性影响不大</a:t>
            </a:r>
            <a:r>
              <a:rPr lang="zh-CN" altLang="zh-CN" b="1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分段大小在测试的范围内和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SNR</a:t>
            </a: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成正相关的关系，即分段大小越大透明性越好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随着分段大小的不断增大，</a:t>
            </a:r>
            <a:r>
              <a:rPr lang="zh-CN" altLang="zh-CN" b="1" dirty="0">
                <a:latin typeface="Heiti SC Medium" pitchFamily="2" charset="-128"/>
                <a:ea typeface="Heiti SC Medium" pitchFamily="2" charset="-128"/>
              </a:rPr>
              <a:t>误码率</a:t>
            </a: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在有无攻击的情况下</a:t>
            </a:r>
            <a:r>
              <a:rPr lang="zh-CN" altLang="zh-CN" b="1" dirty="0">
                <a:latin typeface="Heiti SC Medium" pitchFamily="2" charset="-128"/>
                <a:ea typeface="Heiti SC Medium" pitchFamily="2" charset="-128"/>
              </a:rPr>
              <a:t>均先减小后增大</a:t>
            </a: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C4B1AC-3203-2E4E-B54D-DBF81B29E803}"/>
              </a:ext>
            </a:extLst>
          </p:cNvPr>
          <p:cNvSpPr txBox="1"/>
          <p:nvPr/>
        </p:nvSpPr>
        <p:spPr>
          <a:xfrm>
            <a:off x="944135" y="6445229"/>
            <a:ext cx="5151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样本 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男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女声音频（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8000Hz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，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60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秒）衰减系数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:0.6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    延迟对 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(8,12)</a:t>
            </a:r>
          </a:p>
        </p:txBody>
      </p:sp>
    </p:spTree>
    <p:extLst>
      <p:ext uri="{BB962C8B-B14F-4D97-AF65-F5344CB8AC3E}">
        <p14:creationId xmlns:p14="http://schemas.microsoft.com/office/powerpoint/2010/main" val="54815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F60B2-5B4E-434D-AA0A-BF0A6AD4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简单回声隐藏算法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——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衰减系数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752C240-7B1A-A447-822C-9FF438727794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C28CB7B-5728-2F4F-BD58-7EF9572DB32E}"/>
              </a:ext>
            </a:extLst>
          </p:cNvPr>
          <p:cNvSpPr/>
          <p:nvPr/>
        </p:nvSpPr>
        <p:spPr>
          <a:xfrm>
            <a:off x="6793758" y="3016251"/>
            <a:ext cx="4987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添加的回声强度越大，对原来音频的影响也就越大，透明性也就越低 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Heiti SC Medium" pitchFamily="2" charset="-128"/>
                <a:ea typeface="Heiti SC Medium" pitchFamily="2" charset="-128"/>
              </a:rPr>
              <a:t>回声的强度越大，抵抗干扰的能力越强，</a:t>
            </a:r>
            <a:r>
              <a:rPr lang="zh-CN" altLang="en-US" b="1" dirty="0">
                <a:latin typeface="Heiti SC Medium" pitchFamily="2" charset="-128"/>
                <a:ea typeface="Heiti SC Medium" pitchFamily="2" charset="-128"/>
              </a:rPr>
              <a:t>但透明性越差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DC7A13-825F-ED49-8216-BFC268BC6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74673"/>
              </p:ext>
            </p:extLst>
          </p:nvPr>
        </p:nvGraphicFramePr>
        <p:xfrm>
          <a:off x="1077068" y="1794733"/>
          <a:ext cx="5586060" cy="459407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00540">
                  <a:extLst>
                    <a:ext uri="{9D8B030D-6E8A-4147-A177-3AD203B41FA5}">
                      <a16:colId xmlns:a16="http://schemas.microsoft.com/office/drawing/2014/main" val="2561241886"/>
                    </a:ext>
                  </a:extLst>
                </a:gridCol>
                <a:gridCol w="808714">
                  <a:extLst>
                    <a:ext uri="{9D8B030D-6E8A-4147-A177-3AD203B41FA5}">
                      <a16:colId xmlns:a16="http://schemas.microsoft.com/office/drawing/2014/main" val="1203638160"/>
                    </a:ext>
                  </a:extLst>
                </a:gridCol>
                <a:gridCol w="808714">
                  <a:extLst>
                    <a:ext uri="{9D8B030D-6E8A-4147-A177-3AD203B41FA5}">
                      <a16:colId xmlns:a16="http://schemas.microsoft.com/office/drawing/2014/main" val="4159302692"/>
                    </a:ext>
                  </a:extLst>
                </a:gridCol>
                <a:gridCol w="823024">
                  <a:extLst>
                    <a:ext uri="{9D8B030D-6E8A-4147-A177-3AD203B41FA5}">
                      <a16:colId xmlns:a16="http://schemas.microsoft.com/office/drawing/2014/main" val="3870245400"/>
                    </a:ext>
                  </a:extLst>
                </a:gridCol>
                <a:gridCol w="823024">
                  <a:extLst>
                    <a:ext uri="{9D8B030D-6E8A-4147-A177-3AD203B41FA5}">
                      <a16:colId xmlns:a16="http://schemas.microsoft.com/office/drawing/2014/main" val="480829612"/>
                    </a:ext>
                  </a:extLst>
                </a:gridCol>
                <a:gridCol w="761022">
                  <a:extLst>
                    <a:ext uri="{9D8B030D-6E8A-4147-A177-3AD203B41FA5}">
                      <a16:colId xmlns:a16="http://schemas.microsoft.com/office/drawing/2014/main" val="547692671"/>
                    </a:ext>
                  </a:extLst>
                </a:gridCol>
                <a:gridCol w="761022">
                  <a:extLst>
                    <a:ext uri="{9D8B030D-6E8A-4147-A177-3AD203B41FA5}">
                      <a16:colId xmlns:a16="http://schemas.microsoft.com/office/drawing/2014/main" val="2621208547"/>
                    </a:ext>
                  </a:extLst>
                </a:gridCol>
              </a:tblGrid>
              <a:tr h="148196"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effectLst/>
                        </a:rPr>
                        <a:t>音频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effectLst/>
                        </a:rPr>
                        <a:t>衰减系数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effectLst/>
                        </a:rPr>
                        <a:t>容量（</a:t>
                      </a:r>
                      <a:r>
                        <a:rPr lang="en-US" sz="900" b="1" kern="100" dirty="0">
                          <a:effectLst/>
                        </a:rPr>
                        <a:t>bit/s</a:t>
                      </a:r>
                      <a:r>
                        <a:rPr lang="zh-CN" sz="900" b="1" kern="100" dirty="0">
                          <a:effectLst/>
                        </a:rPr>
                        <a:t>）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effectLst/>
                        </a:rPr>
                        <a:t>透明性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effectLst/>
                        </a:rPr>
                        <a:t>稳健性（误码率）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13915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MOS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SNR</a:t>
                      </a:r>
                      <a:r>
                        <a:rPr lang="zh-CN" sz="900" b="1" kern="100" dirty="0">
                          <a:effectLst/>
                        </a:rPr>
                        <a:t>（</a:t>
                      </a:r>
                      <a:r>
                        <a:rPr lang="en-US" sz="900" b="1" kern="100" dirty="0">
                          <a:effectLst/>
                        </a:rPr>
                        <a:t>PSNR</a:t>
                      </a:r>
                      <a:r>
                        <a:rPr lang="zh-CN" sz="900" b="1" kern="100" dirty="0">
                          <a:effectLst/>
                        </a:rPr>
                        <a:t>）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effectLst/>
                        </a:rPr>
                        <a:t>无高斯攻击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effectLst/>
                        </a:rPr>
                        <a:t>高斯攻击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096078"/>
                  </a:ext>
                </a:extLst>
              </a:tr>
              <a:tr h="296392">
                <a:tc rowSpan="7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男声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0.3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10.457613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0.833333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0.972222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3280551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7.958838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0.638889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0.833333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3612073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0.5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6.020638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0.666667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0.722222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2761631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7.8125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4. 437013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0.555556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0.611111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10235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7.8125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3.098077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0.222222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0.472222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6146263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1.938238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0.083333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0.250000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218771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0.915188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0.083333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971349"/>
                  </a:ext>
                </a:extLst>
              </a:tr>
              <a:tr h="296392">
                <a:tc rowSpan="7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女声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10.458226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0.777778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0.944444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253239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0.4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7.8125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7.959451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0.638889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0.750000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62613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6.021251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0.666667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0.527778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142305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4.437626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0.555556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0.277778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326877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3.098690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0.000000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0.083333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6267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1.938851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0.000000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0.111111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27317"/>
                  </a:ext>
                </a:extLst>
              </a:tr>
              <a:tr h="296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7.8125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0.915800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0.000000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0.083333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37" marR="5263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0696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9188226-F8CC-DE41-9ECB-69C01B80E537}"/>
              </a:ext>
            </a:extLst>
          </p:cNvPr>
          <p:cNvSpPr txBox="1"/>
          <p:nvPr/>
        </p:nvSpPr>
        <p:spPr>
          <a:xfrm>
            <a:off x="1207699" y="6439941"/>
            <a:ext cx="539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样本 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男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女声音频（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8000Hz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，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60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秒）分段大小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:1024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    延迟对 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(8,12)</a:t>
            </a:r>
          </a:p>
        </p:txBody>
      </p:sp>
    </p:spTree>
    <p:extLst>
      <p:ext uri="{BB962C8B-B14F-4D97-AF65-F5344CB8AC3E}">
        <p14:creationId xmlns:p14="http://schemas.microsoft.com/office/powerpoint/2010/main" val="240667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F60B2-5B4E-434D-AA0A-BF0A6AD4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简单回声隐藏算法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——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回声延迟对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752C240-7B1A-A447-822C-9FF438727794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C28CB7B-5728-2F4F-BD58-7EF9572DB32E}"/>
              </a:ext>
            </a:extLst>
          </p:cNvPr>
          <p:cNvSpPr/>
          <p:nvPr/>
        </p:nvSpPr>
        <p:spPr>
          <a:xfrm>
            <a:off x="7504771" y="2230251"/>
            <a:ext cx="43601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延迟之间的间距越来越大的时候，透明性成下降的趋势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在回声延迟为（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8000,1000</a:t>
            </a: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）时可以明显的听到有回声在原来的音频上播放，虽然不影响获取信息，但是已经能发现有回声。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随着回声延迟的增加，</a:t>
            </a:r>
            <a:r>
              <a:rPr lang="zh-CN" altLang="zh-CN" b="1" dirty="0">
                <a:latin typeface="Heiti SC Medium" pitchFamily="2" charset="-128"/>
                <a:ea typeface="Heiti SC Medium" pitchFamily="2" charset="-128"/>
              </a:rPr>
              <a:t>误码率越来越低 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BCA400-9231-404B-8122-C8BFCDE26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9828"/>
              </p:ext>
            </p:extLst>
          </p:nvPr>
        </p:nvGraphicFramePr>
        <p:xfrm>
          <a:off x="838197" y="1912241"/>
          <a:ext cx="6521608" cy="43324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67587">
                  <a:extLst>
                    <a:ext uri="{9D8B030D-6E8A-4147-A177-3AD203B41FA5}">
                      <a16:colId xmlns:a16="http://schemas.microsoft.com/office/drawing/2014/main" val="2582498074"/>
                    </a:ext>
                  </a:extLst>
                </a:gridCol>
                <a:gridCol w="1102567">
                  <a:extLst>
                    <a:ext uri="{9D8B030D-6E8A-4147-A177-3AD203B41FA5}">
                      <a16:colId xmlns:a16="http://schemas.microsoft.com/office/drawing/2014/main" val="1319001559"/>
                    </a:ext>
                  </a:extLst>
                </a:gridCol>
                <a:gridCol w="1010687">
                  <a:extLst>
                    <a:ext uri="{9D8B030D-6E8A-4147-A177-3AD203B41FA5}">
                      <a16:colId xmlns:a16="http://schemas.microsoft.com/office/drawing/2014/main" val="1472375939"/>
                    </a:ext>
                  </a:extLst>
                </a:gridCol>
                <a:gridCol w="689104">
                  <a:extLst>
                    <a:ext uri="{9D8B030D-6E8A-4147-A177-3AD203B41FA5}">
                      <a16:colId xmlns:a16="http://schemas.microsoft.com/office/drawing/2014/main" val="2375706632"/>
                    </a:ext>
                  </a:extLst>
                </a:gridCol>
                <a:gridCol w="1079596">
                  <a:extLst>
                    <a:ext uri="{9D8B030D-6E8A-4147-A177-3AD203B41FA5}">
                      <a16:colId xmlns:a16="http://schemas.microsoft.com/office/drawing/2014/main" val="3275486775"/>
                    </a:ext>
                  </a:extLst>
                </a:gridCol>
                <a:gridCol w="1014959">
                  <a:extLst>
                    <a:ext uri="{9D8B030D-6E8A-4147-A177-3AD203B41FA5}">
                      <a16:colId xmlns:a16="http://schemas.microsoft.com/office/drawing/2014/main" val="3618894990"/>
                    </a:ext>
                  </a:extLst>
                </a:gridCol>
                <a:gridCol w="857108">
                  <a:extLst>
                    <a:ext uri="{9D8B030D-6E8A-4147-A177-3AD203B41FA5}">
                      <a16:colId xmlns:a16="http://schemas.microsoft.com/office/drawing/2014/main" val="3543967823"/>
                    </a:ext>
                  </a:extLst>
                </a:gridCol>
              </a:tblGrid>
              <a:tr h="228022"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音频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回声延迟对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容量（</a:t>
                      </a:r>
                      <a:r>
                        <a:rPr lang="en-US" sz="1200" b="1" kern="100" dirty="0">
                          <a:effectLst/>
                        </a:rPr>
                        <a:t>bit/s</a:t>
                      </a:r>
                      <a:r>
                        <a:rPr lang="zh-CN" sz="1200" b="1" kern="100" dirty="0">
                          <a:effectLst/>
                        </a:rPr>
                        <a:t>）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</a:rPr>
                        <a:t>透明性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</a:rPr>
                        <a:t>稳健性（误码率）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35905"/>
                  </a:ext>
                </a:extLst>
              </a:tr>
              <a:tr h="456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MOS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SNR</a:t>
                      </a:r>
                      <a:r>
                        <a:rPr lang="zh-CN" sz="1200" b="1" kern="100" dirty="0">
                          <a:effectLst/>
                        </a:rPr>
                        <a:t>（</a:t>
                      </a:r>
                      <a:r>
                        <a:rPr lang="en-US" sz="1200" b="1" kern="100" dirty="0">
                          <a:effectLst/>
                        </a:rPr>
                        <a:t>PSNR</a:t>
                      </a:r>
                      <a:r>
                        <a:rPr lang="zh-CN" sz="1200" b="1" kern="100" dirty="0">
                          <a:effectLst/>
                        </a:rPr>
                        <a:t>）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无高斯攻击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高斯攻击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433575"/>
                  </a:ext>
                </a:extLst>
              </a:tr>
              <a:tr h="456047">
                <a:tc rowSpan="4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男声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3.90625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4.436846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3794913"/>
                  </a:ext>
                </a:extLst>
              </a:tr>
              <a:tr h="456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8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12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3.90625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4.437597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0.750000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0.833333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9561037"/>
                  </a:ext>
                </a:extLst>
              </a:tr>
              <a:tr h="456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40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60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3.90625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4.441020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0.000000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0.055556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4258398"/>
                  </a:ext>
                </a:extLst>
              </a:tr>
              <a:tr h="456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800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1000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3.90625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4.359760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0.000000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0.083333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723463"/>
                  </a:ext>
                </a:extLst>
              </a:tr>
              <a:tr h="456047">
                <a:tc rowSpan="4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女声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3.90625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4.437000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0.972222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0.972222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0622616"/>
                  </a:ext>
                </a:extLst>
              </a:tr>
              <a:tr h="456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8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12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3.90625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4.436495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0.000000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0.138889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705359"/>
                  </a:ext>
                </a:extLst>
              </a:tr>
              <a:tr h="456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40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60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3.90625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4.435864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0.000000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0.027778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8774831"/>
                  </a:ext>
                </a:extLst>
              </a:tr>
              <a:tr h="456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800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1000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3.90625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4.476075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0.055556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2074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A7D43E7-6FC8-2B49-AEED-70D783FC4660}"/>
              </a:ext>
            </a:extLst>
          </p:cNvPr>
          <p:cNvSpPr txBox="1"/>
          <p:nvPr/>
        </p:nvSpPr>
        <p:spPr>
          <a:xfrm>
            <a:off x="838197" y="6335433"/>
            <a:ext cx="539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样本 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男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女声音频（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8000Hz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，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60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秒）分段大小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:1024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    衰减系数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363591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F60B2-5B4E-434D-AA0A-BF0A6AD4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简单回声隐藏算法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——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攻击手法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752C240-7B1A-A447-822C-9FF438727794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C28CB7B-5728-2F4F-BD58-7EF9572DB32E}"/>
              </a:ext>
            </a:extLst>
          </p:cNvPr>
          <p:cNvSpPr/>
          <p:nvPr/>
        </p:nvSpPr>
        <p:spPr>
          <a:xfrm>
            <a:off x="6568674" y="2591713"/>
            <a:ext cx="49877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受到这四种攻击后，两个音频的误码率均小于</a:t>
            </a:r>
            <a:r>
              <a:rPr lang="en-US" altLang="zh-CN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20%</a:t>
            </a: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，可经由纠错编码恢复，因此在上述参数情况下，</a:t>
            </a:r>
            <a:r>
              <a:rPr lang="zh-CN" altLang="zh-CN" b="1" dirty="0">
                <a:latin typeface="Heiti SC Medium" pitchFamily="2" charset="-128"/>
                <a:ea typeface="Heiti SC Medium" pitchFamily="2" charset="-128"/>
              </a:rPr>
              <a:t>该算法能够抵抗低通滤波攻击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Heiti SC Medium" pitchFamily="2" charset="-128"/>
                <a:ea typeface="Heiti SC Medium" pitchFamily="2" charset="-128"/>
              </a:rPr>
              <a:t>女声音频的误码率明显低于男声音频</a:t>
            </a: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的误码率。</a:t>
            </a:r>
          </a:p>
          <a:p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89889E3-B9E0-5F4E-B4CF-62A52E43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28150"/>
              </p:ext>
            </p:extLst>
          </p:nvPr>
        </p:nvGraphicFramePr>
        <p:xfrm>
          <a:off x="1099788" y="2166423"/>
          <a:ext cx="4639831" cy="349264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57480">
                  <a:extLst>
                    <a:ext uri="{9D8B030D-6E8A-4147-A177-3AD203B41FA5}">
                      <a16:colId xmlns:a16="http://schemas.microsoft.com/office/drawing/2014/main" val="3193936795"/>
                    </a:ext>
                  </a:extLst>
                </a:gridCol>
                <a:gridCol w="1338909">
                  <a:extLst>
                    <a:ext uri="{9D8B030D-6E8A-4147-A177-3AD203B41FA5}">
                      <a16:colId xmlns:a16="http://schemas.microsoft.com/office/drawing/2014/main" val="371725053"/>
                    </a:ext>
                  </a:extLst>
                </a:gridCol>
                <a:gridCol w="1643442">
                  <a:extLst>
                    <a:ext uri="{9D8B030D-6E8A-4147-A177-3AD203B41FA5}">
                      <a16:colId xmlns:a16="http://schemas.microsoft.com/office/drawing/2014/main" val="2584862611"/>
                    </a:ext>
                  </a:extLst>
                </a:gridCol>
              </a:tblGrid>
              <a:tr h="385323"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endParaRPr lang="en-US" altLang="zh-CN" sz="1600" b="1" kern="100" dirty="0">
                        <a:effectLst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攻击手法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1600" b="1" kern="100" dirty="0"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误码率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78363"/>
                  </a:ext>
                </a:extLst>
              </a:tr>
              <a:tr h="375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男声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女声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02689"/>
                  </a:ext>
                </a:extLst>
              </a:tr>
              <a:tr h="572489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endParaRPr lang="en-US" altLang="zh-CN" sz="1600" kern="100" dirty="0">
                        <a:effectLst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高斯白噪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0.090278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0.010417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86342"/>
                  </a:ext>
                </a:extLst>
              </a:tr>
              <a:tr h="583968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endParaRPr lang="en-US" altLang="zh-CN" sz="1600" kern="100" dirty="0">
                        <a:effectLst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重采样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0.156250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0.243056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37711"/>
                  </a:ext>
                </a:extLst>
              </a:tr>
              <a:tr h="57510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A/mU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0.055556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0.000000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777559"/>
                  </a:ext>
                </a:extLst>
              </a:tr>
              <a:tr h="897409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endParaRPr lang="en-US" altLang="zh-CN" sz="1600" kern="100" dirty="0">
                        <a:effectLst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低通滤波</a:t>
                      </a:r>
                      <a:r>
                        <a:rPr lang="zh-CN" altLang="en-US" sz="1600" kern="100" dirty="0">
                          <a:effectLst/>
                        </a:rPr>
                        <a:t>攻击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0.166667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0.020833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18475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51365BB-BA7A-D54E-B8B7-9E56004D2AE9}"/>
              </a:ext>
            </a:extLst>
          </p:cNvPr>
          <p:cNvSpPr txBox="1"/>
          <p:nvPr/>
        </p:nvSpPr>
        <p:spPr>
          <a:xfrm>
            <a:off x="1099788" y="5909513"/>
            <a:ext cx="539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样本 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男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女声音频（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8000Hz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，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60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秒）分段大小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:1024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    延迟对 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(8,12)   </a:t>
            </a:r>
            <a:r>
              <a:rPr kumimoji="1" lang="zh-CN" altLang="en-US" sz="1050" dirty="0">
                <a:solidFill>
                  <a:schemeClr val="bg2">
                    <a:lumMod val="25000"/>
                  </a:schemeClr>
                </a:solidFill>
              </a:rPr>
              <a:t>衰减系数</a:t>
            </a:r>
            <a:r>
              <a:rPr kumimoji="1" lang="en-US" altLang="zh-CN" sz="1050" dirty="0">
                <a:solidFill>
                  <a:schemeClr val="bg2">
                    <a:lumMod val="25000"/>
                  </a:schemeClr>
                </a:solidFill>
              </a:rPr>
              <a:t>:0.7</a:t>
            </a:r>
          </a:p>
        </p:txBody>
      </p:sp>
    </p:spTree>
    <p:extLst>
      <p:ext uri="{BB962C8B-B14F-4D97-AF65-F5344CB8AC3E}">
        <p14:creationId xmlns:p14="http://schemas.microsoft.com/office/powerpoint/2010/main" val="336664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6A6EC-2934-C14A-AAD5-798C1361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多回声隐藏算法 </a:t>
            </a:r>
            <a:r>
              <a:rPr kumimoji="1"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VS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前后向回声隐藏算法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6E3C03B6-F48E-FA41-A905-93FA3C110E59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0C111F-EA3D-CF49-AE30-C19E3AF8A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81097"/>
              </p:ext>
            </p:extLst>
          </p:nvPr>
        </p:nvGraphicFramePr>
        <p:xfrm>
          <a:off x="684627" y="2117562"/>
          <a:ext cx="5617698" cy="402333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91212">
                  <a:extLst>
                    <a:ext uri="{9D8B030D-6E8A-4147-A177-3AD203B41FA5}">
                      <a16:colId xmlns:a16="http://schemas.microsoft.com/office/drawing/2014/main" val="1042851733"/>
                    </a:ext>
                  </a:extLst>
                </a:gridCol>
                <a:gridCol w="1033121">
                  <a:extLst>
                    <a:ext uri="{9D8B030D-6E8A-4147-A177-3AD203B41FA5}">
                      <a16:colId xmlns:a16="http://schemas.microsoft.com/office/drawing/2014/main" val="3240811231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88265511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745718063"/>
                    </a:ext>
                  </a:extLst>
                </a:gridCol>
                <a:gridCol w="1011868">
                  <a:extLst>
                    <a:ext uri="{9D8B030D-6E8A-4147-A177-3AD203B41FA5}">
                      <a16:colId xmlns:a16="http://schemas.microsoft.com/office/drawing/2014/main" val="2678281157"/>
                    </a:ext>
                  </a:extLst>
                </a:gridCol>
              </a:tblGrid>
              <a:tr h="220689">
                <a:tc rowSpan="3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14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14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攻击手法</a:t>
                      </a: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误码率</a:t>
                      </a: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20188"/>
                  </a:ext>
                </a:extLst>
              </a:tr>
              <a:tr h="514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14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多回声隐藏算法</a:t>
                      </a: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14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前后向回声隐藏算法</a:t>
                      </a: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83950"/>
                  </a:ext>
                </a:extLst>
              </a:tr>
              <a:tr h="459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endParaRPr lang="en-US" altLang="zh-CN" sz="14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男声</a:t>
                      </a: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endParaRPr lang="en-US" altLang="zh-CN" sz="14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女声</a:t>
                      </a:r>
                    </a:p>
                  </a:txBody>
                  <a:tcPr marL="48830" marR="4883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endParaRPr lang="en-US" altLang="zh-CN" sz="14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男声</a:t>
                      </a: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endParaRPr lang="en-US" altLang="zh-CN" sz="14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女声</a:t>
                      </a:r>
                    </a:p>
                  </a:txBody>
                  <a:tcPr marL="48830" marR="48830" marT="0" marB="0"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5044"/>
                  </a:ext>
                </a:extLst>
              </a:tr>
              <a:tr h="666729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高斯白噪</a:t>
                      </a: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0.072917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0.017361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0.003472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0.000000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82865"/>
                  </a:ext>
                </a:extLst>
              </a:tr>
              <a:tr h="666729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重采样</a:t>
                      </a: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Heiti SC Medium"/>
                          <a:cs typeface="+mn-cs"/>
                        </a:rPr>
                        <a:t>0.034722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Heiti SC Medium"/>
                          <a:cs typeface="+mn-cs"/>
                        </a:rPr>
                        <a:t>0.000000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Heiti SC Medium"/>
                          <a:cs typeface="+mn-cs"/>
                        </a:rPr>
                        <a:t>0.000000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Heiti SC Medium"/>
                          <a:cs typeface="+mn-cs"/>
                        </a:rPr>
                        <a:t>0.000000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14185"/>
                  </a:ext>
                </a:extLst>
              </a:tr>
              <a:tr h="799069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A/mU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0.027778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0.000000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0.000000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0.000000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7709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低通滤波攻击</a:t>
                      </a: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0.090278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0.003472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0.006944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0.000000</a:t>
                      </a:r>
                      <a:endParaRPr lang="zh-CN" sz="14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48830" marR="48830" marT="0" marB="0">
                    <a:lnL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3088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FEB94C1-0341-F349-B147-031C9055E852}"/>
              </a:ext>
            </a:extLst>
          </p:cNvPr>
          <p:cNvSpPr txBox="1"/>
          <p:nvPr/>
        </p:nvSpPr>
        <p:spPr>
          <a:xfrm>
            <a:off x="6302326" y="3016251"/>
            <a:ext cx="5205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分析表格中的数据，发现</a:t>
            </a:r>
            <a:r>
              <a:rPr lang="zh-CN" altLang="zh-CN" b="1" dirty="0">
                <a:latin typeface="Heiti SC Medium" pitchFamily="2" charset="-128"/>
                <a:ea typeface="Heiti SC Medium" pitchFamily="2" charset="-128"/>
              </a:rPr>
              <a:t>三种算法均能抵抗这四种攻击</a:t>
            </a: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，但</a:t>
            </a:r>
            <a:r>
              <a:rPr lang="zh-CN" altLang="zh-CN" b="1" dirty="0">
                <a:latin typeface="Heiti SC Medium" pitchFamily="2" charset="-128"/>
                <a:ea typeface="Heiti SC Medium" pitchFamily="2" charset="-128"/>
              </a:rPr>
              <a:t>抵抗能力前后向回声隐藏算法优于多回声隐藏算法，多回声隐藏算法优于简单回声隐藏算法</a:t>
            </a:r>
            <a:r>
              <a:rPr lang="zh-CN" altLang="zh-CN" dirty="0">
                <a:latin typeface="Heiti SC Medium" pitchFamily="2" charset="-128"/>
                <a:ea typeface="Heiti SC Medium" pitchFamily="2" charset="-128"/>
              </a:rPr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3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AEA70-3267-BE48-9853-BE0C9B7A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加窗回声隐藏算法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——4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加窗函数图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8AA1101-E8C6-FA40-B72B-F0D5AE4A34B6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32DC3FF-1A36-448B-B4A8-8BE8B266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832" y="1756004"/>
            <a:ext cx="6053526" cy="49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6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AEA70-3267-BE48-9853-BE0C9B7A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加窗回声隐藏算法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——SNR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分析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8AA1101-E8C6-FA40-B72B-F0D5AE4A34B6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16FFCF9-3D38-49C7-B5CD-CFAADC432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295415"/>
              </p:ext>
            </p:extLst>
          </p:nvPr>
        </p:nvGraphicFramePr>
        <p:xfrm>
          <a:off x="0" y="1700090"/>
          <a:ext cx="4572000" cy="268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D530064-D5C4-4EF3-88FC-22A307492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148049"/>
              </p:ext>
            </p:extLst>
          </p:nvPr>
        </p:nvGraphicFramePr>
        <p:xfrm>
          <a:off x="4407877" y="1709491"/>
          <a:ext cx="4572000" cy="268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42CE75C-0CF6-490E-886E-2C1352BF7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83665"/>
              </p:ext>
            </p:extLst>
          </p:nvPr>
        </p:nvGraphicFramePr>
        <p:xfrm>
          <a:off x="152396" y="4275623"/>
          <a:ext cx="3821727" cy="268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94871DF-2D53-492D-B028-71A9B2E67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241616"/>
              </p:ext>
            </p:extLst>
          </p:nvPr>
        </p:nvGraphicFramePr>
        <p:xfrm>
          <a:off x="4407877" y="4275623"/>
          <a:ext cx="4572000" cy="268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91F58562-23EE-48AA-8D44-20D7E5459926}"/>
              </a:ext>
            </a:extLst>
          </p:cNvPr>
          <p:cNvSpPr/>
          <p:nvPr/>
        </p:nvSpPr>
        <p:spPr>
          <a:xfrm>
            <a:off x="9789524" y="1902434"/>
            <a:ext cx="3573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男女声音频在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SNR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上几乎无差异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65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72" y="2659220"/>
            <a:ext cx="2137012" cy="1325563"/>
          </a:xfrm>
        </p:spPr>
        <p:txBody>
          <a:bodyPr>
            <a:normAutofit/>
          </a:bodyPr>
          <a:lstStyle/>
          <a:p>
            <a:r>
              <a:rPr kumimoji="1" lang="zh-CN" altLang="en-US" sz="6000" b="1" dirty="0">
                <a:latin typeface="Songti SC" panose="02010600040101010101" pitchFamily="2" charset="-122"/>
                <a:ea typeface="Songti SC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E398A-3AA4-0B47-BAFD-E3FB3F54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599" y="3458812"/>
            <a:ext cx="2560093" cy="90392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七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总结与展望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8A80A47-2D8D-2646-B7D4-01248C25A616}"/>
              </a:ext>
            </a:extLst>
          </p:cNvPr>
          <p:cNvSpPr txBox="1">
            <a:spLocks/>
          </p:cNvSpPr>
          <p:nvPr/>
        </p:nvSpPr>
        <p:spPr>
          <a:xfrm>
            <a:off x="3884415" y="2283613"/>
            <a:ext cx="2560093" cy="90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二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研究背景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01F39C-567D-3D4B-96F2-DAE50B5CFA0E}"/>
              </a:ext>
            </a:extLst>
          </p:cNvPr>
          <p:cNvSpPr txBox="1">
            <a:spLocks/>
          </p:cNvSpPr>
          <p:nvPr/>
        </p:nvSpPr>
        <p:spPr>
          <a:xfrm>
            <a:off x="3884413" y="3464362"/>
            <a:ext cx="2560093" cy="90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三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研究目标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94DBB7F-6DD5-BE43-8D49-34B40C27F3BF}"/>
              </a:ext>
            </a:extLst>
          </p:cNvPr>
          <p:cNvSpPr txBox="1">
            <a:spLocks/>
          </p:cNvSpPr>
          <p:nvPr/>
        </p:nvSpPr>
        <p:spPr>
          <a:xfrm>
            <a:off x="3884413" y="4659931"/>
            <a:ext cx="2560093" cy="90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四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研究方法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7569994-507D-5644-B320-2DFEFB049AA3}"/>
              </a:ext>
            </a:extLst>
          </p:cNvPr>
          <p:cNvSpPr txBox="1">
            <a:spLocks/>
          </p:cNvSpPr>
          <p:nvPr/>
        </p:nvSpPr>
        <p:spPr>
          <a:xfrm>
            <a:off x="7475819" y="1215998"/>
            <a:ext cx="2560093" cy="90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五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关键设计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DB16262-13F0-8241-B614-2F0822A6545D}"/>
              </a:ext>
            </a:extLst>
          </p:cNvPr>
          <p:cNvSpPr txBox="1">
            <a:spLocks/>
          </p:cNvSpPr>
          <p:nvPr/>
        </p:nvSpPr>
        <p:spPr>
          <a:xfrm>
            <a:off x="7449355" y="2287322"/>
            <a:ext cx="2560093" cy="90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六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实验分析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9A085F9-03C8-844E-A3ED-C177C92EBEEC}"/>
              </a:ext>
            </a:extLst>
          </p:cNvPr>
          <p:cNvSpPr txBox="1">
            <a:spLocks/>
          </p:cNvSpPr>
          <p:nvPr/>
        </p:nvSpPr>
        <p:spPr>
          <a:xfrm>
            <a:off x="3884414" y="1215998"/>
            <a:ext cx="2560093" cy="90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成员分工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2864384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AEA70-3267-BE48-9853-BE0C9B7A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7" y="365125"/>
            <a:ext cx="11867535" cy="1325563"/>
          </a:xfrm>
        </p:spPr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加窗回声隐藏算法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——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误比特率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+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误码率分析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8AA1101-E8C6-FA40-B72B-F0D5AE4A34B6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1F58562-23EE-48AA-8D44-20D7E5459926}"/>
              </a:ext>
            </a:extLst>
          </p:cNvPr>
          <p:cNvSpPr/>
          <p:nvPr/>
        </p:nvSpPr>
        <p:spPr>
          <a:xfrm>
            <a:off x="9789524" y="1902434"/>
            <a:ext cx="3573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男女声音频在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误比特率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上差异不大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70C2D1EF-3103-49B9-A921-B067130DF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851830"/>
              </p:ext>
            </p:extLst>
          </p:nvPr>
        </p:nvGraphicFramePr>
        <p:xfrm>
          <a:off x="0" y="1690688"/>
          <a:ext cx="4572000" cy="268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D18C119B-35AA-400D-935D-477D3CE39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805121"/>
              </p:ext>
            </p:extLst>
          </p:nvPr>
        </p:nvGraphicFramePr>
        <p:xfrm>
          <a:off x="4572000" y="1690688"/>
          <a:ext cx="4572000" cy="268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D0A78728-2BA8-4FC0-B22E-B756255CB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052755"/>
              </p:ext>
            </p:extLst>
          </p:nvPr>
        </p:nvGraphicFramePr>
        <p:xfrm>
          <a:off x="0" y="4166419"/>
          <a:ext cx="4055806" cy="283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E5737AA6-E6DF-4A12-816F-34B0527A1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607478"/>
              </p:ext>
            </p:extLst>
          </p:nvPr>
        </p:nvGraphicFramePr>
        <p:xfrm>
          <a:off x="4527754" y="4241337"/>
          <a:ext cx="4572000" cy="268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7536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AEA70-3267-BE48-9853-BE0C9B7A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47" y="365125"/>
            <a:ext cx="11863092" cy="1325563"/>
          </a:xfrm>
        </p:spPr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加窗回声隐藏算法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——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误比特率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+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误码率分析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8AA1101-E8C6-FA40-B72B-F0D5AE4A34B6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1F58562-23EE-48AA-8D44-20D7E5459926}"/>
              </a:ext>
            </a:extLst>
          </p:cNvPr>
          <p:cNvSpPr/>
          <p:nvPr/>
        </p:nvSpPr>
        <p:spPr>
          <a:xfrm>
            <a:off x="9789524" y="1902434"/>
            <a:ext cx="3573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男女声音频在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误码率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上差异不大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AE0CD7E-FD2E-418F-A64B-7C574609B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176302"/>
              </p:ext>
            </p:extLst>
          </p:nvPr>
        </p:nvGraphicFramePr>
        <p:xfrm>
          <a:off x="0" y="1690688"/>
          <a:ext cx="4572000" cy="268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237B689-ECBE-4B73-8165-547249C65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745907"/>
              </p:ext>
            </p:extLst>
          </p:nvPr>
        </p:nvGraphicFramePr>
        <p:xfrm>
          <a:off x="4894762" y="1690688"/>
          <a:ext cx="4572000" cy="268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B07AB129-F2A3-46C0-895C-5FA002BA7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648908"/>
              </p:ext>
            </p:extLst>
          </p:nvPr>
        </p:nvGraphicFramePr>
        <p:xfrm>
          <a:off x="127347" y="4379913"/>
          <a:ext cx="3835528" cy="259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43A17D1F-9B50-4370-8419-9F771A773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675713"/>
              </p:ext>
            </p:extLst>
          </p:nvPr>
        </p:nvGraphicFramePr>
        <p:xfrm>
          <a:off x="4894762" y="4286651"/>
          <a:ext cx="4572000" cy="268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D041359-382A-418C-888E-81BA5AC48D67}"/>
              </a:ext>
            </a:extLst>
          </p:cNvPr>
          <p:cNvSpPr/>
          <p:nvPr/>
        </p:nvSpPr>
        <p:spPr>
          <a:xfrm>
            <a:off x="10618838" y="2816956"/>
            <a:ext cx="11061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总体而言，女声相对男声评估值较低，可用性更好</a:t>
            </a:r>
            <a:endParaRPr lang="zh-CN" altLang="en-US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38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AEA70-3267-BE48-9853-BE0C9B7A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加窗回声隐藏算法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——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各形状窗分析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A2A22-4070-6C40-A5D5-42187827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8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</a:rPr>
              <a:t>衰减系数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0.7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</a:rPr>
              <a:t>          回声延迟样点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:40, 60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</a:rPr>
              <a:t>             分段大小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: 1024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</a:rPr>
              <a:t>                  两端平滑度（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0,10,100,1000,10000,100000,150000,200000)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8AA1101-E8C6-FA40-B72B-F0D5AE4A34B6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9CB7330-128E-C149-8D1F-1C08035C6D04}"/>
              </a:ext>
            </a:extLst>
          </p:cNvPr>
          <p:cNvCxnSpPr>
            <a:cxnSpLocks/>
          </p:cNvCxnSpPr>
          <p:nvPr/>
        </p:nvCxnSpPr>
        <p:spPr>
          <a:xfrm>
            <a:off x="913494" y="2115518"/>
            <a:ext cx="354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99817FDF-FBFB-E844-A6FE-EAD989EC2C8C}"/>
              </a:ext>
            </a:extLst>
          </p:cNvPr>
          <p:cNvSpPr/>
          <p:nvPr/>
        </p:nvSpPr>
        <p:spPr>
          <a:xfrm>
            <a:off x="989691" y="2088223"/>
            <a:ext cx="4571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E838496-12C4-FC4C-A708-90AB2B77068A}"/>
              </a:ext>
            </a:extLst>
          </p:cNvPr>
          <p:cNvSpPr/>
          <p:nvPr/>
        </p:nvSpPr>
        <p:spPr>
          <a:xfrm>
            <a:off x="1169387" y="2090495"/>
            <a:ext cx="45719" cy="6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8219ECFC-A76F-E046-ABB7-E49FF23EAA02}"/>
              </a:ext>
            </a:extLst>
          </p:cNvPr>
          <p:cNvCxnSpPr>
            <a:cxnSpLocks/>
          </p:cNvCxnSpPr>
          <p:nvPr/>
        </p:nvCxnSpPr>
        <p:spPr>
          <a:xfrm>
            <a:off x="2526209" y="2131449"/>
            <a:ext cx="3548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A2B6E94-280F-3D43-95D4-9AEDAED8CAF9}"/>
              </a:ext>
            </a:extLst>
          </p:cNvPr>
          <p:cNvSpPr txBox="1"/>
          <p:nvPr/>
        </p:nvSpPr>
        <p:spPr>
          <a:xfrm>
            <a:off x="1326790" y="2013041"/>
            <a:ext cx="83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Songti SC" panose="02010600040101010101" pitchFamily="2" charset="-122"/>
                <a:ea typeface="Songti SC" panose="02010600040101010101" pitchFamily="2" charset="-122"/>
              </a:rPr>
              <a:t>对数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A8CC64-E0FB-0348-B830-32FECD0E7750}"/>
              </a:ext>
            </a:extLst>
          </p:cNvPr>
          <p:cNvSpPr txBox="1"/>
          <p:nvPr/>
        </p:nvSpPr>
        <p:spPr>
          <a:xfrm>
            <a:off x="2899472" y="2016888"/>
            <a:ext cx="1167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Songti SC" panose="02010600040101010101" pitchFamily="2" charset="-122"/>
                <a:ea typeface="Songti SC" panose="02010600040101010101" pitchFamily="2" charset="-122"/>
              </a:rPr>
              <a:t>sin</a:t>
            </a:r>
            <a:r>
              <a:rPr kumimoji="1" lang="zh-CN" altLang="en-US" sz="1050" dirty="0">
                <a:latin typeface="Songti SC" panose="02010600040101010101" pitchFamily="2" charset="-122"/>
                <a:ea typeface="Songti SC" panose="02010600040101010101" pitchFamily="2" charset="-122"/>
              </a:rPr>
              <a:t>三角函数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444B70-12E7-7F40-9AE3-D32F7307B2CD}"/>
              </a:ext>
            </a:extLst>
          </p:cNvPr>
          <p:cNvSpPr/>
          <p:nvPr/>
        </p:nvSpPr>
        <p:spPr>
          <a:xfrm>
            <a:off x="2689981" y="2088107"/>
            <a:ext cx="45719" cy="820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934AA43-8BE7-D74A-A1F9-FD84A0F823DC}"/>
              </a:ext>
            </a:extLst>
          </p:cNvPr>
          <p:cNvCxnSpPr>
            <a:cxnSpLocks/>
          </p:cNvCxnSpPr>
          <p:nvPr/>
        </p:nvCxnSpPr>
        <p:spPr>
          <a:xfrm>
            <a:off x="4321567" y="2143846"/>
            <a:ext cx="3050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三角形 8">
            <a:extLst>
              <a:ext uri="{FF2B5EF4-FFF2-40B4-BE49-F238E27FC236}">
                <a16:creationId xmlns:a16="http://schemas.microsoft.com/office/drawing/2014/main" id="{646D05C0-0BCC-7A40-BA59-4CEC77462733}"/>
              </a:ext>
            </a:extLst>
          </p:cNvPr>
          <p:cNvSpPr/>
          <p:nvPr/>
        </p:nvSpPr>
        <p:spPr>
          <a:xfrm>
            <a:off x="4444400" y="2088108"/>
            <a:ext cx="86658" cy="83034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2">
                  <a:lumMod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BFE3A9B-B794-FC48-968E-4C0A0B65F7BF}"/>
              </a:ext>
            </a:extLst>
          </p:cNvPr>
          <p:cNvSpPr txBox="1"/>
          <p:nvPr/>
        </p:nvSpPr>
        <p:spPr>
          <a:xfrm>
            <a:off x="4639242" y="2016888"/>
            <a:ext cx="1167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Songti SC" panose="02010600040101010101" pitchFamily="2" charset="-122"/>
                <a:ea typeface="Songti SC" panose="02010600040101010101" pitchFamily="2" charset="-122"/>
              </a:rPr>
              <a:t>直线</a:t>
            </a: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AA5527FD-D23A-6D4C-AD0E-6E2B5EBE2A86}"/>
              </a:ext>
            </a:extLst>
          </p:cNvPr>
          <p:cNvCxnSpPr>
            <a:cxnSpLocks/>
          </p:cNvCxnSpPr>
          <p:nvPr/>
        </p:nvCxnSpPr>
        <p:spPr>
          <a:xfrm>
            <a:off x="6016166" y="2146119"/>
            <a:ext cx="3050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9F18AE4-3DED-E94D-8E16-56087D56AEFF}"/>
              </a:ext>
            </a:extLst>
          </p:cNvPr>
          <p:cNvCxnSpPr>
            <a:cxnSpLocks/>
          </p:cNvCxnSpPr>
          <p:nvPr/>
        </p:nvCxnSpPr>
        <p:spPr>
          <a:xfrm>
            <a:off x="6096000" y="2088107"/>
            <a:ext cx="113731" cy="9565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CD1A6B05-499A-EF46-916D-A787C83828D7}"/>
              </a:ext>
            </a:extLst>
          </p:cNvPr>
          <p:cNvCxnSpPr>
            <a:cxnSpLocks/>
          </p:cNvCxnSpPr>
          <p:nvPr/>
        </p:nvCxnSpPr>
        <p:spPr>
          <a:xfrm flipH="1">
            <a:off x="6096000" y="2090380"/>
            <a:ext cx="152400" cy="1070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4623121-DF65-E841-AA8D-89B23D44BB33}"/>
              </a:ext>
            </a:extLst>
          </p:cNvPr>
          <p:cNvSpPr txBox="1"/>
          <p:nvPr/>
        </p:nvSpPr>
        <p:spPr>
          <a:xfrm>
            <a:off x="6369984" y="2029504"/>
            <a:ext cx="1167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Songti SC" panose="02010600040101010101" pitchFamily="2" charset="-122"/>
                <a:ea typeface="Songti SC" panose="02010600040101010101" pitchFamily="2" charset="-122"/>
              </a:rPr>
              <a:t>平方</a:t>
            </a:r>
          </a:p>
        </p:txBody>
      </p:sp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FA659FF8-3224-2C44-BDB2-C86E3EEA9525}"/>
              </a:ext>
            </a:extLst>
          </p:cNvPr>
          <p:cNvSpPr txBox="1">
            <a:spLocks/>
          </p:cNvSpPr>
          <p:nvPr/>
        </p:nvSpPr>
        <p:spPr>
          <a:xfrm>
            <a:off x="31404" y="5372100"/>
            <a:ext cx="12160596" cy="1485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对数、三角函数、直线、平方窗函数的测试指标在窗两端平滑部分长度小于</a:t>
            </a:r>
            <a:r>
              <a:rPr lang="en-US" altLang="zh-CN" dirty="0"/>
              <a:t>10000</a:t>
            </a:r>
            <a:r>
              <a:rPr lang="zh-CN" altLang="en-US" dirty="0"/>
              <a:t>（</a:t>
            </a:r>
            <a:r>
              <a:rPr lang="en-US" altLang="zh-CN" dirty="0"/>
              <a:t>1/4.75=</a:t>
            </a:r>
            <a:r>
              <a:rPr lang="en-US" altLang="zh-CN" b="1" dirty="0"/>
              <a:t>21%</a:t>
            </a:r>
            <a:r>
              <a:rPr lang="zh-CN" altLang="en-US" dirty="0"/>
              <a:t>）时没有明显区别，大于</a:t>
            </a:r>
            <a:r>
              <a:rPr lang="en-US" altLang="zh-CN" dirty="0"/>
              <a:t>10000</a:t>
            </a:r>
            <a:r>
              <a:rPr lang="zh-CN" altLang="en-US" dirty="0"/>
              <a:t>时测试指标（</a:t>
            </a:r>
            <a:r>
              <a:rPr lang="en-US" altLang="zh-CN" dirty="0"/>
              <a:t>SNR</a:t>
            </a:r>
            <a:r>
              <a:rPr lang="zh-CN" altLang="en-US" dirty="0"/>
              <a:t>、误比特率、误码率）呈现依次递增的趋势，即它们</a:t>
            </a:r>
            <a:r>
              <a:rPr lang="zh-CN" altLang="en-US" sz="2700" b="1" dirty="0"/>
              <a:t>误比特率、误码率增加的同时透明性有所上升</a:t>
            </a:r>
            <a:r>
              <a:rPr lang="zh-CN" altLang="en-US" sz="2700" dirty="0"/>
              <a:t>，透明性和误比特</a:t>
            </a:r>
            <a:r>
              <a:rPr lang="en-US" altLang="zh-CN" sz="2700" dirty="0"/>
              <a:t>/</a:t>
            </a:r>
            <a:r>
              <a:rPr lang="zh-CN" altLang="en-US" sz="2700" dirty="0"/>
              <a:t>码率之间处于一种相对的状态，应根据实际的需求找出两者的平衡点。</a:t>
            </a:r>
          </a:p>
          <a:p>
            <a:r>
              <a:rPr lang="zh-CN" altLang="en-US" dirty="0"/>
              <a:t>本实验，</a:t>
            </a:r>
            <a:r>
              <a:rPr lang="zh-CN" altLang="en-US" b="1" dirty="0"/>
              <a:t>矩形框窗</a:t>
            </a:r>
            <a:r>
              <a:rPr lang="zh-CN" altLang="en-US" dirty="0"/>
              <a:t>（</a:t>
            </a:r>
            <a:r>
              <a:rPr lang="en-US" altLang="zh-CN" dirty="0"/>
              <a:t>x=0</a:t>
            </a:r>
            <a:r>
              <a:rPr lang="zh-CN" altLang="en-US" dirty="0"/>
              <a:t>）的</a:t>
            </a:r>
            <a:r>
              <a:rPr lang="zh-CN" altLang="en-US"/>
              <a:t>测量指标良好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</a:t>
            </a:r>
            <a:r>
              <a:rPr lang="zh-CN" altLang="en-US" b="1" dirty="0"/>
              <a:t>梯形框窗函数</a:t>
            </a:r>
            <a:r>
              <a:rPr lang="zh-CN" altLang="en-US" dirty="0"/>
              <a:t>，左右侧平滑部分各占约</a:t>
            </a:r>
            <a:r>
              <a:rPr lang="en-US" altLang="zh-CN" dirty="0"/>
              <a:t>20%</a:t>
            </a:r>
            <a:r>
              <a:rPr lang="zh-CN" altLang="en-US" dirty="0"/>
              <a:t>时较好。</a:t>
            </a:r>
          </a:p>
          <a:p>
            <a:r>
              <a:rPr lang="zh-CN" altLang="en-US" b="1" dirty="0"/>
              <a:t>三角形框窗</a:t>
            </a:r>
            <a:r>
              <a:rPr lang="zh-CN" altLang="en-US" dirty="0"/>
              <a:t>（</a:t>
            </a:r>
            <a:r>
              <a:rPr lang="en-US" altLang="zh-CN" dirty="0"/>
              <a:t>x=200000</a:t>
            </a:r>
            <a:r>
              <a:rPr lang="zh-CN" altLang="en-US" dirty="0"/>
              <a:t>）的测量指标较差。</a:t>
            </a:r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9581F1E9-E51F-964D-A754-8B7F65592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878546"/>
              </p:ext>
            </p:extLst>
          </p:nvPr>
        </p:nvGraphicFramePr>
        <p:xfrm>
          <a:off x="31404" y="2594342"/>
          <a:ext cx="3871857" cy="289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图表 28">
            <a:extLst>
              <a:ext uri="{FF2B5EF4-FFF2-40B4-BE49-F238E27FC236}">
                <a16:creationId xmlns:a16="http://schemas.microsoft.com/office/drawing/2014/main" id="{2E4B9D13-3971-964A-BAA0-66EABE59F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067143"/>
              </p:ext>
            </p:extLst>
          </p:nvPr>
        </p:nvGraphicFramePr>
        <p:xfrm>
          <a:off x="4108006" y="2627923"/>
          <a:ext cx="3871857" cy="289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图表 29">
            <a:extLst>
              <a:ext uri="{FF2B5EF4-FFF2-40B4-BE49-F238E27FC236}">
                <a16:creationId xmlns:a16="http://schemas.microsoft.com/office/drawing/2014/main" id="{26A9A1D7-55F9-D44A-849B-5D9471C67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698435"/>
              </p:ext>
            </p:extLst>
          </p:nvPr>
        </p:nvGraphicFramePr>
        <p:xfrm>
          <a:off x="8076490" y="2625650"/>
          <a:ext cx="4084106" cy="289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58665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AEA70-3267-BE48-9853-BE0C9B7A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衰减系数自适应回声隐藏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8AA1101-E8C6-FA40-B72B-F0D5AE4A34B6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6215CEC-249F-B840-8754-DFACB8735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28963"/>
              </p:ext>
            </p:extLst>
          </p:nvPr>
        </p:nvGraphicFramePr>
        <p:xfrm>
          <a:off x="2129051" y="2247931"/>
          <a:ext cx="6996394" cy="150971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79436">
                  <a:extLst>
                    <a:ext uri="{9D8B030D-6E8A-4147-A177-3AD203B41FA5}">
                      <a16:colId xmlns:a16="http://schemas.microsoft.com/office/drawing/2014/main" val="1081136918"/>
                    </a:ext>
                  </a:extLst>
                </a:gridCol>
                <a:gridCol w="2258479">
                  <a:extLst>
                    <a:ext uri="{9D8B030D-6E8A-4147-A177-3AD203B41FA5}">
                      <a16:colId xmlns:a16="http://schemas.microsoft.com/office/drawing/2014/main" val="746838214"/>
                    </a:ext>
                  </a:extLst>
                </a:gridCol>
                <a:gridCol w="2258479">
                  <a:extLst>
                    <a:ext uri="{9D8B030D-6E8A-4147-A177-3AD203B41FA5}">
                      <a16:colId xmlns:a16="http://schemas.microsoft.com/office/drawing/2014/main" val="3447208488"/>
                    </a:ext>
                  </a:extLst>
                </a:gridCol>
              </a:tblGrid>
              <a:tr h="48617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误码率</a:t>
                      </a:r>
                      <a:endParaRPr lang="zh-CN" sz="2000" kern="10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PSNR(DB)</a:t>
                      </a:r>
                      <a:endParaRPr lang="zh-CN" sz="2000" kern="10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66821"/>
                  </a:ext>
                </a:extLst>
              </a:tr>
              <a:tr h="535869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修改前</a:t>
                      </a:r>
                      <a:endParaRPr lang="en-US" altLang="zh-CN" sz="1600" kern="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（</a:t>
                      </a:r>
                      <a:r>
                        <a:rPr lang="zh-CN" sz="12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衰减系数固定</a:t>
                      </a:r>
                      <a:r>
                        <a:rPr lang="en-US" sz="12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0.6</a:t>
                      </a:r>
                      <a:r>
                        <a:rPr lang="zh-CN" sz="12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）</a:t>
                      </a:r>
                      <a:endParaRPr lang="zh-CN" sz="2800" kern="10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0.028</a:t>
                      </a:r>
                      <a:endParaRPr lang="zh-CN" sz="2000" kern="10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29.30</a:t>
                      </a:r>
                      <a:endParaRPr lang="zh-CN" sz="2000" kern="10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278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修改后</a:t>
                      </a:r>
                      <a:endParaRPr lang="en-US" altLang="zh-CN" sz="1600" kern="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（</a:t>
                      </a:r>
                      <a:r>
                        <a:rPr lang="zh-CN" sz="12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衰减系数自适应</a:t>
                      </a:r>
                      <a:r>
                        <a:rPr lang="zh-CN" sz="16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）</a:t>
                      </a:r>
                      <a:endParaRPr lang="zh-CN" sz="2000" kern="10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0.0035(1/288)</a:t>
                      </a:r>
                      <a:endParaRPr lang="zh-CN" sz="2000" kern="10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35.16</a:t>
                      </a:r>
                      <a:endParaRPr lang="zh-CN" sz="2000" kern="100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93968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1297B0-C632-E34B-A3ED-2CF66526F7A2}"/>
              </a:ext>
            </a:extLst>
          </p:cNvPr>
          <p:cNvSpPr txBox="1">
            <a:spLocks/>
          </p:cNvSpPr>
          <p:nvPr/>
        </p:nvSpPr>
        <p:spPr>
          <a:xfrm>
            <a:off x="1760561" y="4233545"/>
            <a:ext cx="8215952" cy="183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Heiti SC Medium" pitchFamily="2" charset="-128"/>
                <a:ea typeface="Heiti SC Medium" pitchFamily="2" charset="-128"/>
              </a:rPr>
              <a:t>优点：</a:t>
            </a:r>
            <a:r>
              <a:rPr lang="zh-CN" altLang="zh-CN" sz="2000" dirty="0">
                <a:latin typeface="Heiti SC Medium" pitchFamily="2" charset="-128"/>
                <a:ea typeface="Heiti SC Medium" pitchFamily="2" charset="-128"/>
              </a:rPr>
              <a:t>在透明性和稳健性两方面都得到了较大提升</a:t>
            </a:r>
            <a:r>
              <a:rPr lang="zh-CN" altLang="en-US" sz="20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2000" dirty="0">
                <a:latin typeface="Heiti SC Medium" pitchFamily="2" charset="-128"/>
                <a:ea typeface="Heiti SC Medium" pitchFamily="2" charset="-128"/>
              </a:rPr>
              <a:t>缺点：</a:t>
            </a:r>
            <a:r>
              <a:rPr lang="zh-CN" altLang="zh-CN" sz="2000" dirty="0">
                <a:latin typeface="Heiti SC Medium" pitchFamily="2" charset="-128"/>
                <a:ea typeface="Heiti SC Medium" pitchFamily="2" charset="-128"/>
              </a:rPr>
              <a:t>嵌入</a:t>
            </a:r>
            <a:r>
              <a:rPr lang="zh-CN" altLang="en-US" sz="2000" dirty="0">
                <a:latin typeface="Heiti SC Medium" pitchFamily="2" charset="-128"/>
                <a:ea typeface="Heiti SC Medium" pitchFamily="2" charset="-128"/>
              </a:rPr>
              <a:t>信息</a:t>
            </a:r>
            <a:r>
              <a:rPr lang="zh-CN" altLang="zh-CN" sz="2000" dirty="0">
                <a:latin typeface="Heiti SC Medium" pitchFamily="2" charset="-128"/>
                <a:ea typeface="Heiti SC Medium" pitchFamily="2" charset="-128"/>
              </a:rPr>
              <a:t>时的计算复杂度增加。</a:t>
            </a:r>
          </a:p>
        </p:txBody>
      </p:sp>
    </p:spTree>
    <p:extLst>
      <p:ext uri="{BB962C8B-B14F-4D97-AF65-F5344CB8AC3E}">
        <p14:creationId xmlns:p14="http://schemas.microsoft.com/office/powerpoint/2010/main" val="371107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73" y="2659220"/>
            <a:ext cx="3348370" cy="1071763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总结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2864384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1E3F3BD-BBF7-314B-9C71-42D121AB2576}"/>
              </a:ext>
            </a:extLst>
          </p:cNvPr>
          <p:cNvSpPr txBox="1">
            <a:spLocks/>
          </p:cNvSpPr>
          <p:nvPr/>
        </p:nvSpPr>
        <p:spPr>
          <a:xfrm>
            <a:off x="3892066" y="2769192"/>
            <a:ext cx="6743451" cy="345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45720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对数、三角函数、直线、平方窗函数的测试指标（透明性、误比特率、误码率）在窗两端平滑部分长度小于窗总长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21%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时没有明显区别，大于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21%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时测试指标呈现依次递增的趋势，即它们误比特率、误码率增加的同时透明性有所提升。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2E0D89-1325-4BAE-B0CD-C24FF785AA3D}"/>
              </a:ext>
            </a:extLst>
          </p:cNvPr>
          <p:cNvSpPr/>
          <p:nvPr/>
        </p:nvSpPr>
        <p:spPr>
          <a:xfrm>
            <a:off x="3892066" y="9839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dirty="0"/>
              <a:t>高斯白噪、重采样、</a:t>
            </a:r>
            <a:r>
              <a:rPr lang="en-US" altLang="zh-CN" dirty="0"/>
              <a:t>AU</a:t>
            </a:r>
            <a:r>
              <a:rPr lang="zh-CN" altLang="en-US" dirty="0"/>
              <a:t>和低通滤波这四种攻击下，简单回声、多回声和前后向回声隐藏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算法均有良好的抵抗性，且就抵抗能力而言前后向回声隐藏算法优于多回声隐藏算法，多回声隐藏算法优于简单回声隐藏算法。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315A47-0AE9-4688-85FD-A4E918C54357}"/>
              </a:ext>
            </a:extLst>
          </p:cNvPr>
          <p:cNvSpPr/>
          <p:nvPr/>
        </p:nvSpPr>
        <p:spPr>
          <a:xfrm>
            <a:off x="3892066" y="43848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衰减系数自适应算法能较好地改善透明性和稳健性。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34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73" y="2659220"/>
            <a:ext cx="3348370" cy="1071763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展望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2864384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1E3F3BD-BBF7-314B-9C71-42D121AB2576}"/>
              </a:ext>
            </a:extLst>
          </p:cNvPr>
          <p:cNvSpPr txBox="1">
            <a:spLocks/>
          </p:cNvSpPr>
          <p:nvPr/>
        </p:nvSpPr>
        <p:spPr>
          <a:xfrm>
            <a:off x="3892066" y="1233457"/>
            <a:ext cx="6743451" cy="17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45720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本实验窗函数研究未考虑（矩形窗）旁瓣高、有负旁瓣等问题，还可以从这一方向优化加窗回声隐藏算法。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315A47-0AE9-4688-85FD-A4E918C54357}"/>
              </a:ext>
            </a:extLst>
          </p:cNvPr>
          <p:cNvSpPr/>
          <p:nvPr/>
        </p:nvSpPr>
        <p:spPr>
          <a:xfrm>
            <a:off x="3892066" y="31179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衰减系数自适应算法的计算复杂度有待改善，还可优化文件数据读取带来的精度损失问题。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9E555-9BB0-1C4C-8EA4-2FA70D59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496" y="1158240"/>
            <a:ext cx="9144000" cy="2387600"/>
          </a:xfrm>
        </p:spPr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20003-4ED3-A74E-902B-5CC7C3A7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496" y="3733469"/>
            <a:ext cx="9144000" cy="1752929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组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1600" dirty="0">
              <a:solidFill>
                <a:schemeClr val="bg2">
                  <a:lumMod val="2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5644D0-EA8D-A04F-A5AF-E764A1BD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2" y="54446"/>
            <a:ext cx="3957144" cy="867321"/>
          </a:xfrm>
          <a:prstGeom prst="rect">
            <a:avLst/>
          </a:prstGeom>
        </p:spPr>
      </p:pic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FD69A94-D6EA-6A4A-A5BA-E2C04AD8171F}"/>
              </a:ext>
            </a:extLst>
          </p:cNvPr>
          <p:cNvCxnSpPr>
            <a:cxnSpLocks/>
          </p:cNvCxnSpPr>
          <p:nvPr/>
        </p:nvCxnSpPr>
        <p:spPr>
          <a:xfrm>
            <a:off x="1308538" y="3587496"/>
            <a:ext cx="9821917" cy="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图片包含 室内&#10;&#10;&#10;&#10;自动生成的说明">
            <a:extLst>
              <a:ext uri="{FF2B5EF4-FFF2-40B4-BE49-F238E27FC236}">
                <a16:creationId xmlns:a16="http://schemas.microsoft.com/office/drawing/2014/main" id="{083C5593-A1F4-DA4D-93F0-CFA80CF48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" t="1" r="34995" b="1886"/>
          <a:stretch/>
        </p:blipFill>
        <p:spPr>
          <a:xfrm>
            <a:off x="8994093" y="54446"/>
            <a:ext cx="3097635" cy="8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标题 1">
            <a:extLst>
              <a:ext uri="{FF2B5EF4-FFF2-40B4-BE49-F238E27FC236}">
                <a16:creationId xmlns:a16="http://schemas.microsoft.com/office/drawing/2014/main" id="{E29AB1BE-0127-E041-A87F-C41AF9E3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成员分工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2864384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8B59C4D-D060-1D46-BD30-7A8892DDEF94}"/>
              </a:ext>
            </a:extLst>
          </p:cNvPr>
          <p:cNvSpPr txBox="1">
            <a:spLocks/>
          </p:cNvSpPr>
          <p:nvPr/>
        </p:nvSpPr>
        <p:spPr>
          <a:xfrm>
            <a:off x="3600928" y="3954059"/>
            <a:ext cx="1966767" cy="74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张弼伦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2018140817</a:t>
            </a:r>
            <a:endParaRPr lang="zh-CN" altLang="en-US" sz="21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173B2DC-8AF7-8B4E-82F5-26FBFD64CD77}"/>
              </a:ext>
            </a:extLst>
          </p:cNvPr>
          <p:cNvSpPr txBox="1">
            <a:spLocks/>
          </p:cNvSpPr>
          <p:nvPr/>
        </p:nvSpPr>
        <p:spPr>
          <a:xfrm>
            <a:off x="3571733" y="5422528"/>
            <a:ext cx="1966767" cy="74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杨帅鹏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2018140755</a:t>
            </a:r>
            <a:endParaRPr lang="zh-CN" altLang="en-US" sz="21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236063E-1151-4C4D-9935-9407F0451284}"/>
              </a:ext>
            </a:extLst>
          </p:cNvPr>
          <p:cNvSpPr txBox="1">
            <a:spLocks/>
          </p:cNvSpPr>
          <p:nvPr/>
        </p:nvSpPr>
        <p:spPr>
          <a:xfrm>
            <a:off x="8721669" y="3953218"/>
            <a:ext cx="1966767" cy="74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罗丹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2018140775</a:t>
            </a:r>
            <a:endParaRPr lang="zh-CN" altLang="en-US" sz="21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B013C9D-45CB-ED46-B911-98302EB02ACE}"/>
              </a:ext>
            </a:extLst>
          </p:cNvPr>
          <p:cNvSpPr txBox="1">
            <a:spLocks/>
          </p:cNvSpPr>
          <p:nvPr/>
        </p:nvSpPr>
        <p:spPr>
          <a:xfrm>
            <a:off x="8721669" y="2189991"/>
            <a:ext cx="1966767" cy="74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华锐  </a:t>
            </a:r>
            <a:endParaRPr lang="en-US" altLang="zh-CN" sz="4100" b="1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2018111029</a:t>
            </a:r>
            <a:endParaRPr lang="zh-CN" altLang="en-US" sz="21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8105DA3-1CC2-0F40-8285-C034151D0554}"/>
              </a:ext>
            </a:extLst>
          </p:cNvPr>
          <p:cNvSpPr txBox="1">
            <a:spLocks/>
          </p:cNvSpPr>
          <p:nvPr/>
        </p:nvSpPr>
        <p:spPr>
          <a:xfrm>
            <a:off x="8721669" y="497802"/>
            <a:ext cx="1966767" cy="74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王泽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2">
                    <a:lumMod val="5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2018140757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28742E8-65E5-F849-837B-80DDCBCA187E}"/>
              </a:ext>
            </a:extLst>
          </p:cNvPr>
          <p:cNvSpPr txBox="1">
            <a:spLocks/>
          </p:cNvSpPr>
          <p:nvPr/>
        </p:nvSpPr>
        <p:spPr>
          <a:xfrm>
            <a:off x="3571735" y="2257120"/>
            <a:ext cx="1966767" cy="74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徐子潇</a:t>
            </a:r>
            <a:endParaRPr lang="en-US" altLang="zh-CN" sz="4100" b="1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2018110956</a:t>
            </a:r>
            <a:endParaRPr lang="zh-CN" altLang="en-US" sz="21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B2E27B-9E17-684B-AB01-9FFD64531400}"/>
              </a:ext>
            </a:extLst>
          </p:cNvPr>
          <p:cNvSpPr txBox="1"/>
          <p:nvPr/>
        </p:nvSpPr>
        <p:spPr>
          <a:xfrm>
            <a:off x="3526601" y="1213631"/>
            <a:ext cx="63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制作音频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+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低通滤波攻击分析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F178C5-9D6C-BB4D-B060-A05DA2C5BC12}"/>
              </a:ext>
            </a:extLst>
          </p:cNvPr>
          <p:cNvSpPr txBox="1"/>
          <p:nvPr/>
        </p:nvSpPr>
        <p:spPr>
          <a:xfrm>
            <a:off x="8721669" y="1200732"/>
            <a:ext cx="277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多回声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前后向回声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稳健性分析</a:t>
            </a:r>
            <a:endParaRPr kumimoji="1" lang="zh-CN" altLang="en-US" sz="1400" dirty="0">
              <a:solidFill>
                <a:schemeClr val="bg2">
                  <a:lumMod val="2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99F2DA-CEDD-804F-A1F4-E26657E56DC9}"/>
              </a:ext>
            </a:extLst>
          </p:cNvPr>
          <p:cNvSpPr txBox="1"/>
          <p:nvPr/>
        </p:nvSpPr>
        <p:spPr>
          <a:xfrm>
            <a:off x="3571733" y="6057184"/>
            <a:ext cx="634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分段、衰减系数、延迟对性能影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  <a:latin typeface="Heiti SC Medium" pitchFamily="2" charset="-128"/>
              <a:ea typeface="Heiti SC Medium" pitchFamily="2" charset="-128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响研究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D36A05-8CD2-C04E-ADA7-EBDDF79B27DF}"/>
              </a:ext>
            </a:extLst>
          </p:cNvPr>
          <p:cNvSpPr txBox="1"/>
          <p:nvPr/>
        </p:nvSpPr>
        <p:spPr>
          <a:xfrm>
            <a:off x="8721669" y="2893156"/>
            <a:ext cx="634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加窗函数研究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+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稳健性分析</a:t>
            </a:r>
            <a:endParaRPr kumimoji="1" lang="en-US" altLang="zh-CN" dirty="0">
              <a:solidFill>
                <a:schemeClr val="bg2">
                  <a:lumMod val="2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（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SNR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、误比特率、误码率）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0F19A1-1B97-5849-BAE3-CA3F7C7D2D13}"/>
              </a:ext>
            </a:extLst>
          </p:cNvPr>
          <p:cNvSpPr txBox="1"/>
          <p:nvPr/>
        </p:nvSpPr>
        <p:spPr>
          <a:xfrm>
            <a:off x="8721669" y="4606916"/>
            <a:ext cx="634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制作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PPT+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报告整理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+</a:t>
            </a:r>
          </a:p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重采样攻击分析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73E055-21D2-FF49-AD58-C43CF6DC5F77}"/>
              </a:ext>
            </a:extLst>
          </p:cNvPr>
          <p:cNvSpPr txBox="1"/>
          <p:nvPr/>
        </p:nvSpPr>
        <p:spPr>
          <a:xfrm>
            <a:off x="3571734" y="4629145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衰减系数自适应算法研究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2AF94D7-8904-5642-8F0D-0C34D07D35F2}"/>
              </a:ext>
            </a:extLst>
          </p:cNvPr>
          <p:cNvSpPr txBox="1"/>
          <p:nvPr/>
        </p:nvSpPr>
        <p:spPr>
          <a:xfrm>
            <a:off x="3571733" y="2896074"/>
            <a:ext cx="43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稳健性分析（高斯、重采样、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AU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）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D6C74117-63C3-184E-9E84-4D4A12A76136}"/>
              </a:ext>
            </a:extLst>
          </p:cNvPr>
          <p:cNvSpPr txBox="1">
            <a:spLocks/>
          </p:cNvSpPr>
          <p:nvPr/>
        </p:nvSpPr>
        <p:spPr>
          <a:xfrm>
            <a:off x="3571734" y="546300"/>
            <a:ext cx="1966767" cy="74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金竹君</a:t>
            </a:r>
            <a:endParaRPr lang="en-US" altLang="zh-CN" sz="4100" b="1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2018110997</a:t>
            </a:r>
            <a:endParaRPr lang="zh-CN" altLang="en-US" sz="21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研究背景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9A085F9-03C8-844E-A3ED-C177C92EBEEC}"/>
              </a:ext>
            </a:extLst>
          </p:cNvPr>
          <p:cNvSpPr txBox="1">
            <a:spLocks/>
          </p:cNvSpPr>
          <p:nvPr/>
        </p:nvSpPr>
        <p:spPr>
          <a:xfrm>
            <a:off x="3835649" y="2111480"/>
            <a:ext cx="7755382" cy="37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研究发现，</a:t>
            </a:r>
            <a:r>
              <a:rPr lang="zh-CN" altLang="en-US" dirty="0"/>
              <a:t>回声和原声间的延迟在一定范围内人耳都难以察觉，因此，可人为添加不同延迟的回声表征要“隐藏”（嵌入）的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比特。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2864384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研究目标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9A085F9-03C8-844E-A3ED-C177C92EBEEC}"/>
              </a:ext>
            </a:extLst>
          </p:cNvPr>
          <p:cNvSpPr txBox="1">
            <a:spLocks/>
          </p:cNvSpPr>
          <p:nvPr/>
        </p:nvSpPr>
        <p:spPr>
          <a:xfrm>
            <a:off x="3835649" y="526457"/>
            <a:ext cx="7083254" cy="717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简单回声隐藏算法设计与分析（分段、衰减系数、延迟、稳健性）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2864384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F8F7620-0EFE-6B48-996B-18790B1630E3}"/>
              </a:ext>
            </a:extLst>
          </p:cNvPr>
          <p:cNvSpPr txBox="1">
            <a:spLocks/>
          </p:cNvSpPr>
          <p:nvPr/>
        </p:nvSpPr>
        <p:spPr>
          <a:xfrm>
            <a:off x="3835644" y="2028085"/>
            <a:ext cx="7379350" cy="71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多回声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+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前后向回声隐藏算法设计与分析（稳健性）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ED870D-6063-C24B-A87E-2D13687749A4}"/>
              </a:ext>
            </a:extLst>
          </p:cNvPr>
          <p:cNvSpPr txBox="1">
            <a:spLocks/>
          </p:cNvSpPr>
          <p:nvPr/>
        </p:nvSpPr>
        <p:spPr>
          <a:xfrm>
            <a:off x="3835645" y="3484684"/>
            <a:ext cx="6991818" cy="717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Songti SC" panose="02010600040101010101" pitchFamily="2" charset="-122"/>
              </a:rPr>
              <a:t>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Songti SC" panose="02010600040101010101" pitchFamily="2" charset="-122"/>
              </a:rPr>
              <a:t> 加窗回声隐藏算法设计与分析（对数、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Songti SC" panose="02010600040101010101" pitchFamily="2" charset="-122"/>
              </a:rPr>
              <a:t>sin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Songti SC" panose="02010600040101010101" pitchFamily="2" charset="-122"/>
              </a:rPr>
              <a:t>三角、直线、平方窗函数、稳健性）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7337880-C58E-0F4E-8453-F1E167748D2C}"/>
              </a:ext>
            </a:extLst>
          </p:cNvPr>
          <p:cNvSpPr txBox="1">
            <a:spLocks/>
          </p:cNvSpPr>
          <p:nvPr/>
        </p:nvSpPr>
        <p:spPr>
          <a:xfrm>
            <a:off x="3835645" y="5071272"/>
            <a:ext cx="7379349" cy="814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5.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衰减系数自适应回声隐藏算法设计与分析（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、稳健性）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92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研究方法（特色）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2864384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9E8B6A-B5D1-0449-87E3-BF9A15800E30}"/>
              </a:ext>
            </a:extLst>
          </p:cNvPr>
          <p:cNvSpPr txBox="1"/>
          <p:nvPr/>
        </p:nvSpPr>
        <p:spPr>
          <a:xfrm>
            <a:off x="3618253" y="769842"/>
            <a:ext cx="5995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1.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音频</a:t>
            </a:r>
            <a:endParaRPr kumimoji="1"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男女声</a:t>
            </a:r>
            <a:endParaRPr kumimoji="1" lang="zh-CN" altLang="en-US" sz="2400" dirty="0">
              <a:solidFill>
                <a:schemeClr val="bg2">
                  <a:lumMod val="2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2424D1-33EA-E546-8966-5CF14CE76383}"/>
              </a:ext>
            </a:extLst>
          </p:cNvPr>
          <p:cNvSpPr txBox="1"/>
          <p:nvPr/>
        </p:nvSpPr>
        <p:spPr>
          <a:xfrm>
            <a:off x="3618253" y="2352208"/>
            <a:ext cx="586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攻击手法分析</a:t>
            </a:r>
            <a:endParaRPr kumimoji="1"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高斯白噪声，重采样，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AU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，低通滤波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BCF367-6DD5-3346-A776-38D3D0C80DFE}"/>
              </a:ext>
            </a:extLst>
          </p:cNvPr>
          <p:cNvSpPr txBox="1"/>
          <p:nvPr/>
        </p:nvSpPr>
        <p:spPr>
          <a:xfrm>
            <a:off x="3618253" y="3879273"/>
            <a:ext cx="586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lang="zh-CN" altLang="en-US" sz="2400" b="1" dirty="0">
                <a:latin typeface="Heiti SC Medium" pitchFamily="2" charset="-128"/>
                <a:ea typeface="Heiti SC Medium" pitchFamily="2" charset="-128"/>
              </a:rPr>
              <a:t>加窗分析</a:t>
            </a:r>
            <a:endParaRPr lang="en-US" altLang="zh-CN" sz="2400" b="1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矩形、梯形、三角形窗函数（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窗函数）</a:t>
            </a:r>
            <a:endParaRPr kumimoji="1" lang="zh-CN" altLang="en-US" sz="2000" dirty="0">
              <a:solidFill>
                <a:schemeClr val="bg2">
                  <a:lumMod val="2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098186-3B4E-41D1-9B1A-B819FDDED15F}"/>
              </a:ext>
            </a:extLst>
          </p:cNvPr>
          <p:cNvSpPr txBox="1"/>
          <p:nvPr/>
        </p:nvSpPr>
        <p:spPr>
          <a:xfrm>
            <a:off x="3612388" y="5403269"/>
            <a:ext cx="586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eiti SC Medium" pitchFamily="2" charset="-128"/>
                <a:ea typeface="Heiti SC Medium" pitchFamily="2" charset="-128"/>
              </a:rPr>
              <a:t>4.</a:t>
            </a:r>
            <a:r>
              <a:rPr lang="zh-CN" altLang="en-US" sz="2400" b="1" dirty="0">
                <a:latin typeface="Heiti SC Medium" pitchFamily="2" charset="-128"/>
                <a:ea typeface="Heiti SC Medium" pitchFamily="2" charset="-128"/>
              </a:rPr>
              <a:t>衰减系数自适应分析</a:t>
            </a:r>
            <a:endParaRPr kumimoji="1" lang="zh-CN" altLang="en-US" sz="2000" b="1" dirty="0">
              <a:solidFill>
                <a:schemeClr val="bg2">
                  <a:lumMod val="2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45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关键设计</a:t>
            </a: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zh-CN" altLang="en-US" sz="4000" b="1" dirty="0">
                <a:latin typeface="Songti SC" panose="02010600040101010101" pitchFamily="2" charset="-122"/>
                <a:ea typeface="Songti SC" panose="02010600040101010101" pitchFamily="2" charset="-122"/>
              </a:rPr>
              <a:t>基本性能分析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9A085F9-03C8-844E-A3ED-C177C92EBEEC}"/>
              </a:ext>
            </a:extLst>
          </p:cNvPr>
          <p:cNvSpPr txBox="1">
            <a:spLocks/>
          </p:cNvSpPr>
          <p:nvPr/>
        </p:nvSpPr>
        <p:spPr>
          <a:xfrm>
            <a:off x="3832179" y="2541151"/>
            <a:ext cx="7542378" cy="237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单变量原则：分段大小、衰减系数、回声延迟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3163329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关键设计</a:t>
            </a: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音频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9A085F9-03C8-844E-A3ED-C177C92EBEEC}"/>
              </a:ext>
            </a:extLst>
          </p:cNvPr>
          <p:cNvSpPr txBox="1">
            <a:spLocks/>
          </p:cNvSpPr>
          <p:nvPr/>
        </p:nvSpPr>
        <p:spPr>
          <a:xfrm>
            <a:off x="3832179" y="2541151"/>
            <a:ext cx="7542378" cy="237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单声道，采样频率为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8000Hz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，时长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60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秒，每样点用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比特有符号数表示的话音文件（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WAV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格式）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男女声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3163329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7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1550A5B2-285A-8844-8D37-0AE0910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" y="2659220"/>
            <a:ext cx="3348370" cy="10717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关键设计</a:t>
            </a: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br>
              <a:rPr kumimoji="1" lang="en-US" altLang="zh-CN" sz="4800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zh-CN" altLang="en-US" sz="4800" b="1" dirty="0">
                <a:latin typeface="Songti SC" panose="02010600040101010101" pitchFamily="2" charset="-122"/>
                <a:ea typeface="Songti SC" panose="02010600040101010101" pitchFamily="2" charset="-122"/>
              </a:rPr>
              <a:t>攻击手法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7795FDB-B132-C14B-9A53-D4D7FC2022FD}"/>
              </a:ext>
            </a:extLst>
          </p:cNvPr>
          <p:cNvCxnSpPr>
            <a:cxnSpLocks/>
          </p:cNvCxnSpPr>
          <p:nvPr/>
        </p:nvCxnSpPr>
        <p:spPr>
          <a:xfrm>
            <a:off x="3163329" y="232012"/>
            <a:ext cx="1646" cy="6155140"/>
          </a:xfrm>
          <a:prstGeom prst="line">
            <a:avLst/>
          </a:prstGeom>
          <a:ln w="25400">
            <a:solidFill>
              <a:srgbClr val="204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156F381-66DF-694B-B157-834147B1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5331352" y="3984783"/>
            <a:ext cx="6593054" cy="1445053"/>
          </a:xfrm>
          <a:prstGeom prst="rect">
            <a:avLst/>
          </a:prstGeom>
        </p:spPr>
      </p:pic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A70177B8-2814-4B48-864C-48A7868D9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527602"/>
              </p:ext>
            </p:extLst>
          </p:nvPr>
        </p:nvGraphicFramePr>
        <p:xfrm>
          <a:off x="3234928" y="228605"/>
          <a:ext cx="8885086" cy="6400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91086">
                  <a:extLst>
                    <a:ext uri="{9D8B030D-6E8A-4147-A177-3AD203B41FA5}">
                      <a16:colId xmlns:a16="http://schemas.microsoft.com/office/drawing/2014/main" val="1175393007"/>
                    </a:ext>
                  </a:extLst>
                </a:gridCol>
                <a:gridCol w="6194000">
                  <a:extLst>
                    <a:ext uri="{9D8B030D-6E8A-4147-A177-3AD203B41FA5}">
                      <a16:colId xmlns:a16="http://schemas.microsoft.com/office/drawing/2014/main" val="1444891602"/>
                    </a:ext>
                  </a:extLst>
                </a:gridCol>
              </a:tblGrid>
              <a:tr h="445222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28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攻击手法</a:t>
                      </a:r>
                    </a:p>
                  </a:txBody>
                  <a:tcPr marL="57549" marR="57549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2800" b="1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参数</a:t>
                      </a:r>
                    </a:p>
                  </a:txBody>
                  <a:tcPr marL="57549" marR="57549" marT="0" marB="0"/>
                </a:tc>
                <a:extLst>
                  <a:ext uri="{0D108BD9-81ED-4DB2-BD59-A6C34878D82A}">
                    <a16:rowId xmlns:a16="http://schemas.microsoft.com/office/drawing/2014/main" val="4154561668"/>
                  </a:ext>
                </a:extLst>
              </a:tr>
              <a:tr h="49624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28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高斯白噪</a:t>
                      </a:r>
                    </a:p>
                  </a:txBody>
                  <a:tcPr marL="57549" marR="57549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awgn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(x,25%,’measured’)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57549" marR="57549" marT="0" marB="0"/>
                </a:tc>
                <a:extLst>
                  <a:ext uri="{0D108BD9-81ED-4DB2-BD59-A6C34878D82A}">
                    <a16:rowId xmlns:a16="http://schemas.microsoft.com/office/drawing/2014/main" val="1846876096"/>
                  </a:ext>
                </a:extLst>
              </a:tr>
              <a:tr h="49624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28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重采样</a:t>
                      </a:r>
                    </a:p>
                  </a:txBody>
                  <a:tcPr marL="57549" marR="57549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8000</a:t>
                      </a:r>
                      <a:r>
                        <a:rPr lang="en-US" altLang="zh-CN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-6000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57549" marR="57549" marT="0" marB="0"/>
                </a:tc>
                <a:extLst>
                  <a:ext uri="{0D108BD9-81ED-4DB2-BD59-A6C34878D82A}">
                    <a16:rowId xmlns:a16="http://schemas.microsoft.com/office/drawing/2014/main" val="1297829238"/>
                  </a:ext>
                </a:extLst>
              </a:tr>
              <a:tr h="170857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28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28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A/mU</a:t>
                      </a:r>
                      <a:endParaRPr lang="zh-CN" sz="28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57549" marR="57549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yA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compand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(y,89,1,'A/compressor');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yq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uencode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(yA,10);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yqd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udecode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(yq,10);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yAD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compand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(yqd,89,1,'A/expander');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57549" marR="57549" marT="0" marB="0"/>
                </a:tc>
                <a:extLst>
                  <a:ext uri="{0D108BD9-81ED-4DB2-BD59-A6C34878D82A}">
                    <a16:rowId xmlns:a16="http://schemas.microsoft.com/office/drawing/2014/main" val="2480415258"/>
                  </a:ext>
                </a:extLst>
              </a:tr>
              <a:tr h="73184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2800" kern="100" dirty="0"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低通滤波攻击</a:t>
                      </a:r>
                    </a:p>
                  </a:txBody>
                  <a:tcPr marL="57549" marR="57549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Fs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设置为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8000Hz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Fpass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设置为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3400Hz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Fstop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设置为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Heiti SC Medium" pitchFamily="2" charset="-128"/>
                          <a:cs typeface="Times New Roman" panose="02020603050405020304" pitchFamily="18" charset="0"/>
                        </a:rPr>
                        <a:t>4000Hz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57549" marR="57549" marT="0" marB="0"/>
                </a:tc>
                <a:extLst>
                  <a:ext uri="{0D108BD9-81ED-4DB2-BD59-A6C34878D82A}">
                    <a16:rowId xmlns:a16="http://schemas.microsoft.com/office/drawing/2014/main" val="849105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79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1895</Words>
  <Application>Microsoft Office PowerPoint</Application>
  <PresentationFormat>宽屏</PresentationFormat>
  <Paragraphs>531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Heiti SC Medium</vt:lpstr>
      <vt:lpstr>Songti SC</vt:lpstr>
      <vt:lpstr>等线</vt:lpstr>
      <vt:lpstr>宋体</vt:lpstr>
      <vt:lpstr>Arial</vt:lpstr>
      <vt:lpstr>Calibri</vt:lpstr>
      <vt:lpstr>Calibri Light</vt:lpstr>
      <vt:lpstr>Times New Roman</vt:lpstr>
      <vt:lpstr>Office 主题​​</vt:lpstr>
      <vt:lpstr>回声隐藏分析</vt:lpstr>
      <vt:lpstr>目录</vt:lpstr>
      <vt:lpstr>成员分工</vt:lpstr>
      <vt:lpstr>研究背景</vt:lpstr>
      <vt:lpstr>研究目标</vt:lpstr>
      <vt:lpstr>研究方法（特色）</vt:lpstr>
      <vt:lpstr>关键设计  基本性能分析</vt:lpstr>
      <vt:lpstr>关键设计  音频</vt:lpstr>
      <vt:lpstr>关键设计  攻击手法</vt:lpstr>
      <vt:lpstr>关键设计  加窗</vt:lpstr>
      <vt:lpstr>关键设计  衰减系数自适应</vt:lpstr>
      <vt:lpstr>实验分析</vt:lpstr>
      <vt:lpstr>简单回声隐藏算法——分段大小</vt:lpstr>
      <vt:lpstr>简单回声隐藏算法——衰减系数</vt:lpstr>
      <vt:lpstr>简单回声隐藏算法——回声延迟对</vt:lpstr>
      <vt:lpstr>简单回声隐藏算法——攻击手法</vt:lpstr>
      <vt:lpstr>多回声隐藏算法 VS 前后向回声隐藏算法</vt:lpstr>
      <vt:lpstr>加窗回声隐藏算法——4加窗函数图</vt:lpstr>
      <vt:lpstr>加窗回声隐藏算法——SNR分析</vt:lpstr>
      <vt:lpstr>加窗回声隐藏算法——误比特率+误码率分析</vt:lpstr>
      <vt:lpstr>加窗回声隐藏算法——误比特率+误码率分析</vt:lpstr>
      <vt:lpstr>加窗回声隐藏算法——各形状窗分析</vt:lpstr>
      <vt:lpstr>衰减系数自适应回声隐藏</vt:lpstr>
      <vt:lpstr>总结</vt:lpstr>
      <vt:lpstr>展望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回声隐藏分析</dc:title>
  <dc:creator>Microsoft Office 用户</dc:creator>
  <cp:lastModifiedBy>wz</cp:lastModifiedBy>
  <cp:revision>71</cp:revision>
  <dcterms:created xsi:type="dcterms:W3CDTF">2019-01-07T04:41:49Z</dcterms:created>
  <dcterms:modified xsi:type="dcterms:W3CDTF">2019-01-07T23:48:45Z</dcterms:modified>
</cp:coreProperties>
</file>