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90" r:id="rId3"/>
    <p:sldId id="291" r:id="rId4"/>
    <p:sldId id="292" r:id="rId5"/>
    <p:sldId id="293" r:id="rId6"/>
    <p:sldId id="295" r:id="rId7"/>
    <p:sldId id="296" r:id="rId8"/>
    <p:sldId id="297" r:id="rId9"/>
    <p:sldId id="304" r:id="rId10"/>
    <p:sldId id="298" r:id="rId11"/>
    <p:sldId id="299" r:id="rId12"/>
    <p:sldId id="300" r:id="rId13"/>
    <p:sldId id="301" r:id="rId14"/>
    <p:sldId id="302" r:id="rId15"/>
    <p:sldId id="303" r:id="rId16"/>
    <p:sldId id="305" r:id="rId17"/>
    <p:sldId id="286" r:id="rId18"/>
    <p:sldId id="285" r:id="rId19"/>
    <p:sldId id="306" r:id="rId20"/>
    <p:sldId id="307" r:id="rId21"/>
    <p:sldId id="308" r:id="rId22"/>
    <p:sldId id="309" r:id="rId23"/>
    <p:sldId id="310" r:id="rId24"/>
    <p:sldId id="319" r:id="rId25"/>
    <p:sldId id="312" r:id="rId26"/>
    <p:sldId id="313" r:id="rId27"/>
    <p:sldId id="314" r:id="rId28"/>
    <p:sldId id="320" r:id="rId29"/>
    <p:sldId id="315" r:id="rId30"/>
    <p:sldId id="316" r:id="rId31"/>
    <p:sldId id="317" r:id="rId32"/>
    <p:sldId id="318" r:id="rId33"/>
    <p:sldId id="31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A5B299E-06DD-446D-86BF-9DFD7856301A}">
          <p14:sldIdLst>
            <p14:sldId id="256"/>
          </p14:sldIdLst>
        </p14:section>
        <p14:section name="design your program" id="{20536134-CD15-465E-B1B3-9122007278D5}">
          <p14:sldIdLst>
            <p14:sldId id="290"/>
            <p14:sldId id="291"/>
            <p14:sldId id="292"/>
            <p14:sldId id="293"/>
            <p14:sldId id="295"/>
            <p14:sldId id="296"/>
            <p14:sldId id="297"/>
            <p14:sldId id="304"/>
            <p14:sldId id="298"/>
            <p14:sldId id="299"/>
            <p14:sldId id="300"/>
            <p14:sldId id="301"/>
            <p14:sldId id="302"/>
            <p14:sldId id="303"/>
            <p14:sldId id="305"/>
          </p14:sldIdLst>
        </p14:section>
        <p14:section name="Debugging your program" id="{B42BAB91-1D32-459E-874C-0173A6890005}">
          <p14:sldIdLst>
            <p14:sldId id="286"/>
            <p14:sldId id="285"/>
            <p14:sldId id="306"/>
            <p14:sldId id="307"/>
            <p14:sldId id="308"/>
            <p14:sldId id="309"/>
            <p14:sldId id="310"/>
            <p14:sldId id="319"/>
            <p14:sldId id="312"/>
            <p14:sldId id="313"/>
            <p14:sldId id="314"/>
            <p14:sldId id="320"/>
            <p14:sldId id="315"/>
            <p14:sldId id="316"/>
            <p14:sldId id="317"/>
            <p14:sldId id="318"/>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jcao" initials="j"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96" autoAdjust="0"/>
    <p:restoredTop sz="86979" autoAdjust="0"/>
  </p:normalViewPr>
  <p:slideViewPr>
    <p:cSldViewPr snapToGrid="0">
      <p:cViewPr varScale="1">
        <p:scale>
          <a:sx n="86" d="100"/>
          <a:sy n="86" d="100"/>
        </p:scale>
        <p:origin x="489" y="45"/>
      </p:cViewPr>
      <p:guideLst/>
    </p:cSldViewPr>
  </p:slideViewPr>
  <p:notesTextViewPr>
    <p:cViewPr>
      <p:scale>
        <a:sx n="1" d="1"/>
        <a:sy n="1" d="1"/>
      </p:scale>
      <p:origin x="0" y="0"/>
    </p:cViewPr>
  </p:notesTextViewPr>
  <p:notesViewPr>
    <p:cSldViewPr snapToGrid="0">
      <p:cViewPr varScale="1">
        <p:scale>
          <a:sx n="87" d="100"/>
          <a:sy n="87" d="100"/>
        </p:scale>
        <p:origin x="38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9AF2FD-7A7F-40E5-A6A9-0C7AD7E9F82F}" type="datetimeFigureOut">
              <a:rPr lang="zh-CN" altLang="en-US" smtClean="0"/>
              <a:t>2019/2/17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695A97-F3B0-4326-AF59-704DA89B4790}" type="slidenum">
              <a:rPr lang="zh-CN" altLang="en-US" smtClean="0"/>
              <a:t>‹#›</a:t>
            </a:fld>
            <a:endParaRPr lang="zh-CN" altLang="en-US"/>
          </a:p>
        </p:txBody>
      </p:sp>
    </p:spTree>
    <p:extLst>
      <p:ext uri="{BB962C8B-B14F-4D97-AF65-F5344CB8AC3E}">
        <p14:creationId xmlns:p14="http://schemas.microsoft.com/office/powerpoint/2010/main" val="3484314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1F36B-6497-4A35-AE0C-EE02A7864C18}" type="datetimeFigureOut">
              <a:rPr lang="zh-CN" altLang="en-US" smtClean="0"/>
              <a:t>2019/2/17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5BA087-BD8A-4BAC-A955-DD8E79437928}" type="slidenum">
              <a:rPr lang="zh-CN" altLang="en-US" smtClean="0"/>
              <a:t>‹#›</a:t>
            </a:fld>
            <a:endParaRPr lang="zh-CN" altLang="en-US"/>
          </a:p>
        </p:txBody>
      </p:sp>
    </p:spTree>
    <p:extLst>
      <p:ext uri="{BB962C8B-B14F-4D97-AF65-F5344CB8AC3E}">
        <p14:creationId xmlns:p14="http://schemas.microsoft.com/office/powerpoint/2010/main" val="354884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Now that you’ve learned some basics about programs, let’s look more closely </a:t>
            </a:r>
            <a:r>
              <a:rPr lang="en-US" altLang="zh-CN" sz="1200" b="0" i="0" kern="1200" dirty="0" err="1" smtClean="0">
                <a:solidFill>
                  <a:schemeClr val="tx1"/>
                </a:solidFill>
                <a:effectLst/>
                <a:latin typeface="+mn-lt"/>
                <a:ea typeface="+mn-ea"/>
                <a:cs typeface="+mn-cs"/>
              </a:rPr>
              <a:t>at</a:t>
            </a:r>
            <a:r>
              <a:rPr lang="en-US" altLang="zh-CN" sz="1200" b="0" i="1" kern="1200" dirty="0" err="1" smtClean="0">
                <a:solidFill>
                  <a:schemeClr val="tx1"/>
                </a:solidFill>
                <a:effectLst/>
                <a:latin typeface="+mn-lt"/>
                <a:ea typeface="+mn-ea"/>
                <a:cs typeface="+mn-cs"/>
              </a:rPr>
              <a:t>how</a:t>
            </a:r>
            <a:r>
              <a:rPr lang="en-US" altLang="zh-CN" sz="1200" b="0" i="0" kern="1200" dirty="0" smtClean="0">
                <a:solidFill>
                  <a:schemeClr val="tx1"/>
                </a:solidFill>
                <a:effectLst/>
                <a:latin typeface="+mn-lt"/>
                <a:ea typeface="+mn-ea"/>
                <a:cs typeface="+mn-cs"/>
              </a:rPr>
              <a:t> to design a program.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When you sit down to write a program, generally you have some sort of problem that you’d like to solve, </a:t>
            </a:r>
          </a:p>
          <a:p>
            <a:r>
              <a:rPr lang="en-US" altLang="zh-CN" sz="1200" b="0" i="0" kern="1200" dirty="0" smtClean="0">
                <a:solidFill>
                  <a:schemeClr val="tx1"/>
                </a:solidFill>
                <a:effectLst/>
                <a:latin typeface="+mn-lt"/>
                <a:ea typeface="+mn-ea"/>
                <a:cs typeface="+mn-cs"/>
              </a:rPr>
              <a:t>or situation that you’d like to simulate.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New programmers often have trouble figuring out how to convert that idea into actual code. But it turns out, you have many of the problem solving skills you need already, acquired from everyday life.</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1</a:t>
            </a:fld>
            <a:endParaRPr lang="zh-CN" altLang="en-US"/>
          </a:p>
        </p:txBody>
      </p:sp>
    </p:spTree>
    <p:extLst>
      <p:ext uri="{BB962C8B-B14F-4D97-AF65-F5344CB8AC3E}">
        <p14:creationId xmlns:p14="http://schemas.microsoft.com/office/powerpoint/2010/main" val="177673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In this step, for each task, you will write its actual implementation. </a:t>
            </a:r>
          </a:p>
          <a:p>
            <a:r>
              <a:rPr lang="en-US" altLang="zh-CN" sz="1200" b="0" i="0" kern="1200" dirty="0" smtClean="0">
                <a:solidFill>
                  <a:schemeClr val="tx1"/>
                </a:solidFill>
                <a:effectLst/>
                <a:latin typeface="+mn-lt"/>
                <a:ea typeface="+mn-ea"/>
                <a:cs typeface="+mn-cs"/>
              </a:rPr>
              <a:t>If you have broken the tasks down into small enough pieces, each task should be fairly simple and straightforward. </a:t>
            </a:r>
          </a:p>
          <a:p>
            <a:r>
              <a:rPr lang="en-US" altLang="zh-CN" sz="1200" b="0" i="0" kern="1200" dirty="0" smtClean="0">
                <a:solidFill>
                  <a:schemeClr val="tx1"/>
                </a:solidFill>
                <a:effectLst/>
                <a:latin typeface="+mn-lt"/>
                <a:ea typeface="+mn-ea"/>
                <a:cs typeface="+mn-cs"/>
              </a:rPr>
              <a:t>If a given task still seems overly-complex, perhaps it needs to be broken down into subtasks that can be more easily implemented.</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11</a:t>
            </a:fld>
            <a:endParaRPr lang="zh-CN" altLang="en-US"/>
          </a:p>
        </p:txBody>
      </p:sp>
    </p:spTree>
    <p:extLst>
      <p:ext uri="{BB962C8B-B14F-4D97-AF65-F5344CB8AC3E}">
        <p14:creationId xmlns:p14="http://schemas.microsoft.com/office/powerpoint/2010/main" val="4008708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Keep your programs simple to start</a:t>
            </a:r>
            <a:r>
              <a:rPr lang="en-US" altLang="zh-CN" dirty="0" smtClean="0"/>
              <a:t>. Often new programmers have a grand vision for all the things they want their program to do. “I want to write a role-playing game with graphics and sound and random monsters and dungeons, with a town you can visit to sell the items that you find in the dungeon” If you try to write something too complex to start, you will become overwhelmed and discouraged at your lack of progress. Instead, make your first goal as simple as possible, something that is definitely within your reach. For example, “I want to be able to display a 2d field on the screen”.</a:t>
            </a:r>
          </a:p>
          <a:p>
            <a:endParaRPr lang="en-US" altLang="zh-CN" dirty="0" smtClean="0"/>
          </a:p>
          <a:p>
            <a:r>
              <a:rPr lang="en-US" altLang="zh-CN" b="1" dirty="0" smtClean="0"/>
              <a:t>Add </a:t>
            </a:r>
            <a:r>
              <a:rPr lang="en-US" altLang="zh-CN" b="1" dirty="0" err="1" smtClean="0"/>
              <a:t>featu</a:t>
            </a:r>
            <a:endParaRPr lang="en-US" altLang="zh-CN" b="1" dirty="0" smtClean="0"/>
          </a:p>
          <a:p>
            <a:r>
              <a:rPr lang="en-US" altLang="zh-CN" sz="1200" b="0" i="0" kern="1200" dirty="0" smtClean="0">
                <a:solidFill>
                  <a:schemeClr val="tx1"/>
                </a:solidFill>
                <a:effectLst/>
                <a:latin typeface="+mn-lt"/>
                <a:ea typeface="+mn-ea"/>
                <a:cs typeface="+mn-cs"/>
              </a:rPr>
              <a:t>Once you have your simple program working and working well, then you can add features to it. For example, once you can display your 2d field, add a character who can walk around. Once you can walk around, add walls that can impede your progress. Once you have walls, build a simple town out of them. Once you have a town, add merchants. By adding each feature incrementally your program will get progressively more complex without overwhelming you in the process.</a:t>
            </a:r>
            <a:r>
              <a:rPr lang="en-US" altLang="zh-CN" b="1" dirty="0" smtClean="0"/>
              <a:t>res over time</a:t>
            </a:r>
            <a:r>
              <a:rPr lang="en-US" altLang="zh-CN" dirty="0" smtClean="0"/>
              <a:t>.</a:t>
            </a:r>
            <a:endParaRPr lang="en-US" altLang="zh-CN"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14</a:t>
            </a:fld>
            <a:endParaRPr lang="zh-CN" altLang="en-US"/>
          </a:p>
        </p:txBody>
      </p:sp>
    </p:spTree>
    <p:extLst>
      <p:ext uri="{BB962C8B-B14F-4D97-AF65-F5344CB8AC3E}">
        <p14:creationId xmlns:p14="http://schemas.microsoft.com/office/powerpoint/2010/main" val="3834498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Focus on one area at a time</a:t>
            </a:r>
            <a:r>
              <a:rPr lang="en-US" altLang="zh-CN" sz="1200" b="0" i="0" kern="1200" dirty="0" smtClean="0">
                <a:solidFill>
                  <a:schemeClr val="tx1"/>
                </a:solidFill>
                <a:effectLst/>
                <a:latin typeface="+mn-lt"/>
                <a:ea typeface="+mn-ea"/>
                <a:cs typeface="+mn-cs"/>
              </a:rPr>
              <a:t>. Don’t try to code everything at once, and don’t divide your attention across multiple tasks. Focus on one task at a time, and see it through to completion as much as is possible. It is much better to have one fully working task and five that haven’t been started yet than six partially-working tasks. If you split your attention, you are more likely to make mistakes and forget important details.</a:t>
            </a:r>
          </a:p>
          <a:p>
            <a:r>
              <a:rPr lang="en-US" altLang="zh-CN" sz="1200" b="1" i="0" kern="1200" dirty="0" smtClean="0">
                <a:solidFill>
                  <a:schemeClr val="tx1"/>
                </a:solidFill>
                <a:effectLst/>
                <a:latin typeface="+mn-lt"/>
                <a:ea typeface="+mn-ea"/>
                <a:cs typeface="+mn-cs"/>
              </a:rPr>
              <a:t>Test each piece of code as you go</a:t>
            </a:r>
            <a:r>
              <a:rPr lang="en-US" altLang="zh-CN" sz="1200" b="0" i="0" kern="1200" dirty="0" smtClean="0">
                <a:solidFill>
                  <a:schemeClr val="tx1"/>
                </a:solidFill>
                <a:effectLst/>
                <a:latin typeface="+mn-lt"/>
                <a:ea typeface="+mn-ea"/>
                <a:cs typeface="+mn-cs"/>
              </a:rPr>
              <a:t>. New programmers will often write the entire program in one pass. Then when they compile it for the first time, the compiler reports hundreds of errors. This can not only be intimidating, if your code doesn’t work, it may be hard to figure out why. Instead, write a piece of code, and then compile and test it immediately. If it doesn’t work, you’ll know exactly where the problem is, and it will be easy to fix. Once you are sure that the code works, move to the next piece and repeat. It may take longer to finish writing your code, but when you are done the whole thing should work, and you won’t have to spend twice as long trying to figure out why it doesn’t.</a:t>
            </a:r>
          </a:p>
          <a:p>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15</a:t>
            </a:fld>
            <a:endParaRPr lang="zh-CN" altLang="en-US"/>
          </a:p>
        </p:txBody>
      </p:sp>
    </p:spTree>
    <p:extLst>
      <p:ext uri="{BB962C8B-B14F-4D97-AF65-F5344CB8AC3E}">
        <p14:creationId xmlns:p14="http://schemas.microsoft.com/office/powerpoint/2010/main" val="2531374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Most new programmers will shortcut many of these steps and suggestions (because it seems like a lot of work and/or it’s not as much fun as writing the code). However, for any non-trivial project, following these steps will definitely save you a lot of time in the long run. A little planning up front saves a lot of debugging at the end.</a:t>
            </a:r>
          </a:p>
          <a:p>
            <a:r>
              <a:rPr lang="en-US" altLang="zh-CN" dirty="0" smtClean="0"/>
              <a:t>The good news is that once you become comfortable with all of these concepts, they will start coming naturally to you without even thinking about it. Eventually you will get to the point where you can write entire functions without any pre-planning at all.</a:t>
            </a:r>
          </a:p>
          <a:p>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16</a:t>
            </a:fld>
            <a:endParaRPr lang="zh-CN" altLang="en-US"/>
          </a:p>
        </p:txBody>
      </p:sp>
    </p:spTree>
    <p:extLst>
      <p:ext uri="{BB962C8B-B14F-4D97-AF65-F5344CB8AC3E}">
        <p14:creationId xmlns:p14="http://schemas.microsoft.com/office/powerpoint/2010/main" val="1436659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Syntax</a:t>
            </a:r>
            <a:r>
              <a:rPr lang="zh-CN" altLang="en-US" b="1" dirty="0" smtClean="0"/>
              <a:t>句法，</a:t>
            </a:r>
            <a:r>
              <a:rPr lang="en-US" altLang="zh-CN" b="1" dirty="0" smtClean="0"/>
              <a:t>semantic</a:t>
            </a:r>
            <a:r>
              <a:rPr lang="zh-CN" altLang="en-US" b="1" dirty="0" smtClean="0"/>
              <a:t>语义</a:t>
            </a:r>
            <a:endParaRPr lang="en-US" altLang="zh-CN" b="1" dirty="0" smtClean="0"/>
          </a:p>
          <a:p>
            <a:r>
              <a:rPr lang="en-US" altLang="zh-CN" sz="1200" b="0" i="0" kern="1200" dirty="0" smtClean="0">
                <a:solidFill>
                  <a:schemeClr val="tx1"/>
                </a:solidFill>
                <a:effectLst/>
                <a:latin typeface="+mn-lt"/>
                <a:ea typeface="+mn-ea"/>
                <a:cs typeface="+mn-cs"/>
              </a:rPr>
              <a:t>Programming can be difficult, and there are a lot of ways to make mistakes. Errors generally fall into one of two categories: syntax errors, and semantic errors (logic errors).</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 </a:t>
            </a:r>
            <a:r>
              <a:rPr lang="en-US" altLang="zh-CN" sz="1200" b="1" i="0" kern="1200" dirty="0" smtClean="0">
                <a:solidFill>
                  <a:schemeClr val="tx1"/>
                </a:solidFill>
                <a:effectLst/>
                <a:latin typeface="+mn-lt"/>
                <a:ea typeface="+mn-ea"/>
                <a:cs typeface="+mn-cs"/>
              </a:rPr>
              <a:t>syntax error</a:t>
            </a:r>
            <a:r>
              <a:rPr lang="en-US" altLang="zh-CN" sz="1200" b="0" i="0" kern="1200" dirty="0" smtClean="0">
                <a:solidFill>
                  <a:schemeClr val="tx1"/>
                </a:solidFill>
                <a:effectLst/>
                <a:latin typeface="+mn-lt"/>
                <a:ea typeface="+mn-ea"/>
                <a:cs typeface="+mn-cs"/>
              </a:rPr>
              <a:t> occurs when you write a statement that is not valid according to the grammar of the C++ language. This includes errors such as missing semicolons, undeclared variables, mismatched parentheses or braces, and unterminated strings. For example, the following program contains quite a few syntax errors:</a:t>
            </a:r>
          </a:p>
          <a:p>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18</a:t>
            </a:fld>
            <a:endParaRPr lang="zh-CN" altLang="en-US"/>
          </a:p>
        </p:txBody>
      </p:sp>
    </p:spTree>
    <p:extLst>
      <p:ext uri="{BB962C8B-B14F-4D97-AF65-F5344CB8AC3E}">
        <p14:creationId xmlns:p14="http://schemas.microsoft.com/office/powerpoint/2010/main" val="845756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Once your program is compiling correctly, getting it to actually produce the result(s) you want can be tricky. A </a:t>
            </a:r>
            <a:r>
              <a:rPr lang="en-US" altLang="zh-CN" sz="1200" b="1" i="0" kern="1200" dirty="0" smtClean="0">
                <a:solidFill>
                  <a:schemeClr val="tx1"/>
                </a:solidFill>
                <a:effectLst/>
                <a:latin typeface="+mn-lt"/>
                <a:ea typeface="+mn-ea"/>
                <a:cs typeface="+mn-cs"/>
              </a:rPr>
              <a:t>semantic error</a:t>
            </a:r>
            <a:r>
              <a:rPr lang="en-US" altLang="zh-CN" sz="1200" b="0" i="0" kern="1200" dirty="0" smtClean="0">
                <a:solidFill>
                  <a:schemeClr val="tx1"/>
                </a:solidFill>
                <a:effectLst/>
                <a:latin typeface="+mn-lt"/>
                <a:ea typeface="+mn-ea"/>
                <a:cs typeface="+mn-cs"/>
              </a:rPr>
              <a:t> occurs when a statement is syntactically valid, but does not do what the programmer intended.</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19</a:t>
            </a:fld>
            <a:endParaRPr lang="zh-CN" altLang="en-US"/>
          </a:p>
        </p:txBody>
      </p:sp>
    </p:spTree>
    <p:extLst>
      <p:ext uri="{BB962C8B-B14F-4D97-AF65-F5344CB8AC3E}">
        <p14:creationId xmlns:p14="http://schemas.microsoft.com/office/powerpoint/2010/main" val="2104178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调试器</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20</a:t>
            </a:fld>
            <a:endParaRPr lang="zh-CN" altLang="en-US"/>
          </a:p>
        </p:txBody>
      </p:sp>
    </p:spTree>
    <p:extLst>
      <p:ext uri="{BB962C8B-B14F-4D97-AF65-F5344CB8AC3E}">
        <p14:creationId xmlns:p14="http://schemas.microsoft.com/office/powerpoint/2010/main" val="3585459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When you do this, two things should happen. </a:t>
            </a:r>
          </a:p>
          <a:p>
            <a:r>
              <a:rPr lang="en-US" altLang="zh-CN" sz="1200" b="0" i="0" kern="1200" dirty="0" smtClean="0">
                <a:solidFill>
                  <a:schemeClr val="tx1"/>
                </a:solidFill>
                <a:effectLst/>
                <a:latin typeface="+mn-lt"/>
                <a:ea typeface="+mn-ea"/>
                <a:cs typeface="+mn-cs"/>
              </a:rPr>
              <a:t>First, because our application is a console program, a console output window should open. </a:t>
            </a:r>
          </a:p>
          <a:p>
            <a:r>
              <a:rPr lang="en-US" altLang="zh-CN" sz="1200" b="0" i="0" kern="1200" dirty="0" smtClean="0">
                <a:solidFill>
                  <a:schemeClr val="tx1"/>
                </a:solidFill>
                <a:effectLst/>
                <a:latin typeface="+mn-lt"/>
                <a:ea typeface="+mn-ea"/>
                <a:cs typeface="+mn-cs"/>
              </a:rPr>
              <a:t>It will be empty because we haven’t output anything yet. Second, you should see some kind of marker appear to the left of the opening brace of main.</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This arrow marker indicates that the line being pointed to will be executed next. In this case, the debugger is telling us that the next line that will be executed is the opening brace of main(). Choose “Step into” again to execute the opening brace, and the arrow will move to the next line.</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22</a:t>
            </a:fld>
            <a:endParaRPr lang="zh-CN" altLang="en-US"/>
          </a:p>
        </p:txBody>
      </p:sp>
    </p:spTree>
    <p:extLst>
      <p:ext uri="{BB962C8B-B14F-4D97-AF65-F5344CB8AC3E}">
        <p14:creationId xmlns:p14="http://schemas.microsoft.com/office/powerpoint/2010/main" val="3955828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You will note that the arrow is again pointing to </a:t>
            </a:r>
            <a:r>
              <a:rPr lang="en-US" altLang="zh-CN" sz="1200" b="0" i="0" kern="1200" dirty="0" err="1" smtClean="0">
                <a:solidFill>
                  <a:schemeClr val="tx1"/>
                </a:solidFill>
                <a:effectLst/>
                <a:latin typeface="+mn-lt"/>
                <a:ea typeface="+mn-ea"/>
                <a:cs typeface="+mn-cs"/>
              </a:rPr>
              <a:t>printValue</a:t>
            </a:r>
            <a:r>
              <a:rPr lang="en-US" altLang="zh-CN"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While you might think that the debugger intends to call </a:t>
            </a:r>
            <a:r>
              <a:rPr lang="en-US" altLang="zh-CN" sz="1200" b="0" i="0" kern="1200" dirty="0" err="1" smtClean="0">
                <a:solidFill>
                  <a:schemeClr val="tx1"/>
                </a:solidFill>
                <a:effectLst/>
                <a:latin typeface="+mn-lt"/>
                <a:ea typeface="+mn-ea"/>
                <a:cs typeface="+mn-cs"/>
              </a:rPr>
              <a:t>printValue</a:t>
            </a:r>
            <a:r>
              <a:rPr lang="en-US" altLang="zh-CN" sz="1200" b="0" i="0" kern="1200" dirty="0" smtClean="0">
                <a:solidFill>
                  <a:schemeClr val="tx1"/>
                </a:solidFill>
                <a:effectLst/>
                <a:latin typeface="+mn-lt"/>
                <a:ea typeface="+mn-ea"/>
                <a:cs typeface="+mn-cs"/>
              </a:rPr>
              <a:t>() again, </a:t>
            </a:r>
          </a:p>
          <a:p>
            <a:r>
              <a:rPr lang="en-US" altLang="zh-CN" sz="1200" b="0" i="0" kern="1200" dirty="0" smtClean="0">
                <a:solidFill>
                  <a:schemeClr val="tx1"/>
                </a:solidFill>
                <a:effectLst/>
                <a:latin typeface="+mn-lt"/>
                <a:ea typeface="+mn-ea"/>
                <a:cs typeface="+mn-cs"/>
              </a:rPr>
              <a:t>in actuality the debugger is just letting you know that it is returning from the function call.</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24</a:t>
            </a:fld>
            <a:endParaRPr lang="zh-CN" altLang="en-US"/>
          </a:p>
        </p:txBody>
      </p:sp>
    </p:spTree>
    <p:extLst>
      <p:ext uri="{BB962C8B-B14F-4D97-AF65-F5344CB8AC3E}">
        <p14:creationId xmlns:p14="http://schemas.microsoft.com/office/powerpoint/2010/main" val="2690314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While stepping is useful for examining each individual line of your code in isolation, in a large program, it can take a long time to step through your code just to get to the point where you want to examine in more detail.</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Fortunately, modern debuggers provide a few more tools to help us efficiently debug our programs.</a:t>
            </a: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26</a:t>
            </a:fld>
            <a:endParaRPr lang="zh-CN" altLang="en-US"/>
          </a:p>
        </p:txBody>
      </p:sp>
    </p:spTree>
    <p:extLst>
      <p:ext uri="{BB962C8B-B14F-4D97-AF65-F5344CB8AC3E}">
        <p14:creationId xmlns:p14="http://schemas.microsoft.com/office/powerpoint/2010/main" val="2490272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西班牙貝尼多爾姆市</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Benidorm</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為了向全世界展現他們逃過金融危機，在城市裡建起一棟號稱全歐洲最高的住宅大樓「</a:t>
            </a:r>
            <a:r>
              <a:rPr lang="en-US" altLang="zh-TW" sz="1200" b="0" i="0" kern="1200" dirty="0" err="1" smtClean="0">
                <a:solidFill>
                  <a:schemeClr val="tx1"/>
                </a:solidFill>
                <a:effectLst/>
                <a:latin typeface="+mn-lt"/>
                <a:ea typeface="+mn-ea"/>
                <a:cs typeface="+mn-cs"/>
              </a:rPr>
              <a:t>InTempo</a:t>
            </a:r>
            <a:r>
              <a:rPr lang="zh-TW" altLang="en-US" sz="1200" b="0" i="0" kern="1200" dirty="0" smtClean="0">
                <a:solidFill>
                  <a:schemeClr val="tx1"/>
                </a:solidFill>
                <a:effectLst/>
                <a:latin typeface="+mn-lt"/>
                <a:ea typeface="+mn-ea"/>
                <a:cs typeface="+mn-cs"/>
              </a:rPr>
              <a:t>」，作為精神與希望的象徵。然而悲劇發生了，現在</a:t>
            </a:r>
            <a:r>
              <a:rPr lang="zh-TW" altLang="en-US" sz="1200" b="1" i="0" kern="1200" dirty="0" smtClean="0">
                <a:solidFill>
                  <a:schemeClr val="tx1"/>
                </a:solidFill>
                <a:effectLst/>
                <a:latin typeface="+mn-lt"/>
                <a:ea typeface="+mn-ea"/>
                <a:cs typeface="+mn-cs"/>
              </a:rPr>
              <a:t>摩天樓眼看要蓋完，建商才赫然發現</a:t>
            </a:r>
            <a:r>
              <a:rPr lang="en-US" altLang="zh-TW" sz="1200" b="1" i="0" kern="1200" dirty="0" smtClean="0">
                <a:solidFill>
                  <a:schemeClr val="tx1"/>
                </a:solidFill>
                <a:effectLst/>
                <a:latin typeface="+mn-lt"/>
                <a:ea typeface="+mn-ea"/>
                <a:cs typeface="+mn-cs"/>
              </a:rPr>
              <a:t>……</a:t>
            </a:r>
            <a:r>
              <a:rPr lang="zh-TW" altLang="en-US" sz="1200" b="1" i="0" kern="1200" dirty="0" smtClean="0">
                <a:solidFill>
                  <a:schemeClr val="tx1"/>
                </a:solidFill>
                <a:effectLst/>
                <a:latin typeface="+mn-lt"/>
                <a:ea typeface="+mn-ea"/>
                <a:cs typeface="+mn-cs"/>
              </a:rPr>
              <a:t>忘了設計可用的電梯！</a:t>
            </a:r>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endParaRPr lang="en-US" altLang="zh-TW" sz="1200" b="0" i="0" kern="1200" dirty="0" smtClean="0">
              <a:solidFill>
                <a:schemeClr val="tx1"/>
              </a:solidFill>
              <a:effectLst/>
              <a:latin typeface="+mn-lt"/>
              <a:ea typeface="+mn-ea"/>
              <a:cs typeface="+mn-cs"/>
            </a:endParaRPr>
          </a:p>
          <a:p>
            <a:r>
              <a:rPr lang="en-US" altLang="zh-TW" sz="1200" b="0" i="0" kern="1200" dirty="0" err="1" smtClean="0">
                <a:solidFill>
                  <a:schemeClr val="tx1"/>
                </a:solidFill>
                <a:effectLst/>
                <a:latin typeface="+mn-lt"/>
                <a:ea typeface="+mn-ea"/>
                <a:cs typeface="+mn-cs"/>
              </a:rPr>
              <a:t>InTempo</a:t>
            </a:r>
            <a:r>
              <a:rPr lang="zh-TW" altLang="en-US" sz="1200" b="0" i="0" kern="1200" dirty="0" smtClean="0">
                <a:solidFill>
                  <a:schemeClr val="tx1"/>
                </a:solidFill>
                <a:effectLst/>
                <a:latin typeface="+mn-lt"/>
                <a:ea typeface="+mn-ea"/>
                <a:cs typeface="+mn-cs"/>
              </a:rPr>
              <a:t>摩天樓本來是西班牙建築業繁榮的代表，高聳的</a:t>
            </a:r>
            <a:r>
              <a:rPr lang="en-US" altLang="zh-TW" sz="1200" b="0" i="0" kern="1200" dirty="0" smtClean="0">
                <a:solidFill>
                  <a:schemeClr val="tx1"/>
                </a:solidFill>
                <a:effectLst/>
                <a:latin typeface="+mn-lt"/>
                <a:ea typeface="+mn-ea"/>
                <a:cs typeface="+mn-cs"/>
              </a:rPr>
              <a:t>200</a:t>
            </a:r>
            <a:r>
              <a:rPr lang="zh-TW" altLang="en-US" sz="1200" b="0" i="0" kern="1200" dirty="0" smtClean="0">
                <a:solidFill>
                  <a:schemeClr val="tx1"/>
                </a:solidFill>
                <a:effectLst/>
                <a:latin typeface="+mn-lt"/>
                <a:ea typeface="+mn-ea"/>
                <a:cs typeface="+mn-cs"/>
              </a:rPr>
              <a:t>公尺雙塔總計</a:t>
            </a:r>
            <a:r>
              <a:rPr lang="en-US" altLang="zh-TW" sz="1200" b="0" i="0" kern="1200" dirty="0" smtClean="0">
                <a:solidFill>
                  <a:schemeClr val="tx1"/>
                </a:solidFill>
                <a:effectLst/>
                <a:latin typeface="+mn-lt"/>
                <a:ea typeface="+mn-ea"/>
                <a:cs typeface="+mn-cs"/>
              </a:rPr>
              <a:t>47</a:t>
            </a:r>
            <a:r>
              <a:rPr lang="zh-TW" altLang="en-US" sz="1200" b="0" i="0" kern="1200" dirty="0" smtClean="0">
                <a:solidFill>
                  <a:schemeClr val="tx1"/>
                </a:solidFill>
                <a:effectLst/>
                <a:latin typeface="+mn-lt"/>
                <a:ea typeface="+mn-ea"/>
                <a:cs typeface="+mn-cs"/>
              </a:rPr>
              <a:t>層，共有</a:t>
            </a:r>
            <a:r>
              <a:rPr lang="en-US" altLang="zh-TW" sz="1200" b="0" i="0" kern="1200" dirty="0" smtClean="0">
                <a:solidFill>
                  <a:schemeClr val="tx1"/>
                </a:solidFill>
                <a:effectLst/>
                <a:latin typeface="+mn-lt"/>
                <a:ea typeface="+mn-ea"/>
                <a:cs typeface="+mn-cs"/>
              </a:rPr>
              <a:t>269</a:t>
            </a:r>
            <a:r>
              <a:rPr lang="zh-TW" altLang="en-US" sz="1200" b="0" i="0" kern="1200" dirty="0" smtClean="0">
                <a:solidFill>
                  <a:schemeClr val="tx1"/>
                </a:solidFill>
                <a:effectLst/>
                <a:latin typeface="+mn-lt"/>
                <a:ea typeface="+mn-ea"/>
                <a:cs typeface="+mn-cs"/>
              </a:rPr>
              <a:t>個房間。不過，它其實已經蓋了</a:t>
            </a:r>
            <a:r>
              <a:rPr lang="en-US" altLang="zh-TW" sz="1200" b="0" i="0" kern="1200" dirty="0" smtClean="0">
                <a:solidFill>
                  <a:schemeClr val="tx1"/>
                </a:solidFill>
                <a:effectLst/>
                <a:latin typeface="+mn-lt"/>
                <a:ea typeface="+mn-ea"/>
                <a:cs typeface="+mn-cs"/>
              </a:rPr>
              <a:t>10</a:t>
            </a:r>
            <a:r>
              <a:rPr lang="zh-TW" altLang="en-US" sz="1200" b="0" i="0" kern="1200" dirty="0" smtClean="0">
                <a:solidFill>
                  <a:schemeClr val="tx1"/>
                </a:solidFill>
                <a:effectLst/>
                <a:latin typeface="+mn-lt"/>
                <a:ea typeface="+mn-ea"/>
                <a:cs typeface="+mn-cs"/>
              </a:rPr>
              <a:t>年，中途出資者一度轉手，由</a:t>
            </a:r>
            <a:r>
              <a:rPr lang="en-US" altLang="zh-TW" sz="1200" b="0" i="0" kern="1200" dirty="0" err="1" smtClean="0">
                <a:solidFill>
                  <a:schemeClr val="tx1"/>
                </a:solidFill>
                <a:effectLst/>
                <a:latin typeface="+mn-lt"/>
                <a:ea typeface="+mn-ea"/>
                <a:cs typeface="+mn-cs"/>
              </a:rPr>
              <a:t>Caixa</a:t>
            </a:r>
            <a:r>
              <a:rPr lang="en-US" altLang="zh-TW" sz="1200" b="0" i="0" kern="1200" dirty="0" smtClean="0">
                <a:solidFill>
                  <a:schemeClr val="tx1"/>
                </a:solidFill>
                <a:effectLst/>
                <a:latin typeface="+mn-lt"/>
                <a:ea typeface="+mn-ea"/>
                <a:cs typeface="+mn-cs"/>
              </a:rPr>
              <a:t> Galicia</a:t>
            </a:r>
            <a:r>
              <a:rPr lang="zh-TW" altLang="en-US" sz="1200" b="0" i="0" kern="1200" dirty="0" smtClean="0">
                <a:solidFill>
                  <a:schemeClr val="tx1"/>
                </a:solidFill>
                <a:effectLst/>
                <a:latin typeface="+mn-lt"/>
                <a:ea typeface="+mn-ea"/>
                <a:cs typeface="+mn-cs"/>
              </a:rPr>
              <a:t>銀行換為另一家專門處理不良資產的</a:t>
            </a:r>
            <a:r>
              <a:rPr lang="en-US" altLang="zh-TW" sz="1200" b="0" i="0" kern="1200" dirty="0" err="1" smtClean="0">
                <a:solidFill>
                  <a:schemeClr val="tx1"/>
                </a:solidFill>
                <a:effectLst/>
                <a:latin typeface="+mn-lt"/>
                <a:ea typeface="+mn-ea"/>
                <a:cs typeface="+mn-cs"/>
              </a:rPr>
              <a:t>Sareb</a:t>
            </a:r>
            <a:r>
              <a:rPr lang="zh-TW" altLang="en-US" sz="1200" b="0" i="0" kern="1200" dirty="0" smtClean="0">
                <a:solidFill>
                  <a:schemeClr val="tx1"/>
                </a:solidFill>
                <a:effectLst/>
                <a:latin typeface="+mn-lt"/>
                <a:ea typeface="+mn-ea"/>
                <a:cs typeface="+mn-cs"/>
              </a:rPr>
              <a:t>銀行。</a:t>
            </a:r>
          </a:p>
          <a:p>
            <a:r>
              <a:rPr lang="zh-TW" altLang="en-US" sz="1200" b="0" i="0" kern="1200" dirty="0" smtClean="0">
                <a:solidFill>
                  <a:schemeClr val="tx1"/>
                </a:solidFill>
                <a:effectLst/>
                <a:latin typeface="+mn-lt"/>
                <a:ea typeface="+mn-ea"/>
                <a:cs typeface="+mn-cs"/>
              </a:rPr>
              <a:t>事實上，</a:t>
            </a:r>
            <a:r>
              <a:rPr lang="en-US" altLang="zh-TW" sz="1200" b="0" i="0" kern="1200" dirty="0" err="1" smtClean="0">
                <a:solidFill>
                  <a:schemeClr val="tx1"/>
                </a:solidFill>
                <a:effectLst/>
                <a:latin typeface="+mn-lt"/>
                <a:ea typeface="+mn-ea"/>
                <a:cs typeface="+mn-cs"/>
              </a:rPr>
              <a:t>InTempo</a:t>
            </a:r>
            <a:r>
              <a:rPr lang="zh-TW" altLang="en-US" sz="1200" b="0" i="0" kern="1200" dirty="0" smtClean="0">
                <a:solidFill>
                  <a:schemeClr val="tx1"/>
                </a:solidFill>
                <a:effectLst/>
                <a:latin typeface="+mn-lt"/>
                <a:ea typeface="+mn-ea"/>
                <a:cs typeface="+mn-cs"/>
              </a:rPr>
              <a:t>大樓最初只準備要蓋</a:t>
            </a:r>
            <a:r>
              <a:rPr lang="en-US" altLang="zh-TW" sz="1200" b="0" i="0" kern="1200" dirty="0" smtClean="0">
                <a:solidFill>
                  <a:schemeClr val="tx1"/>
                </a:solidFill>
                <a:effectLst/>
                <a:latin typeface="+mn-lt"/>
                <a:ea typeface="+mn-ea"/>
                <a:cs typeface="+mn-cs"/>
              </a:rPr>
              <a:t>20</a:t>
            </a:r>
            <a:r>
              <a:rPr lang="zh-TW" altLang="en-US" sz="1200" b="0" i="0" kern="1200" dirty="0" smtClean="0">
                <a:solidFill>
                  <a:schemeClr val="tx1"/>
                </a:solidFill>
                <a:effectLst/>
                <a:latin typeface="+mn-lt"/>
                <a:ea typeface="+mn-ea"/>
                <a:cs typeface="+mn-cs"/>
              </a:rPr>
              <a:t>層，也有設計電梯。但在</a:t>
            </a:r>
            <a:r>
              <a:rPr lang="en-US" altLang="zh-TW" sz="1200" b="0" i="0" kern="1200" dirty="0" err="1" smtClean="0">
                <a:solidFill>
                  <a:schemeClr val="tx1"/>
                </a:solidFill>
                <a:effectLst/>
                <a:latin typeface="+mn-lt"/>
                <a:ea typeface="+mn-ea"/>
                <a:cs typeface="+mn-cs"/>
              </a:rPr>
              <a:t>Sareb</a:t>
            </a:r>
            <a:r>
              <a:rPr lang="zh-TW" altLang="en-US" sz="1200" b="0" i="0" kern="1200" dirty="0" smtClean="0">
                <a:solidFill>
                  <a:schemeClr val="tx1"/>
                </a:solidFill>
                <a:effectLst/>
                <a:latin typeface="+mn-lt"/>
                <a:ea typeface="+mn-ea"/>
                <a:cs typeface="+mn-cs"/>
              </a:rPr>
              <a:t>接手後，</a:t>
            </a:r>
            <a:r>
              <a:rPr lang="zh-TW" altLang="en-US" sz="1200" b="1" i="0" kern="1200" dirty="0" smtClean="0">
                <a:solidFill>
                  <a:schemeClr val="tx1"/>
                </a:solidFill>
                <a:effectLst/>
                <a:latin typeface="+mn-lt"/>
                <a:ea typeface="+mn-ea"/>
                <a:cs typeface="+mn-cs"/>
              </a:rPr>
              <a:t>他們貪婪地更改設計圖，把建築物提高到</a:t>
            </a:r>
            <a:r>
              <a:rPr lang="en-US" altLang="zh-TW" sz="1200" b="1" i="0" kern="1200" dirty="0" smtClean="0">
                <a:solidFill>
                  <a:schemeClr val="tx1"/>
                </a:solidFill>
                <a:effectLst/>
                <a:latin typeface="+mn-lt"/>
                <a:ea typeface="+mn-ea"/>
                <a:cs typeface="+mn-cs"/>
              </a:rPr>
              <a:t>47</a:t>
            </a:r>
            <a:r>
              <a:rPr lang="zh-TW" altLang="en-US" sz="1200" b="1" i="0" kern="1200" dirty="0" smtClean="0">
                <a:solidFill>
                  <a:schemeClr val="tx1"/>
                </a:solidFill>
                <a:effectLst/>
                <a:latin typeface="+mn-lt"/>
                <a:ea typeface="+mn-ea"/>
                <a:cs typeface="+mn-cs"/>
              </a:rPr>
              <a:t>層，並且盡可能地增加房間數</a:t>
            </a:r>
            <a:r>
              <a:rPr lang="zh-TW" altLang="en-US" sz="1200" b="0" i="0" kern="1200" dirty="0" smtClean="0">
                <a:solidFill>
                  <a:schemeClr val="tx1"/>
                </a:solidFill>
                <a:effectLst/>
                <a:latin typeface="+mn-lt"/>
                <a:ea typeface="+mn-ea"/>
                <a:cs typeface="+mn-cs"/>
              </a:rPr>
              <a:t>。結果所有人都把電梯這個問題給忘了，因為</a:t>
            </a:r>
            <a:r>
              <a:rPr lang="en-US" altLang="zh-TW" sz="1200" b="0" i="0" kern="1200" dirty="0" smtClean="0">
                <a:solidFill>
                  <a:schemeClr val="tx1"/>
                </a:solidFill>
                <a:effectLst/>
                <a:latin typeface="+mn-lt"/>
                <a:ea typeface="+mn-ea"/>
                <a:cs typeface="+mn-cs"/>
              </a:rPr>
              <a:t>47</a:t>
            </a:r>
            <a:r>
              <a:rPr lang="zh-TW" altLang="en-US" sz="1200" b="0" i="0" kern="1200" dirty="0" smtClean="0">
                <a:solidFill>
                  <a:schemeClr val="tx1"/>
                </a:solidFill>
                <a:effectLst/>
                <a:latin typeface="+mn-lt"/>
                <a:ea typeface="+mn-ea"/>
                <a:cs typeface="+mn-cs"/>
              </a:rPr>
              <a:t>層大樓所需的電梯空間與電機設備是</a:t>
            </a:r>
            <a:r>
              <a:rPr lang="en-US" altLang="zh-TW" sz="1200" b="0" i="0" kern="1200" dirty="0" smtClean="0">
                <a:solidFill>
                  <a:schemeClr val="tx1"/>
                </a:solidFill>
                <a:effectLst/>
                <a:latin typeface="+mn-lt"/>
                <a:ea typeface="+mn-ea"/>
                <a:cs typeface="+mn-cs"/>
              </a:rPr>
              <a:t>20</a:t>
            </a:r>
            <a:r>
              <a:rPr lang="zh-TW" altLang="en-US" sz="1200" b="0" i="0" kern="1200" dirty="0" smtClean="0">
                <a:solidFill>
                  <a:schemeClr val="tx1"/>
                </a:solidFill>
                <a:effectLst/>
                <a:latin typeface="+mn-lt"/>
                <a:ea typeface="+mn-ea"/>
                <a:cs typeface="+mn-cs"/>
              </a:rPr>
              <a:t>層大樓完全不能相提並論的，建商沒有保留額外的空間裝設負載量更大的電梯，可能出現電梯不夠住戶使用的情形。</a:t>
            </a:r>
          </a:p>
          <a:p>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消息在網上熱傳的當天，即有網友提出質疑，認為從設計到施工無人發現電梯問題，</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顯然不合理。</a:t>
            </a:r>
            <a:endParaRPr lang="en-US" altLang="zh-TW"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大樓忘裝電梯的說法只是個玩笑，並推測是該大樓專案的促銷手段</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2</a:t>
            </a:fld>
            <a:endParaRPr lang="zh-CN" altLang="en-US"/>
          </a:p>
        </p:txBody>
      </p:sp>
    </p:spTree>
    <p:extLst>
      <p:ext uri="{BB962C8B-B14F-4D97-AF65-F5344CB8AC3E}">
        <p14:creationId xmlns:p14="http://schemas.microsoft.com/office/powerpoint/2010/main" val="529030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stepping through a program is only half of what makes the debugger useful. The debugger also lets you examine the value of variables as you step through your code.</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29</a:t>
            </a:fld>
            <a:endParaRPr lang="zh-CN" altLang="en-US"/>
          </a:p>
        </p:txBody>
      </p:sp>
    </p:spTree>
    <p:extLst>
      <p:ext uri="{BB962C8B-B14F-4D97-AF65-F5344CB8AC3E}">
        <p14:creationId xmlns:p14="http://schemas.microsoft.com/office/powerpoint/2010/main" val="4253651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 prefer </a:t>
            </a:r>
            <a:r>
              <a:rPr lang="en-US" altLang="zh-CN" dirty="0" err="1" smtClean="0"/>
              <a:t>addWatch</a:t>
            </a:r>
            <a:r>
              <a:rPr lang="en-US" altLang="zh-CN" baseline="0" dirty="0" smtClean="0"/>
              <a:t> than </a:t>
            </a:r>
            <a:r>
              <a:rPr lang="en-US" altLang="zh-CN" baseline="0" dirty="0" err="1" smtClean="0"/>
              <a:t>quickWatch</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30</a:t>
            </a:fld>
            <a:endParaRPr lang="zh-CN" altLang="en-US"/>
          </a:p>
        </p:txBody>
      </p:sp>
    </p:spTree>
    <p:extLst>
      <p:ext uri="{BB962C8B-B14F-4D97-AF65-F5344CB8AC3E}">
        <p14:creationId xmlns:p14="http://schemas.microsoft.com/office/powerpoint/2010/main" val="428716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Using watches is the best way to watch the value of a variable change over time as you step through your program</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31</a:t>
            </a:fld>
            <a:endParaRPr lang="zh-CN" altLang="en-US"/>
          </a:p>
        </p:txBody>
      </p:sp>
    </p:spTree>
    <p:extLst>
      <p:ext uri="{BB962C8B-B14F-4D97-AF65-F5344CB8AC3E}">
        <p14:creationId xmlns:p14="http://schemas.microsoft.com/office/powerpoint/2010/main" val="4009337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When your program calls a function, you already know that it bookmarks the current location, makes the function call, and then returns. How does it know where to return to? The answer is that it keeps track in the call stack.</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Whenever a new function is called, that function is added to the top of the call stack. When the current function returns to the caller, it is removed from the top of the call stack, and control returns to the function just below it.</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program started by calling main(). main() called </a:t>
            </a:r>
            <a:r>
              <a:rPr lang="en-US" altLang="zh-CN" sz="1200" b="0" i="0" kern="1200" dirty="0" err="1" smtClean="0">
                <a:solidFill>
                  <a:schemeClr val="tx1"/>
                </a:solidFill>
                <a:effectLst/>
                <a:latin typeface="+mn-lt"/>
                <a:ea typeface="+mn-ea"/>
                <a:cs typeface="+mn-cs"/>
              </a:rPr>
              <a:t>CallA</a:t>
            </a:r>
            <a:r>
              <a:rPr lang="en-US" altLang="zh-CN" sz="1200" b="0" i="0" kern="1200" dirty="0" smtClean="0">
                <a:solidFill>
                  <a:schemeClr val="tx1"/>
                </a:solidFill>
                <a:effectLst/>
                <a:latin typeface="+mn-lt"/>
                <a:ea typeface="+mn-ea"/>
                <a:cs typeface="+mn-cs"/>
              </a:rPr>
              <a:t>(), which called </a:t>
            </a:r>
            <a:r>
              <a:rPr lang="en-US" altLang="zh-CN" sz="1200" b="0" i="0" kern="1200" dirty="0" err="1" smtClean="0">
                <a:solidFill>
                  <a:schemeClr val="tx1"/>
                </a:solidFill>
                <a:effectLst/>
                <a:latin typeface="+mn-lt"/>
                <a:ea typeface="+mn-ea"/>
                <a:cs typeface="+mn-cs"/>
              </a:rPr>
              <a:t>CallB</a:t>
            </a:r>
            <a:r>
              <a:rPr lang="en-US" altLang="zh-CN" sz="1200" b="0" i="0" kern="1200" dirty="0" smtClean="0">
                <a:solidFill>
                  <a:schemeClr val="tx1"/>
                </a:solidFill>
                <a:effectLst/>
                <a:latin typeface="+mn-lt"/>
                <a:ea typeface="+mn-ea"/>
                <a:cs typeface="+mn-cs"/>
              </a:rPr>
              <a:t>(), which called </a:t>
            </a:r>
            <a:r>
              <a:rPr lang="en-US" altLang="zh-CN" sz="1200" b="0" i="0" kern="1200" dirty="0" err="1" smtClean="0">
                <a:solidFill>
                  <a:schemeClr val="tx1"/>
                </a:solidFill>
                <a:effectLst/>
                <a:latin typeface="+mn-lt"/>
                <a:ea typeface="+mn-ea"/>
                <a:cs typeface="+mn-cs"/>
              </a:rPr>
              <a:t>CallC</a:t>
            </a:r>
            <a:r>
              <a:rPr lang="en-US" altLang="zh-CN" sz="1200" b="0" i="0" kern="1200" dirty="0" smtClean="0">
                <a:solidFill>
                  <a:schemeClr val="tx1"/>
                </a:solidFill>
                <a:effectLst/>
                <a:latin typeface="+mn-lt"/>
                <a:ea typeface="+mn-ea"/>
                <a:cs typeface="+mn-cs"/>
              </a:rPr>
              <a:t>(). You can </a:t>
            </a:r>
            <a:r>
              <a:rPr lang="en-US" altLang="zh-CN" sz="1200" b="1" i="0" kern="1200" dirty="0" smtClean="0">
                <a:solidFill>
                  <a:schemeClr val="tx1"/>
                </a:solidFill>
                <a:effectLst/>
                <a:latin typeface="+mn-lt"/>
                <a:ea typeface="+mn-ea"/>
                <a:cs typeface="+mn-cs"/>
              </a:rPr>
              <a:t>double-click</a:t>
            </a:r>
            <a:r>
              <a:rPr lang="en-US" altLang="zh-CN" sz="1200" b="0" i="0" kern="1200" dirty="0" smtClean="0">
                <a:solidFill>
                  <a:schemeClr val="tx1"/>
                </a:solidFill>
                <a:effectLst/>
                <a:latin typeface="+mn-lt"/>
                <a:ea typeface="+mn-ea"/>
                <a:cs typeface="+mn-cs"/>
              </a:rPr>
              <a:t> on the various lines in the Call Stack window to see more information about the calling functions. </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32</a:t>
            </a:fld>
            <a:endParaRPr lang="zh-CN" altLang="en-US"/>
          </a:p>
        </p:txBody>
      </p:sp>
    </p:spTree>
    <p:extLst>
      <p:ext uri="{BB962C8B-B14F-4D97-AF65-F5344CB8AC3E}">
        <p14:creationId xmlns:p14="http://schemas.microsoft.com/office/powerpoint/2010/main" val="4104387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建栋大楼，挖口井</a:t>
            </a:r>
            <a:endParaRPr 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3</a:t>
            </a:fld>
            <a:endParaRPr lang="zh-CN" altLang="en-US"/>
          </a:p>
        </p:txBody>
      </p:sp>
    </p:spTree>
    <p:extLst>
      <p:ext uri="{BB962C8B-B14F-4D97-AF65-F5344CB8AC3E}">
        <p14:creationId xmlns:p14="http://schemas.microsoft.com/office/powerpoint/2010/main" val="310275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However, as a new programmer, the answers to these questions are typically simple: You are writing a program for your own use, alone, on your own system, using an IDE you purchased or downloaded, and your code is probably not used by anybody but you. This makes things easy.</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It’s not enough to just zip or copy the directory to another location on your machine (though this is better than nothing).</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use a version control system residing on another machine or in the cloud (e.g. </a:t>
            </a:r>
            <a:r>
              <a:rPr lang="en-US" altLang="zh-CN" sz="1200" b="0" i="0" kern="1200" dirty="0" err="1" smtClean="0">
                <a:solidFill>
                  <a:schemeClr val="tx1"/>
                </a:solidFill>
                <a:effectLst/>
                <a:latin typeface="+mn-lt"/>
                <a:ea typeface="+mn-ea"/>
                <a:cs typeface="+mn-cs"/>
              </a:rPr>
              <a:t>github</a:t>
            </a:r>
            <a:r>
              <a:rPr lang="en-US" altLang="zh-CN" sz="1200" b="0" i="0" kern="1200" dirty="0" smtClean="0">
                <a:solidFill>
                  <a:schemeClr val="tx1"/>
                </a:solidFill>
                <a:effectLst/>
                <a:latin typeface="+mn-lt"/>
                <a:ea typeface="+mn-ea"/>
                <a:cs typeface="+mn-cs"/>
              </a:rPr>
              <a:t>). Version control systems have the added advantage of not only being able to restore your files, but also to roll them back to a previous version.</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4</a:t>
            </a:fld>
            <a:endParaRPr lang="zh-CN" altLang="en-US"/>
          </a:p>
        </p:txBody>
      </p:sp>
    </p:spTree>
    <p:extLst>
      <p:ext uri="{BB962C8B-B14F-4D97-AF65-F5344CB8AC3E}">
        <p14:creationId xmlns:p14="http://schemas.microsoft.com/office/powerpoint/2010/main" val="535949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If those subtasks are still too difficult to solve, they can be broken down further. </a:t>
            </a:r>
          </a:p>
          <a:p>
            <a:r>
              <a:rPr lang="en-US" altLang="zh-CN" sz="1200" b="0" i="0" kern="1200" dirty="0" smtClean="0">
                <a:solidFill>
                  <a:schemeClr val="tx1"/>
                </a:solidFill>
                <a:effectLst/>
                <a:latin typeface="+mn-lt"/>
                <a:ea typeface="+mn-ea"/>
                <a:cs typeface="+mn-cs"/>
              </a:rPr>
              <a:t>By continuously splitting complex tasks into simpler ones, you can eventually get to a point where each individual task is manageable, if not trivial.</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5</a:t>
            </a:fld>
            <a:endParaRPr lang="zh-CN" altLang="en-US"/>
          </a:p>
        </p:txBody>
      </p:sp>
    </p:spTree>
    <p:extLst>
      <p:ext uri="{BB962C8B-B14F-4D97-AF65-F5344CB8AC3E}">
        <p14:creationId xmlns:p14="http://schemas.microsoft.com/office/powerpoint/2010/main" val="3851652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As it turns out, these task hierarchies are extremely useful in programming, because once you have a task hierarchy, you have essentially defined the structure of your overall program.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top level task (in this case, “Write a report on carrots” or “Get from bed to work”) becomes main() (because it is the main problem you are trying to solve). The </a:t>
            </a:r>
            <a:r>
              <a:rPr lang="en-US" altLang="zh-CN" sz="1200" b="0" i="0" kern="1200" dirty="0" err="1" smtClean="0">
                <a:solidFill>
                  <a:schemeClr val="tx1"/>
                </a:solidFill>
                <a:effectLst/>
                <a:latin typeface="+mn-lt"/>
                <a:ea typeface="+mn-ea"/>
                <a:cs typeface="+mn-cs"/>
              </a:rPr>
              <a:t>subitems</a:t>
            </a:r>
            <a:r>
              <a:rPr lang="en-US" altLang="zh-CN" sz="1200" b="0" i="0" kern="1200" dirty="0" smtClean="0">
                <a:solidFill>
                  <a:schemeClr val="tx1"/>
                </a:solidFill>
                <a:effectLst/>
                <a:latin typeface="+mn-lt"/>
                <a:ea typeface="+mn-ea"/>
                <a:cs typeface="+mn-cs"/>
              </a:rPr>
              <a:t> become functions in the program.</a:t>
            </a: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If it turns out that one of the items (functions) is too difficult to implement, simply split that item into multiple sub-items/sub-functions. Eventually you should reach a point where each function in your program is trivial to implement.</a:t>
            </a:r>
          </a:p>
          <a:p>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7</a:t>
            </a:fld>
            <a:endParaRPr lang="zh-CN" altLang="en-US"/>
          </a:p>
        </p:txBody>
      </p:sp>
    </p:spTree>
    <p:extLst>
      <p:ext uri="{BB962C8B-B14F-4D97-AF65-F5344CB8AC3E}">
        <p14:creationId xmlns:p14="http://schemas.microsoft.com/office/powerpoint/2010/main" val="2514987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Now that your program has a structure, it’s time to determine how to link all the tasks together.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first step is to determine the sequence of events that will be performed. </a:t>
            </a:r>
          </a:p>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05BA087-BD8A-4BAC-A955-DD8E79437928}" type="slidenum">
              <a:rPr lang="zh-CN" altLang="en-US" smtClean="0"/>
              <a:t>8</a:t>
            </a:fld>
            <a:endParaRPr lang="zh-CN" altLang="en-US"/>
          </a:p>
        </p:txBody>
      </p:sp>
    </p:spTree>
    <p:extLst>
      <p:ext uri="{BB962C8B-B14F-4D97-AF65-F5344CB8AC3E}">
        <p14:creationId xmlns:p14="http://schemas.microsoft.com/office/powerpoint/2010/main" val="650501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For example, when you get up in the morning, what order do you do the above tasks? It might look like this:</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Note that if you’re going to use this “outline” method for constructing your programs, it’s a good idea to comment each of these out until you actually write them, </a:t>
            </a:r>
          </a:p>
          <a:p>
            <a:r>
              <a:rPr lang="en-US" altLang="zh-CN" sz="1200" b="0" i="0" kern="1200" dirty="0" smtClean="0">
                <a:solidFill>
                  <a:schemeClr val="tx1"/>
                </a:solidFill>
                <a:effectLst/>
                <a:latin typeface="+mn-lt"/>
                <a:ea typeface="+mn-ea"/>
                <a:cs typeface="+mn-cs"/>
              </a:rPr>
              <a:t>and then work on them one at a time, testing each as you go. </a:t>
            </a:r>
          </a:p>
          <a:p>
            <a:r>
              <a:rPr lang="en-US" altLang="zh-CN" sz="1200" b="0" i="0" kern="1200" dirty="0" smtClean="0">
                <a:solidFill>
                  <a:schemeClr val="tx1"/>
                </a:solidFill>
                <a:effectLst/>
                <a:latin typeface="+mn-lt"/>
                <a:ea typeface="+mn-ea"/>
                <a:cs typeface="+mn-cs"/>
              </a:rPr>
              <a:t>That way the compiler won’t complain about them not being defined.</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9</a:t>
            </a:fld>
            <a:endParaRPr lang="zh-CN" altLang="en-US"/>
          </a:p>
        </p:txBody>
      </p:sp>
    </p:spTree>
    <p:extLst>
      <p:ext uri="{BB962C8B-B14F-4D97-AF65-F5344CB8AC3E}">
        <p14:creationId xmlns:p14="http://schemas.microsoft.com/office/powerpoint/2010/main" val="356674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Once you have a hierarchy and a sequence of events, the next thing to do is figure out what input data each task needs to operate, and what data it produces as a result (if any). If you already have the input data from a previous step, that input data will become a parameter. If you are calculating output for use by some other function, that output will generally become a return value.</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t>10</a:t>
            </a:fld>
            <a:endParaRPr lang="zh-CN" altLang="en-US"/>
          </a:p>
        </p:txBody>
      </p:sp>
    </p:spTree>
    <p:extLst>
      <p:ext uri="{BB962C8B-B14F-4D97-AF65-F5344CB8AC3E}">
        <p14:creationId xmlns:p14="http://schemas.microsoft.com/office/powerpoint/2010/main" val="490092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D8E0D7B-2972-426C-9823-05CF69BA2F21}" type="datetimeFigureOut">
              <a:rPr lang="zh-CN" altLang="en-US" smtClean="0"/>
              <a:t>2019/2/17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7E4A1-9406-471B-800E-759F93CF0CD6}" type="slidenum">
              <a:rPr lang="zh-CN" altLang="en-US" smtClean="0"/>
              <a:t>‹#›</a:t>
            </a:fld>
            <a:endParaRPr lang="zh-CN" altLang="en-US"/>
          </a:p>
        </p:txBody>
      </p:sp>
    </p:spTree>
    <p:extLst>
      <p:ext uri="{BB962C8B-B14F-4D97-AF65-F5344CB8AC3E}">
        <p14:creationId xmlns:p14="http://schemas.microsoft.com/office/powerpoint/2010/main" val="365888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E0D7B-2972-426C-9823-05CF69BA2F21}" type="datetimeFigureOut">
              <a:rPr lang="zh-CN" altLang="en-US" smtClean="0"/>
              <a:t>2019/2/17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7E4A1-9406-471B-800E-759F93CF0CD6}" type="slidenum">
              <a:rPr lang="zh-CN" altLang="en-US" smtClean="0"/>
              <a:t>‹#›</a:t>
            </a:fld>
            <a:endParaRPr lang="zh-CN" altLang="en-US"/>
          </a:p>
        </p:txBody>
      </p:sp>
    </p:spTree>
    <p:extLst>
      <p:ext uri="{BB962C8B-B14F-4D97-AF65-F5344CB8AC3E}">
        <p14:creationId xmlns:p14="http://schemas.microsoft.com/office/powerpoint/2010/main" val="424092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E0D7B-2972-426C-9823-05CF69BA2F21}" type="datetimeFigureOut">
              <a:rPr lang="zh-CN" altLang="en-US" smtClean="0"/>
              <a:t>2019/2/17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7E4A1-9406-471B-800E-759F93CF0CD6}" type="slidenum">
              <a:rPr lang="zh-CN" altLang="en-US" smtClean="0"/>
              <a:t>‹#›</a:t>
            </a:fld>
            <a:endParaRPr lang="zh-CN" altLang="en-US"/>
          </a:p>
        </p:txBody>
      </p:sp>
    </p:spTree>
    <p:extLst>
      <p:ext uri="{BB962C8B-B14F-4D97-AF65-F5344CB8AC3E}">
        <p14:creationId xmlns:p14="http://schemas.microsoft.com/office/powerpoint/2010/main" val="3325966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Black" panose="020B0A04020102020204" pitchFamily="34" charset="0"/>
                <a:cs typeface="Arial" panose="020B0604020202020204" pitchFamily="34"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D8E0D7B-2972-426C-9823-05CF69BA2F21}" type="datetimeFigureOut">
              <a:rPr lang="zh-CN" altLang="en-US" smtClean="0"/>
              <a:t>2019/2/17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7E4A1-9406-471B-800E-759F93CF0CD6}" type="slidenum">
              <a:rPr lang="zh-CN" altLang="en-US" smtClean="0"/>
              <a:t>‹#›</a:t>
            </a:fld>
            <a:endParaRPr lang="zh-CN" altLang="en-US"/>
          </a:p>
        </p:txBody>
      </p:sp>
    </p:spTree>
    <p:extLst>
      <p:ext uri="{BB962C8B-B14F-4D97-AF65-F5344CB8AC3E}">
        <p14:creationId xmlns:p14="http://schemas.microsoft.com/office/powerpoint/2010/main" val="3230720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D8E0D7B-2972-426C-9823-05CF69BA2F21}" type="datetimeFigureOut">
              <a:rPr lang="zh-CN" altLang="en-US" smtClean="0"/>
              <a:t>2019/2/17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7E4A1-9406-471B-800E-759F93CF0CD6}" type="slidenum">
              <a:rPr lang="zh-CN" altLang="en-US" smtClean="0"/>
              <a:t>‹#›</a:t>
            </a:fld>
            <a:endParaRPr lang="zh-CN" altLang="en-US"/>
          </a:p>
        </p:txBody>
      </p:sp>
    </p:spTree>
    <p:extLst>
      <p:ext uri="{BB962C8B-B14F-4D97-AF65-F5344CB8AC3E}">
        <p14:creationId xmlns:p14="http://schemas.microsoft.com/office/powerpoint/2010/main" val="426764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D8E0D7B-2972-426C-9823-05CF69BA2F21}" type="datetimeFigureOut">
              <a:rPr lang="zh-CN" altLang="en-US" smtClean="0"/>
              <a:t>2019/2/17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7E4A1-9406-471B-800E-759F93CF0CD6}" type="slidenum">
              <a:rPr lang="zh-CN" altLang="en-US" smtClean="0"/>
              <a:t>‹#›</a:t>
            </a:fld>
            <a:endParaRPr lang="zh-CN" altLang="en-US"/>
          </a:p>
        </p:txBody>
      </p:sp>
    </p:spTree>
    <p:extLst>
      <p:ext uri="{BB962C8B-B14F-4D97-AF65-F5344CB8AC3E}">
        <p14:creationId xmlns:p14="http://schemas.microsoft.com/office/powerpoint/2010/main" val="4930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D8E0D7B-2972-426C-9823-05CF69BA2F21}" type="datetimeFigureOut">
              <a:rPr lang="zh-CN" altLang="en-US" smtClean="0"/>
              <a:t>2019/2/17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87E4A1-9406-471B-800E-759F93CF0CD6}" type="slidenum">
              <a:rPr lang="zh-CN" altLang="en-US" smtClean="0"/>
              <a:t>‹#›</a:t>
            </a:fld>
            <a:endParaRPr lang="zh-CN" altLang="en-US"/>
          </a:p>
        </p:txBody>
      </p:sp>
    </p:spTree>
    <p:extLst>
      <p:ext uri="{BB962C8B-B14F-4D97-AF65-F5344CB8AC3E}">
        <p14:creationId xmlns:p14="http://schemas.microsoft.com/office/powerpoint/2010/main" val="2276474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D8E0D7B-2972-426C-9823-05CF69BA2F21}" type="datetimeFigureOut">
              <a:rPr lang="zh-CN" altLang="en-US" smtClean="0"/>
              <a:t>2019/2/17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87E4A1-9406-471B-800E-759F93CF0CD6}" type="slidenum">
              <a:rPr lang="zh-CN" altLang="en-US" smtClean="0"/>
              <a:t>‹#›</a:t>
            </a:fld>
            <a:endParaRPr lang="zh-CN" altLang="en-US"/>
          </a:p>
        </p:txBody>
      </p:sp>
    </p:spTree>
    <p:extLst>
      <p:ext uri="{BB962C8B-B14F-4D97-AF65-F5344CB8AC3E}">
        <p14:creationId xmlns:p14="http://schemas.microsoft.com/office/powerpoint/2010/main" val="127906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8E0D7B-2972-426C-9823-05CF69BA2F21}" type="datetimeFigureOut">
              <a:rPr lang="zh-CN" altLang="en-US" smtClean="0"/>
              <a:t>2019/2/17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87E4A1-9406-471B-800E-759F93CF0CD6}" type="slidenum">
              <a:rPr lang="zh-CN" altLang="en-US" smtClean="0"/>
              <a:t>‹#›</a:t>
            </a:fld>
            <a:endParaRPr lang="zh-CN" altLang="en-US"/>
          </a:p>
        </p:txBody>
      </p:sp>
    </p:spTree>
    <p:extLst>
      <p:ext uri="{BB962C8B-B14F-4D97-AF65-F5344CB8AC3E}">
        <p14:creationId xmlns:p14="http://schemas.microsoft.com/office/powerpoint/2010/main" val="3996190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D8E0D7B-2972-426C-9823-05CF69BA2F21}" type="datetimeFigureOut">
              <a:rPr lang="zh-CN" altLang="en-US" smtClean="0"/>
              <a:t>2019/2/17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7E4A1-9406-471B-800E-759F93CF0CD6}" type="slidenum">
              <a:rPr lang="zh-CN" altLang="en-US" smtClean="0"/>
              <a:t>‹#›</a:t>
            </a:fld>
            <a:endParaRPr lang="zh-CN" altLang="en-US"/>
          </a:p>
        </p:txBody>
      </p:sp>
    </p:spTree>
    <p:extLst>
      <p:ext uri="{BB962C8B-B14F-4D97-AF65-F5344CB8AC3E}">
        <p14:creationId xmlns:p14="http://schemas.microsoft.com/office/powerpoint/2010/main" val="26075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D8E0D7B-2972-426C-9823-05CF69BA2F21}" type="datetimeFigureOut">
              <a:rPr lang="zh-CN" altLang="en-US" smtClean="0"/>
              <a:t>2019/2/17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7E4A1-9406-471B-800E-759F93CF0CD6}" type="slidenum">
              <a:rPr lang="zh-CN" altLang="en-US" smtClean="0"/>
              <a:t>‹#›</a:t>
            </a:fld>
            <a:endParaRPr lang="zh-CN" altLang="en-US"/>
          </a:p>
        </p:txBody>
      </p:sp>
    </p:spTree>
    <p:extLst>
      <p:ext uri="{BB962C8B-B14F-4D97-AF65-F5344CB8AC3E}">
        <p14:creationId xmlns:p14="http://schemas.microsoft.com/office/powerpoint/2010/main" val="44863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80086" y="1"/>
            <a:ext cx="11911914" cy="6260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80086" y="774356"/>
            <a:ext cx="11714206" cy="5824151"/>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E0D7B-2972-426C-9823-05CF69BA2F21}" type="datetimeFigureOut">
              <a:rPr lang="zh-CN" altLang="en-US" smtClean="0"/>
              <a:t>2019/2/17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7E4A1-9406-471B-800E-759F93CF0CD6}" type="slidenum">
              <a:rPr lang="zh-CN" altLang="en-US" smtClean="0"/>
              <a:t>‹#›</a:t>
            </a:fld>
            <a:endParaRPr lang="zh-CN" altLang="en-US"/>
          </a:p>
        </p:txBody>
      </p:sp>
    </p:spTree>
    <p:extLst>
      <p:ext uri="{BB962C8B-B14F-4D97-AF65-F5344CB8AC3E}">
        <p14:creationId xmlns:p14="http://schemas.microsoft.com/office/powerpoint/2010/main" val="1636475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www.learncpp.com/cpp-tutorial/06a-build-configurations/" TargetMode="Externa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463995"/>
            <a:ext cx="12192000" cy="2387600"/>
          </a:xfrm>
        </p:spPr>
        <p:txBody>
          <a:bodyPr>
            <a:normAutofit/>
          </a:bodyPr>
          <a:lstStyle/>
          <a:p>
            <a:r>
              <a:rPr lang="en-US" altLang="zh-CN" dirty="0"/>
              <a:t>C++ Program </a:t>
            </a:r>
            <a:r>
              <a:rPr lang="en-US" altLang="zh-CN" dirty="0" smtClean="0"/>
              <a:t>Design</a:t>
            </a:r>
            <a:br>
              <a:rPr lang="en-US" altLang="zh-CN" dirty="0" smtClean="0"/>
            </a:br>
            <a:r>
              <a:rPr lang="en-US" altLang="zh-CN" sz="4800" dirty="0" smtClean="0"/>
              <a:t>-- </a:t>
            </a:r>
            <a:r>
              <a:rPr lang="en-US" altLang="zh-CN" sz="4800" b="1" dirty="0"/>
              <a:t>How to design your </a:t>
            </a:r>
            <a:r>
              <a:rPr lang="en-US" altLang="zh-CN" sz="4800" b="1" dirty="0" smtClean="0"/>
              <a:t>program</a:t>
            </a:r>
            <a:endParaRPr lang="zh-CN" altLang="en-US" sz="4800" dirty="0"/>
          </a:p>
        </p:txBody>
      </p:sp>
      <p:sp>
        <p:nvSpPr>
          <p:cNvPr id="3" name="副标题 2"/>
          <p:cNvSpPr>
            <a:spLocks noGrp="1"/>
          </p:cNvSpPr>
          <p:nvPr>
            <p:ph type="subTitle" idx="1"/>
          </p:nvPr>
        </p:nvSpPr>
        <p:spPr/>
        <p:txBody>
          <a:bodyPr/>
          <a:lstStyle/>
          <a:p>
            <a:r>
              <a:rPr lang="en-US" altLang="zh-CN" dirty="0" err="1" smtClean="0"/>
              <a:t>Shengfa</a:t>
            </a:r>
            <a:r>
              <a:rPr lang="en-US" altLang="zh-CN" dirty="0" smtClean="0"/>
              <a:t> Wang</a:t>
            </a:r>
          </a:p>
          <a:p>
            <a:r>
              <a:rPr lang="en-US" altLang="zh-CN" dirty="0" smtClean="0"/>
              <a:t>sfwang@dlut.edu.cn</a:t>
            </a:r>
            <a:endParaRPr lang="zh-CN" altLang="en-US" dirty="0"/>
          </a:p>
        </p:txBody>
      </p:sp>
    </p:spTree>
    <p:extLst>
      <p:ext uri="{BB962C8B-B14F-4D97-AF65-F5344CB8AC3E}">
        <p14:creationId xmlns:p14="http://schemas.microsoft.com/office/powerpoint/2010/main" val="1878414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0086" y="1"/>
            <a:ext cx="11911914" cy="1138988"/>
          </a:xfrm>
        </p:spPr>
        <p:txBody>
          <a:bodyPr>
            <a:noAutofit/>
          </a:bodyPr>
          <a:lstStyle/>
          <a:p>
            <a:r>
              <a:rPr lang="en-US" altLang="zh-CN" sz="3600" b="1" dirty="0"/>
              <a:t>Step 5: Figure out the data inputs and outputs for each </a:t>
            </a:r>
            <a:r>
              <a:rPr lang="en-US" altLang="zh-CN" sz="3600" b="1" dirty="0" smtClean="0"/>
              <a:t>task</a:t>
            </a:r>
            <a:endParaRPr lang="zh-CN" altLang="en-US" sz="3600" dirty="0"/>
          </a:p>
        </p:txBody>
      </p:sp>
      <p:sp>
        <p:nvSpPr>
          <p:cNvPr id="3" name="内容占位符 2"/>
          <p:cNvSpPr>
            <a:spLocks noGrp="1"/>
          </p:cNvSpPr>
          <p:nvPr>
            <p:ph idx="1"/>
          </p:nvPr>
        </p:nvSpPr>
        <p:spPr>
          <a:xfrm>
            <a:off x="280086" y="1138989"/>
            <a:ext cx="11714206" cy="5459518"/>
          </a:xfrm>
        </p:spPr>
        <p:txBody>
          <a:bodyPr/>
          <a:lstStyle/>
          <a:p>
            <a:r>
              <a:rPr lang="en-US" altLang="zh-CN" dirty="0" smtClean="0"/>
              <a:t>a </a:t>
            </a:r>
            <a:r>
              <a:rPr lang="en-US" altLang="zh-CN" dirty="0"/>
              <a:t>hierarchy and a sequence of </a:t>
            </a:r>
            <a:r>
              <a:rPr lang="en-US" altLang="zh-CN" dirty="0" smtClean="0"/>
              <a:t>events</a:t>
            </a:r>
          </a:p>
          <a:p>
            <a:r>
              <a:rPr lang="en-US" altLang="zh-CN" dirty="0" smtClean="0"/>
              <a:t>input </a:t>
            </a:r>
            <a:r>
              <a:rPr lang="en-US" altLang="zh-CN" dirty="0"/>
              <a:t>data </a:t>
            </a:r>
            <a:r>
              <a:rPr lang="en-US" altLang="zh-CN" dirty="0" smtClean="0"/>
              <a:t>=&gt; parameters.</a:t>
            </a:r>
          </a:p>
          <a:p>
            <a:r>
              <a:rPr lang="en-US" altLang="zh-CN" dirty="0" smtClean="0"/>
              <a:t>output =&gt; a return value or parameters</a:t>
            </a:r>
          </a:p>
          <a:p>
            <a:endParaRPr lang="en-US" altLang="zh-CN" dirty="0"/>
          </a:p>
          <a:p>
            <a:endParaRPr lang="zh-CN" altLang="en-US" dirty="0"/>
          </a:p>
        </p:txBody>
      </p:sp>
      <p:sp>
        <p:nvSpPr>
          <p:cNvPr id="4" name="右大括号 3"/>
          <p:cNvSpPr/>
          <p:nvPr/>
        </p:nvSpPr>
        <p:spPr>
          <a:xfrm>
            <a:off x="7138737" y="1138989"/>
            <a:ext cx="320842" cy="15400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p:nvSpPr>
        <p:spPr>
          <a:xfrm>
            <a:off x="7727502" y="1639851"/>
            <a:ext cx="3406702" cy="461665"/>
          </a:xfrm>
          <a:prstGeom prst="rect">
            <a:avLst/>
          </a:prstGeom>
        </p:spPr>
        <p:txBody>
          <a:bodyPr wrap="none">
            <a:spAutoFit/>
          </a:bodyPr>
          <a:lstStyle/>
          <a:p>
            <a:r>
              <a:rPr lang="en-US" altLang="zh-CN" sz="2400" b="1" dirty="0">
                <a:solidFill>
                  <a:srgbClr val="000000"/>
                </a:solidFill>
                <a:latin typeface="verdana" panose="020B0604030504040204" pitchFamily="34" charset="0"/>
              </a:rPr>
              <a:t>function prototype</a:t>
            </a:r>
            <a:endParaRPr lang="zh-CN" altLang="en-US" sz="2400" dirty="0"/>
          </a:p>
        </p:txBody>
      </p:sp>
      <p:pic>
        <p:nvPicPr>
          <p:cNvPr id="6" name="图片 5"/>
          <p:cNvPicPr>
            <a:picLocks noChangeAspect="1"/>
          </p:cNvPicPr>
          <p:nvPr/>
        </p:nvPicPr>
        <p:blipFill>
          <a:blip r:embed="rId3"/>
          <a:stretch>
            <a:fillRect/>
          </a:stretch>
        </p:blipFill>
        <p:spPr>
          <a:xfrm>
            <a:off x="477898" y="2812139"/>
            <a:ext cx="4517618" cy="396282"/>
          </a:xfrm>
          <a:prstGeom prst="rect">
            <a:avLst/>
          </a:prstGeom>
        </p:spPr>
      </p:pic>
      <p:pic>
        <p:nvPicPr>
          <p:cNvPr id="7" name="图片 6"/>
          <p:cNvPicPr>
            <a:picLocks noChangeAspect="1"/>
          </p:cNvPicPr>
          <p:nvPr/>
        </p:nvPicPr>
        <p:blipFill>
          <a:blip r:embed="rId4"/>
          <a:stretch>
            <a:fillRect/>
          </a:stretch>
        </p:blipFill>
        <p:spPr>
          <a:xfrm>
            <a:off x="477898" y="3208421"/>
            <a:ext cx="10463214" cy="449179"/>
          </a:xfrm>
          <a:prstGeom prst="rect">
            <a:avLst/>
          </a:prstGeom>
        </p:spPr>
      </p:pic>
    </p:spTree>
    <p:extLst>
      <p:ext uri="{BB962C8B-B14F-4D97-AF65-F5344CB8AC3E}">
        <p14:creationId xmlns:p14="http://schemas.microsoft.com/office/powerpoint/2010/main" val="3330439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Step 6: Write the task details</a:t>
            </a:r>
            <a:endParaRPr lang="zh-CN" altLang="en-US" dirty="0"/>
          </a:p>
        </p:txBody>
      </p:sp>
      <p:sp>
        <p:nvSpPr>
          <p:cNvPr id="3" name="内容占位符 2"/>
          <p:cNvSpPr>
            <a:spLocks noGrp="1"/>
          </p:cNvSpPr>
          <p:nvPr>
            <p:ph idx="1"/>
          </p:nvPr>
        </p:nvSpPr>
        <p:spPr/>
        <p:txBody>
          <a:bodyPr/>
          <a:lstStyle/>
          <a:p>
            <a:r>
              <a:rPr lang="en-US" altLang="zh-CN" dirty="0"/>
              <a:t>write </a:t>
            </a:r>
            <a:r>
              <a:rPr lang="en-US" altLang="zh-CN" dirty="0" smtClean="0"/>
              <a:t>implementation</a:t>
            </a:r>
            <a:r>
              <a:rPr lang="en-US" altLang="zh-CN" dirty="0"/>
              <a:t>. </a:t>
            </a:r>
          </a:p>
          <a:p>
            <a:pPr lvl="1"/>
            <a:r>
              <a:rPr lang="en-US" altLang="zh-CN" dirty="0" smtClean="0"/>
              <a:t>simple &amp; straightforward or</a:t>
            </a:r>
            <a:endParaRPr lang="en-US" altLang="zh-CN" dirty="0"/>
          </a:p>
          <a:p>
            <a:pPr lvl="1"/>
            <a:r>
              <a:rPr lang="en-US" altLang="zh-CN" dirty="0" smtClean="0"/>
              <a:t>be </a:t>
            </a:r>
            <a:r>
              <a:rPr lang="en-US" altLang="zh-CN" dirty="0"/>
              <a:t>broken down into </a:t>
            </a:r>
            <a:r>
              <a:rPr lang="en-US" altLang="zh-CN" dirty="0" smtClean="0"/>
              <a:t>subtasks.</a:t>
            </a:r>
            <a:endParaRPr lang="zh-CN" altLang="en-US" dirty="0"/>
          </a:p>
        </p:txBody>
      </p:sp>
      <p:pic>
        <p:nvPicPr>
          <p:cNvPr id="4" name="图片 3"/>
          <p:cNvPicPr>
            <a:picLocks noChangeAspect="1"/>
          </p:cNvPicPr>
          <p:nvPr/>
        </p:nvPicPr>
        <p:blipFill>
          <a:blip r:embed="rId3"/>
          <a:stretch>
            <a:fillRect/>
          </a:stretch>
        </p:blipFill>
        <p:spPr>
          <a:xfrm>
            <a:off x="280086" y="3105663"/>
            <a:ext cx="10416890" cy="3492844"/>
          </a:xfrm>
          <a:prstGeom prst="rect">
            <a:avLst/>
          </a:prstGeom>
        </p:spPr>
      </p:pic>
    </p:spTree>
    <p:extLst>
      <p:ext uri="{BB962C8B-B14F-4D97-AF65-F5344CB8AC3E}">
        <p14:creationId xmlns:p14="http://schemas.microsoft.com/office/powerpoint/2010/main" val="2653182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Step 7: Connect the data inputs and outputs</a:t>
            </a:r>
            <a:endParaRPr lang="zh-CN" altLang="en-US" sz="3600"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254814" y="2059956"/>
            <a:ext cx="11739478" cy="1902444"/>
          </a:xfrm>
          <a:prstGeom prst="rect">
            <a:avLst/>
          </a:prstGeom>
        </p:spPr>
      </p:pic>
      <p:pic>
        <p:nvPicPr>
          <p:cNvPr id="6" name="图片 5"/>
          <p:cNvPicPr>
            <a:picLocks noChangeAspect="1"/>
          </p:cNvPicPr>
          <p:nvPr/>
        </p:nvPicPr>
        <p:blipFill>
          <a:blip r:embed="rId3"/>
          <a:stretch>
            <a:fillRect/>
          </a:stretch>
        </p:blipFill>
        <p:spPr>
          <a:xfrm>
            <a:off x="229542" y="4674385"/>
            <a:ext cx="10935888" cy="563705"/>
          </a:xfrm>
          <a:prstGeom prst="rect">
            <a:avLst/>
          </a:prstGeom>
        </p:spPr>
      </p:pic>
    </p:spTree>
    <p:extLst>
      <p:ext uri="{BB962C8B-B14F-4D97-AF65-F5344CB8AC3E}">
        <p14:creationId xmlns:p14="http://schemas.microsoft.com/office/powerpoint/2010/main" val="2524567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 y="22805"/>
            <a:ext cx="6568981" cy="4148142"/>
          </a:xfrm>
          <a:prstGeom prst="rect">
            <a:avLst/>
          </a:prstGeom>
        </p:spPr>
      </p:pic>
      <p:pic>
        <p:nvPicPr>
          <p:cNvPr id="5" name="图片 4"/>
          <p:cNvPicPr>
            <a:picLocks noChangeAspect="1"/>
          </p:cNvPicPr>
          <p:nvPr/>
        </p:nvPicPr>
        <p:blipFill>
          <a:blip r:embed="rId3"/>
          <a:stretch>
            <a:fillRect/>
          </a:stretch>
        </p:blipFill>
        <p:spPr>
          <a:xfrm>
            <a:off x="6464969" y="0"/>
            <a:ext cx="5727032" cy="3829251"/>
          </a:xfrm>
          <a:prstGeom prst="rect">
            <a:avLst/>
          </a:prstGeom>
        </p:spPr>
      </p:pic>
      <p:pic>
        <p:nvPicPr>
          <p:cNvPr id="7" name="图片 6"/>
          <p:cNvPicPr>
            <a:picLocks noChangeAspect="1"/>
          </p:cNvPicPr>
          <p:nvPr/>
        </p:nvPicPr>
        <p:blipFill>
          <a:blip r:embed="rId4"/>
          <a:stretch>
            <a:fillRect/>
          </a:stretch>
        </p:blipFill>
        <p:spPr>
          <a:xfrm>
            <a:off x="2530383" y="2971056"/>
            <a:ext cx="8077194" cy="3775731"/>
          </a:xfrm>
          <a:prstGeom prst="rect">
            <a:avLst/>
          </a:prstGeom>
        </p:spPr>
      </p:pic>
    </p:spTree>
    <p:extLst>
      <p:ext uri="{BB962C8B-B14F-4D97-AF65-F5344CB8AC3E}">
        <p14:creationId xmlns:p14="http://schemas.microsoft.com/office/powerpoint/2010/main" val="3867348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Words of advice when writing programs</a:t>
            </a:r>
            <a:endParaRPr lang="zh-CN" altLang="en-US" dirty="0"/>
          </a:p>
        </p:txBody>
      </p:sp>
      <p:sp>
        <p:nvSpPr>
          <p:cNvPr id="3" name="内容占位符 2"/>
          <p:cNvSpPr>
            <a:spLocks noGrp="1"/>
          </p:cNvSpPr>
          <p:nvPr>
            <p:ph idx="1"/>
          </p:nvPr>
        </p:nvSpPr>
        <p:spPr/>
        <p:txBody>
          <a:bodyPr/>
          <a:lstStyle/>
          <a:p>
            <a:r>
              <a:rPr lang="en-US" altLang="zh-CN" b="1" dirty="0"/>
              <a:t>Keep your programs simple to start</a:t>
            </a:r>
            <a:r>
              <a:rPr lang="en-US" altLang="zh-CN" dirty="0"/>
              <a:t>. </a:t>
            </a:r>
            <a:endParaRPr lang="en-US" altLang="zh-CN" dirty="0" smtClean="0"/>
          </a:p>
          <a:p>
            <a:pPr lvl="1"/>
            <a:r>
              <a:rPr lang="en-US" altLang="zh-CN" dirty="0" smtClean="0"/>
              <a:t>Grand vision</a:t>
            </a:r>
          </a:p>
          <a:p>
            <a:pPr lvl="2"/>
            <a:r>
              <a:rPr lang="en-US" altLang="zh-CN" dirty="0"/>
              <a:t>“I want to write a role-playing game with graphics and sound and random monsters and dungeons, with a town you can visit to sell the items that you find in the dungeon”</a:t>
            </a:r>
            <a:endParaRPr lang="en-US" altLang="zh-CN" dirty="0" smtClean="0"/>
          </a:p>
          <a:p>
            <a:pPr lvl="1"/>
            <a:r>
              <a:rPr lang="en-US" altLang="zh-CN" dirty="0"/>
              <a:t>overwhelmed and discouraged at your lack of progress</a:t>
            </a:r>
            <a:endParaRPr lang="en-US" altLang="zh-CN" dirty="0" smtClean="0"/>
          </a:p>
          <a:p>
            <a:r>
              <a:rPr lang="en-US" altLang="zh-CN" b="1" dirty="0" smtClean="0"/>
              <a:t>Add </a:t>
            </a:r>
            <a:r>
              <a:rPr lang="en-US" altLang="zh-CN" b="1" dirty="0"/>
              <a:t>features over time</a:t>
            </a:r>
            <a:r>
              <a:rPr lang="en-US" altLang="zh-CN" dirty="0" smtClean="0"/>
              <a:t>.</a:t>
            </a:r>
          </a:p>
          <a:p>
            <a:pPr lvl="1"/>
            <a:r>
              <a:rPr lang="en-US" altLang="zh-CN" dirty="0"/>
              <a:t>have your simple program working and working </a:t>
            </a:r>
            <a:r>
              <a:rPr lang="en-US" altLang="zh-CN" dirty="0" smtClean="0"/>
              <a:t>well</a:t>
            </a:r>
          </a:p>
          <a:p>
            <a:pPr lvl="1"/>
            <a:r>
              <a:rPr lang="en-US" altLang="zh-CN" dirty="0" smtClean="0"/>
              <a:t>then </a:t>
            </a:r>
            <a:r>
              <a:rPr lang="en-US" altLang="zh-CN" dirty="0"/>
              <a:t>you can add features to it</a:t>
            </a:r>
          </a:p>
          <a:p>
            <a:endParaRPr lang="zh-CN" altLang="en-US" dirty="0"/>
          </a:p>
        </p:txBody>
      </p:sp>
    </p:spTree>
    <p:extLst>
      <p:ext uri="{BB962C8B-B14F-4D97-AF65-F5344CB8AC3E}">
        <p14:creationId xmlns:p14="http://schemas.microsoft.com/office/powerpoint/2010/main" val="3196417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Words of advice when writing programs</a:t>
            </a:r>
            <a:endParaRPr lang="zh-CN" altLang="en-US" dirty="0"/>
          </a:p>
        </p:txBody>
      </p:sp>
      <p:sp>
        <p:nvSpPr>
          <p:cNvPr id="3" name="内容占位符 2"/>
          <p:cNvSpPr>
            <a:spLocks noGrp="1"/>
          </p:cNvSpPr>
          <p:nvPr>
            <p:ph idx="1"/>
          </p:nvPr>
        </p:nvSpPr>
        <p:spPr/>
        <p:txBody>
          <a:bodyPr/>
          <a:lstStyle/>
          <a:p>
            <a:r>
              <a:rPr lang="en-US" altLang="zh-CN" b="1" dirty="0"/>
              <a:t>Focus on one area at a </a:t>
            </a:r>
            <a:r>
              <a:rPr lang="en-US" altLang="zh-CN" b="1" dirty="0" smtClean="0"/>
              <a:t>time</a:t>
            </a:r>
          </a:p>
          <a:p>
            <a:endParaRPr lang="en-US" altLang="zh-CN" b="1" dirty="0" smtClean="0"/>
          </a:p>
          <a:p>
            <a:r>
              <a:rPr lang="en-US" altLang="zh-CN" b="1" dirty="0"/>
              <a:t>Test each piece of code as you </a:t>
            </a:r>
            <a:r>
              <a:rPr lang="en-US" altLang="zh-CN" b="1" dirty="0" smtClean="0"/>
              <a:t>go</a:t>
            </a:r>
          </a:p>
          <a:p>
            <a:pPr lvl="1"/>
            <a:r>
              <a:rPr lang="en-US" altLang="zh-CN" dirty="0" smtClean="0"/>
              <a:t>Not write </a:t>
            </a:r>
            <a:r>
              <a:rPr lang="en-US" altLang="zh-CN" dirty="0"/>
              <a:t>the entire program in one </a:t>
            </a:r>
            <a:r>
              <a:rPr lang="en-US" altLang="zh-CN" dirty="0" smtClean="0"/>
              <a:t>pass</a:t>
            </a:r>
          </a:p>
          <a:p>
            <a:pPr lvl="1"/>
            <a:r>
              <a:rPr lang="en-US" altLang="zh-CN" dirty="0"/>
              <a:t>the compiler reports hundreds of </a:t>
            </a:r>
            <a:r>
              <a:rPr lang="en-US" altLang="zh-CN" dirty="0" smtClean="0"/>
              <a:t>errors</a:t>
            </a:r>
          </a:p>
          <a:p>
            <a:pPr lvl="1"/>
            <a:r>
              <a:rPr lang="en-US" altLang="zh-CN" dirty="0"/>
              <a:t>not only be intimidating, if your code doesn’t work, it may be hard to figure out </a:t>
            </a:r>
            <a:r>
              <a:rPr lang="en-US" altLang="zh-CN" dirty="0" smtClean="0"/>
              <a:t>why</a:t>
            </a:r>
          </a:p>
          <a:p>
            <a:pPr lvl="1"/>
            <a:r>
              <a:rPr lang="en-US" altLang="zh-CN" dirty="0"/>
              <a:t>write a piece of code, and then compile and test it immediately. </a:t>
            </a:r>
            <a:endParaRPr lang="en-US" altLang="zh-CN" dirty="0" smtClean="0"/>
          </a:p>
          <a:p>
            <a:pPr lvl="1"/>
            <a:r>
              <a:rPr lang="en-US" altLang="zh-CN" dirty="0" smtClean="0"/>
              <a:t>If </a:t>
            </a:r>
            <a:r>
              <a:rPr lang="en-US" altLang="zh-CN" dirty="0"/>
              <a:t>it doesn’t work, you’ll know exactly where the problem is, and it will be easy to fix</a:t>
            </a:r>
            <a:r>
              <a:rPr lang="en-US" altLang="zh-CN" dirty="0" smtClean="0"/>
              <a:t>.</a:t>
            </a:r>
          </a:p>
          <a:p>
            <a:pPr lvl="1"/>
            <a:r>
              <a:rPr lang="en-US" altLang="zh-CN" dirty="0" smtClean="0"/>
              <a:t>Once </a:t>
            </a:r>
            <a:r>
              <a:rPr lang="en-US" altLang="zh-CN" dirty="0"/>
              <a:t>you are sure that the code works, move to the next piece and repeat</a:t>
            </a:r>
            <a:endParaRPr lang="zh-CN" altLang="en-US" dirty="0"/>
          </a:p>
        </p:txBody>
      </p:sp>
    </p:spTree>
    <p:extLst>
      <p:ext uri="{BB962C8B-B14F-4D97-AF65-F5344CB8AC3E}">
        <p14:creationId xmlns:p14="http://schemas.microsoft.com/office/powerpoint/2010/main" val="224195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Too many steps &amp; suggestions?</a:t>
            </a:r>
            <a:endParaRPr lang="zh-CN" altLang="en-US" dirty="0"/>
          </a:p>
        </p:txBody>
      </p:sp>
      <p:sp>
        <p:nvSpPr>
          <p:cNvPr id="3" name="内容占位符 2"/>
          <p:cNvSpPr>
            <a:spLocks noGrp="1"/>
          </p:cNvSpPr>
          <p:nvPr>
            <p:ph idx="1"/>
          </p:nvPr>
        </p:nvSpPr>
        <p:spPr/>
        <p:txBody>
          <a:bodyPr/>
          <a:lstStyle/>
          <a:p>
            <a:r>
              <a:rPr lang="en-US" altLang="zh-CN" dirty="0" smtClean="0"/>
              <a:t>following </a:t>
            </a:r>
            <a:r>
              <a:rPr lang="en-US" altLang="zh-CN" dirty="0"/>
              <a:t>these steps will definitely save you a lot of time in the long run. </a:t>
            </a:r>
            <a:endParaRPr lang="en-US" altLang="zh-CN" dirty="0" smtClean="0"/>
          </a:p>
          <a:p>
            <a:r>
              <a:rPr lang="en-US" altLang="zh-CN" dirty="0" smtClean="0"/>
              <a:t>A </a:t>
            </a:r>
            <a:r>
              <a:rPr lang="en-US" altLang="zh-CN" dirty="0"/>
              <a:t>little planning up front saves a lot of debugging at the end.</a:t>
            </a:r>
          </a:p>
          <a:p>
            <a:endParaRPr lang="en-US" altLang="zh-CN" dirty="0" smtClean="0"/>
          </a:p>
          <a:p>
            <a:r>
              <a:rPr lang="en-US" altLang="zh-CN" dirty="0" smtClean="0"/>
              <a:t>Good news: </a:t>
            </a:r>
          </a:p>
          <a:p>
            <a:pPr lvl="1"/>
            <a:r>
              <a:rPr lang="en-US" altLang="zh-CN" dirty="0" smtClean="0"/>
              <a:t>they </a:t>
            </a:r>
            <a:r>
              <a:rPr lang="en-US" altLang="zh-CN" dirty="0"/>
              <a:t>will start coming naturally to you without even thinking about it. </a:t>
            </a:r>
            <a:endParaRPr lang="en-US" altLang="zh-CN" dirty="0" smtClean="0"/>
          </a:p>
          <a:p>
            <a:pPr lvl="1"/>
            <a:r>
              <a:rPr lang="en-US" altLang="zh-CN" dirty="0" smtClean="0"/>
              <a:t>Eventually </a:t>
            </a:r>
            <a:r>
              <a:rPr lang="en-US" altLang="zh-CN" dirty="0"/>
              <a:t>you will get to the point where you can write entire functions without any pre-planning at all.</a:t>
            </a:r>
          </a:p>
          <a:p>
            <a:endParaRPr lang="zh-CN" altLang="en-US" dirty="0"/>
          </a:p>
        </p:txBody>
      </p:sp>
    </p:spTree>
    <p:extLst>
      <p:ext uri="{BB962C8B-B14F-4D97-AF65-F5344CB8AC3E}">
        <p14:creationId xmlns:p14="http://schemas.microsoft.com/office/powerpoint/2010/main" val="2787308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0086" y="1"/>
            <a:ext cx="11911914" cy="5325532"/>
          </a:xfrm>
        </p:spPr>
        <p:txBody>
          <a:bodyPr>
            <a:normAutofit/>
          </a:bodyPr>
          <a:lstStyle/>
          <a:p>
            <a:pPr algn="ctr"/>
            <a:r>
              <a:rPr lang="en-US" altLang="zh-CN" b="1" dirty="0"/>
              <a:t>Debugging your program</a:t>
            </a:r>
          </a:p>
        </p:txBody>
      </p:sp>
    </p:spTree>
    <p:extLst>
      <p:ext uri="{BB962C8B-B14F-4D97-AF65-F5344CB8AC3E}">
        <p14:creationId xmlns:p14="http://schemas.microsoft.com/office/powerpoint/2010/main" val="3181150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Syntax and semantic errors</a:t>
            </a:r>
            <a:endParaRPr lang="zh-CN" altLang="en-US" dirty="0"/>
          </a:p>
        </p:txBody>
      </p:sp>
      <p:sp>
        <p:nvSpPr>
          <p:cNvPr id="3" name="内容占位符 2"/>
          <p:cNvSpPr>
            <a:spLocks noGrp="1"/>
          </p:cNvSpPr>
          <p:nvPr>
            <p:ph idx="1"/>
          </p:nvPr>
        </p:nvSpPr>
        <p:spPr/>
        <p:txBody>
          <a:bodyPr/>
          <a:lstStyle/>
          <a:p>
            <a:r>
              <a:rPr lang="en-US" altLang="zh-CN" dirty="0" smtClean="0"/>
              <a:t>Errors: </a:t>
            </a:r>
            <a:r>
              <a:rPr lang="en-US" altLang="zh-CN" dirty="0"/>
              <a:t>syntax errors, </a:t>
            </a:r>
            <a:r>
              <a:rPr lang="en-US" altLang="zh-CN" dirty="0" smtClean="0"/>
              <a:t>&amp; </a:t>
            </a:r>
            <a:r>
              <a:rPr lang="en-US" altLang="zh-CN" dirty="0"/>
              <a:t>semantic errors (logic errors</a:t>
            </a:r>
            <a:r>
              <a:rPr lang="en-US" altLang="zh-CN" dirty="0" smtClean="0"/>
              <a:t>).</a:t>
            </a:r>
          </a:p>
          <a:p>
            <a:r>
              <a:rPr lang="en-US" altLang="zh-CN" dirty="0"/>
              <a:t>A </a:t>
            </a:r>
            <a:r>
              <a:rPr lang="en-US" altLang="zh-CN" b="1" dirty="0"/>
              <a:t>syntax error</a:t>
            </a:r>
            <a:r>
              <a:rPr lang="en-US" altLang="zh-CN" dirty="0"/>
              <a:t> </a:t>
            </a:r>
            <a:r>
              <a:rPr lang="en-US" altLang="zh-CN" dirty="0" smtClean="0"/>
              <a:t>not </a:t>
            </a:r>
            <a:r>
              <a:rPr lang="en-US" altLang="zh-CN" dirty="0"/>
              <a:t>valid according to the grammar of the C</a:t>
            </a:r>
            <a:r>
              <a:rPr lang="en-US" altLang="zh-CN" dirty="0" smtClean="0"/>
              <a:t>++</a:t>
            </a:r>
          </a:p>
          <a:p>
            <a:pPr lvl="1"/>
            <a:r>
              <a:rPr lang="en-US" altLang="zh-CN" dirty="0" smtClean="0"/>
              <a:t>missing semicolons</a:t>
            </a:r>
          </a:p>
          <a:p>
            <a:pPr lvl="1"/>
            <a:r>
              <a:rPr lang="en-US" altLang="zh-CN" dirty="0" smtClean="0"/>
              <a:t>undeclared variables</a:t>
            </a:r>
          </a:p>
          <a:p>
            <a:pPr lvl="1"/>
            <a:r>
              <a:rPr lang="en-US" altLang="zh-CN" dirty="0" smtClean="0"/>
              <a:t>mismatched </a:t>
            </a:r>
            <a:r>
              <a:rPr lang="en-US" altLang="zh-CN" dirty="0"/>
              <a:t>parentheses or </a:t>
            </a:r>
            <a:r>
              <a:rPr lang="en-US" altLang="zh-CN" dirty="0" smtClean="0"/>
              <a:t>braces</a:t>
            </a:r>
          </a:p>
          <a:p>
            <a:pPr lvl="1"/>
            <a:r>
              <a:rPr lang="en-US" altLang="zh-CN" dirty="0" smtClean="0"/>
              <a:t>unterminated strings</a:t>
            </a:r>
          </a:p>
          <a:p>
            <a:endParaRPr lang="en-US" altLang="zh-CN" dirty="0" smtClean="0"/>
          </a:p>
          <a:p>
            <a:endParaRPr lang="en-US" altLang="zh-CN" dirty="0"/>
          </a:p>
          <a:p>
            <a:endParaRPr lang="en-US" altLang="zh-CN" dirty="0" smtClean="0"/>
          </a:p>
          <a:p>
            <a:endParaRPr lang="en-US" altLang="zh-CN" dirty="0"/>
          </a:p>
          <a:p>
            <a:r>
              <a:rPr lang="en-US" altLang="zh-CN" dirty="0" smtClean="0"/>
              <a:t>compiler </a:t>
            </a:r>
            <a:r>
              <a:rPr lang="en-US" altLang="zh-CN" dirty="0"/>
              <a:t>will generally catch syntax errors and generate warnings or errors</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280086" y="3304486"/>
            <a:ext cx="11677379" cy="1925239"/>
          </a:xfrm>
          <a:prstGeom prst="rect">
            <a:avLst/>
          </a:prstGeom>
        </p:spPr>
      </p:pic>
    </p:spTree>
    <p:extLst>
      <p:ext uri="{BB962C8B-B14F-4D97-AF65-F5344CB8AC3E}">
        <p14:creationId xmlns:p14="http://schemas.microsoft.com/office/powerpoint/2010/main" val="3753130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Syntax and semantic errors</a:t>
            </a:r>
            <a:endParaRPr lang="zh-CN" altLang="en-US" dirty="0"/>
          </a:p>
        </p:txBody>
      </p:sp>
      <p:sp>
        <p:nvSpPr>
          <p:cNvPr id="3" name="内容占位符 2"/>
          <p:cNvSpPr>
            <a:spLocks noGrp="1"/>
          </p:cNvSpPr>
          <p:nvPr>
            <p:ph idx="1"/>
          </p:nvPr>
        </p:nvSpPr>
        <p:spPr>
          <a:xfrm>
            <a:off x="280086" y="774356"/>
            <a:ext cx="11714206" cy="6083644"/>
          </a:xfrm>
        </p:spPr>
        <p:txBody>
          <a:bodyPr>
            <a:normAutofit/>
          </a:bodyPr>
          <a:lstStyle/>
          <a:p>
            <a:r>
              <a:rPr lang="en-US" altLang="zh-CN" dirty="0"/>
              <a:t>Errors: syntax errors, &amp; semantic errors (logic errors).</a:t>
            </a:r>
          </a:p>
          <a:p>
            <a:r>
              <a:rPr lang="en-US" altLang="zh-CN" dirty="0"/>
              <a:t>A </a:t>
            </a:r>
            <a:r>
              <a:rPr lang="en-US" altLang="zh-CN" b="1" dirty="0"/>
              <a:t>semantic error</a:t>
            </a:r>
            <a:r>
              <a:rPr lang="en-US" altLang="zh-CN" dirty="0"/>
              <a:t> occurs when a statement is syntactically valid, but does not do what the programmer intended</a:t>
            </a:r>
            <a:r>
              <a:rPr lang="en-US" altLang="zh-CN" dirty="0" smtClean="0"/>
              <a: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compiler </a:t>
            </a:r>
            <a:r>
              <a:rPr lang="en-US" altLang="zh-CN" dirty="0"/>
              <a:t>will not be able to catch these types of </a:t>
            </a:r>
            <a:r>
              <a:rPr lang="en-US" altLang="zh-CN" dirty="0" smtClean="0"/>
              <a:t>problems =&gt; </a:t>
            </a:r>
            <a:r>
              <a:rPr lang="en-US" altLang="zh-CN" b="1" dirty="0" smtClean="0"/>
              <a:t>Debugger</a:t>
            </a:r>
            <a:endParaRPr lang="zh-CN" altLang="en-US" b="1" dirty="0"/>
          </a:p>
          <a:p>
            <a:endParaRPr lang="zh-CN" altLang="en-US" dirty="0"/>
          </a:p>
        </p:txBody>
      </p:sp>
      <p:pic>
        <p:nvPicPr>
          <p:cNvPr id="4" name="图片 3"/>
          <p:cNvPicPr>
            <a:picLocks noChangeAspect="1"/>
          </p:cNvPicPr>
          <p:nvPr/>
        </p:nvPicPr>
        <p:blipFill>
          <a:blip r:embed="rId3"/>
          <a:stretch>
            <a:fillRect/>
          </a:stretch>
        </p:blipFill>
        <p:spPr>
          <a:xfrm>
            <a:off x="417634" y="2082411"/>
            <a:ext cx="11290894" cy="3724832"/>
          </a:xfrm>
          <a:prstGeom prst="rect">
            <a:avLst/>
          </a:prstGeom>
        </p:spPr>
      </p:pic>
    </p:spTree>
    <p:extLst>
      <p:ext uri="{BB962C8B-B14F-4D97-AF65-F5344CB8AC3E}">
        <p14:creationId xmlns:p14="http://schemas.microsoft.com/office/powerpoint/2010/main" val="3481075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design </a:t>
            </a:r>
            <a:r>
              <a:rPr lang="en-US" altLang="zh-CN" dirty="0" smtClean="0"/>
              <a:t>your </a:t>
            </a:r>
            <a:r>
              <a:rPr lang="en-US" altLang="zh-CN" dirty="0"/>
              <a:t>program</a:t>
            </a:r>
            <a:endParaRPr lang="zh-CN" altLang="en-US" dirty="0"/>
          </a:p>
        </p:txBody>
      </p:sp>
      <p:sp>
        <p:nvSpPr>
          <p:cNvPr id="3" name="内容占位符 2"/>
          <p:cNvSpPr>
            <a:spLocks noGrp="1"/>
          </p:cNvSpPr>
          <p:nvPr>
            <p:ph idx="1"/>
          </p:nvPr>
        </p:nvSpPr>
        <p:spPr>
          <a:xfrm>
            <a:off x="280086" y="774356"/>
            <a:ext cx="8165392" cy="5824151"/>
          </a:xfrm>
        </p:spPr>
        <p:txBody>
          <a:bodyPr/>
          <a:lstStyle/>
          <a:p>
            <a:r>
              <a:rPr lang="en-US" altLang="zh-CN" dirty="0"/>
              <a:t>design </a:t>
            </a:r>
            <a:r>
              <a:rPr lang="en-US" altLang="zh-CN" i="1" dirty="0" smtClean="0"/>
              <a:t>before coding</a:t>
            </a:r>
          </a:p>
          <a:p>
            <a:r>
              <a:rPr lang="en-US" altLang="zh-CN" dirty="0" smtClean="0"/>
              <a:t>programming </a:t>
            </a:r>
            <a:r>
              <a:rPr lang="en-US" altLang="zh-CN" dirty="0"/>
              <a:t>is like </a:t>
            </a:r>
            <a:r>
              <a:rPr lang="en-US" altLang="zh-CN" dirty="0" smtClean="0"/>
              <a:t>architecture</a:t>
            </a:r>
          </a:p>
          <a:p>
            <a:pPr lvl="1"/>
            <a:r>
              <a:rPr lang="en-US" altLang="zh-CN" dirty="0" smtClean="0"/>
              <a:t>Spend lots of time fixing problems that could been avoided with a little thinking ahead</a:t>
            </a:r>
          </a:p>
          <a:p>
            <a:endParaRPr lang="zh-CN" altLang="en-US" dirty="0"/>
          </a:p>
        </p:txBody>
      </p:sp>
      <p:pic>
        <p:nvPicPr>
          <p:cNvPr id="4" name="图片 3"/>
          <p:cNvPicPr>
            <a:picLocks noChangeAspect="1"/>
          </p:cNvPicPr>
          <p:nvPr/>
        </p:nvPicPr>
        <p:blipFill>
          <a:blip r:embed="rId3"/>
          <a:stretch>
            <a:fillRect/>
          </a:stretch>
        </p:blipFill>
        <p:spPr>
          <a:xfrm>
            <a:off x="7835471" y="120533"/>
            <a:ext cx="4248557" cy="1628614"/>
          </a:xfrm>
          <a:prstGeom prst="rect">
            <a:avLst/>
          </a:prstGeom>
        </p:spPr>
      </p:pic>
      <p:pic>
        <p:nvPicPr>
          <p:cNvPr id="5" name="图片 4"/>
          <p:cNvPicPr>
            <a:picLocks noChangeAspect="1"/>
          </p:cNvPicPr>
          <p:nvPr/>
        </p:nvPicPr>
        <p:blipFill>
          <a:blip r:embed="rId4"/>
          <a:stretch>
            <a:fillRect/>
          </a:stretch>
        </p:blipFill>
        <p:spPr>
          <a:xfrm>
            <a:off x="8445478" y="2503788"/>
            <a:ext cx="3638550" cy="4286250"/>
          </a:xfrm>
          <a:prstGeom prst="rect">
            <a:avLst/>
          </a:prstGeom>
        </p:spPr>
      </p:pic>
    </p:spTree>
    <p:extLst>
      <p:ext uri="{BB962C8B-B14F-4D97-AF65-F5344CB8AC3E}">
        <p14:creationId xmlns:p14="http://schemas.microsoft.com/office/powerpoint/2010/main" val="812338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The debugger</a:t>
            </a:r>
            <a:endParaRPr lang="zh-CN" altLang="en-US" dirty="0"/>
          </a:p>
        </p:txBody>
      </p:sp>
      <p:sp>
        <p:nvSpPr>
          <p:cNvPr id="3" name="内容占位符 2"/>
          <p:cNvSpPr>
            <a:spLocks noGrp="1"/>
          </p:cNvSpPr>
          <p:nvPr>
            <p:ph idx="1"/>
          </p:nvPr>
        </p:nvSpPr>
        <p:spPr>
          <a:xfrm>
            <a:off x="280086" y="774356"/>
            <a:ext cx="9553725" cy="5824151"/>
          </a:xfrm>
        </p:spPr>
        <p:txBody>
          <a:bodyPr/>
          <a:lstStyle/>
          <a:p>
            <a:r>
              <a:rPr lang="en-US" altLang="zh-CN" dirty="0"/>
              <a:t>A </a:t>
            </a:r>
            <a:r>
              <a:rPr lang="en-US" altLang="zh-CN" b="1" dirty="0"/>
              <a:t>debugger</a:t>
            </a:r>
            <a:r>
              <a:rPr lang="en-US" altLang="zh-CN" dirty="0"/>
              <a:t> is a computer program that allows the programmer to control how a program executes and watch what happens as it runs.</a:t>
            </a:r>
            <a:endParaRPr lang="zh-CN" altLang="en-US" dirty="0"/>
          </a:p>
        </p:txBody>
      </p:sp>
      <p:pic>
        <p:nvPicPr>
          <p:cNvPr id="2050" name="Picture 2" descr="https://www.semiwiki.com/forum/attachments/content/attachments/7862d1372870257-green-debu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
            <a:ext cx="26670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a:stretch>
            <a:fillRect/>
          </a:stretch>
        </p:blipFill>
        <p:spPr>
          <a:xfrm>
            <a:off x="8133346" y="2667001"/>
            <a:ext cx="3959799" cy="2454316"/>
          </a:xfrm>
          <a:prstGeom prst="rect">
            <a:avLst/>
          </a:prstGeom>
        </p:spPr>
      </p:pic>
      <p:sp>
        <p:nvSpPr>
          <p:cNvPr id="5" name="矩形 4"/>
          <p:cNvSpPr/>
          <p:nvPr/>
        </p:nvSpPr>
        <p:spPr>
          <a:xfrm>
            <a:off x="280086" y="6377455"/>
            <a:ext cx="11911914" cy="369332"/>
          </a:xfrm>
          <a:prstGeom prst="rect">
            <a:avLst/>
          </a:prstGeom>
        </p:spPr>
        <p:txBody>
          <a:bodyPr wrap="square">
            <a:spAutoFit/>
          </a:bodyPr>
          <a:lstStyle/>
          <a:p>
            <a:r>
              <a:rPr lang="en-US" altLang="zh-CN" i="1">
                <a:solidFill>
                  <a:srgbClr val="000000"/>
                </a:solidFill>
                <a:latin typeface="verdana" panose="020B0604030504040204" pitchFamily="34" charset="0"/>
              </a:rPr>
              <a:t>Before proceeding: Make sure your program is set to use the </a:t>
            </a:r>
            <a:r>
              <a:rPr lang="en-US" altLang="zh-CN" b="1" i="1">
                <a:solidFill>
                  <a:srgbClr val="365DA0"/>
                </a:solidFill>
                <a:latin typeface="verdana" panose="020B0604030504040204" pitchFamily="34" charset="0"/>
                <a:hlinkClick r:id="rId5"/>
              </a:rPr>
              <a:t>debug build configuration</a:t>
            </a:r>
            <a:r>
              <a:rPr lang="en-US" altLang="zh-CN" i="1">
                <a:solidFill>
                  <a:srgbClr val="000000"/>
                </a:solidFill>
                <a:latin typeface="verdana" panose="020B0604030504040204" pitchFamily="34" charset="0"/>
              </a:rPr>
              <a:t>.</a:t>
            </a:r>
            <a:endParaRPr lang="zh-CN" altLang="en-US" dirty="0"/>
          </a:p>
        </p:txBody>
      </p:sp>
    </p:spTree>
    <p:extLst>
      <p:ext uri="{BB962C8B-B14F-4D97-AF65-F5344CB8AC3E}">
        <p14:creationId xmlns:p14="http://schemas.microsoft.com/office/powerpoint/2010/main" val="2739483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280086" y="449222"/>
            <a:ext cx="11675858" cy="6149285"/>
          </a:xfrm>
          <a:prstGeom prst="rect">
            <a:avLst/>
          </a:prstGeom>
        </p:spPr>
      </p:pic>
    </p:spTree>
    <p:extLst>
      <p:ext uri="{BB962C8B-B14F-4D97-AF65-F5344CB8AC3E}">
        <p14:creationId xmlns:p14="http://schemas.microsoft.com/office/powerpoint/2010/main" val="1420039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Stepping</a:t>
            </a:r>
            <a:endParaRPr lang="zh-CN" altLang="en-US" dirty="0"/>
          </a:p>
        </p:txBody>
      </p:sp>
      <p:sp>
        <p:nvSpPr>
          <p:cNvPr id="3" name="内容占位符 2"/>
          <p:cNvSpPr>
            <a:spLocks noGrp="1"/>
          </p:cNvSpPr>
          <p:nvPr>
            <p:ph idx="1"/>
          </p:nvPr>
        </p:nvSpPr>
        <p:spPr>
          <a:xfrm>
            <a:off x="280086" y="774356"/>
            <a:ext cx="6265093" cy="5824151"/>
          </a:xfrm>
        </p:spPr>
        <p:txBody>
          <a:bodyPr/>
          <a:lstStyle/>
          <a:p>
            <a:r>
              <a:rPr lang="en-US" altLang="zh-CN" dirty="0"/>
              <a:t>execute (step through) your code line by </a:t>
            </a:r>
            <a:r>
              <a:rPr lang="en-US" altLang="zh-CN" dirty="0" smtClean="0"/>
              <a:t>line</a:t>
            </a:r>
          </a:p>
          <a:p>
            <a:r>
              <a:rPr lang="en-US" altLang="zh-CN" dirty="0"/>
              <a:t>3 different stepping commands: step into, step over, and step </a:t>
            </a:r>
            <a:r>
              <a:rPr lang="en-US" altLang="zh-CN" dirty="0" smtClean="0"/>
              <a:t>out</a:t>
            </a:r>
          </a:p>
          <a:p>
            <a:r>
              <a:rPr lang="en-US" altLang="zh-CN" b="1" dirty="0"/>
              <a:t>step </a:t>
            </a:r>
            <a:r>
              <a:rPr lang="en-US" altLang="zh-CN" b="1" dirty="0" smtClean="0"/>
              <a:t>into</a:t>
            </a:r>
          </a:p>
          <a:p>
            <a:pPr lvl="1"/>
            <a:r>
              <a:rPr lang="en-US" altLang="zh-CN" dirty="0"/>
              <a:t>executes the next line of </a:t>
            </a:r>
            <a:r>
              <a:rPr lang="en-US" altLang="zh-CN" dirty="0" smtClean="0"/>
              <a:t>code</a:t>
            </a:r>
          </a:p>
          <a:p>
            <a:pPr lvl="1"/>
            <a:r>
              <a:rPr lang="en-US" altLang="zh-CN" dirty="0" smtClean="0"/>
              <a:t>If </a:t>
            </a:r>
            <a:r>
              <a:rPr lang="en-US" altLang="zh-CN" dirty="0"/>
              <a:t>this line is a function call, step into enters the function and returns control at the top </a:t>
            </a:r>
            <a:r>
              <a:rPr lang="en-US" altLang="zh-CN" dirty="0" smtClean="0"/>
              <a:t>of </a:t>
            </a:r>
            <a:r>
              <a:rPr lang="en-US" altLang="zh-CN" dirty="0"/>
              <a:t>the function</a:t>
            </a:r>
            <a:r>
              <a:rPr lang="en-US" altLang="zh-CN" dirty="0" smtClean="0"/>
              <a:t>.</a:t>
            </a:r>
          </a:p>
          <a:p>
            <a:pPr lvl="1"/>
            <a:r>
              <a:rPr lang="en-US" altLang="zh-CN" dirty="0"/>
              <a:t>go to the debug menu and choose “Step Into”, or press F11</a:t>
            </a:r>
            <a:r>
              <a:rPr lang="en-US" altLang="zh-CN" dirty="0" smtClean="0"/>
              <a:t>.</a:t>
            </a:r>
          </a:p>
          <a:p>
            <a:pPr lvl="1"/>
            <a:r>
              <a:rPr lang="en-US" altLang="zh-CN" dirty="0" smtClean="0"/>
              <a:t>arrow indicates: </a:t>
            </a:r>
          </a:p>
          <a:p>
            <a:pPr lvl="2"/>
            <a:r>
              <a:rPr lang="en-US" altLang="zh-CN" dirty="0" smtClean="0"/>
              <a:t>the </a:t>
            </a:r>
            <a:r>
              <a:rPr lang="en-US" altLang="zh-CN" dirty="0"/>
              <a:t>line being pointed to will be executed </a:t>
            </a:r>
            <a:r>
              <a:rPr lang="en-US" altLang="zh-CN" dirty="0" smtClean="0"/>
              <a:t>next</a:t>
            </a:r>
            <a:endParaRPr lang="zh-CN" altLang="en-US" dirty="0"/>
          </a:p>
        </p:txBody>
      </p:sp>
      <p:pic>
        <p:nvPicPr>
          <p:cNvPr id="4" name="图片 3"/>
          <p:cNvPicPr>
            <a:picLocks noChangeAspect="1"/>
          </p:cNvPicPr>
          <p:nvPr/>
        </p:nvPicPr>
        <p:blipFill>
          <a:blip r:embed="rId3"/>
          <a:stretch>
            <a:fillRect/>
          </a:stretch>
        </p:blipFill>
        <p:spPr>
          <a:xfrm>
            <a:off x="6384758" y="807207"/>
            <a:ext cx="5807242" cy="4751380"/>
          </a:xfrm>
          <a:prstGeom prst="rect">
            <a:avLst/>
          </a:prstGeom>
        </p:spPr>
      </p:pic>
    </p:spTree>
    <p:extLst>
      <p:ext uri="{BB962C8B-B14F-4D97-AF65-F5344CB8AC3E}">
        <p14:creationId xmlns:p14="http://schemas.microsoft.com/office/powerpoint/2010/main" val="4425885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step </a:t>
            </a:r>
            <a:r>
              <a:rPr lang="en-US" altLang="zh-CN" b="1" dirty="0" smtClean="0"/>
              <a:t>into</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4915" y="774356"/>
            <a:ext cx="5912167" cy="4880974"/>
          </a:xfrm>
          <a:prstGeom prst="rect">
            <a:avLst/>
          </a:prstGeom>
        </p:spPr>
      </p:pic>
      <p:pic>
        <p:nvPicPr>
          <p:cNvPr id="5" name="图片 4"/>
          <p:cNvPicPr>
            <a:picLocks noChangeAspect="1"/>
          </p:cNvPicPr>
          <p:nvPr/>
        </p:nvPicPr>
        <p:blipFill>
          <a:blip r:embed="rId3"/>
          <a:stretch>
            <a:fillRect/>
          </a:stretch>
        </p:blipFill>
        <p:spPr>
          <a:xfrm>
            <a:off x="6105041" y="774356"/>
            <a:ext cx="5889251" cy="4880974"/>
          </a:xfrm>
          <a:prstGeom prst="rect">
            <a:avLst/>
          </a:prstGeom>
        </p:spPr>
      </p:pic>
    </p:spTree>
    <p:extLst>
      <p:ext uri="{BB962C8B-B14F-4D97-AF65-F5344CB8AC3E}">
        <p14:creationId xmlns:p14="http://schemas.microsoft.com/office/powerpoint/2010/main" val="652649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step </a:t>
            </a:r>
            <a:r>
              <a:rPr lang="en-US" altLang="zh-CN" b="1" dirty="0" smtClean="0"/>
              <a:t>into</a:t>
            </a:r>
            <a:endParaRPr lang="zh-CN" altLang="en-US" dirty="0"/>
          </a:p>
        </p:txBody>
      </p:sp>
      <p:sp>
        <p:nvSpPr>
          <p:cNvPr id="3" name="内容占位符 2"/>
          <p:cNvSpPr>
            <a:spLocks noGrp="1"/>
          </p:cNvSpPr>
          <p:nvPr>
            <p:ph idx="1"/>
          </p:nvPr>
        </p:nvSpPr>
        <p:spPr>
          <a:xfrm>
            <a:off x="280086" y="5655330"/>
            <a:ext cx="11714206" cy="943177"/>
          </a:xfrm>
        </p:spPr>
        <p:txBody>
          <a:bodyPr/>
          <a:lstStyle/>
          <a:p>
            <a:r>
              <a:rPr lang="en-US" altLang="zh-CN" dirty="0"/>
              <a:t>choose “Stop Debugging” from the debug menu. This will terminate your debugging session.</a:t>
            </a:r>
            <a:endParaRPr lang="zh-CN" altLang="en-US" dirty="0"/>
          </a:p>
        </p:txBody>
      </p:sp>
      <p:pic>
        <p:nvPicPr>
          <p:cNvPr id="4" name="图片 3"/>
          <p:cNvPicPr>
            <a:picLocks noChangeAspect="1"/>
          </p:cNvPicPr>
          <p:nvPr/>
        </p:nvPicPr>
        <p:blipFill>
          <a:blip r:embed="rId3"/>
          <a:stretch>
            <a:fillRect/>
          </a:stretch>
        </p:blipFill>
        <p:spPr>
          <a:xfrm>
            <a:off x="0" y="518440"/>
            <a:ext cx="5066316" cy="4182655"/>
          </a:xfrm>
          <a:prstGeom prst="rect">
            <a:avLst/>
          </a:prstGeom>
        </p:spPr>
      </p:pic>
      <p:pic>
        <p:nvPicPr>
          <p:cNvPr id="5" name="图片 4"/>
          <p:cNvPicPr>
            <a:picLocks noChangeAspect="1"/>
          </p:cNvPicPr>
          <p:nvPr/>
        </p:nvPicPr>
        <p:blipFill>
          <a:blip r:embed="rId4"/>
          <a:stretch>
            <a:fillRect/>
          </a:stretch>
        </p:blipFill>
        <p:spPr>
          <a:xfrm>
            <a:off x="3351305" y="2512027"/>
            <a:ext cx="3744812" cy="3103677"/>
          </a:xfrm>
          <a:prstGeom prst="rect">
            <a:avLst/>
          </a:prstGeom>
        </p:spPr>
      </p:pic>
      <p:pic>
        <p:nvPicPr>
          <p:cNvPr id="6" name="图片 5"/>
          <p:cNvPicPr>
            <a:picLocks noChangeAspect="1"/>
          </p:cNvPicPr>
          <p:nvPr/>
        </p:nvPicPr>
        <p:blipFill>
          <a:blip r:embed="rId3"/>
          <a:stretch>
            <a:fillRect/>
          </a:stretch>
        </p:blipFill>
        <p:spPr>
          <a:xfrm>
            <a:off x="6770814" y="16160"/>
            <a:ext cx="5421186" cy="4475629"/>
          </a:xfrm>
          <a:prstGeom prst="rect">
            <a:avLst/>
          </a:prstGeom>
        </p:spPr>
      </p:pic>
    </p:spTree>
    <p:extLst>
      <p:ext uri="{BB962C8B-B14F-4D97-AF65-F5344CB8AC3E}">
        <p14:creationId xmlns:p14="http://schemas.microsoft.com/office/powerpoint/2010/main" val="634913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step into, step over, and step out</a:t>
            </a:r>
          </a:p>
        </p:txBody>
      </p:sp>
      <p:sp>
        <p:nvSpPr>
          <p:cNvPr id="3" name="内容占位符 2"/>
          <p:cNvSpPr>
            <a:spLocks noGrp="1"/>
          </p:cNvSpPr>
          <p:nvPr>
            <p:ph idx="1"/>
          </p:nvPr>
        </p:nvSpPr>
        <p:spPr/>
        <p:txBody>
          <a:bodyPr/>
          <a:lstStyle/>
          <a:p>
            <a:r>
              <a:rPr lang="en-US" altLang="zh-CN" b="1" dirty="0" smtClean="0"/>
              <a:t>Step </a:t>
            </a:r>
            <a:r>
              <a:rPr lang="en-US" altLang="zh-CN" b="1" dirty="0"/>
              <a:t>over</a:t>
            </a:r>
            <a:r>
              <a:rPr lang="en-US" altLang="zh-CN" dirty="0"/>
              <a:t> </a:t>
            </a:r>
            <a:endParaRPr lang="en-US" altLang="zh-CN" dirty="0" smtClean="0"/>
          </a:p>
          <a:p>
            <a:pPr lvl="1"/>
            <a:r>
              <a:rPr lang="en-US" altLang="zh-CN" dirty="0" smtClean="0"/>
              <a:t>command </a:t>
            </a:r>
            <a:r>
              <a:rPr lang="en-US" altLang="zh-CN" dirty="0"/>
              <a:t>executes the next line of code. </a:t>
            </a:r>
            <a:endParaRPr lang="en-US" altLang="zh-CN" dirty="0" smtClean="0"/>
          </a:p>
          <a:p>
            <a:pPr lvl="1"/>
            <a:r>
              <a:rPr lang="en-US" altLang="zh-CN" dirty="0" smtClean="0"/>
              <a:t>If </a:t>
            </a:r>
            <a:r>
              <a:rPr lang="en-US" altLang="zh-CN" dirty="0"/>
              <a:t>this line is a function call, “Step over” executes all the code in the function </a:t>
            </a:r>
            <a:endParaRPr lang="en-US" altLang="zh-CN" dirty="0" smtClean="0"/>
          </a:p>
          <a:p>
            <a:pPr marL="457200" lvl="1" indent="0">
              <a:buNone/>
            </a:pPr>
            <a:r>
              <a:rPr lang="en-US" altLang="zh-CN" dirty="0" smtClean="0"/>
              <a:t>   and returns </a:t>
            </a:r>
            <a:r>
              <a:rPr lang="en-US" altLang="zh-CN" dirty="0"/>
              <a:t>control to you after the function has been executed</a:t>
            </a:r>
            <a:r>
              <a:rPr lang="en-US" altLang="zh-CN" dirty="0" smtClean="0"/>
              <a:t>.</a:t>
            </a:r>
          </a:p>
          <a:p>
            <a:r>
              <a:rPr lang="en-US" altLang="zh-CN" dirty="0" smtClean="0"/>
              <a:t>Step out</a:t>
            </a:r>
          </a:p>
          <a:p>
            <a:pPr lvl="1"/>
            <a:r>
              <a:rPr lang="en-US" altLang="zh-CN" dirty="0" smtClean="0"/>
              <a:t>executes </a:t>
            </a:r>
            <a:r>
              <a:rPr lang="en-US" altLang="zh-CN" dirty="0"/>
              <a:t>all remaining code in the function you are currently in, </a:t>
            </a:r>
            <a:r>
              <a:rPr lang="en-US" altLang="zh-CN" dirty="0" smtClean="0"/>
              <a:t>and </a:t>
            </a:r>
            <a:r>
              <a:rPr lang="en-US" altLang="zh-CN" dirty="0"/>
              <a:t>returns control to you when the function has finished executing.</a:t>
            </a:r>
            <a:endParaRPr lang="zh-CN" altLang="en-US" dirty="0"/>
          </a:p>
        </p:txBody>
      </p:sp>
    </p:spTree>
    <p:extLst>
      <p:ext uri="{BB962C8B-B14F-4D97-AF65-F5344CB8AC3E}">
        <p14:creationId xmlns:p14="http://schemas.microsoft.com/office/powerpoint/2010/main" val="130312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Run to </a:t>
            </a:r>
            <a:r>
              <a:rPr lang="en-US" altLang="zh-CN" b="1" dirty="0" smtClean="0"/>
              <a:t>cursor, Run</a:t>
            </a:r>
            <a:endParaRPr lang="zh-CN" altLang="en-US" dirty="0"/>
          </a:p>
        </p:txBody>
      </p:sp>
      <p:sp>
        <p:nvSpPr>
          <p:cNvPr id="3" name="内容占位符 2"/>
          <p:cNvSpPr>
            <a:spLocks noGrp="1"/>
          </p:cNvSpPr>
          <p:nvPr>
            <p:ph idx="1"/>
          </p:nvPr>
        </p:nvSpPr>
        <p:spPr>
          <a:xfrm>
            <a:off x="280086" y="774356"/>
            <a:ext cx="11714206" cy="6083644"/>
          </a:xfrm>
        </p:spPr>
        <p:txBody>
          <a:bodyPr>
            <a:normAutofit/>
          </a:bodyPr>
          <a:lstStyle/>
          <a:p>
            <a:r>
              <a:rPr lang="en-US" altLang="zh-CN" dirty="0"/>
              <a:t>Run to </a:t>
            </a:r>
            <a:r>
              <a:rPr lang="en-US" altLang="zh-CN" dirty="0" smtClean="0"/>
              <a:t>cursor: executes </a:t>
            </a:r>
            <a:r>
              <a:rPr lang="en-US" altLang="zh-CN" dirty="0"/>
              <a:t>the program like normal until it gets to the line of code selected by your cursor</a:t>
            </a:r>
            <a:r>
              <a:rPr lang="en-US" altLang="zh-CN" dirty="0" smtClean="0"/>
              <a:t>.</a:t>
            </a:r>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r>
              <a:rPr lang="en-US" altLang="zh-CN" dirty="0" smtClean="0"/>
              <a:t>Simply </a:t>
            </a:r>
            <a:r>
              <a:rPr lang="en-US" altLang="zh-CN" dirty="0"/>
              <a:t>put your </a:t>
            </a:r>
            <a:r>
              <a:rPr lang="en-US" altLang="zh-CN" b="1" dirty="0" smtClean="0"/>
              <a:t>cursor</a:t>
            </a:r>
            <a:r>
              <a:rPr lang="en-US" altLang="zh-CN" dirty="0" smtClean="0"/>
              <a:t> </a:t>
            </a:r>
            <a:r>
              <a:rPr lang="en-US" altLang="zh-CN" dirty="0"/>
              <a:t>on the </a:t>
            </a:r>
            <a:r>
              <a:rPr lang="en-US" altLang="zh-CN" dirty="0" err="1"/>
              <a:t>std</a:t>
            </a:r>
            <a:r>
              <a:rPr lang="en-US" altLang="zh-CN" dirty="0"/>
              <a:t>::</a:t>
            </a:r>
            <a:r>
              <a:rPr lang="en-US" altLang="zh-CN" dirty="0" err="1"/>
              <a:t>cout</a:t>
            </a:r>
            <a:r>
              <a:rPr lang="en-US" altLang="zh-CN" dirty="0"/>
              <a:t> &lt;&lt; </a:t>
            </a:r>
            <a:r>
              <a:rPr lang="en-US" altLang="zh-CN" dirty="0" err="1"/>
              <a:t>nValue</a:t>
            </a:r>
            <a:r>
              <a:rPr lang="en-US" altLang="zh-CN" dirty="0"/>
              <a:t>; line inside of </a:t>
            </a:r>
            <a:r>
              <a:rPr lang="en-US" altLang="zh-CN" dirty="0" err="1" smtClean="0"/>
              <a:t>printValue</a:t>
            </a:r>
            <a:r>
              <a:rPr lang="en-US" altLang="zh-CN" dirty="0"/>
              <a:t>(), then right click and choose “Run to cursor</a:t>
            </a:r>
            <a:r>
              <a:rPr lang="en-US" altLang="zh-CN" dirty="0" smtClean="0"/>
              <a:t>”.</a:t>
            </a:r>
          </a:p>
          <a:p>
            <a:r>
              <a:rPr lang="en-US" altLang="zh-CN" dirty="0" smtClean="0"/>
              <a:t>Run: it </a:t>
            </a:r>
            <a:r>
              <a:rPr lang="en-US" altLang="zh-CN" dirty="0"/>
              <a:t>may be called </a:t>
            </a:r>
            <a:r>
              <a:rPr lang="en-US" altLang="zh-CN" dirty="0" smtClean="0"/>
              <a:t>“</a:t>
            </a:r>
            <a:r>
              <a:rPr lang="en-US" altLang="zh-CN" dirty="0"/>
              <a:t>Go</a:t>
            </a:r>
            <a:r>
              <a:rPr lang="en-US" altLang="zh-CN" dirty="0" smtClean="0"/>
              <a:t>” or “Continue”</a:t>
            </a:r>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5" name="图片 4"/>
          <p:cNvPicPr>
            <a:picLocks noChangeAspect="1"/>
          </p:cNvPicPr>
          <p:nvPr/>
        </p:nvPicPr>
        <p:blipFill>
          <a:blip r:embed="rId3"/>
          <a:stretch>
            <a:fillRect/>
          </a:stretch>
        </p:blipFill>
        <p:spPr>
          <a:xfrm>
            <a:off x="6358636" y="1266670"/>
            <a:ext cx="5111468" cy="3690341"/>
          </a:xfrm>
          <a:prstGeom prst="rect">
            <a:avLst/>
          </a:prstGeom>
        </p:spPr>
      </p:pic>
    </p:spTree>
    <p:extLst>
      <p:ext uri="{BB962C8B-B14F-4D97-AF65-F5344CB8AC3E}">
        <p14:creationId xmlns:p14="http://schemas.microsoft.com/office/powerpoint/2010/main" val="2680214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Breakpoints</a:t>
            </a:r>
            <a:endParaRPr lang="zh-CN" altLang="en-US" dirty="0"/>
          </a:p>
        </p:txBody>
      </p:sp>
      <p:sp>
        <p:nvSpPr>
          <p:cNvPr id="3" name="内容占位符 2"/>
          <p:cNvSpPr>
            <a:spLocks noGrp="1"/>
          </p:cNvSpPr>
          <p:nvPr>
            <p:ph idx="1"/>
          </p:nvPr>
        </p:nvSpPr>
        <p:spPr/>
        <p:txBody>
          <a:bodyPr/>
          <a:lstStyle/>
          <a:p>
            <a:r>
              <a:rPr lang="en-US" altLang="zh-CN" dirty="0"/>
              <a:t>tells the debugger to stop execution of the program at the breakpoint when running in debug mode</a:t>
            </a:r>
            <a:r>
              <a:rPr lang="en-US" altLang="zh-CN" dirty="0" smtClean="0"/>
              <a:t>.</a:t>
            </a:r>
          </a:p>
          <a:p>
            <a:r>
              <a:rPr lang="en-US" altLang="zh-CN" dirty="0" smtClean="0"/>
              <a:t>“</a:t>
            </a:r>
            <a:r>
              <a:rPr lang="en-US" altLang="zh-CN" dirty="0"/>
              <a:t>Toggle Breakpoint” </a:t>
            </a:r>
            <a:r>
              <a:rPr lang="en-US" altLang="zh-CN" dirty="0" smtClean="0"/>
              <a:t>(right </a:t>
            </a:r>
            <a:r>
              <a:rPr lang="en-US" altLang="zh-CN" dirty="0"/>
              <a:t>click, choose Breakpoint -&gt; Insert Breakpoint).</a:t>
            </a:r>
            <a:endParaRPr lang="zh-CN" altLang="en-US" dirty="0"/>
          </a:p>
        </p:txBody>
      </p:sp>
      <p:pic>
        <p:nvPicPr>
          <p:cNvPr id="4" name="图片 3"/>
          <p:cNvPicPr>
            <a:picLocks noChangeAspect="1"/>
          </p:cNvPicPr>
          <p:nvPr/>
        </p:nvPicPr>
        <p:blipFill>
          <a:blip r:embed="rId2"/>
          <a:stretch>
            <a:fillRect/>
          </a:stretch>
        </p:blipFill>
        <p:spPr>
          <a:xfrm>
            <a:off x="2891478" y="2048698"/>
            <a:ext cx="5306038" cy="4809302"/>
          </a:xfrm>
          <a:prstGeom prst="rect">
            <a:avLst/>
          </a:prstGeom>
        </p:spPr>
      </p:pic>
    </p:spTree>
    <p:extLst>
      <p:ext uri="{BB962C8B-B14F-4D97-AF65-F5344CB8AC3E}">
        <p14:creationId xmlns:p14="http://schemas.microsoft.com/office/powerpoint/2010/main" val="26785003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0086" y="1"/>
            <a:ext cx="11911914" cy="5325532"/>
          </a:xfrm>
        </p:spPr>
        <p:txBody>
          <a:bodyPr>
            <a:normAutofit/>
          </a:bodyPr>
          <a:lstStyle/>
          <a:p>
            <a:pPr algn="ctr"/>
            <a:r>
              <a:rPr lang="en-US" altLang="zh-CN" b="1" dirty="0"/>
              <a:t>Debugging your program (watching variables and the call stack)</a:t>
            </a:r>
          </a:p>
        </p:txBody>
      </p:sp>
    </p:spTree>
    <p:extLst>
      <p:ext uri="{BB962C8B-B14F-4D97-AF65-F5344CB8AC3E}">
        <p14:creationId xmlns:p14="http://schemas.microsoft.com/office/powerpoint/2010/main" val="41382769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watching variables and the call </a:t>
            </a:r>
            <a:r>
              <a:rPr lang="en-US" altLang="zh-CN" b="1" dirty="0" smtClean="0"/>
              <a:t>stack</a:t>
            </a:r>
            <a:endParaRPr lang="zh-CN" altLang="en-US" dirty="0"/>
          </a:p>
        </p:txBody>
      </p:sp>
      <p:sp>
        <p:nvSpPr>
          <p:cNvPr id="3" name="内容占位符 2"/>
          <p:cNvSpPr>
            <a:spLocks noGrp="1"/>
          </p:cNvSpPr>
          <p:nvPr>
            <p:ph idx="1"/>
          </p:nvPr>
        </p:nvSpPr>
        <p:spPr>
          <a:xfrm>
            <a:off x="280086" y="774356"/>
            <a:ext cx="7388040" cy="5824151"/>
          </a:xfrm>
        </p:spPr>
        <p:txBody>
          <a:bodyPr/>
          <a:lstStyle/>
          <a:p>
            <a:r>
              <a:rPr lang="en-US" altLang="zh-CN" dirty="0"/>
              <a:t>stepping through a program </a:t>
            </a:r>
            <a:endParaRPr lang="en-US" altLang="zh-CN" dirty="0" smtClean="0"/>
          </a:p>
          <a:p>
            <a:r>
              <a:rPr lang="en-US" altLang="zh-CN" dirty="0" smtClean="0"/>
              <a:t>examine </a:t>
            </a:r>
            <a:r>
              <a:rPr lang="en-US" altLang="zh-CN" dirty="0"/>
              <a:t>the value of </a:t>
            </a:r>
            <a:r>
              <a:rPr lang="en-US" altLang="zh-CN" dirty="0" smtClean="0"/>
              <a:t>variables</a:t>
            </a:r>
          </a:p>
          <a:p>
            <a:r>
              <a:rPr lang="en-US" altLang="zh-CN" b="1" dirty="0"/>
              <a:t>Watching </a:t>
            </a:r>
            <a:r>
              <a:rPr lang="en-US" altLang="zh-CN" b="1" dirty="0" smtClean="0"/>
              <a:t>variables</a:t>
            </a:r>
          </a:p>
          <a:p>
            <a:pPr lvl="1"/>
            <a:r>
              <a:rPr lang="en-US" altLang="zh-CN" dirty="0"/>
              <a:t> inspecting the value of a variable while the program is executing in debug mode</a:t>
            </a:r>
            <a:endParaRPr lang="zh-CN" altLang="en-US" dirty="0"/>
          </a:p>
        </p:txBody>
      </p:sp>
      <p:pic>
        <p:nvPicPr>
          <p:cNvPr id="4" name="图片 3"/>
          <p:cNvPicPr>
            <a:picLocks noChangeAspect="1"/>
          </p:cNvPicPr>
          <p:nvPr/>
        </p:nvPicPr>
        <p:blipFill>
          <a:blip r:embed="rId3"/>
          <a:stretch>
            <a:fillRect/>
          </a:stretch>
        </p:blipFill>
        <p:spPr>
          <a:xfrm>
            <a:off x="7668126" y="514863"/>
            <a:ext cx="4324518" cy="6083644"/>
          </a:xfrm>
          <a:prstGeom prst="rect">
            <a:avLst/>
          </a:prstGeom>
        </p:spPr>
      </p:pic>
    </p:spTree>
    <p:extLst>
      <p:ext uri="{BB962C8B-B14F-4D97-AF65-F5344CB8AC3E}">
        <p14:creationId xmlns:p14="http://schemas.microsoft.com/office/powerpoint/2010/main" val="886928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Step 1: Define the problem</a:t>
            </a:r>
            <a:endParaRPr lang="zh-CN" altLang="en-US" dirty="0"/>
          </a:p>
        </p:txBody>
      </p:sp>
      <p:sp>
        <p:nvSpPr>
          <p:cNvPr id="3" name="内容占位符 2"/>
          <p:cNvSpPr>
            <a:spLocks noGrp="1"/>
          </p:cNvSpPr>
          <p:nvPr>
            <p:ph idx="1"/>
          </p:nvPr>
        </p:nvSpPr>
        <p:spPr/>
        <p:txBody>
          <a:bodyPr/>
          <a:lstStyle/>
          <a:p>
            <a:r>
              <a:rPr lang="en-US" altLang="zh-CN" dirty="0" smtClean="0"/>
              <a:t>what </a:t>
            </a:r>
            <a:r>
              <a:rPr lang="en-US" altLang="zh-CN" dirty="0"/>
              <a:t>problem your program is attempting to </a:t>
            </a:r>
            <a:r>
              <a:rPr lang="en-US" altLang="zh-CN" dirty="0" smtClean="0"/>
              <a:t>solve</a:t>
            </a:r>
          </a:p>
          <a:p>
            <a:r>
              <a:rPr lang="en-US" altLang="zh-CN" dirty="0" smtClean="0"/>
              <a:t>state </a:t>
            </a:r>
            <a:r>
              <a:rPr lang="en-US" altLang="zh-CN" dirty="0"/>
              <a:t>this in a sentence or </a:t>
            </a:r>
            <a:r>
              <a:rPr lang="en-US" altLang="zh-CN" dirty="0" smtClean="0"/>
              <a:t>two</a:t>
            </a:r>
          </a:p>
          <a:p>
            <a:pPr lvl="1"/>
            <a:r>
              <a:rPr lang="en-US" altLang="zh-CN" dirty="0"/>
              <a:t>I want to write a phone book application to help me keep track of my friend’s phone numbers.</a:t>
            </a:r>
          </a:p>
          <a:p>
            <a:pPr lvl="1"/>
            <a:r>
              <a:rPr lang="en-US" altLang="zh-CN" dirty="0" smtClean="0"/>
              <a:t>I </a:t>
            </a:r>
            <a:r>
              <a:rPr lang="en-US" altLang="zh-CN" dirty="0"/>
              <a:t>want to write a program that will read information about stocks from the internet and predict which ones I should buy.</a:t>
            </a:r>
          </a:p>
          <a:p>
            <a:endParaRPr lang="en-US" altLang="zh-CN" dirty="0" smtClean="0"/>
          </a:p>
          <a:p>
            <a:r>
              <a:rPr lang="en-US" altLang="zh-CN" dirty="0" smtClean="0"/>
              <a:t>The </a:t>
            </a:r>
            <a:r>
              <a:rPr lang="en-US" altLang="zh-CN" dirty="0"/>
              <a:t>worst thing you can do is write a program that doesn’t actually do what you (or your boss) wanted!</a:t>
            </a:r>
            <a:endParaRPr lang="zh-CN" altLang="en-US" dirty="0"/>
          </a:p>
        </p:txBody>
      </p:sp>
    </p:spTree>
    <p:extLst>
      <p:ext uri="{BB962C8B-B14F-4D97-AF65-F5344CB8AC3E}">
        <p14:creationId xmlns:p14="http://schemas.microsoft.com/office/powerpoint/2010/main" val="2547373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AddWatch</a:t>
            </a:r>
            <a:endParaRPr lang="zh-CN" altLang="en-US" dirty="0"/>
          </a:p>
        </p:txBody>
      </p:sp>
      <p:sp>
        <p:nvSpPr>
          <p:cNvPr id="3" name="内容占位符 2"/>
          <p:cNvSpPr>
            <a:spLocks noGrp="1"/>
          </p:cNvSpPr>
          <p:nvPr>
            <p:ph idx="1"/>
          </p:nvPr>
        </p:nvSpPr>
        <p:spPr>
          <a:xfrm>
            <a:off x="280086" y="774356"/>
            <a:ext cx="6890735" cy="5824151"/>
          </a:xfrm>
        </p:spPr>
        <p:txBody>
          <a:bodyPr/>
          <a:lstStyle/>
          <a:p>
            <a:r>
              <a:rPr lang="en-US" altLang="zh-CN" dirty="0" smtClean="0"/>
              <a:t>Highlight </a:t>
            </a:r>
            <a:r>
              <a:rPr lang="en-US" altLang="zh-CN" dirty="0"/>
              <a:t>the variable name x with your mouse, </a:t>
            </a:r>
            <a:endParaRPr lang="en-US" altLang="zh-CN" dirty="0" smtClean="0"/>
          </a:p>
          <a:p>
            <a:r>
              <a:rPr lang="en-US" altLang="zh-CN" dirty="0" smtClean="0"/>
              <a:t>choose “</a:t>
            </a:r>
            <a:r>
              <a:rPr lang="en-US" altLang="zh-CN" dirty="0" err="1" smtClean="0"/>
              <a:t>AddWatch</a:t>
            </a:r>
            <a:r>
              <a:rPr lang="en-US" altLang="zh-CN" dirty="0"/>
              <a:t>” from the right-click menu.</a:t>
            </a:r>
            <a:endParaRPr lang="zh-CN" altLang="en-US" dirty="0"/>
          </a:p>
        </p:txBody>
      </p:sp>
      <p:pic>
        <p:nvPicPr>
          <p:cNvPr id="4" name="图片 3"/>
          <p:cNvPicPr>
            <a:picLocks noChangeAspect="1"/>
          </p:cNvPicPr>
          <p:nvPr/>
        </p:nvPicPr>
        <p:blipFill>
          <a:blip r:embed="rId3"/>
          <a:stretch>
            <a:fillRect/>
          </a:stretch>
        </p:blipFill>
        <p:spPr>
          <a:xfrm>
            <a:off x="7371995" y="2"/>
            <a:ext cx="4734592" cy="6865874"/>
          </a:xfrm>
          <a:prstGeom prst="rect">
            <a:avLst/>
          </a:prstGeom>
        </p:spPr>
      </p:pic>
    </p:spTree>
    <p:extLst>
      <p:ext uri="{BB962C8B-B14F-4D97-AF65-F5344CB8AC3E}">
        <p14:creationId xmlns:p14="http://schemas.microsoft.com/office/powerpoint/2010/main" val="1986185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The watch window</a:t>
            </a:r>
            <a:endParaRPr lang="zh-CN" altLang="en-US" dirty="0"/>
          </a:p>
        </p:txBody>
      </p:sp>
      <p:sp>
        <p:nvSpPr>
          <p:cNvPr id="3" name="内容占位符 2"/>
          <p:cNvSpPr>
            <a:spLocks noGrp="1"/>
          </p:cNvSpPr>
          <p:nvPr>
            <p:ph idx="1"/>
          </p:nvPr>
        </p:nvSpPr>
        <p:spPr/>
        <p:txBody>
          <a:bodyPr/>
          <a:lstStyle/>
          <a:p>
            <a:r>
              <a:rPr lang="en-US" altLang="zh-CN" dirty="0" smtClean="0"/>
              <a:t>where </a:t>
            </a:r>
            <a:r>
              <a:rPr lang="en-US" altLang="zh-CN" dirty="0"/>
              <a:t>you can add variables you would like to continually </a:t>
            </a:r>
            <a:r>
              <a:rPr lang="en-US" altLang="zh-CN" dirty="0" smtClean="0"/>
              <a:t>inspect</a:t>
            </a:r>
          </a:p>
          <a:p>
            <a:r>
              <a:rPr lang="en-US" altLang="zh-CN" dirty="0" smtClean="0"/>
              <a:t>and </a:t>
            </a:r>
            <a:r>
              <a:rPr lang="en-US" altLang="zh-CN" dirty="0"/>
              <a:t>these variables will be updated as you step through your program. </a:t>
            </a:r>
            <a:endParaRPr lang="en-US" altLang="zh-CN" dirty="0" smtClean="0"/>
          </a:p>
          <a:p>
            <a:r>
              <a:rPr lang="en-US" altLang="zh-CN" dirty="0"/>
              <a:t>Debug Menu-&gt;Windows-&gt;Watch-&gt;Watch </a:t>
            </a:r>
            <a:r>
              <a:rPr lang="en-US" altLang="zh-CN" dirty="0" smtClean="0"/>
              <a:t>1</a:t>
            </a:r>
          </a:p>
          <a:p>
            <a:pPr lvl="1"/>
            <a:r>
              <a:rPr lang="en-US" altLang="zh-CN" dirty="0" smtClean="0"/>
              <a:t>note</a:t>
            </a:r>
            <a:r>
              <a:rPr lang="en-US" altLang="zh-CN" dirty="0"/>
              <a:t>: you have to be in debug mode, so step into your program </a:t>
            </a:r>
            <a:r>
              <a:rPr lang="en-US" altLang="zh-CN" dirty="0" smtClean="0"/>
              <a:t>first</a:t>
            </a:r>
            <a:endParaRPr lang="zh-CN" altLang="en-US" dirty="0"/>
          </a:p>
        </p:txBody>
      </p:sp>
      <p:pic>
        <p:nvPicPr>
          <p:cNvPr id="4" name="图片 3"/>
          <p:cNvPicPr>
            <a:picLocks noChangeAspect="1"/>
          </p:cNvPicPr>
          <p:nvPr/>
        </p:nvPicPr>
        <p:blipFill>
          <a:blip r:embed="rId3"/>
          <a:stretch>
            <a:fillRect/>
          </a:stretch>
        </p:blipFill>
        <p:spPr>
          <a:xfrm>
            <a:off x="533713" y="2716235"/>
            <a:ext cx="10904308" cy="3717379"/>
          </a:xfrm>
          <a:prstGeom prst="rect">
            <a:avLst/>
          </a:prstGeom>
        </p:spPr>
      </p:pic>
    </p:spTree>
    <p:extLst>
      <p:ext uri="{BB962C8B-B14F-4D97-AF65-F5344CB8AC3E}">
        <p14:creationId xmlns:p14="http://schemas.microsoft.com/office/powerpoint/2010/main" val="3199136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The call stack window</a:t>
            </a:r>
            <a:endParaRPr lang="zh-CN" altLang="en-US" dirty="0"/>
          </a:p>
        </p:txBody>
      </p:sp>
      <p:sp>
        <p:nvSpPr>
          <p:cNvPr id="3" name="内容占位符 2"/>
          <p:cNvSpPr>
            <a:spLocks noGrp="1"/>
          </p:cNvSpPr>
          <p:nvPr>
            <p:ph idx="1"/>
          </p:nvPr>
        </p:nvSpPr>
        <p:spPr>
          <a:xfrm>
            <a:off x="280085" y="626076"/>
            <a:ext cx="5896125" cy="5972431"/>
          </a:xfrm>
        </p:spPr>
        <p:txBody>
          <a:bodyPr>
            <a:normAutofit lnSpcReduction="10000"/>
          </a:bodyPr>
          <a:lstStyle/>
          <a:p>
            <a:r>
              <a:rPr lang="en-US" altLang="zh-CN" dirty="0"/>
              <a:t>a list of all the active functions that have been called to get to the current point of execution</a:t>
            </a:r>
            <a:r>
              <a:rPr lang="en-US" altLang="zh-CN" dirty="0" smtClean="0"/>
              <a:t>.</a:t>
            </a:r>
          </a:p>
          <a:p>
            <a:r>
              <a:rPr lang="en-US" altLang="zh-CN" dirty="0"/>
              <a:t>Debug Menu-&gt;Windows-&gt;Call </a:t>
            </a:r>
            <a:r>
              <a:rPr lang="en-US" altLang="zh-CN" dirty="0" smtClean="0"/>
              <a:t>Stack</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en-US" altLang="zh-CN" b="1" dirty="0"/>
              <a:t>double-click</a:t>
            </a:r>
            <a:r>
              <a:rPr lang="en-US" altLang="zh-CN" dirty="0"/>
              <a:t> on the various lines</a:t>
            </a:r>
            <a:endParaRPr lang="zh-CN" altLang="en-US" dirty="0"/>
          </a:p>
        </p:txBody>
      </p:sp>
      <p:pic>
        <p:nvPicPr>
          <p:cNvPr id="4" name="图片 3"/>
          <p:cNvPicPr>
            <a:picLocks noChangeAspect="1"/>
          </p:cNvPicPr>
          <p:nvPr/>
        </p:nvPicPr>
        <p:blipFill>
          <a:blip r:embed="rId3"/>
          <a:stretch>
            <a:fillRect/>
          </a:stretch>
        </p:blipFill>
        <p:spPr>
          <a:xfrm>
            <a:off x="6176211" y="506964"/>
            <a:ext cx="6015789" cy="6351035"/>
          </a:xfrm>
          <a:prstGeom prst="rect">
            <a:avLst/>
          </a:prstGeom>
        </p:spPr>
      </p:pic>
      <p:pic>
        <p:nvPicPr>
          <p:cNvPr id="4098" name="Picture 2" descr="http://www.learncpp.com/images/CppTutorial/Section1/VC2010-CallStack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60" y="2570217"/>
            <a:ext cx="5896124" cy="304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4646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Conclusion</a:t>
            </a:r>
            <a:endParaRPr lang="zh-CN" altLang="en-US" dirty="0"/>
          </a:p>
        </p:txBody>
      </p:sp>
      <p:sp>
        <p:nvSpPr>
          <p:cNvPr id="3" name="内容占位符 2"/>
          <p:cNvSpPr>
            <a:spLocks noGrp="1"/>
          </p:cNvSpPr>
          <p:nvPr>
            <p:ph idx="1"/>
          </p:nvPr>
        </p:nvSpPr>
        <p:spPr/>
        <p:txBody>
          <a:bodyPr/>
          <a:lstStyle/>
          <a:p>
            <a:r>
              <a:rPr lang="en-US" altLang="zh-CN" dirty="0" smtClean="0"/>
              <a:t>Design, test, coding</a:t>
            </a:r>
          </a:p>
          <a:p>
            <a:pPr lvl="1"/>
            <a:r>
              <a:rPr lang="en-US" altLang="zh-CN" dirty="0" smtClean="0"/>
              <a:t>Purpose</a:t>
            </a:r>
          </a:p>
          <a:p>
            <a:pPr lvl="1"/>
            <a:r>
              <a:rPr lang="en-US" altLang="zh-CN" dirty="0"/>
              <a:t>Divide and </a:t>
            </a:r>
            <a:r>
              <a:rPr lang="en-US" altLang="zh-CN" dirty="0" smtClean="0"/>
              <a:t>conquer =&gt; Functions</a:t>
            </a:r>
          </a:p>
          <a:p>
            <a:pPr lvl="1"/>
            <a:r>
              <a:rPr lang="en-US" altLang="zh-CN" dirty="0" smtClean="0"/>
              <a:t>Sequence/hierarchy </a:t>
            </a:r>
            <a:r>
              <a:rPr lang="en-US" altLang="zh-CN" dirty="0"/>
              <a:t>of </a:t>
            </a:r>
            <a:r>
              <a:rPr lang="en-US" altLang="zh-CN" dirty="0" smtClean="0"/>
              <a:t>events</a:t>
            </a:r>
          </a:p>
          <a:p>
            <a:pPr lvl="1"/>
            <a:r>
              <a:rPr lang="en-US" altLang="zh-CN" dirty="0" smtClean="0"/>
              <a:t>Function prototype</a:t>
            </a:r>
          </a:p>
          <a:p>
            <a:r>
              <a:rPr lang="en-US" altLang="zh-CN" dirty="0" smtClean="0"/>
              <a:t>Debug</a:t>
            </a:r>
          </a:p>
          <a:p>
            <a:pPr lvl="1"/>
            <a:r>
              <a:rPr lang="en-US" altLang="zh-CN" dirty="0" smtClean="0"/>
              <a:t>Stepping</a:t>
            </a:r>
          </a:p>
          <a:p>
            <a:pPr lvl="1"/>
            <a:r>
              <a:rPr lang="en-US" altLang="zh-CN" dirty="0" smtClean="0"/>
              <a:t>Breakpoints</a:t>
            </a:r>
          </a:p>
          <a:p>
            <a:pPr lvl="1"/>
            <a:r>
              <a:rPr lang="en-US" altLang="zh-CN" dirty="0" smtClean="0"/>
              <a:t>Watches</a:t>
            </a:r>
          </a:p>
          <a:p>
            <a:pPr lvl="1"/>
            <a:r>
              <a:rPr lang="en-US" altLang="zh-CN" dirty="0" smtClean="0"/>
              <a:t>Call stack window</a:t>
            </a:r>
          </a:p>
          <a:p>
            <a:pPr lvl="1"/>
            <a:endParaRPr lang="en-US" altLang="zh-CN" dirty="0" smtClean="0"/>
          </a:p>
          <a:p>
            <a:r>
              <a:rPr lang="en-US" altLang="zh-CN" dirty="0" smtClean="0"/>
              <a:t>Takes practice, trial &amp; error</a:t>
            </a:r>
          </a:p>
          <a:p>
            <a:r>
              <a:rPr lang="en-US" altLang="zh-CN" dirty="0" smtClean="0"/>
              <a:t>Definitely worth your time investment!</a:t>
            </a:r>
          </a:p>
        </p:txBody>
      </p:sp>
    </p:spTree>
    <p:extLst>
      <p:ext uri="{BB962C8B-B14F-4D97-AF65-F5344CB8AC3E}">
        <p14:creationId xmlns:p14="http://schemas.microsoft.com/office/powerpoint/2010/main" val="2295701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0086" y="1"/>
            <a:ext cx="11911914" cy="1187115"/>
          </a:xfrm>
        </p:spPr>
        <p:txBody>
          <a:bodyPr>
            <a:normAutofit/>
          </a:bodyPr>
          <a:lstStyle/>
          <a:p>
            <a:r>
              <a:rPr lang="en-US" altLang="zh-CN" sz="3600" b="1" dirty="0"/>
              <a:t>Step 2: Define your tools, targets, and backup plan</a:t>
            </a:r>
            <a:endParaRPr lang="zh-CN" altLang="en-US" sz="3600" dirty="0"/>
          </a:p>
        </p:txBody>
      </p:sp>
      <p:sp>
        <p:nvSpPr>
          <p:cNvPr id="3" name="内容占位符 2"/>
          <p:cNvSpPr>
            <a:spLocks noGrp="1"/>
          </p:cNvSpPr>
          <p:nvPr>
            <p:ph idx="1"/>
          </p:nvPr>
        </p:nvSpPr>
        <p:spPr>
          <a:xfrm>
            <a:off x="280086" y="1187116"/>
            <a:ext cx="11714206" cy="5411391"/>
          </a:xfrm>
        </p:spPr>
        <p:txBody>
          <a:bodyPr>
            <a:normAutofit fontScale="92500" lnSpcReduction="10000"/>
          </a:bodyPr>
          <a:lstStyle/>
          <a:p>
            <a:r>
              <a:rPr lang="en-US" altLang="zh-CN" dirty="0"/>
              <a:t>When you are an experienced </a:t>
            </a:r>
            <a:r>
              <a:rPr lang="en-US" altLang="zh-CN" dirty="0" smtClean="0"/>
              <a:t>programmer:</a:t>
            </a:r>
          </a:p>
          <a:p>
            <a:pPr lvl="1"/>
            <a:r>
              <a:rPr lang="en-US" altLang="zh-CN" dirty="0"/>
              <a:t>Understanding who your </a:t>
            </a:r>
            <a:r>
              <a:rPr lang="en-US" altLang="zh-CN" b="1" dirty="0"/>
              <a:t>target users </a:t>
            </a:r>
            <a:r>
              <a:rPr lang="en-US" altLang="zh-CN" dirty="0"/>
              <a:t>are and what </a:t>
            </a:r>
            <a:r>
              <a:rPr lang="en-US" altLang="zh-CN" b="1" dirty="0"/>
              <a:t>they want</a:t>
            </a:r>
            <a:r>
              <a:rPr lang="en-US" altLang="zh-CN" dirty="0" smtClean="0"/>
              <a:t>.</a:t>
            </a:r>
          </a:p>
          <a:p>
            <a:pPr lvl="1"/>
            <a:endParaRPr lang="en-US" altLang="zh-CN" dirty="0"/>
          </a:p>
          <a:p>
            <a:pPr lvl="1"/>
            <a:r>
              <a:rPr lang="en-US" altLang="zh-CN" dirty="0"/>
              <a:t>Defining what </a:t>
            </a:r>
            <a:r>
              <a:rPr lang="en-US" altLang="zh-CN" b="1" dirty="0"/>
              <a:t>target architecture and/or OS </a:t>
            </a:r>
            <a:r>
              <a:rPr lang="en-US" altLang="zh-CN" dirty="0"/>
              <a:t>your program will run on</a:t>
            </a:r>
            <a:r>
              <a:rPr lang="en-US" altLang="zh-CN" dirty="0" smtClean="0"/>
              <a:t>.</a:t>
            </a:r>
          </a:p>
          <a:p>
            <a:pPr lvl="1"/>
            <a:endParaRPr lang="en-US" altLang="zh-CN" dirty="0"/>
          </a:p>
          <a:p>
            <a:pPr lvl="1"/>
            <a:r>
              <a:rPr lang="en-US" altLang="zh-CN" dirty="0"/>
              <a:t>Determining what </a:t>
            </a:r>
            <a:r>
              <a:rPr lang="en-US" altLang="zh-CN" b="1" dirty="0"/>
              <a:t>set of tools </a:t>
            </a:r>
            <a:r>
              <a:rPr lang="en-US" altLang="zh-CN" dirty="0"/>
              <a:t>you will be using</a:t>
            </a:r>
            <a:r>
              <a:rPr lang="en-US" altLang="zh-CN" dirty="0" smtClean="0"/>
              <a:t>.</a:t>
            </a:r>
          </a:p>
          <a:p>
            <a:pPr lvl="1"/>
            <a:endParaRPr lang="en-US" altLang="zh-CN" dirty="0"/>
          </a:p>
          <a:p>
            <a:pPr lvl="1"/>
            <a:r>
              <a:rPr lang="en-US" altLang="zh-CN" dirty="0"/>
              <a:t>Determining whether you will write your program </a:t>
            </a:r>
            <a:r>
              <a:rPr lang="en-US" altLang="zh-CN" b="1" dirty="0"/>
              <a:t>alone or as part of a team</a:t>
            </a:r>
            <a:r>
              <a:rPr lang="en-US" altLang="zh-CN" dirty="0" smtClean="0"/>
              <a:t>.</a:t>
            </a:r>
          </a:p>
          <a:p>
            <a:pPr lvl="1"/>
            <a:endParaRPr lang="en-US" altLang="zh-CN" dirty="0"/>
          </a:p>
          <a:p>
            <a:pPr lvl="1"/>
            <a:r>
              <a:rPr lang="en-US" altLang="zh-CN" dirty="0"/>
              <a:t>Collecting </a:t>
            </a:r>
            <a:r>
              <a:rPr lang="en-US" altLang="zh-CN" b="1" dirty="0"/>
              <a:t>requirements</a:t>
            </a:r>
            <a:r>
              <a:rPr lang="en-US" altLang="zh-CN" dirty="0"/>
              <a:t> (a documented list of what the program needs to do</a:t>
            </a:r>
            <a:r>
              <a:rPr lang="en-US" altLang="zh-CN" dirty="0" smtClean="0"/>
              <a:t>).</a:t>
            </a:r>
          </a:p>
          <a:p>
            <a:pPr lvl="1"/>
            <a:endParaRPr lang="en-US" altLang="zh-CN" dirty="0"/>
          </a:p>
          <a:p>
            <a:pPr lvl="1"/>
            <a:r>
              <a:rPr lang="en-US" altLang="zh-CN" dirty="0"/>
              <a:t>Defining your </a:t>
            </a:r>
            <a:r>
              <a:rPr lang="en-US" altLang="zh-CN" b="1" dirty="0"/>
              <a:t>testing/feedback/release</a:t>
            </a:r>
            <a:r>
              <a:rPr lang="en-US" altLang="zh-CN" dirty="0"/>
              <a:t> strategy</a:t>
            </a:r>
            <a:r>
              <a:rPr lang="en-US" altLang="zh-CN" dirty="0" smtClean="0"/>
              <a:t>.</a:t>
            </a:r>
          </a:p>
          <a:p>
            <a:pPr lvl="1"/>
            <a:endParaRPr lang="en-US" altLang="zh-CN" dirty="0" smtClean="0"/>
          </a:p>
          <a:p>
            <a:pPr lvl="1"/>
            <a:endParaRPr lang="en-US" altLang="zh-CN" dirty="0"/>
          </a:p>
          <a:p>
            <a:pPr lvl="1"/>
            <a:r>
              <a:rPr lang="en-US" altLang="zh-CN" sz="2200" b="1" dirty="0"/>
              <a:t>Determining how you will back up your </a:t>
            </a:r>
            <a:r>
              <a:rPr lang="en-US" altLang="zh-CN" sz="2200" b="1" dirty="0" smtClean="0"/>
              <a:t>code - </a:t>
            </a:r>
            <a:r>
              <a:rPr lang="en-US" altLang="zh-CN" sz="2200" b="1" dirty="0"/>
              <a:t>version control </a:t>
            </a:r>
            <a:r>
              <a:rPr lang="en-US" altLang="zh-CN" sz="2200" b="1" dirty="0" smtClean="0"/>
              <a:t>(</a:t>
            </a:r>
            <a:r>
              <a:rPr lang="en-US" altLang="zh-CN" sz="2200" b="1" dirty="0"/>
              <a:t>e.g. </a:t>
            </a:r>
            <a:r>
              <a:rPr lang="en-US" altLang="zh-CN" sz="2200" b="1" dirty="0" err="1"/>
              <a:t>github</a:t>
            </a:r>
            <a:r>
              <a:rPr lang="en-US" altLang="zh-CN" sz="2200" b="1" dirty="0"/>
              <a:t>). </a:t>
            </a:r>
          </a:p>
          <a:p>
            <a:endParaRPr lang="zh-CN" altLang="en-US" dirty="0"/>
          </a:p>
        </p:txBody>
      </p:sp>
    </p:spTree>
    <p:extLst>
      <p:ext uri="{BB962C8B-B14F-4D97-AF65-F5344CB8AC3E}">
        <p14:creationId xmlns:p14="http://schemas.microsoft.com/office/powerpoint/2010/main" val="373647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1"/>
            <a:ext cx="12640887" cy="962525"/>
          </a:xfrm>
        </p:spPr>
        <p:txBody>
          <a:bodyPr>
            <a:noAutofit/>
          </a:bodyPr>
          <a:lstStyle/>
          <a:p>
            <a:r>
              <a:rPr lang="en-US" altLang="zh-CN" sz="3200" b="1" dirty="0"/>
              <a:t>Step 3: Break hard problems down into easy problems</a:t>
            </a:r>
            <a:endParaRPr lang="zh-CN" altLang="en-US" sz="3200" dirty="0"/>
          </a:p>
        </p:txBody>
      </p:sp>
      <p:sp>
        <p:nvSpPr>
          <p:cNvPr id="3" name="内容占位符 2"/>
          <p:cNvSpPr>
            <a:spLocks noGrp="1"/>
          </p:cNvSpPr>
          <p:nvPr>
            <p:ph idx="1"/>
          </p:nvPr>
        </p:nvSpPr>
        <p:spPr>
          <a:xfrm>
            <a:off x="280086" y="962526"/>
            <a:ext cx="11714206" cy="5635981"/>
          </a:xfrm>
        </p:spPr>
        <p:txBody>
          <a:bodyPr/>
          <a:lstStyle/>
          <a:p>
            <a:r>
              <a:rPr lang="en-US" altLang="zh-CN" b="1" dirty="0"/>
              <a:t>continuously</a:t>
            </a:r>
            <a:r>
              <a:rPr lang="en-US" altLang="zh-CN" dirty="0"/>
              <a:t> splitting complex tasks into simpler </a:t>
            </a:r>
            <a:r>
              <a:rPr lang="en-US" altLang="zh-CN" dirty="0" smtClean="0"/>
              <a:t>ones until each of them is manageable</a:t>
            </a:r>
          </a:p>
          <a:p>
            <a:r>
              <a:rPr lang="en-US" altLang="zh-CN" sz="4000" dirty="0"/>
              <a:t> </a:t>
            </a:r>
            <a:r>
              <a:rPr lang="en-US" altLang="zh-CN" sz="4000" b="1" dirty="0"/>
              <a:t>T</a:t>
            </a:r>
            <a:r>
              <a:rPr lang="en-US" altLang="zh-CN" sz="4000" b="1" dirty="0" smtClean="0"/>
              <a:t>op </a:t>
            </a:r>
            <a:r>
              <a:rPr lang="en-US" altLang="zh-CN" sz="4000" b="1" dirty="0"/>
              <a:t>d</a:t>
            </a:r>
            <a:r>
              <a:rPr lang="en-US" altLang="zh-CN" sz="4000" b="1" dirty="0" smtClean="0"/>
              <a:t>own</a:t>
            </a:r>
            <a:endParaRPr lang="zh-CN" altLang="en-US" sz="4000" dirty="0"/>
          </a:p>
        </p:txBody>
      </p:sp>
      <p:sp>
        <p:nvSpPr>
          <p:cNvPr id="4" name="矩形 3"/>
          <p:cNvSpPr/>
          <p:nvPr/>
        </p:nvSpPr>
        <p:spPr>
          <a:xfrm>
            <a:off x="584634" y="3768853"/>
            <a:ext cx="3735895" cy="461665"/>
          </a:xfrm>
          <a:prstGeom prst="rect">
            <a:avLst/>
          </a:prstGeom>
        </p:spPr>
        <p:txBody>
          <a:bodyPr wrap="none">
            <a:spAutoFit/>
          </a:bodyPr>
          <a:lstStyle/>
          <a:p>
            <a:r>
              <a:rPr lang="en-US" altLang="zh-CN" sz="2400" dirty="0" smtClean="0">
                <a:solidFill>
                  <a:srgbClr val="000000"/>
                </a:solidFill>
                <a:latin typeface="verdana" panose="020B0604030504040204" pitchFamily="34" charset="0"/>
              </a:rPr>
              <a:t>Write report on carrots</a:t>
            </a:r>
            <a:endParaRPr lang="en-US" altLang="zh-CN" sz="2400" b="0" i="0" dirty="0">
              <a:solidFill>
                <a:srgbClr val="000000"/>
              </a:solidFill>
              <a:effectLst/>
              <a:latin typeface="verdana" panose="020B0604030504040204" pitchFamily="34" charset="0"/>
            </a:endParaRPr>
          </a:p>
        </p:txBody>
      </p:sp>
      <p:sp>
        <p:nvSpPr>
          <p:cNvPr id="5" name="矩形 4"/>
          <p:cNvSpPr/>
          <p:nvPr/>
        </p:nvSpPr>
        <p:spPr>
          <a:xfrm>
            <a:off x="6261190" y="2845522"/>
            <a:ext cx="6096000" cy="2308324"/>
          </a:xfrm>
          <a:prstGeom prst="rect">
            <a:avLst/>
          </a:prstGeom>
        </p:spPr>
        <p:txBody>
          <a:bodyPr>
            <a:spAutoFit/>
          </a:bodyPr>
          <a:lstStyle/>
          <a:p>
            <a:pPr>
              <a:buFont typeface="Arial" panose="020B0604020202020204" pitchFamily="34" charset="0"/>
              <a:buChar char="•"/>
            </a:pPr>
            <a:r>
              <a:rPr lang="en-US" altLang="zh-CN" sz="2400" dirty="0">
                <a:solidFill>
                  <a:srgbClr val="000000"/>
                </a:solidFill>
                <a:latin typeface="verdana" panose="020B0604030504040204" pitchFamily="34" charset="0"/>
              </a:rPr>
              <a:t>Write report on carrots</a:t>
            </a:r>
          </a:p>
          <a:p>
            <a:pPr marL="742950" lvl="1" indent="-285750">
              <a:buFont typeface="Arial" panose="020B0604020202020204" pitchFamily="34" charset="0"/>
              <a:buChar char="•"/>
            </a:pPr>
            <a:r>
              <a:rPr lang="en-US" altLang="zh-CN" sz="2400" dirty="0">
                <a:solidFill>
                  <a:srgbClr val="000000"/>
                </a:solidFill>
                <a:latin typeface="verdana" panose="020B0604030504040204" pitchFamily="34" charset="0"/>
              </a:rPr>
              <a:t>Do research on carrots</a:t>
            </a:r>
          </a:p>
          <a:p>
            <a:pPr marL="742950" lvl="1" indent="-285750">
              <a:buFont typeface="Arial" panose="020B0604020202020204" pitchFamily="34" charset="0"/>
              <a:buChar char="•"/>
            </a:pPr>
            <a:r>
              <a:rPr lang="en-US" altLang="zh-CN" sz="2400" dirty="0">
                <a:solidFill>
                  <a:srgbClr val="000000"/>
                </a:solidFill>
                <a:latin typeface="verdana" panose="020B0604030504040204" pitchFamily="34" charset="0"/>
              </a:rPr>
              <a:t>Write outline</a:t>
            </a:r>
          </a:p>
          <a:p>
            <a:pPr marL="742950" lvl="1" indent="-285750">
              <a:buFont typeface="Arial" panose="020B0604020202020204" pitchFamily="34" charset="0"/>
              <a:buChar char="•"/>
            </a:pPr>
            <a:r>
              <a:rPr lang="en-US" altLang="zh-CN" sz="2400" dirty="0">
                <a:solidFill>
                  <a:srgbClr val="000000"/>
                </a:solidFill>
                <a:latin typeface="verdana" panose="020B0604030504040204" pitchFamily="34" charset="0"/>
              </a:rPr>
              <a:t>Fill in outline with detailed information about carrots</a:t>
            </a:r>
          </a:p>
          <a:p>
            <a:pPr marL="742950" lvl="1" indent="-285750">
              <a:buFont typeface="Arial" panose="020B0604020202020204" pitchFamily="34" charset="0"/>
              <a:buChar char="•"/>
            </a:pPr>
            <a:r>
              <a:rPr lang="en-US" altLang="zh-CN" sz="2400" dirty="0">
                <a:solidFill>
                  <a:srgbClr val="000000"/>
                </a:solidFill>
                <a:latin typeface="verdana" panose="020B0604030504040204" pitchFamily="34" charset="0"/>
              </a:rPr>
              <a:t>Add table of contents</a:t>
            </a:r>
            <a:endParaRPr lang="en-US" altLang="zh-CN" sz="2400" b="0" i="0" dirty="0">
              <a:solidFill>
                <a:srgbClr val="000000"/>
              </a:solidFill>
              <a:effectLst/>
              <a:latin typeface="verdana" panose="020B0604030504040204" pitchFamily="34" charset="0"/>
            </a:endParaRPr>
          </a:p>
        </p:txBody>
      </p:sp>
      <p:sp>
        <p:nvSpPr>
          <p:cNvPr id="6" name="右箭头 5"/>
          <p:cNvSpPr/>
          <p:nvPr/>
        </p:nvSpPr>
        <p:spPr>
          <a:xfrm>
            <a:off x="4743260" y="3684152"/>
            <a:ext cx="1155032" cy="631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369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B</a:t>
            </a:r>
            <a:r>
              <a:rPr lang="en-US" altLang="zh-CN" b="1" dirty="0" smtClean="0"/>
              <a:t>ottom </a:t>
            </a:r>
            <a:r>
              <a:rPr lang="en-US" altLang="zh-CN" b="1" dirty="0"/>
              <a:t>up</a:t>
            </a:r>
            <a:endParaRPr lang="zh-CN" altLang="en-US" dirty="0"/>
          </a:p>
        </p:txBody>
      </p:sp>
      <p:sp>
        <p:nvSpPr>
          <p:cNvPr id="4" name="矩形 3"/>
          <p:cNvSpPr/>
          <p:nvPr/>
        </p:nvSpPr>
        <p:spPr>
          <a:xfrm>
            <a:off x="3247876" y="313037"/>
            <a:ext cx="3769894" cy="6370975"/>
          </a:xfrm>
          <a:prstGeom prst="rect">
            <a:avLst/>
          </a:prstGeom>
        </p:spPr>
        <p:txBody>
          <a:bodyPr wrap="square">
            <a:spAutoFit/>
          </a:bodyPr>
          <a:lstStyle/>
          <a:p>
            <a:pPr>
              <a:buFont typeface="Arial" panose="020B0604020202020204" pitchFamily="34" charset="0"/>
              <a:buChar char="•"/>
            </a:pPr>
            <a:r>
              <a:rPr lang="en-US" altLang="zh-CN" sz="2400" dirty="0">
                <a:solidFill>
                  <a:srgbClr val="000000"/>
                </a:solidFill>
                <a:latin typeface="verdana" panose="020B0604030504040204" pitchFamily="34" charset="0"/>
              </a:rPr>
              <a:t>Pick out </a:t>
            </a:r>
            <a:r>
              <a:rPr lang="en-US" altLang="zh-CN" sz="2400" dirty="0" smtClean="0">
                <a:solidFill>
                  <a:srgbClr val="000000"/>
                </a:solidFill>
                <a:latin typeface="verdana" panose="020B0604030504040204" pitchFamily="34" charset="0"/>
              </a:rPr>
              <a:t>clothes</a:t>
            </a:r>
          </a:p>
          <a:p>
            <a:pPr>
              <a:buFont typeface="Arial" panose="020B0604020202020204" pitchFamily="34" charset="0"/>
              <a:buChar char="•"/>
            </a:pPr>
            <a:endParaRPr lang="en-US" altLang="zh-CN" sz="2400" dirty="0">
              <a:solidFill>
                <a:srgbClr val="000000"/>
              </a:solidFill>
              <a:latin typeface="verdana" panose="020B0604030504040204" pitchFamily="34" charset="0"/>
            </a:endParaRPr>
          </a:p>
          <a:p>
            <a:pPr>
              <a:buFont typeface="Arial" panose="020B0604020202020204" pitchFamily="34" charset="0"/>
              <a:buChar char="•"/>
            </a:pPr>
            <a:r>
              <a:rPr lang="en-US" altLang="zh-CN" sz="2400" dirty="0">
                <a:solidFill>
                  <a:srgbClr val="000000"/>
                </a:solidFill>
                <a:latin typeface="verdana" panose="020B0604030504040204" pitchFamily="34" charset="0"/>
              </a:rPr>
              <a:t>Get </a:t>
            </a:r>
            <a:r>
              <a:rPr lang="en-US" altLang="zh-CN" sz="2400" dirty="0" smtClean="0">
                <a:solidFill>
                  <a:srgbClr val="000000"/>
                </a:solidFill>
                <a:latin typeface="verdana" panose="020B0604030504040204" pitchFamily="34" charset="0"/>
              </a:rPr>
              <a:t>dressed</a:t>
            </a:r>
          </a:p>
          <a:p>
            <a:pPr>
              <a:buFont typeface="Arial" panose="020B0604020202020204" pitchFamily="34" charset="0"/>
              <a:buChar char="•"/>
            </a:pPr>
            <a:endParaRPr lang="en-US" altLang="zh-CN" sz="2400" dirty="0" smtClean="0">
              <a:solidFill>
                <a:srgbClr val="000000"/>
              </a:solidFill>
              <a:latin typeface="verdana" panose="020B0604030504040204" pitchFamily="34" charset="0"/>
            </a:endParaRPr>
          </a:p>
          <a:p>
            <a:pPr>
              <a:buFont typeface="Arial" panose="020B0604020202020204" pitchFamily="34" charset="0"/>
              <a:buChar char="•"/>
            </a:pPr>
            <a:r>
              <a:rPr lang="en-US" altLang="zh-CN" sz="2400" dirty="0" smtClean="0">
                <a:solidFill>
                  <a:srgbClr val="000000"/>
                </a:solidFill>
                <a:latin typeface="verdana" panose="020B0604030504040204" pitchFamily="34" charset="0"/>
              </a:rPr>
              <a:t>Eat breakfast</a:t>
            </a:r>
          </a:p>
          <a:p>
            <a:pPr>
              <a:buFont typeface="Arial" panose="020B0604020202020204" pitchFamily="34" charset="0"/>
              <a:buChar char="•"/>
            </a:pPr>
            <a:endParaRPr lang="en-US" altLang="zh-CN" sz="2400" dirty="0">
              <a:solidFill>
                <a:srgbClr val="000000"/>
              </a:solidFill>
              <a:latin typeface="verdana" panose="020B0604030504040204" pitchFamily="34" charset="0"/>
            </a:endParaRPr>
          </a:p>
          <a:p>
            <a:pPr>
              <a:buFont typeface="Arial" panose="020B0604020202020204" pitchFamily="34" charset="0"/>
              <a:buChar char="•"/>
            </a:pPr>
            <a:r>
              <a:rPr lang="en-US" altLang="zh-CN" sz="2400" dirty="0">
                <a:solidFill>
                  <a:srgbClr val="000000"/>
                </a:solidFill>
                <a:latin typeface="verdana" panose="020B0604030504040204" pitchFamily="34" charset="0"/>
              </a:rPr>
              <a:t>Drive to </a:t>
            </a:r>
            <a:r>
              <a:rPr lang="en-US" altLang="zh-CN" sz="2400" dirty="0" smtClean="0">
                <a:solidFill>
                  <a:srgbClr val="000000"/>
                </a:solidFill>
                <a:latin typeface="verdana" panose="020B0604030504040204" pitchFamily="34" charset="0"/>
              </a:rPr>
              <a:t>work</a:t>
            </a:r>
          </a:p>
          <a:p>
            <a:pPr>
              <a:buFont typeface="Arial" panose="020B0604020202020204" pitchFamily="34" charset="0"/>
              <a:buChar char="•"/>
            </a:pPr>
            <a:endParaRPr lang="en-US" altLang="zh-CN" sz="2400" dirty="0">
              <a:solidFill>
                <a:srgbClr val="000000"/>
              </a:solidFill>
              <a:latin typeface="verdana" panose="020B0604030504040204" pitchFamily="34" charset="0"/>
            </a:endParaRPr>
          </a:p>
          <a:p>
            <a:pPr>
              <a:buFont typeface="Arial" panose="020B0604020202020204" pitchFamily="34" charset="0"/>
              <a:buChar char="•"/>
            </a:pPr>
            <a:r>
              <a:rPr lang="en-US" altLang="zh-CN" sz="2400" dirty="0">
                <a:solidFill>
                  <a:srgbClr val="000000"/>
                </a:solidFill>
                <a:latin typeface="verdana" panose="020B0604030504040204" pitchFamily="34" charset="0"/>
              </a:rPr>
              <a:t>Brush your </a:t>
            </a:r>
            <a:r>
              <a:rPr lang="en-US" altLang="zh-CN" sz="2400" dirty="0" smtClean="0">
                <a:solidFill>
                  <a:srgbClr val="000000"/>
                </a:solidFill>
                <a:latin typeface="verdana" panose="020B0604030504040204" pitchFamily="34" charset="0"/>
              </a:rPr>
              <a:t>teeth</a:t>
            </a:r>
          </a:p>
          <a:p>
            <a:pPr>
              <a:buFont typeface="Arial" panose="020B0604020202020204" pitchFamily="34" charset="0"/>
              <a:buChar char="•"/>
            </a:pPr>
            <a:endParaRPr lang="en-US" altLang="zh-CN" sz="2400" dirty="0">
              <a:solidFill>
                <a:srgbClr val="000000"/>
              </a:solidFill>
              <a:latin typeface="verdana" panose="020B0604030504040204" pitchFamily="34" charset="0"/>
            </a:endParaRPr>
          </a:p>
          <a:p>
            <a:pPr>
              <a:buFont typeface="Arial" panose="020B0604020202020204" pitchFamily="34" charset="0"/>
              <a:buChar char="•"/>
            </a:pPr>
            <a:r>
              <a:rPr lang="en-US" altLang="zh-CN" sz="2400" dirty="0">
                <a:solidFill>
                  <a:srgbClr val="000000"/>
                </a:solidFill>
                <a:latin typeface="verdana" panose="020B0604030504040204" pitchFamily="34" charset="0"/>
              </a:rPr>
              <a:t>Get out of </a:t>
            </a:r>
            <a:r>
              <a:rPr lang="en-US" altLang="zh-CN" sz="2400" dirty="0" smtClean="0">
                <a:solidFill>
                  <a:srgbClr val="000000"/>
                </a:solidFill>
                <a:latin typeface="verdana" panose="020B0604030504040204" pitchFamily="34" charset="0"/>
              </a:rPr>
              <a:t>bed</a:t>
            </a:r>
          </a:p>
          <a:p>
            <a:pPr>
              <a:buFont typeface="Arial" panose="020B0604020202020204" pitchFamily="34" charset="0"/>
              <a:buChar char="•"/>
            </a:pPr>
            <a:endParaRPr lang="en-US" altLang="zh-CN" sz="2400" dirty="0">
              <a:solidFill>
                <a:srgbClr val="000000"/>
              </a:solidFill>
              <a:latin typeface="verdana" panose="020B0604030504040204" pitchFamily="34" charset="0"/>
            </a:endParaRPr>
          </a:p>
          <a:p>
            <a:pPr>
              <a:buFont typeface="Arial" panose="020B0604020202020204" pitchFamily="34" charset="0"/>
              <a:buChar char="•"/>
            </a:pPr>
            <a:r>
              <a:rPr lang="en-US" altLang="zh-CN" sz="2400" dirty="0">
                <a:solidFill>
                  <a:srgbClr val="000000"/>
                </a:solidFill>
                <a:latin typeface="verdana" panose="020B0604030504040204" pitchFamily="34" charset="0"/>
              </a:rPr>
              <a:t>Prepare </a:t>
            </a:r>
            <a:r>
              <a:rPr lang="en-US" altLang="zh-CN" sz="2400" dirty="0" smtClean="0">
                <a:solidFill>
                  <a:srgbClr val="000000"/>
                </a:solidFill>
                <a:latin typeface="verdana" panose="020B0604030504040204" pitchFamily="34" charset="0"/>
              </a:rPr>
              <a:t>breakfast</a:t>
            </a:r>
          </a:p>
          <a:p>
            <a:pPr>
              <a:buFont typeface="Arial" panose="020B0604020202020204" pitchFamily="34" charset="0"/>
              <a:buChar char="•"/>
            </a:pPr>
            <a:endParaRPr lang="en-US" altLang="zh-CN" sz="2400" dirty="0">
              <a:solidFill>
                <a:srgbClr val="000000"/>
              </a:solidFill>
              <a:latin typeface="verdana" panose="020B0604030504040204" pitchFamily="34" charset="0"/>
            </a:endParaRPr>
          </a:p>
          <a:p>
            <a:pPr>
              <a:buFont typeface="Arial" panose="020B0604020202020204" pitchFamily="34" charset="0"/>
              <a:buChar char="•"/>
            </a:pPr>
            <a:r>
              <a:rPr lang="en-US" altLang="zh-CN" sz="2400" dirty="0">
                <a:solidFill>
                  <a:srgbClr val="000000"/>
                </a:solidFill>
                <a:latin typeface="verdana" panose="020B0604030504040204" pitchFamily="34" charset="0"/>
              </a:rPr>
              <a:t>Get in your </a:t>
            </a:r>
            <a:r>
              <a:rPr lang="en-US" altLang="zh-CN" sz="2400" dirty="0" smtClean="0">
                <a:solidFill>
                  <a:srgbClr val="000000"/>
                </a:solidFill>
                <a:latin typeface="verdana" panose="020B0604030504040204" pitchFamily="34" charset="0"/>
              </a:rPr>
              <a:t>car</a:t>
            </a:r>
          </a:p>
          <a:p>
            <a:pPr>
              <a:buFont typeface="Arial" panose="020B0604020202020204" pitchFamily="34" charset="0"/>
              <a:buChar char="•"/>
            </a:pPr>
            <a:endParaRPr lang="en-US" altLang="zh-CN" sz="2400" dirty="0">
              <a:solidFill>
                <a:srgbClr val="000000"/>
              </a:solidFill>
              <a:latin typeface="verdana" panose="020B0604030504040204" pitchFamily="34" charset="0"/>
            </a:endParaRPr>
          </a:p>
          <a:p>
            <a:pPr>
              <a:buFont typeface="Arial" panose="020B0604020202020204" pitchFamily="34" charset="0"/>
              <a:buChar char="•"/>
            </a:pPr>
            <a:r>
              <a:rPr lang="en-US" altLang="zh-CN" sz="2400" dirty="0">
                <a:solidFill>
                  <a:srgbClr val="000000"/>
                </a:solidFill>
                <a:latin typeface="verdana" panose="020B0604030504040204" pitchFamily="34" charset="0"/>
              </a:rPr>
              <a:t>Take a </a:t>
            </a:r>
            <a:r>
              <a:rPr lang="en-US" altLang="zh-CN" sz="2400" dirty="0" smtClean="0">
                <a:solidFill>
                  <a:srgbClr val="000000"/>
                </a:solidFill>
                <a:latin typeface="verdana" panose="020B0604030504040204" pitchFamily="34" charset="0"/>
              </a:rPr>
              <a:t>shower</a:t>
            </a:r>
            <a:endParaRPr lang="en-US" altLang="zh-CN" sz="2400" b="0" i="0" dirty="0">
              <a:solidFill>
                <a:srgbClr val="000000"/>
              </a:solidFill>
              <a:effectLst/>
              <a:latin typeface="verdana" panose="020B0604030504040204" pitchFamily="34" charset="0"/>
            </a:endParaRPr>
          </a:p>
        </p:txBody>
      </p:sp>
      <p:sp>
        <p:nvSpPr>
          <p:cNvPr id="6" name="矩形 5"/>
          <p:cNvSpPr/>
          <p:nvPr/>
        </p:nvSpPr>
        <p:spPr>
          <a:xfrm>
            <a:off x="7603958" y="313038"/>
            <a:ext cx="4347410" cy="6370975"/>
          </a:xfrm>
          <a:prstGeom prst="rect">
            <a:avLst/>
          </a:prstGeom>
        </p:spPr>
        <p:txBody>
          <a:bodyPr wrap="square">
            <a:spAutoFit/>
          </a:bodyPr>
          <a:lstStyle/>
          <a:p>
            <a:pPr>
              <a:buFont typeface="Arial" panose="020B0604020202020204" pitchFamily="34" charset="0"/>
              <a:buChar char="•"/>
            </a:pPr>
            <a:r>
              <a:rPr lang="en-US" altLang="zh-CN" sz="2400" dirty="0">
                <a:solidFill>
                  <a:srgbClr val="000000"/>
                </a:solidFill>
                <a:latin typeface="verdana" panose="020B0604030504040204" pitchFamily="34" charset="0"/>
              </a:rPr>
              <a:t>Get from bed to </a:t>
            </a:r>
            <a:r>
              <a:rPr lang="en-US" altLang="zh-CN" sz="2400" dirty="0" smtClean="0">
                <a:solidFill>
                  <a:srgbClr val="000000"/>
                </a:solidFill>
                <a:latin typeface="verdana" panose="020B0604030504040204" pitchFamily="34" charset="0"/>
              </a:rPr>
              <a:t>work</a:t>
            </a:r>
          </a:p>
          <a:p>
            <a:pPr>
              <a:buFont typeface="Arial" panose="020B0604020202020204" pitchFamily="34" charset="0"/>
              <a:buChar char="•"/>
            </a:pPr>
            <a:endParaRPr lang="en-US" altLang="zh-CN" sz="2400" dirty="0">
              <a:solidFill>
                <a:srgbClr val="000000"/>
              </a:solidFill>
              <a:latin typeface="verdana" panose="020B0604030504040204" pitchFamily="34" charset="0"/>
            </a:endParaRPr>
          </a:p>
          <a:p>
            <a:pPr marL="742950" lvl="1" indent="-285750">
              <a:buFont typeface="Arial" panose="020B0604020202020204" pitchFamily="34" charset="0"/>
              <a:buChar char="•"/>
            </a:pPr>
            <a:r>
              <a:rPr lang="en-US" altLang="zh-CN" sz="2400" dirty="0">
                <a:solidFill>
                  <a:srgbClr val="000000"/>
                </a:solidFill>
                <a:latin typeface="verdana" panose="020B0604030504040204" pitchFamily="34" charset="0"/>
              </a:rPr>
              <a:t>Bedroom things</a:t>
            </a:r>
          </a:p>
          <a:p>
            <a:pPr marL="1143000" lvl="2" indent="-228600">
              <a:buFont typeface="Arial" panose="020B0604020202020204" pitchFamily="34" charset="0"/>
              <a:buChar char="•"/>
            </a:pPr>
            <a:r>
              <a:rPr lang="en-US" altLang="zh-CN" sz="2400" dirty="0">
                <a:solidFill>
                  <a:srgbClr val="000000"/>
                </a:solidFill>
                <a:latin typeface="verdana" panose="020B0604030504040204" pitchFamily="34" charset="0"/>
              </a:rPr>
              <a:t>Get out of bed</a:t>
            </a:r>
          </a:p>
          <a:p>
            <a:pPr marL="1143000" lvl="2" indent="-228600">
              <a:buFont typeface="Arial" panose="020B0604020202020204" pitchFamily="34" charset="0"/>
              <a:buChar char="•"/>
            </a:pPr>
            <a:r>
              <a:rPr lang="en-US" altLang="zh-CN" sz="2400" dirty="0">
                <a:solidFill>
                  <a:srgbClr val="000000"/>
                </a:solidFill>
                <a:latin typeface="verdana" panose="020B0604030504040204" pitchFamily="34" charset="0"/>
              </a:rPr>
              <a:t>Pick out </a:t>
            </a:r>
            <a:r>
              <a:rPr lang="en-US" altLang="zh-CN" sz="2400" dirty="0" smtClean="0">
                <a:solidFill>
                  <a:srgbClr val="000000"/>
                </a:solidFill>
                <a:latin typeface="verdana" panose="020B0604030504040204" pitchFamily="34" charset="0"/>
              </a:rPr>
              <a:t>clothes</a:t>
            </a:r>
          </a:p>
          <a:p>
            <a:pPr marL="1143000" lvl="2" indent="-228600">
              <a:buFont typeface="Arial" panose="020B0604020202020204" pitchFamily="34" charset="0"/>
              <a:buChar char="•"/>
            </a:pPr>
            <a:endParaRPr lang="en-US" altLang="zh-CN" sz="2400" dirty="0">
              <a:solidFill>
                <a:srgbClr val="000000"/>
              </a:solidFill>
              <a:latin typeface="verdana" panose="020B0604030504040204" pitchFamily="34" charset="0"/>
            </a:endParaRPr>
          </a:p>
          <a:p>
            <a:pPr marL="742950" lvl="1" indent="-285750">
              <a:buFont typeface="Arial" panose="020B0604020202020204" pitchFamily="34" charset="0"/>
              <a:buChar char="•"/>
            </a:pPr>
            <a:r>
              <a:rPr lang="en-US" altLang="zh-CN" sz="2400" dirty="0">
                <a:solidFill>
                  <a:srgbClr val="000000"/>
                </a:solidFill>
                <a:latin typeface="verdana" panose="020B0604030504040204" pitchFamily="34" charset="0"/>
              </a:rPr>
              <a:t>Bathroom things</a:t>
            </a:r>
          </a:p>
          <a:p>
            <a:pPr marL="1143000" lvl="2" indent="-228600">
              <a:buFont typeface="Arial" panose="020B0604020202020204" pitchFamily="34" charset="0"/>
              <a:buChar char="•"/>
            </a:pPr>
            <a:r>
              <a:rPr lang="en-US" altLang="zh-CN" sz="2400" dirty="0">
                <a:solidFill>
                  <a:srgbClr val="000000"/>
                </a:solidFill>
                <a:latin typeface="verdana" panose="020B0604030504040204" pitchFamily="34" charset="0"/>
              </a:rPr>
              <a:t>Take a shower</a:t>
            </a:r>
          </a:p>
          <a:p>
            <a:pPr marL="1143000" lvl="2" indent="-228600">
              <a:buFont typeface="Arial" panose="020B0604020202020204" pitchFamily="34" charset="0"/>
              <a:buChar char="•"/>
            </a:pPr>
            <a:r>
              <a:rPr lang="en-US" altLang="zh-CN" sz="2400" dirty="0">
                <a:solidFill>
                  <a:srgbClr val="000000"/>
                </a:solidFill>
                <a:latin typeface="verdana" panose="020B0604030504040204" pitchFamily="34" charset="0"/>
              </a:rPr>
              <a:t>Brush your </a:t>
            </a:r>
            <a:r>
              <a:rPr lang="en-US" altLang="zh-CN" sz="2400" dirty="0" smtClean="0">
                <a:solidFill>
                  <a:srgbClr val="000000"/>
                </a:solidFill>
                <a:latin typeface="verdana" panose="020B0604030504040204" pitchFamily="34" charset="0"/>
              </a:rPr>
              <a:t>teeth</a:t>
            </a:r>
          </a:p>
          <a:p>
            <a:pPr marL="1143000" lvl="2" indent="-228600">
              <a:buFont typeface="Arial" panose="020B0604020202020204" pitchFamily="34" charset="0"/>
              <a:buChar char="•"/>
            </a:pPr>
            <a:endParaRPr lang="en-US" altLang="zh-CN" sz="2400" dirty="0">
              <a:solidFill>
                <a:srgbClr val="000000"/>
              </a:solidFill>
              <a:latin typeface="verdana" panose="020B0604030504040204" pitchFamily="34" charset="0"/>
            </a:endParaRPr>
          </a:p>
          <a:p>
            <a:pPr marL="742950" lvl="1" indent="-285750">
              <a:buFont typeface="Arial" panose="020B0604020202020204" pitchFamily="34" charset="0"/>
              <a:buChar char="•"/>
            </a:pPr>
            <a:r>
              <a:rPr lang="en-US" altLang="zh-CN" sz="2400" dirty="0">
                <a:solidFill>
                  <a:srgbClr val="000000"/>
                </a:solidFill>
                <a:latin typeface="verdana" panose="020B0604030504040204" pitchFamily="34" charset="0"/>
              </a:rPr>
              <a:t>Breakfast things</a:t>
            </a:r>
          </a:p>
          <a:p>
            <a:pPr marL="1143000" lvl="2" indent="-228600">
              <a:buFont typeface="Arial" panose="020B0604020202020204" pitchFamily="34" charset="0"/>
              <a:buChar char="•"/>
            </a:pPr>
            <a:r>
              <a:rPr lang="en-US" altLang="zh-CN" sz="2400" dirty="0">
                <a:solidFill>
                  <a:srgbClr val="000000"/>
                </a:solidFill>
                <a:latin typeface="verdana" panose="020B0604030504040204" pitchFamily="34" charset="0"/>
              </a:rPr>
              <a:t>Prepare breakfast</a:t>
            </a:r>
          </a:p>
          <a:p>
            <a:pPr marL="1143000" lvl="2" indent="-228600">
              <a:buFont typeface="Arial" panose="020B0604020202020204" pitchFamily="34" charset="0"/>
              <a:buChar char="•"/>
            </a:pPr>
            <a:r>
              <a:rPr lang="en-US" altLang="zh-CN" sz="2400" dirty="0">
                <a:solidFill>
                  <a:srgbClr val="000000"/>
                </a:solidFill>
                <a:latin typeface="verdana" panose="020B0604030504040204" pitchFamily="34" charset="0"/>
              </a:rPr>
              <a:t>Eat </a:t>
            </a:r>
            <a:r>
              <a:rPr lang="en-US" altLang="zh-CN" sz="2400" dirty="0" smtClean="0">
                <a:solidFill>
                  <a:srgbClr val="000000"/>
                </a:solidFill>
                <a:latin typeface="verdana" panose="020B0604030504040204" pitchFamily="34" charset="0"/>
              </a:rPr>
              <a:t>breakfast</a:t>
            </a:r>
          </a:p>
          <a:p>
            <a:pPr marL="1143000" lvl="2" indent="-228600">
              <a:buFont typeface="Arial" panose="020B0604020202020204" pitchFamily="34" charset="0"/>
              <a:buChar char="•"/>
            </a:pPr>
            <a:endParaRPr lang="en-US" altLang="zh-CN" sz="2400" dirty="0">
              <a:solidFill>
                <a:srgbClr val="000000"/>
              </a:solidFill>
              <a:latin typeface="verdana" panose="020B0604030504040204" pitchFamily="34" charset="0"/>
            </a:endParaRPr>
          </a:p>
          <a:p>
            <a:pPr marL="742950" lvl="1" indent="-285750">
              <a:buFont typeface="Arial" panose="020B0604020202020204" pitchFamily="34" charset="0"/>
              <a:buChar char="•"/>
            </a:pPr>
            <a:r>
              <a:rPr lang="en-US" altLang="zh-CN" sz="2400" dirty="0">
                <a:solidFill>
                  <a:srgbClr val="000000"/>
                </a:solidFill>
                <a:latin typeface="verdana" panose="020B0604030504040204" pitchFamily="34" charset="0"/>
              </a:rPr>
              <a:t>Transportation things</a:t>
            </a:r>
          </a:p>
          <a:p>
            <a:pPr marL="1143000" lvl="2" indent="-228600">
              <a:buFont typeface="Arial" panose="020B0604020202020204" pitchFamily="34" charset="0"/>
              <a:buChar char="•"/>
            </a:pPr>
            <a:r>
              <a:rPr lang="en-US" altLang="zh-CN" sz="2400" dirty="0">
                <a:solidFill>
                  <a:srgbClr val="000000"/>
                </a:solidFill>
                <a:latin typeface="verdana" panose="020B0604030504040204" pitchFamily="34" charset="0"/>
              </a:rPr>
              <a:t>Get in your car</a:t>
            </a:r>
          </a:p>
          <a:p>
            <a:pPr marL="1143000" lvl="2" indent="-228600">
              <a:buFont typeface="Arial" panose="020B0604020202020204" pitchFamily="34" charset="0"/>
              <a:buChar char="•"/>
            </a:pPr>
            <a:r>
              <a:rPr lang="en-US" altLang="zh-CN" sz="2400" dirty="0">
                <a:solidFill>
                  <a:srgbClr val="000000"/>
                </a:solidFill>
                <a:latin typeface="verdana" panose="020B0604030504040204" pitchFamily="34" charset="0"/>
              </a:rPr>
              <a:t>Drive to work</a:t>
            </a:r>
            <a:endParaRPr lang="en-US" altLang="zh-CN" sz="2400" b="0" i="0" dirty="0">
              <a:solidFill>
                <a:srgbClr val="000000"/>
              </a:solidFill>
              <a:effectLst/>
              <a:latin typeface="verdana" panose="020B0604030504040204" pitchFamily="34" charset="0"/>
            </a:endParaRPr>
          </a:p>
        </p:txBody>
      </p:sp>
      <p:sp>
        <p:nvSpPr>
          <p:cNvPr id="7" name="右箭头 6"/>
          <p:cNvSpPr/>
          <p:nvPr/>
        </p:nvSpPr>
        <p:spPr>
          <a:xfrm>
            <a:off x="6560570" y="3023980"/>
            <a:ext cx="1155032" cy="631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45183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task hierarchy</a:t>
            </a:r>
            <a:endParaRPr lang="zh-CN" altLang="en-US" dirty="0"/>
          </a:p>
        </p:txBody>
      </p:sp>
      <p:sp>
        <p:nvSpPr>
          <p:cNvPr id="3" name="内容占位符 2"/>
          <p:cNvSpPr>
            <a:spLocks noGrp="1"/>
          </p:cNvSpPr>
          <p:nvPr>
            <p:ph idx="1"/>
          </p:nvPr>
        </p:nvSpPr>
        <p:spPr/>
        <p:txBody>
          <a:bodyPr/>
          <a:lstStyle/>
          <a:p>
            <a:r>
              <a:rPr lang="en-US" altLang="zh-CN" dirty="0"/>
              <a:t>The top level task </a:t>
            </a:r>
            <a:r>
              <a:rPr lang="en-US" altLang="zh-CN" dirty="0" smtClean="0"/>
              <a:t>=&gt; </a:t>
            </a:r>
            <a:r>
              <a:rPr lang="en-US" altLang="zh-CN" dirty="0"/>
              <a:t>main() </a:t>
            </a:r>
            <a:endParaRPr lang="en-US" altLang="zh-CN" dirty="0" smtClean="0"/>
          </a:p>
          <a:p>
            <a:pPr lvl="1"/>
            <a:r>
              <a:rPr lang="en-US" altLang="zh-CN" dirty="0" smtClean="0"/>
              <a:t>“</a:t>
            </a:r>
            <a:r>
              <a:rPr lang="en-US" altLang="zh-CN" dirty="0"/>
              <a:t>Write a report on carrots” </a:t>
            </a:r>
          </a:p>
          <a:p>
            <a:pPr lvl="1"/>
            <a:r>
              <a:rPr lang="en-US" altLang="zh-CN" dirty="0" smtClean="0"/>
              <a:t>“Get </a:t>
            </a:r>
            <a:r>
              <a:rPr lang="en-US" altLang="zh-CN" dirty="0"/>
              <a:t>from bed to </a:t>
            </a:r>
            <a:r>
              <a:rPr lang="en-US" altLang="zh-CN" dirty="0" smtClean="0"/>
              <a:t>work”</a:t>
            </a:r>
          </a:p>
          <a:p>
            <a:r>
              <a:rPr lang="en-US" altLang="zh-CN" dirty="0" smtClean="0"/>
              <a:t>The </a:t>
            </a:r>
            <a:r>
              <a:rPr lang="en-US" altLang="zh-CN" dirty="0" err="1"/>
              <a:t>subitems</a:t>
            </a:r>
            <a:r>
              <a:rPr lang="en-US" altLang="zh-CN" dirty="0"/>
              <a:t> </a:t>
            </a:r>
            <a:r>
              <a:rPr lang="en-US" altLang="zh-CN" dirty="0" smtClean="0"/>
              <a:t>=&gt; functions</a:t>
            </a:r>
            <a:endParaRPr lang="zh-CN" altLang="en-US" dirty="0"/>
          </a:p>
        </p:txBody>
      </p:sp>
    </p:spTree>
    <p:extLst>
      <p:ext uri="{BB962C8B-B14F-4D97-AF65-F5344CB8AC3E}">
        <p14:creationId xmlns:p14="http://schemas.microsoft.com/office/powerpoint/2010/main" val="1836896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Step 4: Figure out the sequence of events</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1946785" y="651578"/>
            <a:ext cx="8578516" cy="6069705"/>
          </a:xfrm>
          <a:prstGeom prst="rect">
            <a:avLst/>
          </a:prstGeom>
        </p:spPr>
      </p:pic>
    </p:spTree>
    <p:extLst>
      <p:ext uri="{BB962C8B-B14F-4D97-AF65-F5344CB8AC3E}">
        <p14:creationId xmlns:p14="http://schemas.microsoft.com/office/powerpoint/2010/main" val="3877168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Step 4: Figure out the sequence of events</a:t>
            </a:r>
            <a:endParaRPr lang="zh-CN" altLang="en-US" dirty="0"/>
          </a:p>
        </p:txBody>
      </p:sp>
      <p:sp>
        <p:nvSpPr>
          <p:cNvPr id="3" name="内容占位符 2"/>
          <p:cNvSpPr>
            <a:spLocks noGrp="1"/>
          </p:cNvSpPr>
          <p:nvPr>
            <p:ph idx="1"/>
          </p:nvPr>
        </p:nvSpPr>
        <p:spPr>
          <a:xfrm>
            <a:off x="280086" y="5153418"/>
            <a:ext cx="11714206" cy="1584266"/>
          </a:xfrm>
        </p:spPr>
        <p:txBody>
          <a:bodyPr/>
          <a:lstStyle/>
          <a:p>
            <a:r>
              <a:rPr lang="en-US" altLang="zh-CN" dirty="0"/>
              <a:t>comment each of these out until you actually write </a:t>
            </a:r>
            <a:r>
              <a:rPr lang="en-US" altLang="zh-CN" dirty="0" smtClean="0"/>
              <a:t>them</a:t>
            </a:r>
            <a:endParaRPr lang="en-US" altLang="zh-CN" dirty="0"/>
          </a:p>
          <a:p>
            <a:r>
              <a:rPr lang="en-US" altLang="zh-CN" dirty="0" smtClean="0"/>
              <a:t>work </a:t>
            </a:r>
            <a:r>
              <a:rPr lang="en-US" altLang="zh-CN" dirty="0"/>
              <a:t>on them one at a time, testing each as you go. </a:t>
            </a:r>
          </a:p>
          <a:p>
            <a:endParaRPr lang="zh-CN" altLang="en-US" dirty="0"/>
          </a:p>
        </p:txBody>
      </p:sp>
      <p:pic>
        <p:nvPicPr>
          <p:cNvPr id="4" name="图片 3"/>
          <p:cNvPicPr>
            <a:picLocks noChangeAspect="1"/>
          </p:cNvPicPr>
          <p:nvPr/>
        </p:nvPicPr>
        <p:blipFill>
          <a:blip r:embed="rId3"/>
          <a:stretch>
            <a:fillRect/>
          </a:stretch>
        </p:blipFill>
        <p:spPr>
          <a:xfrm>
            <a:off x="119666" y="774356"/>
            <a:ext cx="5135476" cy="4230782"/>
          </a:xfrm>
          <a:prstGeom prst="rect">
            <a:avLst/>
          </a:prstGeom>
        </p:spPr>
      </p:pic>
      <p:pic>
        <p:nvPicPr>
          <p:cNvPr id="6" name="图片 5"/>
          <p:cNvPicPr>
            <a:picLocks noChangeAspect="1"/>
          </p:cNvPicPr>
          <p:nvPr/>
        </p:nvPicPr>
        <p:blipFill>
          <a:blip r:embed="rId4"/>
          <a:stretch>
            <a:fillRect/>
          </a:stretch>
        </p:blipFill>
        <p:spPr>
          <a:xfrm>
            <a:off x="5255142" y="583965"/>
            <a:ext cx="6876890" cy="4611563"/>
          </a:xfrm>
          <a:prstGeom prst="rect">
            <a:avLst/>
          </a:prstGeom>
        </p:spPr>
      </p:pic>
    </p:spTree>
    <p:extLst>
      <p:ext uri="{BB962C8B-B14F-4D97-AF65-F5344CB8AC3E}">
        <p14:creationId xmlns:p14="http://schemas.microsoft.com/office/powerpoint/2010/main" val="103376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2692</TotalTime>
  <Words>2842</Words>
  <Application>Microsoft Office PowerPoint</Application>
  <PresentationFormat>宽屏</PresentationFormat>
  <Paragraphs>315</Paragraphs>
  <Slides>33</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新細明體</vt:lpstr>
      <vt:lpstr>等线</vt:lpstr>
      <vt:lpstr>黑体</vt:lpstr>
      <vt:lpstr>Arial</vt:lpstr>
      <vt:lpstr>Arial Black</vt:lpstr>
      <vt:lpstr>Verdana</vt:lpstr>
      <vt:lpstr>Office 主题​​</vt:lpstr>
      <vt:lpstr>C++ Program Design -- How to design your program</vt:lpstr>
      <vt:lpstr>design your program</vt:lpstr>
      <vt:lpstr>Step 1: Define the problem</vt:lpstr>
      <vt:lpstr>Step 2: Define your tools, targets, and backup plan</vt:lpstr>
      <vt:lpstr>Step 3: Break hard problems down into easy problems</vt:lpstr>
      <vt:lpstr>Bottom up</vt:lpstr>
      <vt:lpstr>task hierarchy</vt:lpstr>
      <vt:lpstr>Step 4: Figure out the sequence of events</vt:lpstr>
      <vt:lpstr>Step 4: Figure out the sequence of events</vt:lpstr>
      <vt:lpstr>Step 5: Figure out the data inputs and outputs for each task</vt:lpstr>
      <vt:lpstr>Step 6: Write the task details</vt:lpstr>
      <vt:lpstr>Step 7: Connect the data inputs and outputs</vt:lpstr>
      <vt:lpstr>PowerPoint 演示文稿</vt:lpstr>
      <vt:lpstr>Words of advice when writing programs</vt:lpstr>
      <vt:lpstr>Words of advice when writing programs</vt:lpstr>
      <vt:lpstr>Too many steps &amp; suggestions?</vt:lpstr>
      <vt:lpstr>Debugging your program</vt:lpstr>
      <vt:lpstr>Syntax and semantic errors</vt:lpstr>
      <vt:lpstr>Syntax and semantic errors</vt:lpstr>
      <vt:lpstr>The debugger</vt:lpstr>
      <vt:lpstr>PowerPoint 演示文稿</vt:lpstr>
      <vt:lpstr>Stepping</vt:lpstr>
      <vt:lpstr>step into</vt:lpstr>
      <vt:lpstr>step into</vt:lpstr>
      <vt:lpstr>step into, step over, and step out</vt:lpstr>
      <vt:lpstr>Run to cursor, Run</vt:lpstr>
      <vt:lpstr>Breakpoints</vt:lpstr>
      <vt:lpstr>Debugging your program (watching variables and the call stack)</vt:lpstr>
      <vt:lpstr>watching variables and the call stack</vt:lpstr>
      <vt:lpstr>AddWatch</vt:lpstr>
      <vt:lpstr>The watch window</vt:lpstr>
      <vt:lpstr>The call stack window</vt:lpstr>
      <vt:lpstr>Conclusion</vt:lpstr>
    </vt:vector>
  </TitlesOfParts>
  <Company>DUT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-Introduction of Animation</dc:title>
  <dc:creator>Junjie Cao</dc:creator>
  <cp:lastModifiedBy>Wang SF</cp:lastModifiedBy>
  <cp:revision>82</cp:revision>
  <dcterms:created xsi:type="dcterms:W3CDTF">2016-05-16T00:41:48Z</dcterms:created>
  <dcterms:modified xsi:type="dcterms:W3CDTF">2019-02-18T12:51:37Z</dcterms:modified>
</cp:coreProperties>
</file>