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x-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322" r:id="rId3"/>
    <p:sldId id="287" r:id="rId4"/>
    <p:sldId id="320" r:id="rId5"/>
    <p:sldId id="307" r:id="rId6"/>
    <p:sldId id="264" r:id="rId7"/>
    <p:sldId id="257" r:id="rId8"/>
    <p:sldId id="309" r:id="rId9"/>
    <p:sldId id="311" r:id="rId10"/>
    <p:sldId id="306" r:id="rId11"/>
    <p:sldId id="323" r:id="rId12"/>
    <p:sldId id="260" r:id="rId13"/>
    <p:sldId id="265" r:id="rId14"/>
    <p:sldId id="266" r:id="rId15"/>
    <p:sldId id="321" r:id="rId16"/>
    <p:sldId id="293" r:id="rId17"/>
    <p:sldId id="313" r:id="rId18"/>
    <p:sldId id="314" r:id="rId19"/>
    <p:sldId id="315" r:id="rId20"/>
    <p:sldId id="316" r:id="rId21"/>
    <p:sldId id="317" r:id="rId22"/>
    <p:sldId id="318" r:id="rId23"/>
    <p:sldId id="28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28320F32-CDBF-4503-983C-171B21C917E4}">
          <p14:sldIdLst>
            <p14:sldId id="256"/>
            <p14:sldId id="322"/>
            <p14:sldId id="287"/>
            <p14:sldId id="320"/>
          </p14:sldIdLst>
        </p14:section>
        <p14:section name="Coding Important" id="{6B97F8E4-5229-4DD6-B2FC-5D9819DE0129}">
          <p14:sldIdLst/>
        </p14:section>
        <p14:section name="c++Important" id="{458B94A3-56F5-49E5-B871-875DA0A4117C}">
          <p14:sldIdLst>
            <p14:sldId id="307"/>
            <p14:sldId id="264"/>
            <p14:sldId id="257"/>
            <p14:sldId id="309"/>
            <p14:sldId id="311"/>
            <p14:sldId id="306"/>
            <p14:sldId id="323"/>
          </p14:sldIdLst>
        </p14:section>
        <p14:section name="about course" id="{61082ADF-4718-4E2F-9713-8A6C2D2BD9BA}">
          <p14:sldIdLst>
            <p14:sldId id="260"/>
            <p14:sldId id="265"/>
            <p14:sldId id="266"/>
            <p14:sldId id="321"/>
          </p14:sldIdLst>
        </p14:section>
        <p14:section name="about c++" id="{22F64982-96ED-4C24-9CE7-17EC8F885492}">
          <p14:sldIdLst>
            <p14:sldId id="293"/>
            <p14:sldId id="313"/>
            <p14:sldId id="314"/>
            <p14:sldId id="315"/>
            <p14:sldId id="316"/>
            <p14:sldId id="317"/>
            <p14:sldId id="318"/>
          </p14:sldIdLst>
        </p14:section>
        <p14:section name="references" id="{3C997BDB-B147-40EE-832E-223882027C23}">
          <p14:sldIdLst>
            <p14:sldId id="28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jcao" initials="j"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94" autoAdjust="0"/>
  </p:normalViewPr>
  <p:slideViewPr>
    <p:cSldViewPr snapToGrid="0">
      <p:cViewPr varScale="1">
        <p:scale>
          <a:sx n="72" d="100"/>
          <a:sy n="72" d="100"/>
        </p:scale>
        <p:origin x="735" y="72"/>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9AF2FD-7A7F-40E5-A6A9-0C7AD7E9F82F}" type="datetimeFigureOut">
              <a:rPr lang="zh-CN" altLang="en-US" smtClean="0"/>
              <a:pPr/>
              <a:t>2019/2/21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695A97-F3B0-4326-AF59-704DA89B4790}" type="slidenum">
              <a:rPr lang="zh-CN" altLang="en-US" smtClean="0"/>
              <a:pPr/>
              <a:t>‹#›</a:t>
            </a:fld>
            <a:endParaRPr lang="zh-CN" altLang="en-US"/>
          </a:p>
        </p:txBody>
      </p:sp>
    </p:spTree>
    <p:extLst>
      <p:ext uri="{BB962C8B-B14F-4D97-AF65-F5344CB8AC3E}">
        <p14:creationId xmlns:p14="http://schemas.microsoft.com/office/powerpoint/2010/main" val="3484314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1F36B-6497-4A35-AE0C-EE02A7864C18}" type="datetimeFigureOut">
              <a:rPr lang="zh-CN" altLang="en-US" smtClean="0"/>
              <a:pPr/>
              <a:t>2019/2/21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5BA087-BD8A-4BAC-A955-DD8E79437928}" type="slidenum">
              <a:rPr lang="zh-CN" altLang="en-US" smtClean="0"/>
              <a:pPr/>
              <a:t>‹#›</a:t>
            </a:fld>
            <a:endParaRPr lang="zh-CN" altLang="en-US"/>
          </a:p>
        </p:txBody>
      </p:sp>
    </p:spTree>
    <p:extLst>
      <p:ext uri="{BB962C8B-B14F-4D97-AF65-F5344CB8AC3E}">
        <p14:creationId xmlns:p14="http://schemas.microsoft.com/office/powerpoint/2010/main" val="354884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ommand-line_interpreter"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User_interface" TargetMode="External"/><Relationship Id="rId5" Type="http://schemas.openxmlformats.org/officeDocument/2006/relationships/hyperlink" Target="https://en.wikipedia.org/wiki/Unix-like" TargetMode="External"/><Relationship Id="rId4" Type="http://schemas.openxmlformats.org/officeDocument/2006/relationships/hyperlink" Target="https://en.wikipedia.org/wiki/Shell_(comput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Syllabus </a:t>
            </a:r>
            <a:r>
              <a:rPr lang="zh-CN" altLang="en-US" dirty="0" smtClean="0"/>
              <a:t>教学大纲</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pPr/>
              <a:t>1</a:t>
            </a:fld>
            <a:endParaRPr lang="zh-CN" altLang="en-US"/>
          </a:p>
        </p:txBody>
      </p:sp>
    </p:spTree>
    <p:extLst>
      <p:ext uri="{BB962C8B-B14F-4D97-AF65-F5344CB8AC3E}">
        <p14:creationId xmlns:p14="http://schemas.microsoft.com/office/powerpoint/2010/main" val="485173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鸡汤</a:t>
            </a:r>
            <a:endParaRPr lang="en-US" altLang="zh-CN" dirty="0" smtClean="0"/>
          </a:p>
          <a:p>
            <a:r>
              <a:rPr lang="zh-CN" altLang="en-US" dirty="0" smtClean="0"/>
              <a:t>童叟无欺</a:t>
            </a:r>
            <a:endParaRPr lang="en-US" altLang="zh-CN" dirty="0" smtClean="0"/>
          </a:p>
        </p:txBody>
      </p:sp>
      <p:sp>
        <p:nvSpPr>
          <p:cNvPr id="4" name="灯片编号占位符 3"/>
          <p:cNvSpPr>
            <a:spLocks noGrp="1"/>
          </p:cNvSpPr>
          <p:nvPr>
            <p:ph type="sldNum" sz="quarter" idx="10"/>
          </p:nvPr>
        </p:nvSpPr>
        <p:spPr/>
        <p:txBody>
          <a:bodyPr/>
          <a:lstStyle/>
          <a:p>
            <a:fld id="{305BA087-BD8A-4BAC-A955-DD8E79437928}" type="slidenum">
              <a:rPr lang="zh-CN" altLang="en-US" smtClean="0"/>
              <a:pPr/>
              <a:t>12</a:t>
            </a:fld>
            <a:endParaRPr lang="zh-CN" altLang="en-US"/>
          </a:p>
        </p:txBody>
      </p:sp>
    </p:spTree>
    <p:extLst>
      <p:ext uri="{BB962C8B-B14F-4D97-AF65-F5344CB8AC3E}">
        <p14:creationId xmlns:p14="http://schemas.microsoft.com/office/powerpoint/2010/main" val="1346186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50% </a:t>
            </a:r>
            <a:r>
              <a:rPr lang="zh-CN" altLang="en-US" dirty="0" smtClean="0"/>
              <a:t>读研</a:t>
            </a:r>
            <a:endParaRPr lang="en-US" altLang="zh-CN" dirty="0" smtClean="0"/>
          </a:p>
          <a:p>
            <a:r>
              <a:rPr lang="zh-CN" altLang="en-US" dirty="0" smtClean="0"/>
              <a:t>考研录取率小于：</a:t>
            </a:r>
            <a:r>
              <a:rPr lang="en-US" altLang="zh-CN" dirty="0" smtClean="0"/>
              <a:t>1:5</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pPr/>
              <a:t>13</a:t>
            </a:fld>
            <a:endParaRPr lang="zh-CN" altLang="en-US"/>
          </a:p>
        </p:txBody>
      </p:sp>
    </p:spTree>
    <p:extLst>
      <p:ext uri="{BB962C8B-B14F-4D97-AF65-F5344CB8AC3E}">
        <p14:creationId xmlns:p14="http://schemas.microsoft.com/office/powerpoint/2010/main" val="3337146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接管家族产业</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pPr/>
              <a:t>14</a:t>
            </a:fld>
            <a:endParaRPr lang="zh-CN" altLang="en-US"/>
          </a:p>
        </p:txBody>
      </p:sp>
    </p:spTree>
    <p:extLst>
      <p:ext uri="{BB962C8B-B14F-4D97-AF65-F5344CB8AC3E}">
        <p14:creationId xmlns:p14="http://schemas.microsoft.com/office/powerpoint/2010/main" val="724654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Portable </a:t>
            </a:r>
            <a:r>
              <a:rPr lang="zh-CN" altLang="en-US" dirty="0" smtClean="0"/>
              <a:t>轻便</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pPr/>
              <a:t>16</a:t>
            </a:fld>
            <a:endParaRPr lang="zh-CN" altLang="en-US"/>
          </a:p>
        </p:txBody>
      </p:sp>
    </p:spTree>
    <p:extLst>
      <p:ext uri="{BB962C8B-B14F-4D97-AF65-F5344CB8AC3E}">
        <p14:creationId xmlns:p14="http://schemas.microsoft.com/office/powerpoint/2010/main" val="1000817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j-lt"/>
              <a:buNone/>
            </a:pPr>
            <a:r>
              <a:rPr lang="en-US" altLang="zh-CN" dirty="0" smtClean="0">
                <a:latin typeface="Arial" panose="020B0604020202020204" pitchFamily="34" charset="0"/>
                <a:ea typeface="宋体" panose="02010600030101010101" pitchFamily="2" charset="-122"/>
              </a:rPr>
              <a:t>&lt;&lt;The C++ Programming Language&gt;&gt; , Bjarne </a:t>
            </a:r>
            <a:r>
              <a:rPr lang="en-US" altLang="zh-CN" dirty="0" err="1" smtClean="0">
                <a:latin typeface="Arial" panose="020B0604020202020204" pitchFamily="34" charset="0"/>
                <a:ea typeface="宋体" panose="02010600030101010101" pitchFamily="2" charset="-122"/>
              </a:rPr>
              <a:t>Stroustrup</a:t>
            </a:r>
            <a:r>
              <a:rPr lang="en-US" altLang="zh-CN" dirty="0" smtClean="0">
                <a:latin typeface="Arial" panose="020B0604020202020204" pitchFamily="34" charset="0"/>
                <a:ea typeface="宋体" panose="02010600030101010101" pitchFamily="2" charset="-122"/>
              </a:rPr>
              <a:t> </a:t>
            </a:r>
            <a:br>
              <a:rPr lang="en-US" altLang="zh-CN" dirty="0" smtClean="0">
                <a:latin typeface="Arial" panose="020B0604020202020204" pitchFamily="34" charset="0"/>
                <a:ea typeface="宋体" panose="02010600030101010101" pitchFamily="2" charset="-122"/>
              </a:rPr>
            </a:br>
            <a:r>
              <a:rPr lang="zh-CN" altLang="en-US" dirty="0" smtClean="0">
                <a:latin typeface="Arial" panose="020B0604020202020204" pitchFamily="34" charset="0"/>
                <a:ea typeface="宋体" panose="02010600030101010101" pitchFamily="2" charset="-122"/>
              </a:rPr>
              <a:t>这是一本每个人都应该买但不一定要看的书，强烈建议初学者不要看这本书，有些晦涩难懂，但是买一本放在书柜里，有什么不清楚的地方查查高人如何解析还是有必要的。</a:t>
            </a:r>
            <a:endParaRPr lang="en-US" altLang="zh-CN" dirty="0" smtClean="0">
              <a:latin typeface="Arial" panose="020B0604020202020204" pitchFamily="34" charset="0"/>
              <a:ea typeface="宋体" panose="02010600030101010101" pitchFamily="2" charset="-122"/>
            </a:endParaRPr>
          </a:p>
          <a:p>
            <a:pPr>
              <a:buFont typeface="+mj-lt"/>
              <a:buNone/>
            </a:pPr>
            <a:r>
              <a:rPr lang="en-US" altLang="zh-CN" dirty="0" smtClean="0">
                <a:latin typeface="宋体" panose="02010600030101010101" pitchFamily="2" charset="-122"/>
                <a:ea typeface="宋体" panose="02010600030101010101" pitchFamily="2" charset="-122"/>
              </a:rPr>
              <a:t>《C++ Primer》 </a:t>
            </a:r>
            <a:r>
              <a:rPr lang="zh-CN" altLang="en-US" dirty="0" smtClean="0">
                <a:latin typeface="Arial" panose="020B0604020202020204" pitchFamily="34" charset="0"/>
                <a:ea typeface="宋体" panose="02010600030101010101" pitchFamily="2" charset="-122"/>
              </a:rPr>
              <a:t>此书也被评为</a:t>
            </a:r>
            <a:r>
              <a:rPr lang="en-US" altLang="zh-CN" dirty="0" smtClean="0">
                <a:latin typeface="Arial" panose="020B0604020202020204" pitchFamily="34" charset="0"/>
                <a:ea typeface="宋体" panose="02010600030101010101" pitchFamily="2" charset="-122"/>
              </a:rPr>
              <a:t>C++</a:t>
            </a:r>
            <a:r>
              <a:rPr lang="zh-CN" altLang="en-US" dirty="0" smtClean="0">
                <a:latin typeface="Arial" panose="020B0604020202020204" pitchFamily="34" charset="0"/>
                <a:ea typeface="宋体" panose="02010600030101010101" pitchFamily="2" charset="-122"/>
              </a:rPr>
              <a:t>的最佳入门书籍，全书可谓是</a:t>
            </a:r>
            <a:r>
              <a:rPr lang="en-US" altLang="zh-CN" dirty="0" smtClean="0">
                <a:latin typeface="Arial" panose="020B0604020202020204" pitchFamily="34" charset="0"/>
                <a:ea typeface="宋体" panose="02010600030101010101" pitchFamily="2" charset="-122"/>
              </a:rPr>
              <a:t>C++</a:t>
            </a:r>
            <a:r>
              <a:rPr lang="zh-CN" altLang="en-US" dirty="0" smtClean="0">
                <a:latin typeface="Arial" panose="020B0604020202020204" pitchFamily="34" charset="0"/>
                <a:ea typeface="宋体" panose="02010600030101010101" pitchFamily="2" charset="-122"/>
              </a:rPr>
              <a:t>大全，深度适当，比较适合初学者。</a:t>
            </a:r>
            <a:endParaRPr lang="en-US" altLang="zh-CN" dirty="0" smtClean="0">
              <a:latin typeface="Arial" panose="020B0604020202020204" pitchFamily="34" charset="0"/>
              <a:ea typeface="宋体" panose="02010600030101010101" pitchFamily="2" charset="-122"/>
            </a:endParaRPr>
          </a:p>
        </p:txBody>
      </p:sp>
      <p:sp>
        <p:nvSpPr>
          <p:cNvPr id="102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C90E2E65-AA0A-4390-A413-2F23541CEA26}" type="slidenum">
              <a:rPr lang="en-US" altLang="zh-CN" sz="1200" b="0">
                <a:solidFill>
                  <a:schemeClr val="tx1"/>
                </a:solidFill>
              </a:rPr>
              <a:pPr/>
              <a:t>17</a:t>
            </a:fld>
            <a:endParaRPr lang="en-US" altLang="zh-CN" sz="1200" b="0">
              <a:solidFill>
                <a:schemeClr val="tx1"/>
              </a:solidFill>
            </a:endParaRPr>
          </a:p>
        </p:txBody>
      </p:sp>
    </p:spTree>
    <p:extLst>
      <p:ext uri="{BB962C8B-B14F-4D97-AF65-F5344CB8AC3E}">
        <p14:creationId xmlns:p14="http://schemas.microsoft.com/office/powerpoint/2010/main" val="1456746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j-lt"/>
              <a:buNone/>
            </a:pPr>
            <a:r>
              <a:rPr lang="en-US" altLang="zh-CN" dirty="0" smtClean="0">
                <a:latin typeface="Arial" panose="020B0604020202020204" pitchFamily="34" charset="0"/>
                <a:ea typeface="宋体" panose="02010600030101010101" pitchFamily="2" charset="-122"/>
              </a:rPr>
              <a:t>&lt;&lt;The C++ Programming Language&gt;&gt; , Bjarne </a:t>
            </a:r>
            <a:r>
              <a:rPr lang="en-US" altLang="zh-CN" dirty="0" err="1" smtClean="0">
                <a:latin typeface="Arial" panose="020B0604020202020204" pitchFamily="34" charset="0"/>
                <a:ea typeface="宋体" panose="02010600030101010101" pitchFamily="2" charset="-122"/>
              </a:rPr>
              <a:t>Stroustrup</a:t>
            </a:r>
            <a:r>
              <a:rPr lang="en-US" altLang="zh-CN" dirty="0" smtClean="0">
                <a:latin typeface="Arial" panose="020B0604020202020204" pitchFamily="34" charset="0"/>
                <a:ea typeface="宋体" panose="02010600030101010101" pitchFamily="2" charset="-122"/>
              </a:rPr>
              <a:t> </a:t>
            </a:r>
            <a:br>
              <a:rPr lang="en-US" altLang="zh-CN" dirty="0" smtClean="0">
                <a:latin typeface="Arial" panose="020B0604020202020204" pitchFamily="34" charset="0"/>
                <a:ea typeface="宋体" panose="02010600030101010101" pitchFamily="2" charset="-122"/>
              </a:rPr>
            </a:br>
            <a:r>
              <a:rPr lang="zh-CN" altLang="en-US" dirty="0" smtClean="0">
                <a:latin typeface="Arial" panose="020B0604020202020204" pitchFamily="34" charset="0"/>
                <a:ea typeface="宋体" panose="02010600030101010101" pitchFamily="2" charset="-122"/>
              </a:rPr>
              <a:t>这是一本每个人都应该买但不一定要看的书，强烈建议初学者不要看这本书，有些晦涩难懂，但是买一本放在书柜里，有什么不清楚的地方查查高人如何解析还是有必要的。</a:t>
            </a:r>
            <a:endParaRPr lang="en-US" altLang="zh-CN" dirty="0" smtClean="0">
              <a:latin typeface="Arial" panose="020B0604020202020204" pitchFamily="34" charset="0"/>
              <a:ea typeface="宋体" panose="02010600030101010101" pitchFamily="2" charset="-122"/>
            </a:endParaRPr>
          </a:p>
          <a:p>
            <a:pPr>
              <a:buFont typeface="+mj-lt"/>
              <a:buNone/>
            </a:pPr>
            <a:r>
              <a:rPr lang="en-US" altLang="zh-CN" dirty="0" smtClean="0">
                <a:latin typeface="宋体" panose="02010600030101010101" pitchFamily="2" charset="-122"/>
                <a:ea typeface="宋体" panose="02010600030101010101" pitchFamily="2" charset="-122"/>
              </a:rPr>
              <a:t>《C++ Primer》 </a:t>
            </a:r>
            <a:r>
              <a:rPr lang="zh-CN" altLang="en-US" dirty="0" smtClean="0">
                <a:latin typeface="Arial" panose="020B0604020202020204" pitchFamily="34" charset="0"/>
                <a:ea typeface="宋体" panose="02010600030101010101" pitchFamily="2" charset="-122"/>
              </a:rPr>
              <a:t>此书也被评为</a:t>
            </a:r>
            <a:r>
              <a:rPr lang="en-US" altLang="zh-CN" dirty="0" smtClean="0">
                <a:latin typeface="Arial" panose="020B0604020202020204" pitchFamily="34" charset="0"/>
                <a:ea typeface="宋体" panose="02010600030101010101" pitchFamily="2" charset="-122"/>
              </a:rPr>
              <a:t>C++</a:t>
            </a:r>
            <a:r>
              <a:rPr lang="zh-CN" altLang="en-US" dirty="0" smtClean="0">
                <a:latin typeface="Arial" panose="020B0604020202020204" pitchFamily="34" charset="0"/>
                <a:ea typeface="宋体" panose="02010600030101010101" pitchFamily="2" charset="-122"/>
              </a:rPr>
              <a:t>的最佳入门书籍，全书可谓是</a:t>
            </a:r>
            <a:r>
              <a:rPr lang="en-US" altLang="zh-CN" dirty="0" smtClean="0">
                <a:latin typeface="Arial" panose="020B0604020202020204" pitchFamily="34" charset="0"/>
                <a:ea typeface="宋体" panose="02010600030101010101" pitchFamily="2" charset="-122"/>
              </a:rPr>
              <a:t>C++</a:t>
            </a:r>
            <a:r>
              <a:rPr lang="zh-CN" altLang="en-US" dirty="0" smtClean="0">
                <a:latin typeface="Arial" panose="020B0604020202020204" pitchFamily="34" charset="0"/>
                <a:ea typeface="宋体" panose="02010600030101010101" pitchFamily="2" charset="-122"/>
              </a:rPr>
              <a:t>大全，深度适当，比较适合初学者。</a:t>
            </a:r>
            <a:endParaRPr lang="en-US" altLang="zh-CN" dirty="0" smtClean="0">
              <a:latin typeface="Arial" panose="020B0604020202020204" pitchFamily="34" charset="0"/>
              <a:ea typeface="宋体" panose="02010600030101010101" pitchFamily="2" charset="-122"/>
            </a:endParaRPr>
          </a:p>
          <a:p>
            <a:endParaRPr lang="en-US" dirty="0" smtClean="0">
              <a:latin typeface="Arial" panose="020B0604020202020204" pitchFamily="34" charset="0"/>
              <a:ea typeface="宋体" panose="02010600030101010101" pitchFamily="2" charset="-122"/>
            </a:endParaRPr>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39949458-5DEB-45E6-B67A-7C31514FD6F4}" type="slidenum">
              <a:rPr lang="en-US" altLang="zh-CN" sz="1200" b="0">
                <a:solidFill>
                  <a:schemeClr val="tx1"/>
                </a:solidFill>
              </a:rPr>
              <a:pPr/>
              <a:t>18</a:t>
            </a:fld>
            <a:endParaRPr lang="en-US" altLang="zh-CN" sz="1200" b="0">
              <a:solidFill>
                <a:schemeClr val="tx1"/>
              </a:solidFill>
            </a:endParaRPr>
          </a:p>
        </p:txBody>
      </p:sp>
    </p:spTree>
    <p:extLst>
      <p:ext uri="{BB962C8B-B14F-4D97-AF65-F5344CB8AC3E}">
        <p14:creationId xmlns:p14="http://schemas.microsoft.com/office/powerpoint/2010/main" val="3320108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r>
              <a:rPr lang="en-US" altLang="zh-CN" dirty="0" smtClean="0">
                <a:latin typeface="Arial" panose="020B0604020202020204" pitchFamily="34" charset="0"/>
                <a:ea typeface="宋体" panose="02010600030101010101" pitchFamily="2" charset="-122"/>
              </a:rPr>
              <a:t>&lt;&lt;The C++ Programming Language&gt;&gt; , Bjarne </a:t>
            </a:r>
            <a:r>
              <a:rPr lang="en-US" altLang="zh-CN" dirty="0" err="1" smtClean="0">
                <a:latin typeface="Arial" panose="020B0604020202020204" pitchFamily="34" charset="0"/>
                <a:ea typeface="宋体" panose="02010600030101010101" pitchFamily="2" charset="-122"/>
              </a:rPr>
              <a:t>Stroustrup</a:t>
            </a:r>
            <a:r>
              <a:rPr lang="en-US" altLang="zh-CN" dirty="0" smtClean="0">
                <a:latin typeface="Arial" panose="020B0604020202020204" pitchFamily="34" charset="0"/>
                <a:ea typeface="宋体" panose="02010600030101010101" pitchFamily="2" charset="-122"/>
              </a:rPr>
              <a:t> </a:t>
            </a:r>
            <a:br>
              <a:rPr lang="en-US" altLang="zh-CN" dirty="0" smtClean="0">
                <a:latin typeface="Arial" panose="020B0604020202020204" pitchFamily="34" charset="0"/>
                <a:ea typeface="宋体" panose="02010600030101010101" pitchFamily="2" charset="-122"/>
              </a:rPr>
            </a:br>
            <a:r>
              <a:rPr lang="zh-CN" altLang="en-US" dirty="0" smtClean="0">
                <a:latin typeface="Arial" panose="020B0604020202020204" pitchFamily="34" charset="0"/>
                <a:ea typeface="宋体" panose="02010600030101010101" pitchFamily="2" charset="-122"/>
              </a:rPr>
              <a:t>这是一本每个人都应该买但不一定要看的书，强烈建议初学者不要看这本书，有些晦涩难懂，但是买一本放在书柜里，有什么不清楚的地方查查高人如何解析还是有必要的。</a:t>
            </a:r>
            <a:endParaRPr lang="en-US" altLang="zh-CN" dirty="0" smtClean="0">
              <a:latin typeface="Arial" panose="020B0604020202020204" pitchFamily="34" charset="0"/>
              <a:ea typeface="宋体" panose="02010600030101010101" pitchFamily="2" charset="-122"/>
            </a:endParaRPr>
          </a:p>
          <a:p>
            <a:pPr>
              <a:buFont typeface="+mj-lt"/>
              <a:buNone/>
            </a:pPr>
            <a:r>
              <a:rPr lang="en-US" altLang="zh-CN" dirty="0" smtClean="0">
                <a:latin typeface="宋体" panose="02010600030101010101" pitchFamily="2" charset="-122"/>
                <a:ea typeface="宋体" panose="02010600030101010101" pitchFamily="2" charset="-122"/>
              </a:rPr>
              <a:t>《C++ Primer》 </a:t>
            </a:r>
            <a:r>
              <a:rPr lang="zh-CN" altLang="en-US" dirty="0" smtClean="0">
                <a:latin typeface="Arial" panose="020B0604020202020204" pitchFamily="34" charset="0"/>
                <a:ea typeface="宋体" panose="02010600030101010101" pitchFamily="2" charset="-122"/>
              </a:rPr>
              <a:t>此书也被评为</a:t>
            </a:r>
            <a:r>
              <a:rPr lang="en-US" altLang="zh-CN" dirty="0" smtClean="0">
                <a:latin typeface="Arial" panose="020B0604020202020204" pitchFamily="34" charset="0"/>
                <a:ea typeface="宋体" panose="02010600030101010101" pitchFamily="2" charset="-122"/>
              </a:rPr>
              <a:t>C++</a:t>
            </a:r>
            <a:r>
              <a:rPr lang="zh-CN" altLang="en-US" dirty="0" smtClean="0">
                <a:latin typeface="Arial" panose="020B0604020202020204" pitchFamily="34" charset="0"/>
                <a:ea typeface="宋体" panose="02010600030101010101" pitchFamily="2" charset="-122"/>
              </a:rPr>
              <a:t>的最佳入门书籍，全书可谓是</a:t>
            </a:r>
            <a:r>
              <a:rPr lang="en-US" altLang="zh-CN" dirty="0" smtClean="0">
                <a:latin typeface="Arial" panose="020B0604020202020204" pitchFamily="34" charset="0"/>
                <a:ea typeface="宋体" panose="02010600030101010101" pitchFamily="2" charset="-122"/>
              </a:rPr>
              <a:t>C++</a:t>
            </a:r>
            <a:r>
              <a:rPr lang="zh-CN" altLang="en-US" dirty="0" smtClean="0">
                <a:latin typeface="Arial" panose="020B0604020202020204" pitchFamily="34" charset="0"/>
                <a:ea typeface="宋体" panose="02010600030101010101" pitchFamily="2" charset="-122"/>
              </a:rPr>
              <a:t>大全，深度适当，比较适合初学者。</a:t>
            </a:r>
            <a:endParaRPr lang="en-US" altLang="zh-CN" dirty="0" smtClean="0">
              <a:latin typeface="Arial" panose="020B060402020202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pPr/>
              <a:t>19</a:t>
            </a:fld>
            <a:endParaRPr lang="zh-CN" altLang="en-US"/>
          </a:p>
        </p:txBody>
      </p:sp>
    </p:spTree>
    <p:extLst>
      <p:ext uri="{BB962C8B-B14F-4D97-AF65-F5344CB8AC3E}">
        <p14:creationId xmlns:p14="http://schemas.microsoft.com/office/powerpoint/2010/main" val="73659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pPr/>
              <a:t>20</a:t>
            </a:fld>
            <a:endParaRPr lang="zh-CN" altLang="en-US"/>
          </a:p>
        </p:txBody>
      </p:sp>
    </p:spTree>
    <p:extLst>
      <p:ext uri="{BB962C8B-B14F-4D97-AF65-F5344CB8AC3E}">
        <p14:creationId xmlns:p14="http://schemas.microsoft.com/office/powerpoint/2010/main" val="2034226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a typeface="宋体" panose="02010600030101010101" pitchFamily="2" charset="-122"/>
            </a:endParaRPr>
          </a:p>
        </p:txBody>
      </p:sp>
      <p:sp>
        <p:nvSpPr>
          <p:cNvPr id="16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814E6AC2-0B7F-48E5-B629-56A039089A92}" type="slidenum">
              <a:rPr lang="en-US" altLang="zh-CN" sz="1200" b="0">
                <a:solidFill>
                  <a:schemeClr val="tx1"/>
                </a:solidFill>
              </a:rPr>
              <a:pPr/>
              <a:t>21</a:t>
            </a:fld>
            <a:endParaRPr lang="en-US" altLang="zh-CN" sz="1200" b="0">
              <a:solidFill>
                <a:schemeClr val="tx1"/>
              </a:solidFill>
            </a:endParaRPr>
          </a:p>
        </p:txBody>
      </p:sp>
    </p:spTree>
    <p:extLst>
      <p:ext uri="{BB962C8B-B14F-4D97-AF65-F5344CB8AC3E}">
        <p14:creationId xmlns:p14="http://schemas.microsoft.com/office/powerpoint/2010/main" val="3946227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pPr/>
              <a:t>22</a:t>
            </a:fld>
            <a:endParaRPr lang="zh-CN" altLang="en-US"/>
          </a:p>
        </p:txBody>
      </p:sp>
    </p:spTree>
    <p:extLst>
      <p:ext uri="{BB962C8B-B14F-4D97-AF65-F5344CB8AC3E}">
        <p14:creationId xmlns:p14="http://schemas.microsoft.com/office/powerpoint/2010/main" val="25478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pPr/>
              <a:t>3</a:t>
            </a:fld>
            <a:endParaRPr lang="zh-CN" altLang="en-US"/>
          </a:p>
        </p:txBody>
      </p:sp>
    </p:spTree>
    <p:extLst>
      <p:ext uri="{BB962C8B-B14F-4D97-AF65-F5344CB8AC3E}">
        <p14:creationId xmlns:p14="http://schemas.microsoft.com/office/powerpoint/2010/main" val="12596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 </a:t>
            </a:r>
            <a:r>
              <a:rPr lang="zh-CN" altLang="en-US" dirty="0" smtClean="0"/>
              <a:t>语言： 把大象放进冰箱 。</a:t>
            </a:r>
            <a:br>
              <a:rPr lang="zh-CN" altLang="en-US" dirty="0" smtClean="0"/>
            </a:br>
            <a:r>
              <a:rPr lang="zh-CN" altLang="en-US" dirty="0" smtClean="0"/>
              <a:t>（</a:t>
            </a:r>
            <a:r>
              <a:rPr lang="en-US" altLang="zh-CN" dirty="0" smtClean="0"/>
              <a:t>1</a:t>
            </a:r>
            <a:r>
              <a:rPr lang="zh-CN" altLang="en-US" dirty="0" smtClean="0"/>
              <a:t>） 打开冰箱门 （</a:t>
            </a:r>
            <a:r>
              <a:rPr lang="en-US" altLang="zh-CN" dirty="0" smtClean="0"/>
              <a:t>2</a:t>
            </a:r>
            <a:r>
              <a:rPr lang="zh-CN" altLang="en-US" dirty="0" smtClean="0"/>
              <a:t>）把大象放进去 （</a:t>
            </a:r>
            <a:r>
              <a:rPr lang="en-US" altLang="zh-CN" dirty="0" smtClean="0"/>
              <a:t>3</a:t>
            </a:r>
            <a:r>
              <a:rPr lang="zh-CN" altLang="en-US" dirty="0" smtClean="0"/>
              <a:t>） 关上冰箱门。</a:t>
            </a:r>
            <a:endParaRPr lang="en-US" altLang="zh-CN" dirty="0" smtClean="0"/>
          </a:p>
          <a:p>
            <a:r>
              <a:rPr lang="zh-CN" altLang="en-US" dirty="0" smtClean="0"/>
              <a:t/>
            </a:r>
            <a:br>
              <a:rPr lang="zh-CN" altLang="en-US" dirty="0" smtClean="0"/>
            </a:br>
            <a:r>
              <a:rPr lang="en-US" altLang="zh-CN" dirty="0" err="1" smtClean="0"/>
              <a:t>c++</a:t>
            </a:r>
            <a:r>
              <a:rPr lang="zh-CN" altLang="en-US" dirty="0" smtClean="0"/>
              <a:t>的版本就会比较多了：</a:t>
            </a:r>
            <a:br>
              <a:rPr lang="zh-CN" altLang="en-US" dirty="0" smtClean="0"/>
            </a:br>
            <a:r>
              <a:rPr lang="zh-CN" altLang="en-US" dirty="0" smtClean="0"/>
              <a:t>第一种 ：（</a:t>
            </a:r>
            <a:r>
              <a:rPr lang="en-US" altLang="zh-CN" dirty="0" smtClean="0"/>
              <a:t>1</a:t>
            </a:r>
            <a:r>
              <a:rPr lang="zh-CN" altLang="en-US" dirty="0" smtClean="0"/>
              <a:t>）打开冰箱门 （</a:t>
            </a:r>
            <a:r>
              <a:rPr lang="en-US" altLang="zh-CN" dirty="0" smtClean="0"/>
              <a:t>2</a:t>
            </a:r>
            <a:r>
              <a:rPr lang="zh-CN" altLang="en-US" dirty="0" smtClean="0"/>
              <a:t>）把大象放进去 （</a:t>
            </a:r>
            <a:r>
              <a:rPr lang="en-US" altLang="zh-CN" dirty="0" smtClean="0"/>
              <a:t>3</a:t>
            </a:r>
            <a:r>
              <a:rPr lang="zh-CN" altLang="en-US" dirty="0" smtClean="0"/>
              <a:t>） 关上冰箱门。</a:t>
            </a:r>
            <a:br>
              <a:rPr lang="zh-CN" altLang="en-US" dirty="0" smtClean="0"/>
            </a:br>
            <a:r>
              <a:rPr lang="zh-CN" altLang="en-US" dirty="0" smtClean="0"/>
              <a:t>第二种 ：首先定义冰箱类 ：包含三个方法 （</a:t>
            </a:r>
            <a:r>
              <a:rPr lang="en-US" altLang="zh-CN" dirty="0" smtClean="0"/>
              <a:t>1</a:t>
            </a:r>
            <a:r>
              <a:rPr lang="zh-CN" altLang="en-US" dirty="0" smtClean="0"/>
              <a:t>）开门 （</a:t>
            </a:r>
            <a:r>
              <a:rPr lang="en-US" altLang="zh-CN" dirty="0" smtClean="0"/>
              <a:t>2</a:t>
            </a:r>
            <a:r>
              <a:rPr lang="zh-CN" altLang="en-US" dirty="0" smtClean="0"/>
              <a:t>）关门 （</a:t>
            </a:r>
            <a:r>
              <a:rPr lang="en-US" altLang="zh-CN" dirty="0" smtClean="0"/>
              <a:t>3</a:t>
            </a:r>
            <a:r>
              <a:rPr lang="zh-CN" altLang="en-US" dirty="0" smtClean="0"/>
              <a:t>）放置（参数是大象）然后 定义大象类。接下来，构建大象和冰箱对象，然后调用开门方法 ，放置，最后关门。</a:t>
            </a:r>
            <a:br>
              <a:rPr lang="zh-CN" altLang="en-US" dirty="0" smtClean="0"/>
            </a:br>
            <a:r>
              <a:rPr lang="zh-CN" altLang="en-US" dirty="0" smtClean="0"/>
              <a:t>第三种 ：定义一个容器类 ：包含三个方法 （</a:t>
            </a:r>
            <a:r>
              <a:rPr lang="en-US" altLang="zh-CN" dirty="0" smtClean="0"/>
              <a:t>1</a:t>
            </a:r>
            <a:r>
              <a:rPr lang="zh-CN" altLang="en-US" dirty="0" smtClean="0"/>
              <a:t>）打开容器 （</a:t>
            </a:r>
            <a:r>
              <a:rPr lang="en-US" altLang="zh-CN" dirty="0" smtClean="0"/>
              <a:t>2</a:t>
            </a:r>
            <a:r>
              <a:rPr lang="zh-CN" altLang="en-US" dirty="0" smtClean="0"/>
              <a:t>）放入物品 （</a:t>
            </a:r>
            <a:r>
              <a:rPr lang="en-US" altLang="zh-CN" dirty="0" smtClean="0"/>
              <a:t>3</a:t>
            </a:r>
            <a:r>
              <a:rPr lang="zh-CN" altLang="en-US" dirty="0" smtClean="0"/>
              <a:t>）关闭容器 。然后定义物品类。接着定义冰箱类作为容器的继承者继承所有功能，定义大象继承物品所有功能。接下来你就可以像把物品放入容器一样将大象放进冰箱了。以后你可以用容器类和物品类来解决将猴子放进烤箱，将老虎关进笼子等等。</a:t>
            </a:r>
            <a:br>
              <a:rPr lang="zh-CN" altLang="en-US" dirty="0" smtClean="0"/>
            </a:br>
            <a:r>
              <a:rPr lang="zh-CN" altLang="en-US" dirty="0" smtClean="0"/>
              <a:t>第四种 ：定义模板类，包含三种模板方法 （</a:t>
            </a:r>
            <a:r>
              <a:rPr lang="en-US" altLang="zh-CN" dirty="0" smtClean="0"/>
              <a:t>1</a:t>
            </a:r>
            <a:r>
              <a:rPr lang="zh-CN" altLang="en-US" dirty="0" smtClean="0"/>
              <a:t>）初始化各种准备条件 （</a:t>
            </a:r>
            <a:r>
              <a:rPr lang="en-US" altLang="zh-CN" dirty="0" smtClean="0"/>
              <a:t>2</a:t>
            </a:r>
            <a:r>
              <a:rPr lang="zh-CN" altLang="en-US" dirty="0" smtClean="0"/>
              <a:t>）对于动作的双方调用某种动作方法 （</a:t>
            </a:r>
            <a:r>
              <a:rPr lang="en-US" altLang="zh-CN" dirty="0" smtClean="0"/>
              <a:t>3</a:t>
            </a:r>
            <a:r>
              <a:rPr lang="zh-CN" altLang="en-US" dirty="0" smtClean="0"/>
              <a:t>）清理现场。然后将第三种方法定义的类和放置方法传递给模板就能完成将大象放进冰箱或者将老虎关进笼子的工作了。</a:t>
            </a:r>
          </a:p>
        </p:txBody>
      </p:sp>
      <p:sp>
        <p:nvSpPr>
          <p:cNvPr id="4" name="灯片编号占位符 3"/>
          <p:cNvSpPr>
            <a:spLocks noGrp="1"/>
          </p:cNvSpPr>
          <p:nvPr>
            <p:ph type="sldNum" sz="quarter" idx="10"/>
          </p:nvPr>
        </p:nvSpPr>
        <p:spPr/>
        <p:txBody>
          <a:bodyPr/>
          <a:lstStyle/>
          <a:p>
            <a:fld id="{305BA087-BD8A-4BAC-A955-DD8E79437928}" type="slidenum">
              <a:rPr lang="zh-CN" altLang="en-US" smtClean="0"/>
              <a:pPr/>
              <a:t>4</a:t>
            </a:fld>
            <a:endParaRPr lang="zh-CN" altLang="en-US"/>
          </a:p>
        </p:txBody>
      </p:sp>
    </p:spTree>
    <p:extLst>
      <p:ext uri="{BB962C8B-B14F-4D97-AF65-F5344CB8AC3E}">
        <p14:creationId xmlns:p14="http://schemas.microsoft.com/office/powerpoint/2010/main" val="2823926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学计算数学，是否</a:t>
            </a:r>
            <a:r>
              <a:rPr lang="en-US" altLang="zh-CN" dirty="0" err="1" smtClean="0"/>
              <a:t>matlab</a:t>
            </a:r>
            <a:r>
              <a:rPr lang="zh-CN" altLang="en-US" dirty="0" smtClean="0"/>
              <a:t>就够用了？</a:t>
            </a:r>
            <a:endParaRPr lang="en-US" altLang="zh-CN" dirty="0" smtClean="0"/>
          </a:p>
          <a:p>
            <a:r>
              <a:rPr lang="zh-CN" altLang="en-US" dirty="0" smtClean="0"/>
              <a:t>问高年级的同学，都说是！</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pPr/>
              <a:t>5</a:t>
            </a:fld>
            <a:endParaRPr lang="zh-CN" altLang="en-US"/>
          </a:p>
        </p:txBody>
      </p:sp>
    </p:spTree>
    <p:extLst>
      <p:ext uri="{BB962C8B-B14F-4D97-AF65-F5344CB8AC3E}">
        <p14:creationId xmlns:p14="http://schemas.microsoft.com/office/powerpoint/2010/main" val="1841271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buFont typeface="+mj-lt"/>
              <a:buNone/>
            </a:pPr>
            <a:endParaRPr lang="zh-CN" altLang="zh-CN" dirty="0" smtClean="0"/>
          </a:p>
        </p:txBody>
      </p:sp>
      <p:sp>
        <p:nvSpPr>
          <p:cNvPr id="4" name="灯片编号占位符 3"/>
          <p:cNvSpPr>
            <a:spLocks noGrp="1"/>
          </p:cNvSpPr>
          <p:nvPr>
            <p:ph type="sldNum" sz="quarter" idx="10"/>
          </p:nvPr>
        </p:nvSpPr>
        <p:spPr/>
        <p:txBody>
          <a:bodyPr/>
          <a:lstStyle/>
          <a:p>
            <a:fld id="{1791D1C2-F24F-4AFF-A2A9-8A95893DAB73}" type="slidenum">
              <a:rPr lang="zh-CN" altLang="en-US" smtClean="0"/>
              <a:pPr/>
              <a:t>6</a:t>
            </a:fld>
            <a:endParaRPr lang="zh-CN" altLang="en-US"/>
          </a:p>
        </p:txBody>
      </p:sp>
    </p:spTree>
    <p:extLst>
      <p:ext uri="{BB962C8B-B14F-4D97-AF65-F5344CB8AC3E}">
        <p14:creationId xmlns:p14="http://schemas.microsoft.com/office/powerpoint/2010/main" val="406063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Assembly language </a:t>
            </a:r>
            <a:r>
              <a:rPr lang="zh-CN" altLang="en-US" dirty="0" smtClean="0"/>
              <a:t>汇编语言</a:t>
            </a:r>
            <a:endParaRPr lang="en-US" altLang="zh-CN" dirty="0" smtClean="0"/>
          </a:p>
          <a:p>
            <a:r>
              <a:rPr lang="en-US" altLang="zh-CN" sz="1200" b="1" dirty="0" smtClean="0"/>
              <a:t>Corrupt </a:t>
            </a:r>
            <a:r>
              <a:rPr lang="zh-CN" altLang="en-US" sz="1200" b="1" dirty="0" smtClean="0"/>
              <a:t>腐蚀</a:t>
            </a:r>
            <a:endParaRPr lang="en-US" altLang="zh-CN" sz="1200" b="1" dirty="0" smtClean="0"/>
          </a:p>
          <a:p>
            <a:r>
              <a:rPr lang="zh-CN" altLang="en-US" sz="1200" b="0" i="0" kern="1200" dirty="0" smtClean="0">
                <a:solidFill>
                  <a:schemeClr val="tx1"/>
                </a:solidFill>
                <a:effectLst/>
                <a:latin typeface="+mn-lt"/>
                <a:ea typeface="+mn-ea"/>
                <a:cs typeface="+mn-cs"/>
              </a:rPr>
              <a:t>“落霞与孤鹜齐飞 ，秋水共长天一色”出自唐朝王勃所作</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滕王阁序</a:t>
            </a:r>
            <a:r>
              <a:rPr lang="en-US" altLang="zh-CN" sz="1200" b="0" i="0" kern="1200" dirty="0" smtClean="0">
                <a:solidFill>
                  <a:schemeClr val="tx1"/>
                </a:solidFill>
                <a:effectLst/>
                <a:latin typeface="+mn-lt"/>
                <a:ea typeface="+mn-ea"/>
                <a:cs typeface="+mn-cs"/>
              </a:rPr>
              <a:t>》</a:t>
            </a:r>
            <a:endParaRPr lang="en-US" altLang="zh-CN" dirty="0" smtClean="0"/>
          </a:p>
          <a:p>
            <a:r>
              <a:rPr lang="en-US" altLang="zh-CN" dirty="0" smtClean="0"/>
              <a:t>Fortran: first widely used high level general purpose programming language, 1954</a:t>
            </a:r>
          </a:p>
          <a:p>
            <a:r>
              <a:rPr lang="en-US" altLang="zh-CN" dirty="0" smtClean="0"/>
              <a:t>Basic language (Visual Basic </a:t>
            </a:r>
            <a:r>
              <a:rPr lang="en-US" altLang="zh-CN" dirty="0" err="1" smtClean="0"/>
              <a:t>.Net</a:t>
            </a:r>
            <a:r>
              <a:rPr lang="en-US" altLang="zh-CN" dirty="0" smtClean="0"/>
              <a:t>), 1964, emphasizes ease of use</a:t>
            </a:r>
          </a:p>
          <a:p>
            <a:r>
              <a:rPr lang="en-US" altLang="zh-CN" dirty="0" smtClean="0"/>
              <a:t>C: 1969 -1973, system programming language for Unix, remains popular </a:t>
            </a:r>
          </a:p>
          <a:p>
            <a:r>
              <a:rPr lang="en-US" altLang="zh-CN" b="1" dirty="0" smtClean="0"/>
              <a:t>C++</a:t>
            </a:r>
            <a:r>
              <a:rPr lang="en-US" altLang="zh-CN" dirty="0" smtClean="0"/>
              <a:t>:  1979 - 1998, </a:t>
            </a:r>
          </a:p>
          <a:p>
            <a:r>
              <a:rPr lang="en-US" altLang="zh-CN" dirty="0" smtClean="0"/>
              <a:t>Java: 1995, "write once, run anywhere"</a:t>
            </a:r>
          </a:p>
          <a:p>
            <a:r>
              <a:rPr lang="en-US" altLang="zh-CN" dirty="0" smtClean="0"/>
              <a:t>C#: 1999</a:t>
            </a:r>
          </a:p>
          <a:p>
            <a:r>
              <a:rPr lang="en-US" altLang="zh-CN" dirty="0" smtClean="0"/>
              <a:t>Java script, PHP</a:t>
            </a:r>
          </a:p>
          <a:p>
            <a:r>
              <a:rPr lang="en-US" altLang="zh-CN" dirty="0" smtClean="0"/>
              <a:t>Perl, </a:t>
            </a:r>
            <a:r>
              <a:rPr lang="en-US" altLang="zh-CN" b="1" dirty="0" smtClean="0"/>
              <a:t>Python</a:t>
            </a:r>
            <a:r>
              <a:rPr lang="en-US" altLang="zh-CN" dirty="0" smtClean="0"/>
              <a:t>, Ruby</a:t>
            </a:r>
          </a:p>
          <a:p>
            <a:r>
              <a:rPr lang="en-US" altLang="zh-CN" b="1" dirty="0" err="1" smtClean="0"/>
              <a:t>Matlab</a:t>
            </a:r>
            <a:r>
              <a:rPr lang="en-US" altLang="zh-CN" dirty="0" smtClean="0"/>
              <a:t>, Mathematics, </a:t>
            </a:r>
            <a:r>
              <a:rPr lang="en-US" altLang="zh-CN" dirty="0" err="1" smtClean="0"/>
              <a:t>Mapple</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A </a:t>
            </a:r>
            <a:r>
              <a:rPr lang="en-US" altLang="zh-CN" sz="1200" b="1" i="0" kern="1200" dirty="0" smtClean="0">
                <a:solidFill>
                  <a:schemeClr val="tx1"/>
                </a:solidFill>
                <a:effectLst/>
                <a:latin typeface="+mn-lt"/>
                <a:ea typeface="+mn-ea"/>
                <a:cs typeface="+mn-cs"/>
              </a:rPr>
              <a:t>Unix shell</a:t>
            </a:r>
            <a:r>
              <a:rPr lang="en-US" altLang="zh-CN" sz="1200" b="0" i="0" kern="1200" dirty="0" smtClean="0">
                <a:solidFill>
                  <a:schemeClr val="tx1"/>
                </a:solidFill>
                <a:effectLst/>
                <a:latin typeface="+mn-lt"/>
                <a:ea typeface="+mn-ea"/>
                <a:cs typeface="+mn-cs"/>
              </a:rPr>
              <a:t> is a </a:t>
            </a:r>
            <a:r>
              <a:rPr lang="en-US" altLang="zh-CN" sz="1200" b="0" i="0" u="none" strike="noStrike" kern="1200" dirty="0" smtClean="0">
                <a:solidFill>
                  <a:schemeClr val="tx1"/>
                </a:solidFill>
                <a:effectLst/>
                <a:latin typeface="+mn-lt"/>
                <a:ea typeface="+mn-ea"/>
                <a:cs typeface="+mn-cs"/>
                <a:hlinkClick r:id="rId3" tooltip="Command-line interpreter"/>
              </a:rPr>
              <a:t>command-line interpreter</a:t>
            </a:r>
            <a:r>
              <a:rPr lang="en-US" altLang="zh-CN" sz="1200" b="0" i="0" kern="1200" dirty="0" smtClean="0">
                <a:solidFill>
                  <a:schemeClr val="tx1"/>
                </a:solidFill>
                <a:effectLst/>
                <a:latin typeface="+mn-lt"/>
                <a:ea typeface="+mn-ea"/>
                <a:cs typeface="+mn-cs"/>
              </a:rPr>
              <a:t> or </a:t>
            </a:r>
            <a:r>
              <a:rPr lang="en-US" altLang="zh-CN" sz="1200" b="0" i="0" u="none" strike="noStrike" kern="1200" dirty="0" smtClean="0">
                <a:solidFill>
                  <a:schemeClr val="tx1"/>
                </a:solidFill>
                <a:effectLst/>
                <a:latin typeface="+mn-lt"/>
                <a:ea typeface="+mn-ea"/>
                <a:cs typeface="+mn-cs"/>
                <a:hlinkClick r:id="rId4" tooltip="Shell (computing)"/>
              </a:rPr>
              <a:t>shell</a:t>
            </a:r>
            <a:r>
              <a:rPr lang="en-US" altLang="zh-CN" sz="1200" b="0" i="0" kern="1200" dirty="0" smtClean="0">
                <a:solidFill>
                  <a:schemeClr val="tx1"/>
                </a:solidFill>
                <a:effectLst/>
                <a:latin typeface="+mn-lt"/>
                <a:ea typeface="+mn-ea"/>
                <a:cs typeface="+mn-cs"/>
              </a:rPr>
              <a:t> that provides a traditional </a:t>
            </a:r>
            <a:r>
              <a:rPr lang="en-US" altLang="zh-CN" sz="1200" b="0" i="0" u="none" strike="noStrike" kern="1200" dirty="0" smtClean="0">
                <a:solidFill>
                  <a:schemeClr val="tx1"/>
                </a:solidFill>
                <a:effectLst/>
                <a:latin typeface="+mn-lt"/>
                <a:ea typeface="+mn-ea"/>
                <a:cs typeface="+mn-cs"/>
                <a:hlinkClick r:id="rId5" tooltip="Unix-like"/>
              </a:rPr>
              <a:t>Unix-like</a:t>
            </a:r>
            <a:r>
              <a:rPr lang="en-US" altLang="zh-CN" sz="1200" b="0" i="0" kern="1200" dirty="0" smtClean="0">
                <a:solidFill>
                  <a:schemeClr val="tx1"/>
                </a:solidFill>
                <a:effectLst/>
                <a:latin typeface="+mn-lt"/>
                <a:ea typeface="+mn-ea"/>
                <a:cs typeface="+mn-cs"/>
              </a:rPr>
              <a:t> command line </a:t>
            </a:r>
            <a:r>
              <a:rPr lang="en-US" altLang="zh-CN" sz="1200" b="0" i="0" u="none" strike="noStrike" kern="1200" dirty="0" smtClean="0">
                <a:solidFill>
                  <a:schemeClr val="tx1"/>
                </a:solidFill>
                <a:effectLst/>
                <a:latin typeface="+mn-lt"/>
                <a:ea typeface="+mn-ea"/>
                <a:cs typeface="+mn-cs"/>
                <a:hlinkClick r:id="rId6" tooltip="User interface"/>
              </a:rPr>
              <a:t>user interface</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pPr/>
              <a:t>7</a:t>
            </a:fld>
            <a:endParaRPr lang="zh-CN" altLang="en-US"/>
          </a:p>
        </p:txBody>
      </p:sp>
    </p:spTree>
    <p:extLst>
      <p:ext uri="{BB962C8B-B14F-4D97-AF65-F5344CB8AC3E}">
        <p14:creationId xmlns:p14="http://schemas.microsoft.com/office/powerpoint/2010/main" val="2488407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pPr/>
              <a:t>9</a:t>
            </a:fld>
            <a:endParaRPr lang="zh-CN" altLang="en-US"/>
          </a:p>
        </p:txBody>
      </p:sp>
    </p:spTree>
    <p:extLst>
      <p:ext uri="{BB962C8B-B14F-4D97-AF65-F5344CB8AC3E}">
        <p14:creationId xmlns:p14="http://schemas.microsoft.com/office/powerpoint/2010/main" val="61638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TIOBE</a:t>
            </a:r>
            <a:r>
              <a:rPr lang="zh-CN" altLang="en-US" sz="1200" b="0" i="0" kern="1200" dirty="0" smtClean="0">
                <a:solidFill>
                  <a:schemeClr val="tx1"/>
                </a:solidFill>
                <a:effectLst/>
                <a:latin typeface="+mn-lt"/>
                <a:ea typeface="+mn-ea"/>
                <a:cs typeface="+mn-cs"/>
              </a:rPr>
              <a:t>排行榜是根据互联网上有经验的程序员、课程和第三方厂商的数量，并使用搜索引擎（如</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Bing</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Yahoo!</a:t>
            </a:r>
            <a:r>
              <a:rPr lang="zh-CN" altLang="en-US" sz="1200" b="0" i="0" kern="1200" dirty="0" smtClean="0">
                <a:solidFill>
                  <a:schemeClr val="tx1"/>
                </a:solidFill>
                <a:effectLst/>
                <a:latin typeface="+mn-lt"/>
                <a:ea typeface="+mn-ea"/>
                <a:cs typeface="+mn-cs"/>
              </a:rPr>
              <a:t>）以及</a:t>
            </a:r>
            <a:r>
              <a:rPr lang="en-US" altLang="zh-CN" sz="1200" b="0" i="0" kern="1200" dirty="0" smtClean="0">
                <a:solidFill>
                  <a:schemeClr val="tx1"/>
                </a:solidFill>
                <a:effectLst/>
                <a:latin typeface="+mn-lt"/>
                <a:ea typeface="+mn-ea"/>
                <a:cs typeface="+mn-cs"/>
              </a:rPr>
              <a:t>Wikipedia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Amazon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YouTube</a:t>
            </a:r>
            <a:r>
              <a:rPr lang="zh-CN" altLang="en-US" sz="1200" b="0" i="0" kern="1200" dirty="0" smtClean="0">
                <a:solidFill>
                  <a:schemeClr val="tx1"/>
                </a:solidFill>
                <a:effectLst/>
                <a:latin typeface="+mn-lt"/>
                <a:ea typeface="+mn-ea"/>
                <a:cs typeface="+mn-cs"/>
              </a:rPr>
              <a:t>统计出排名数据，只是反映某个编程语言的热门程度</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pPr/>
              <a:t>10</a:t>
            </a:fld>
            <a:endParaRPr lang="zh-CN" altLang="en-US"/>
          </a:p>
        </p:txBody>
      </p:sp>
    </p:spTree>
    <p:extLst>
      <p:ext uri="{BB962C8B-B14F-4D97-AF65-F5344CB8AC3E}">
        <p14:creationId xmlns:p14="http://schemas.microsoft.com/office/powerpoint/2010/main" val="1117724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TIOBE</a:t>
            </a:r>
            <a:r>
              <a:rPr lang="zh-CN" altLang="en-US" sz="1200" b="0" i="0" kern="1200" dirty="0" smtClean="0">
                <a:solidFill>
                  <a:schemeClr val="tx1"/>
                </a:solidFill>
                <a:effectLst/>
                <a:latin typeface="+mn-lt"/>
                <a:ea typeface="+mn-ea"/>
                <a:cs typeface="+mn-cs"/>
              </a:rPr>
              <a:t>排行榜是根据互联网上有经验的程序员、课程和第三方厂商的数量，并使用搜索引擎（如</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Bing</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Yahoo!</a:t>
            </a:r>
            <a:r>
              <a:rPr lang="zh-CN" altLang="en-US" sz="1200" b="0" i="0" kern="1200" dirty="0" smtClean="0">
                <a:solidFill>
                  <a:schemeClr val="tx1"/>
                </a:solidFill>
                <a:effectLst/>
                <a:latin typeface="+mn-lt"/>
                <a:ea typeface="+mn-ea"/>
                <a:cs typeface="+mn-cs"/>
              </a:rPr>
              <a:t>）以及</a:t>
            </a:r>
            <a:r>
              <a:rPr lang="en-US" altLang="zh-CN" sz="1200" b="0" i="0" kern="1200" dirty="0" smtClean="0">
                <a:solidFill>
                  <a:schemeClr val="tx1"/>
                </a:solidFill>
                <a:effectLst/>
                <a:latin typeface="+mn-lt"/>
                <a:ea typeface="+mn-ea"/>
                <a:cs typeface="+mn-cs"/>
              </a:rPr>
              <a:t>Wikipedia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Amazon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YouTube</a:t>
            </a:r>
            <a:r>
              <a:rPr lang="zh-CN" altLang="en-US" sz="1200" b="0" i="0" kern="1200" dirty="0" smtClean="0">
                <a:solidFill>
                  <a:schemeClr val="tx1"/>
                </a:solidFill>
                <a:effectLst/>
                <a:latin typeface="+mn-lt"/>
                <a:ea typeface="+mn-ea"/>
                <a:cs typeface="+mn-cs"/>
              </a:rPr>
              <a:t>统计出排名数据，只是反映某个编程语言的热门程度</a:t>
            </a:r>
            <a:endParaRPr lang="zh-CN" altLang="en-US" dirty="0"/>
          </a:p>
        </p:txBody>
      </p:sp>
      <p:sp>
        <p:nvSpPr>
          <p:cNvPr id="4" name="灯片编号占位符 3"/>
          <p:cNvSpPr>
            <a:spLocks noGrp="1"/>
          </p:cNvSpPr>
          <p:nvPr>
            <p:ph type="sldNum" sz="quarter" idx="10"/>
          </p:nvPr>
        </p:nvSpPr>
        <p:spPr/>
        <p:txBody>
          <a:bodyPr/>
          <a:lstStyle/>
          <a:p>
            <a:fld id="{305BA087-BD8A-4BAC-A955-DD8E79437928}" type="slidenum">
              <a:rPr lang="zh-CN" altLang="en-US" smtClean="0"/>
              <a:pPr/>
              <a:t>11</a:t>
            </a:fld>
            <a:endParaRPr lang="zh-CN" altLang="en-US"/>
          </a:p>
        </p:txBody>
      </p:sp>
    </p:spTree>
    <p:extLst>
      <p:ext uri="{BB962C8B-B14F-4D97-AF65-F5344CB8AC3E}">
        <p14:creationId xmlns:p14="http://schemas.microsoft.com/office/powerpoint/2010/main" val="1117724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D8E0D7B-2972-426C-9823-05CF69BA2F21}" type="datetimeFigureOut">
              <a:rPr lang="zh-CN" altLang="en-US" smtClean="0"/>
              <a:pPr/>
              <a:t>2019/2/21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7E4A1-9406-471B-800E-759F93CF0CD6}" type="slidenum">
              <a:rPr lang="zh-CN" altLang="en-US" smtClean="0"/>
              <a:pPr/>
              <a:t>‹#›</a:t>
            </a:fld>
            <a:endParaRPr lang="zh-CN" altLang="en-US"/>
          </a:p>
        </p:txBody>
      </p:sp>
    </p:spTree>
    <p:extLst>
      <p:ext uri="{BB962C8B-B14F-4D97-AF65-F5344CB8AC3E}">
        <p14:creationId xmlns:p14="http://schemas.microsoft.com/office/powerpoint/2010/main" val="365888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E0D7B-2972-426C-9823-05CF69BA2F21}" type="datetimeFigureOut">
              <a:rPr lang="zh-CN" altLang="en-US" smtClean="0"/>
              <a:pPr/>
              <a:t>2019/2/21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7E4A1-9406-471B-800E-759F93CF0CD6}" type="slidenum">
              <a:rPr lang="zh-CN" altLang="en-US" smtClean="0"/>
              <a:pPr/>
              <a:t>‹#›</a:t>
            </a:fld>
            <a:endParaRPr lang="zh-CN" altLang="en-US"/>
          </a:p>
        </p:txBody>
      </p:sp>
    </p:spTree>
    <p:extLst>
      <p:ext uri="{BB962C8B-B14F-4D97-AF65-F5344CB8AC3E}">
        <p14:creationId xmlns:p14="http://schemas.microsoft.com/office/powerpoint/2010/main" val="424092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E0D7B-2972-426C-9823-05CF69BA2F21}" type="datetimeFigureOut">
              <a:rPr lang="zh-CN" altLang="en-US" smtClean="0"/>
              <a:pPr/>
              <a:t>2019/2/21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7E4A1-9406-471B-800E-759F93CF0CD6}" type="slidenum">
              <a:rPr lang="zh-CN" altLang="en-US" smtClean="0"/>
              <a:pPr/>
              <a:t>‹#›</a:t>
            </a:fld>
            <a:endParaRPr lang="zh-CN" altLang="en-US"/>
          </a:p>
        </p:txBody>
      </p:sp>
    </p:spTree>
    <p:extLst>
      <p:ext uri="{BB962C8B-B14F-4D97-AF65-F5344CB8AC3E}">
        <p14:creationId xmlns:p14="http://schemas.microsoft.com/office/powerpoint/2010/main" val="3325966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Black" panose="020B0A04020102020204" pitchFamily="34" charset="0"/>
                <a:cs typeface="Arial" panose="020B0604020202020204" pitchFamily="34"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D8E0D7B-2972-426C-9823-05CF69BA2F21}" type="datetimeFigureOut">
              <a:rPr lang="zh-CN" altLang="en-US" smtClean="0"/>
              <a:pPr/>
              <a:t>2019/2/21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7E4A1-9406-471B-800E-759F93CF0CD6}" type="slidenum">
              <a:rPr lang="zh-CN" altLang="en-US" smtClean="0"/>
              <a:pPr/>
              <a:t>‹#›</a:t>
            </a:fld>
            <a:endParaRPr lang="zh-CN" altLang="en-US"/>
          </a:p>
        </p:txBody>
      </p:sp>
    </p:spTree>
    <p:extLst>
      <p:ext uri="{BB962C8B-B14F-4D97-AF65-F5344CB8AC3E}">
        <p14:creationId xmlns:p14="http://schemas.microsoft.com/office/powerpoint/2010/main" val="3230720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D8E0D7B-2972-426C-9823-05CF69BA2F21}" type="datetimeFigureOut">
              <a:rPr lang="zh-CN" altLang="en-US" smtClean="0"/>
              <a:pPr/>
              <a:t>2019/2/21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7E4A1-9406-471B-800E-759F93CF0CD6}" type="slidenum">
              <a:rPr lang="zh-CN" altLang="en-US" smtClean="0"/>
              <a:pPr/>
              <a:t>‹#›</a:t>
            </a:fld>
            <a:endParaRPr lang="zh-CN" altLang="en-US"/>
          </a:p>
        </p:txBody>
      </p:sp>
    </p:spTree>
    <p:extLst>
      <p:ext uri="{BB962C8B-B14F-4D97-AF65-F5344CB8AC3E}">
        <p14:creationId xmlns:p14="http://schemas.microsoft.com/office/powerpoint/2010/main" val="426764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D8E0D7B-2972-426C-9823-05CF69BA2F21}" type="datetimeFigureOut">
              <a:rPr lang="zh-CN" altLang="en-US" smtClean="0"/>
              <a:pPr/>
              <a:t>2019/2/21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7E4A1-9406-471B-800E-759F93CF0CD6}" type="slidenum">
              <a:rPr lang="zh-CN" altLang="en-US" smtClean="0"/>
              <a:pPr/>
              <a:t>‹#›</a:t>
            </a:fld>
            <a:endParaRPr lang="zh-CN" altLang="en-US"/>
          </a:p>
        </p:txBody>
      </p:sp>
    </p:spTree>
    <p:extLst>
      <p:ext uri="{BB962C8B-B14F-4D97-AF65-F5344CB8AC3E}">
        <p14:creationId xmlns:p14="http://schemas.microsoft.com/office/powerpoint/2010/main" val="4930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D8E0D7B-2972-426C-9823-05CF69BA2F21}" type="datetimeFigureOut">
              <a:rPr lang="zh-CN" altLang="en-US" smtClean="0"/>
              <a:pPr/>
              <a:t>2019/2/21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87E4A1-9406-471B-800E-759F93CF0CD6}" type="slidenum">
              <a:rPr lang="zh-CN" altLang="en-US" smtClean="0"/>
              <a:pPr/>
              <a:t>‹#›</a:t>
            </a:fld>
            <a:endParaRPr lang="zh-CN" altLang="en-US"/>
          </a:p>
        </p:txBody>
      </p:sp>
    </p:spTree>
    <p:extLst>
      <p:ext uri="{BB962C8B-B14F-4D97-AF65-F5344CB8AC3E}">
        <p14:creationId xmlns:p14="http://schemas.microsoft.com/office/powerpoint/2010/main" val="2276474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D8E0D7B-2972-426C-9823-05CF69BA2F21}" type="datetimeFigureOut">
              <a:rPr lang="zh-CN" altLang="en-US" smtClean="0"/>
              <a:pPr/>
              <a:t>2019/2/21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87E4A1-9406-471B-800E-759F93CF0CD6}" type="slidenum">
              <a:rPr lang="zh-CN" altLang="en-US" smtClean="0"/>
              <a:pPr/>
              <a:t>‹#›</a:t>
            </a:fld>
            <a:endParaRPr lang="zh-CN" altLang="en-US"/>
          </a:p>
        </p:txBody>
      </p:sp>
    </p:spTree>
    <p:extLst>
      <p:ext uri="{BB962C8B-B14F-4D97-AF65-F5344CB8AC3E}">
        <p14:creationId xmlns:p14="http://schemas.microsoft.com/office/powerpoint/2010/main" val="127906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8E0D7B-2972-426C-9823-05CF69BA2F21}" type="datetimeFigureOut">
              <a:rPr lang="zh-CN" altLang="en-US" smtClean="0"/>
              <a:pPr/>
              <a:t>2019/2/21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87E4A1-9406-471B-800E-759F93CF0CD6}" type="slidenum">
              <a:rPr lang="zh-CN" altLang="en-US" smtClean="0"/>
              <a:pPr/>
              <a:t>‹#›</a:t>
            </a:fld>
            <a:endParaRPr lang="zh-CN" altLang="en-US"/>
          </a:p>
        </p:txBody>
      </p:sp>
    </p:spTree>
    <p:extLst>
      <p:ext uri="{BB962C8B-B14F-4D97-AF65-F5344CB8AC3E}">
        <p14:creationId xmlns:p14="http://schemas.microsoft.com/office/powerpoint/2010/main" val="3996190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D8E0D7B-2972-426C-9823-05CF69BA2F21}" type="datetimeFigureOut">
              <a:rPr lang="zh-CN" altLang="en-US" smtClean="0"/>
              <a:pPr/>
              <a:t>2019/2/21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7E4A1-9406-471B-800E-759F93CF0CD6}" type="slidenum">
              <a:rPr lang="zh-CN" altLang="en-US" smtClean="0"/>
              <a:pPr/>
              <a:t>‹#›</a:t>
            </a:fld>
            <a:endParaRPr lang="zh-CN" altLang="en-US"/>
          </a:p>
        </p:txBody>
      </p:sp>
    </p:spTree>
    <p:extLst>
      <p:ext uri="{BB962C8B-B14F-4D97-AF65-F5344CB8AC3E}">
        <p14:creationId xmlns:p14="http://schemas.microsoft.com/office/powerpoint/2010/main" val="26075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D8E0D7B-2972-426C-9823-05CF69BA2F21}" type="datetimeFigureOut">
              <a:rPr lang="zh-CN" altLang="en-US" smtClean="0"/>
              <a:pPr/>
              <a:t>2019/2/21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7E4A1-9406-471B-800E-759F93CF0CD6}" type="slidenum">
              <a:rPr lang="zh-CN" altLang="en-US" smtClean="0"/>
              <a:pPr/>
              <a:t>‹#›</a:t>
            </a:fld>
            <a:endParaRPr lang="zh-CN" altLang="en-US"/>
          </a:p>
        </p:txBody>
      </p:sp>
    </p:spTree>
    <p:extLst>
      <p:ext uri="{BB962C8B-B14F-4D97-AF65-F5344CB8AC3E}">
        <p14:creationId xmlns:p14="http://schemas.microsoft.com/office/powerpoint/2010/main" val="44863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80086" y="1"/>
            <a:ext cx="11911914" cy="6260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80086" y="774356"/>
            <a:ext cx="11714206" cy="5824151"/>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E0D7B-2972-426C-9823-05CF69BA2F21}" type="datetimeFigureOut">
              <a:rPr lang="zh-CN" altLang="en-US" smtClean="0"/>
              <a:pPr/>
              <a:t>2019/2/21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7E4A1-9406-471B-800E-759F93CF0CD6}" type="slidenum">
              <a:rPr lang="zh-CN" altLang="en-US" smtClean="0"/>
              <a:pPr/>
              <a:t>‹#›</a:t>
            </a:fld>
            <a:endParaRPr lang="zh-CN" altLang="en-US"/>
          </a:p>
        </p:txBody>
      </p:sp>
    </p:spTree>
    <p:extLst>
      <p:ext uri="{BB962C8B-B14F-4D97-AF65-F5344CB8AC3E}">
        <p14:creationId xmlns:p14="http://schemas.microsoft.com/office/powerpoint/2010/main" val="1636475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3.jpeg"/><Relationship Id="rId5" Type="http://schemas.openxmlformats.org/officeDocument/2006/relationships/image" Target="../media/image2.jpeg"/><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amazon.com/exec/obidos/ASIN/0321714113/solarianprogr-2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amazon.com/exec/obidos/ASIN/0321776402/solarianprogr-2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hyperlink" Target="http://www.amazon.com/exec/obidos/ASIN/020170353X/solarianprogr-2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hyperlink" Target="http://www.amazon.com/exec/obidos/ASIN/0470932449/solarianprogr-2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hyperlink" Target="http://blog.csdn.net/u010309804/article/details/77075308" TargetMode="External"/><Relationship Id="rId2" Type="http://schemas.openxmlformats.org/officeDocument/2006/relationships/hyperlink" Target="http://www.cplusplus.com/" TargetMode="External"/><Relationship Id="rId1" Type="http://schemas.openxmlformats.org/officeDocument/2006/relationships/slideLayout" Target="../slideLayouts/slideLayout2.xml"/><Relationship Id="rId4" Type="http://schemas.openxmlformats.org/officeDocument/2006/relationships/hyperlink" Target="http://www.runoob.com/cplusplus/cpp-basic-syntax.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10053234" cy="2387600"/>
          </a:xfrm>
        </p:spPr>
        <p:txBody>
          <a:bodyPr>
            <a:normAutofit fontScale="90000"/>
          </a:bodyPr>
          <a:lstStyle/>
          <a:p>
            <a:r>
              <a:rPr lang="en-US" altLang="zh-CN" dirty="0" smtClean="0"/>
              <a:t>Object Oriented Method &amp;&amp; C++ Program Design</a:t>
            </a:r>
            <a:br>
              <a:rPr lang="en-US" altLang="zh-CN" dirty="0" smtClean="0"/>
            </a:br>
            <a:r>
              <a:rPr lang="en-US" altLang="zh-CN" dirty="0" smtClean="0"/>
              <a:t>-- Syllabus</a:t>
            </a:r>
            <a:endParaRPr lang="zh-CN" altLang="en-US" dirty="0"/>
          </a:p>
        </p:txBody>
      </p:sp>
      <p:sp>
        <p:nvSpPr>
          <p:cNvPr id="3" name="副标题 2"/>
          <p:cNvSpPr>
            <a:spLocks noGrp="1"/>
          </p:cNvSpPr>
          <p:nvPr>
            <p:ph type="subTitle" idx="1"/>
          </p:nvPr>
        </p:nvSpPr>
        <p:spPr>
          <a:xfrm>
            <a:off x="1524000" y="3686446"/>
            <a:ext cx="9144000" cy="1655762"/>
          </a:xfrm>
        </p:spPr>
        <p:txBody>
          <a:bodyPr/>
          <a:lstStyle/>
          <a:p>
            <a:r>
              <a:rPr lang="en-US" altLang="zh-CN" dirty="0" err="1" smtClean="0"/>
              <a:t>Shengfa</a:t>
            </a:r>
            <a:r>
              <a:rPr lang="en-US" altLang="zh-CN" dirty="0" smtClean="0"/>
              <a:t> Wang</a:t>
            </a:r>
          </a:p>
          <a:p>
            <a:r>
              <a:rPr lang="en-US" altLang="zh-CN" dirty="0" smtClean="0"/>
              <a:t>sfwang@dlut.edu.cn</a:t>
            </a:r>
            <a:endParaRPr lang="zh-CN" altLang="en-US" dirty="0"/>
          </a:p>
        </p:txBody>
      </p:sp>
    </p:spTree>
    <p:extLst>
      <p:ext uri="{BB962C8B-B14F-4D97-AF65-F5344CB8AC3E}">
        <p14:creationId xmlns:p14="http://schemas.microsoft.com/office/powerpoint/2010/main" val="1878414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85482" y="642115"/>
            <a:ext cx="12090476" cy="574264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59" y="1988763"/>
            <a:ext cx="10527312" cy="4806484"/>
          </a:xfrm>
          <a:prstGeom prst="rect">
            <a:avLst/>
          </a:prstGeom>
        </p:spPr>
      </p:pic>
    </p:spTree>
    <p:extLst>
      <p:ext uri="{BB962C8B-B14F-4D97-AF65-F5344CB8AC3E}">
        <p14:creationId xmlns:p14="http://schemas.microsoft.com/office/powerpoint/2010/main" val="2797247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xilinx.eetrend.com/files-eetrend-xilinx/blog/201702/10936-28248-jiu_chong_bian_cheng_yu_yan_da_dui_bi_-5.jpg"/>
          <p:cNvPicPr>
            <a:picLocks noChangeAspect="1" noChangeArrowheads="1"/>
          </p:cNvPicPr>
          <p:nvPr/>
        </p:nvPicPr>
        <p:blipFill>
          <a:blip r:embed="rId3" cstate="print"/>
          <a:srcRect/>
          <a:stretch>
            <a:fillRect/>
          </a:stretch>
        </p:blipFill>
        <p:spPr bwMode="auto">
          <a:xfrm>
            <a:off x="604434" y="0"/>
            <a:ext cx="4852192" cy="13154834"/>
          </a:xfrm>
          <a:prstGeom prst="rect">
            <a:avLst/>
          </a:prstGeom>
          <a:noFill/>
        </p:spPr>
      </p:pic>
      <p:pic>
        <p:nvPicPr>
          <p:cNvPr id="5" name="Picture 2" descr="http://xilinx.eetrend.com/files-eetrend-xilinx/blog/201702/10936-28248-jiu_chong_bian_cheng_yu_yan_da_dui_bi_-5.jpg"/>
          <p:cNvPicPr>
            <a:picLocks noChangeAspect="1" noChangeArrowheads="1"/>
          </p:cNvPicPr>
          <p:nvPr/>
        </p:nvPicPr>
        <p:blipFill>
          <a:blip r:embed="rId3" cstate="print"/>
          <a:srcRect/>
          <a:stretch>
            <a:fillRect/>
          </a:stretch>
        </p:blipFill>
        <p:spPr bwMode="auto">
          <a:xfrm>
            <a:off x="6584196" y="-7645085"/>
            <a:ext cx="5349498" cy="14503085"/>
          </a:xfrm>
          <a:prstGeom prst="rect">
            <a:avLst/>
          </a:prstGeom>
          <a:noFill/>
        </p:spPr>
      </p:pic>
    </p:spTree>
    <p:extLst>
      <p:ext uri="{BB962C8B-B14F-4D97-AF65-F5344CB8AC3E}">
        <p14:creationId xmlns:p14="http://schemas.microsoft.com/office/powerpoint/2010/main" val="2797247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Succeed?</a:t>
            </a:r>
          </a:p>
        </p:txBody>
      </p:sp>
      <p:sp>
        <p:nvSpPr>
          <p:cNvPr id="3" name="内容占位符 2"/>
          <p:cNvSpPr>
            <a:spLocks noGrp="1"/>
          </p:cNvSpPr>
          <p:nvPr>
            <p:ph idx="1"/>
          </p:nvPr>
        </p:nvSpPr>
        <p:spPr>
          <a:xfrm>
            <a:off x="280086" y="228633"/>
            <a:ext cx="11714206" cy="5824151"/>
          </a:xfrm>
        </p:spPr>
        <p:txBody>
          <a:bodyPr/>
          <a:lstStyle/>
          <a:p>
            <a:endParaRPr lang="en-US" altLang="zh-CN" dirty="0" smtClean="0"/>
          </a:p>
          <a:p>
            <a:r>
              <a:rPr lang="en-US" altLang="zh-CN" dirty="0" smtClean="0"/>
              <a:t>Every one of you can succeed</a:t>
            </a:r>
          </a:p>
          <a:p>
            <a:pPr lvl="1"/>
            <a:r>
              <a:rPr lang="en-US" altLang="zh-CN" dirty="0" smtClean="0"/>
              <a:t>Little</a:t>
            </a:r>
            <a:r>
              <a:rPr lang="en-US" altLang="zh-CN" dirty="0"/>
              <a:t>, even without programming background is </a:t>
            </a:r>
            <a:r>
              <a:rPr lang="en-US" altLang="zh-CN" dirty="0" smtClean="0"/>
              <a:t>acceptable</a:t>
            </a:r>
          </a:p>
          <a:p>
            <a:pPr lvl="1"/>
            <a:r>
              <a:rPr lang="en-US" altLang="zh-CN" dirty="0" smtClean="0"/>
              <a:t>There is </a:t>
            </a:r>
            <a:r>
              <a:rPr lang="en-US" altLang="zh-CN" b="1" dirty="0" smtClean="0"/>
              <a:t>no</a:t>
            </a:r>
            <a:r>
              <a:rPr lang="en-US" altLang="zh-CN" dirty="0" smtClean="0"/>
              <a:t> such thing as a “</a:t>
            </a:r>
            <a:r>
              <a:rPr lang="en-US" altLang="zh-CN" b="1" dirty="0" smtClean="0"/>
              <a:t>born programmer</a:t>
            </a:r>
            <a:r>
              <a:rPr lang="en-US" altLang="zh-CN" dirty="0" smtClean="0"/>
              <a:t>”</a:t>
            </a:r>
          </a:p>
          <a:p>
            <a:pPr lvl="1"/>
            <a:r>
              <a:rPr lang="en-US" altLang="zh-CN" b="1" dirty="0" smtClean="0"/>
              <a:t>Work hard</a:t>
            </a:r>
          </a:p>
          <a:p>
            <a:pPr lvl="1"/>
            <a:r>
              <a:rPr lang="en-US" altLang="zh-CN" dirty="0" smtClean="0"/>
              <a:t>Follow directions</a:t>
            </a:r>
          </a:p>
          <a:p>
            <a:pPr lvl="1"/>
            <a:r>
              <a:rPr lang="en-US" altLang="zh-CN" dirty="0" smtClean="0"/>
              <a:t>Be methodical: Think before you act</a:t>
            </a:r>
          </a:p>
          <a:p>
            <a:pPr lvl="1"/>
            <a:r>
              <a:rPr lang="en-US" altLang="zh-CN" dirty="0" smtClean="0"/>
              <a:t>Try on your own, then ask for help</a:t>
            </a:r>
          </a:p>
          <a:p>
            <a:pPr lvl="1"/>
            <a:r>
              <a:rPr lang="en-US" altLang="zh-CN" b="1" dirty="0" smtClean="0"/>
              <a:t>Start early</a:t>
            </a:r>
            <a:endParaRPr lang="en-US" altLang="zh-CN" b="1" dirty="0"/>
          </a:p>
          <a:p>
            <a:endParaRPr lang="en-US" altLang="zh-CN" dirty="0"/>
          </a:p>
          <a:p>
            <a:r>
              <a:rPr lang="en-US" altLang="zh-CN" b="1" dirty="0" smtClean="0">
                <a:solidFill>
                  <a:srgbClr val="FF0000"/>
                </a:solidFill>
              </a:rPr>
              <a:t>Practice</a:t>
            </a:r>
            <a:r>
              <a:rPr lang="en-US" altLang="zh-CN" b="1" dirty="0">
                <a:solidFill>
                  <a:srgbClr val="FF0000"/>
                </a:solidFill>
              </a:rPr>
              <a:t>! Practice</a:t>
            </a:r>
            <a:r>
              <a:rPr lang="en-US" altLang="zh-CN" b="1" dirty="0" smtClean="0">
                <a:solidFill>
                  <a:srgbClr val="FF0000"/>
                </a:solidFill>
              </a:rPr>
              <a:t>!</a:t>
            </a:r>
            <a:r>
              <a:rPr lang="en-US" altLang="zh-CN" b="1" dirty="0">
                <a:solidFill>
                  <a:srgbClr val="FF0000"/>
                </a:solidFill>
              </a:rPr>
              <a:t> </a:t>
            </a:r>
            <a:r>
              <a:rPr lang="en-US" altLang="zh-CN" b="1" dirty="0" smtClean="0">
                <a:solidFill>
                  <a:srgbClr val="FF0000"/>
                </a:solidFill>
              </a:rPr>
              <a:t>Practice!</a:t>
            </a:r>
            <a:endParaRPr lang="en-US" altLang="zh-CN" b="1" dirty="0">
              <a:solidFill>
                <a:srgbClr val="FF0000"/>
              </a:solidFill>
            </a:endParaRPr>
          </a:p>
          <a:p>
            <a:pPr marL="0" indent="0">
              <a:buNone/>
            </a:pPr>
            <a:r>
              <a:rPr lang="en-US" altLang="zh-CN" b="1" dirty="0">
                <a:solidFill>
                  <a:srgbClr val="FF0000"/>
                </a:solidFill>
              </a:rPr>
              <a:t> </a:t>
            </a:r>
            <a:r>
              <a:rPr lang="en-US" altLang="zh-CN" b="1" dirty="0" smtClean="0">
                <a:solidFill>
                  <a:srgbClr val="FF0000"/>
                </a:solidFill>
              </a:rPr>
              <a:t>  </a:t>
            </a:r>
            <a:r>
              <a:rPr lang="en-US" altLang="zh-CN" sz="2400" dirty="0" smtClean="0"/>
              <a:t>Course, book, web, other…  </a:t>
            </a:r>
          </a:p>
        </p:txBody>
      </p:sp>
    </p:spTree>
    <p:extLst>
      <p:ext uri="{BB962C8B-B14F-4D97-AF65-F5344CB8AC3E}">
        <p14:creationId xmlns:p14="http://schemas.microsoft.com/office/powerpoint/2010/main" val="4144478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calvin.edu/admin/communications/images/word-cloud-executive-summa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3992" y="1268761"/>
            <a:ext cx="4537348" cy="240879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336884" y="44624"/>
            <a:ext cx="11855116" cy="936104"/>
          </a:xfrm>
        </p:spPr>
        <p:txBody>
          <a:bodyPr>
            <a:normAutofit/>
          </a:bodyPr>
          <a:lstStyle/>
          <a:p>
            <a:r>
              <a:rPr lang="en-US" altLang="zh-CN" b="1" dirty="0"/>
              <a:t>Research and Interview Oriented</a:t>
            </a:r>
          </a:p>
        </p:txBody>
      </p:sp>
      <p:sp>
        <p:nvSpPr>
          <p:cNvPr id="3" name="内容占位符 2"/>
          <p:cNvSpPr>
            <a:spLocks noGrp="1"/>
          </p:cNvSpPr>
          <p:nvPr>
            <p:ph idx="1"/>
          </p:nvPr>
        </p:nvSpPr>
        <p:spPr>
          <a:xfrm>
            <a:off x="481263" y="1052737"/>
            <a:ext cx="7883411" cy="4525963"/>
          </a:xfrm>
        </p:spPr>
        <p:txBody>
          <a:bodyPr/>
          <a:lstStyle/>
          <a:p>
            <a:r>
              <a:rPr lang="en-US" altLang="zh-CN" dirty="0" smtClean="0"/>
              <a:t>Scientist </a:t>
            </a:r>
            <a:br>
              <a:rPr lang="en-US" altLang="zh-CN" dirty="0" smtClean="0"/>
            </a:br>
            <a:r>
              <a:rPr lang="en-US" altLang="zh-CN" dirty="0" smtClean="0"/>
              <a:t>(</a:t>
            </a:r>
            <a:r>
              <a:rPr lang="en-US" altLang="zh-CN" b="1" dirty="0"/>
              <a:t>thesis</a:t>
            </a:r>
            <a:r>
              <a:rPr lang="en-US" altLang="zh-CN" dirty="0"/>
              <a:t> + research</a:t>
            </a:r>
            <a:r>
              <a:rPr lang="en-US" altLang="zh-CN" dirty="0" smtClean="0"/>
              <a:t>)</a:t>
            </a:r>
          </a:p>
          <a:p>
            <a:pPr lvl="1"/>
            <a:endParaRPr lang="en-US" altLang="zh-CN" dirty="0"/>
          </a:p>
          <a:p>
            <a:pPr lvl="1"/>
            <a:endParaRPr lang="en-US" altLang="zh-CN" dirty="0" smtClean="0"/>
          </a:p>
          <a:p>
            <a:pPr lvl="1"/>
            <a:endParaRPr lang="en-US" altLang="zh-CN" dirty="0" smtClean="0"/>
          </a:p>
          <a:p>
            <a:pPr lvl="1"/>
            <a:endParaRPr lang="zh-CN" altLang="zh-CN" dirty="0"/>
          </a:p>
          <a:p>
            <a:r>
              <a:rPr lang="en-US" altLang="zh-CN" dirty="0"/>
              <a:t>IT, even other</a:t>
            </a:r>
            <a:r>
              <a:rPr lang="en-US" altLang="zh-CN" b="1" dirty="0"/>
              <a:t> job</a:t>
            </a:r>
            <a:r>
              <a:rPr lang="en-US" altLang="zh-CN" dirty="0"/>
              <a:t> </a:t>
            </a:r>
            <a:r>
              <a:rPr lang="en-US" altLang="zh-CN" dirty="0" smtClean="0"/>
              <a:t/>
            </a:r>
            <a:br>
              <a:rPr lang="en-US" altLang="zh-CN" dirty="0" smtClean="0"/>
            </a:br>
            <a:r>
              <a:rPr lang="en-US" altLang="zh-CN" dirty="0" smtClean="0"/>
              <a:t>(</a:t>
            </a:r>
            <a:r>
              <a:rPr lang="en-US" altLang="zh-CN" dirty="0"/>
              <a:t>interview + </a:t>
            </a:r>
            <a:r>
              <a:rPr lang="en-US" altLang="zh-CN" dirty="0" smtClean="0"/>
              <a:t>work)</a:t>
            </a:r>
          </a:p>
          <a:p>
            <a:endParaRPr lang="zh-CN" altLang="en-US" dirty="0"/>
          </a:p>
        </p:txBody>
      </p:sp>
      <p:pic>
        <p:nvPicPr>
          <p:cNvPr id="1026" name="Picture 2" descr="http://en.eol.cn/html/en/images/qzmsm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4590" y="3933056"/>
            <a:ext cx="337185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068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程序员 </a:t>
            </a:r>
            <a:r>
              <a:rPr lang="en-US" altLang="zh-CN" dirty="0" smtClean="0"/>
              <a:t>vs </a:t>
            </a:r>
            <a:r>
              <a:rPr lang="zh-CN" altLang="en-US" dirty="0" smtClean="0"/>
              <a:t>程序猿</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pic>
        <p:nvPicPr>
          <p:cNvPr id="4" name="图片 3"/>
          <p:cNvPicPr>
            <a:picLocks noChangeAspect="1"/>
          </p:cNvPicPr>
          <p:nvPr/>
        </p:nvPicPr>
        <p:blipFill>
          <a:blip r:embed="rId3" cstate="print"/>
          <a:stretch>
            <a:fillRect/>
          </a:stretch>
        </p:blipFill>
        <p:spPr>
          <a:xfrm>
            <a:off x="6962776" y="1578383"/>
            <a:ext cx="3248025" cy="4667250"/>
          </a:xfrm>
          <a:prstGeom prst="rect">
            <a:avLst/>
          </a:prstGeom>
        </p:spPr>
      </p:pic>
      <p:pic>
        <p:nvPicPr>
          <p:cNvPr id="1026" name="Picture 2" descr="http://images.cnitblog.com/blog/202788/201302/16102809-618971f81027404f8c152c977885a6b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0984" y="1596752"/>
            <a:ext cx="4865566" cy="4648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60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barn(inVertical)">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normAutofit fontScale="90000"/>
          </a:bodyPr>
          <a:lstStyle/>
          <a:p>
            <a:r>
              <a:rPr kumimoji="1" lang="en-US" altLang="zh-CN" smtClean="0"/>
              <a:t>Contents</a:t>
            </a:r>
            <a:endParaRPr kumimoji="1" lang="zh-CN" altLang="en-US" smtClean="0"/>
          </a:p>
        </p:txBody>
      </p:sp>
      <p:sp>
        <p:nvSpPr>
          <p:cNvPr id="18435" name="内容占位符 2"/>
          <p:cNvSpPr>
            <a:spLocks noGrp="1"/>
          </p:cNvSpPr>
          <p:nvPr>
            <p:ph idx="1"/>
          </p:nvPr>
        </p:nvSpPr>
        <p:spPr/>
        <p:txBody>
          <a:bodyPr>
            <a:normAutofit/>
          </a:bodyPr>
          <a:lstStyle/>
          <a:p>
            <a:r>
              <a:rPr kumimoji="1" lang="en-US" altLang="zh-CN" dirty="0" smtClean="0"/>
              <a:t>Introduction to Programming and OOP (Chap1)</a:t>
            </a:r>
          </a:p>
          <a:p>
            <a:r>
              <a:rPr kumimoji="1" lang="en-US" altLang="zh-CN" dirty="0" smtClean="0"/>
              <a:t>Types and objects (First glimpse of OOP)</a:t>
            </a:r>
          </a:p>
          <a:p>
            <a:pPr lvl="1"/>
            <a:r>
              <a:rPr kumimoji="1" lang="en-US" altLang="zh-CN" dirty="0" smtClean="0"/>
              <a:t>Input and output (</a:t>
            </a:r>
            <a:r>
              <a:rPr kumimoji="1" lang="en-US" altLang="zh-CN" dirty="0" err="1" smtClean="0"/>
              <a:t>int</a:t>
            </a:r>
            <a:r>
              <a:rPr kumimoji="1" lang="en-US" altLang="zh-CN" dirty="0" smtClean="0"/>
              <a:t>, string, </a:t>
            </a:r>
            <a:r>
              <a:rPr kumimoji="1" lang="en-US" altLang="zh-CN" dirty="0" err="1" smtClean="0"/>
              <a:t>cin</a:t>
            </a:r>
            <a:r>
              <a:rPr kumimoji="1" lang="en-US" altLang="zh-CN" dirty="0" smtClean="0"/>
              <a:t>/</a:t>
            </a:r>
            <a:r>
              <a:rPr kumimoji="1" lang="en-US" altLang="zh-CN" dirty="0" err="1" smtClean="0"/>
              <a:t>cout</a:t>
            </a:r>
            <a:r>
              <a:rPr kumimoji="1" lang="en-US" altLang="zh-CN" dirty="0" smtClean="0"/>
              <a:t>, &lt;&lt;/&gt;&gt;, Chap3.1, 3.3)</a:t>
            </a:r>
          </a:p>
          <a:p>
            <a:pPr lvl="1"/>
            <a:r>
              <a:rPr kumimoji="1" lang="en-US" altLang="zh-CN" dirty="0" smtClean="0"/>
              <a:t>Vector (Chap 4.6)</a:t>
            </a:r>
          </a:p>
          <a:p>
            <a:pPr lvl="1"/>
            <a:r>
              <a:rPr kumimoji="1" lang="en-US" altLang="zh-CN" dirty="0" smtClean="0"/>
              <a:t>Errors (Chap 5, self-reading)</a:t>
            </a:r>
          </a:p>
          <a:p>
            <a:r>
              <a:rPr kumimoji="1" lang="en-US" altLang="zh-CN" dirty="0" smtClean="0"/>
              <a:t>Writing a program (Principles of programming, Chap6-7)</a:t>
            </a:r>
          </a:p>
          <a:p>
            <a:r>
              <a:rPr kumimoji="1" lang="en-US" altLang="zh-CN" dirty="0" smtClean="0"/>
              <a:t>*Technicalities (Details, Chap 9)</a:t>
            </a:r>
          </a:p>
          <a:p>
            <a:pPr lvl="1"/>
            <a:r>
              <a:rPr kumimoji="1" lang="en-US" altLang="zh-CN" dirty="0" smtClean="0"/>
              <a:t>Graphics class design (Chap12-14): Hierarchies, encapsulation, and polymorphism. </a:t>
            </a:r>
          </a:p>
          <a:p>
            <a:pPr lvl="1"/>
            <a:r>
              <a:rPr kumimoji="1" lang="en-US" altLang="zh-CN" dirty="0" smtClean="0"/>
              <a:t>  Vector revisit (Chap 17-18): pointers and (copy) constructors</a:t>
            </a:r>
          </a:p>
          <a:p>
            <a:r>
              <a:rPr kumimoji="1" lang="en-US" altLang="zh-CN" dirty="0" smtClean="0"/>
              <a:t>*Templates, containers and iterators (Chap19-20)</a:t>
            </a:r>
          </a:p>
          <a:p>
            <a:endParaRPr kumimoji="1" lang="en-US" altLang="zh-CN" dirty="0" smtClean="0"/>
          </a:p>
        </p:txBody>
      </p:sp>
    </p:spTree>
    <p:extLst>
      <p:ext uri="{BB962C8B-B14F-4D97-AF65-F5344CB8AC3E}">
        <p14:creationId xmlns:p14="http://schemas.microsoft.com/office/powerpoint/2010/main" val="4045484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More</a:t>
            </a:r>
            <a:endParaRPr lang="zh-CN" altLang="en-US" dirty="0"/>
          </a:p>
        </p:txBody>
      </p:sp>
      <p:sp>
        <p:nvSpPr>
          <p:cNvPr id="3" name="内容占位符 2"/>
          <p:cNvSpPr>
            <a:spLocks noGrp="1"/>
          </p:cNvSpPr>
          <p:nvPr>
            <p:ph idx="1"/>
          </p:nvPr>
        </p:nvSpPr>
        <p:spPr>
          <a:xfrm>
            <a:off x="445770" y="937260"/>
            <a:ext cx="11349990" cy="5657850"/>
          </a:xfrm>
        </p:spPr>
        <p:txBody>
          <a:bodyPr>
            <a:normAutofit/>
          </a:bodyPr>
          <a:lstStyle/>
          <a:p>
            <a:r>
              <a:rPr lang="en-US" altLang="zh-CN" dirty="0" smtClean="0"/>
              <a:t>Created </a:t>
            </a:r>
            <a:r>
              <a:rPr lang="en-US" altLang="zh-CN" dirty="0"/>
              <a:t>in 1979 by </a:t>
            </a:r>
            <a:r>
              <a:rPr lang="en-US" altLang="zh-CN" dirty="0" smtClean="0"/>
              <a:t/>
            </a:r>
            <a:br>
              <a:rPr lang="en-US" altLang="zh-CN" dirty="0" smtClean="0"/>
            </a:br>
            <a:r>
              <a:rPr lang="en-US" altLang="zh-CN" dirty="0" smtClean="0"/>
              <a:t>(Extensions to C)</a:t>
            </a:r>
          </a:p>
          <a:p>
            <a:endParaRPr lang="en-US" altLang="zh-CN" dirty="0"/>
          </a:p>
          <a:p>
            <a:endParaRPr lang="en-US" altLang="zh-CN" dirty="0" smtClean="0"/>
          </a:p>
          <a:p>
            <a:endParaRPr lang="en-US" altLang="zh-CN" dirty="0"/>
          </a:p>
          <a:p>
            <a:endParaRPr lang="en-US" altLang="zh-CN" dirty="0" smtClean="0"/>
          </a:p>
          <a:p>
            <a:endParaRPr lang="en-US" altLang="zh-CN" dirty="0" smtClean="0"/>
          </a:p>
          <a:p>
            <a:r>
              <a:rPr lang="en-US" altLang="zh-CN" b="1" dirty="0" smtClean="0"/>
              <a:t>Console</a:t>
            </a:r>
            <a:r>
              <a:rPr lang="en-US" altLang="zh-CN" dirty="0" smtClean="0"/>
              <a:t> programs is much easy and more portable than graphical programs</a:t>
            </a:r>
          </a:p>
          <a:p>
            <a:endParaRPr lang="zh-CN" altLang="en-US" dirty="0"/>
          </a:p>
        </p:txBody>
      </p:sp>
      <p:pic>
        <p:nvPicPr>
          <p:cNvPr id="4" name="Picture 6" descr="http://www.itsaji.com/siteimages/bjarne%20stroustrup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2957" y="937260"/>
            <a:ext cx="2016224" cy="259106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p.blog.csdn.net/images/p_blog_csdn_net/FantasiaX/Bjarn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62713" y="1169581"/>
            <a:ext cx="4639568" cy="1058793"/>
          </a:xfrm>
          <a:prstGeom prst="rect">
            <a:avLst/>
          </a:prstGeom>
          <a:noFill/>
          <a:extLst>
            <a:ext uri="{909E8E84-426E-40DD-AFC4-6F175D3DCCD1}">
              <a14:hiddenFill xmlns:a14="http://schemas.microsoft.com/office/drawing/2010/main">
                <a:solidFill>
                  <a:srgbClr val="FFFFFF"/>
                </a:solidFill>
              </a14:hiddenFill>
            </a:ext>
          </a:extLst>
        </p:spPr>
      </p:pic>
      <p:pic>
        <p:nvPicPr>
          <p:cNvPr id="6" name="pronounciation.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cstate="print"/>
          <a:stretch>
            <a:fillRect/>
          </a:stretch>
        </p:blipFill>
        <p:spPr>
          <a:xfrm>
            <a:off x="8587670" y="2338586"/>
            <a:ext cx="609600" cy="609600"/>
          </a:xfrm>
          <a:prstGeom prst="rect">
            <a:avLst/>
          </a:prstGeom>
        </p:spPr>
      </p:pic>
    </p:spTree>
    <p:extLst>
      <p:ext uri="{BB962C8B-B14F-4D97-AF65-F5344CB8AC3E}">
        <p14:creationId xmlns:p14="http://schemas.microsoft.com/office/powerpoint/2010/main" val="9786862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56"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703388" y="0"/>
            <a:ext cx="8001000" cy="685800"/>
          </a:xfrm>
        </p:spPr>
        <p:txBody>
          <a:bodyPr>
            <a:normAutofit fontScale="90000"/>
          </a:bodyPr>
          <a:lstStyle/>
          <a:p>
            <a:r>
              <a:rPr lang="en-US" altLang="zh-CN" smtClean="0"/>
              <a:t/>
            </a:r>
            <a:br>
              <a:rPr lang="en-US" altLang="zh-CN" smtClean="0"/>
            </a:br>
            <a:r>
              <a:rPr lang="en-US" altLang="zh-CN" smtClean="0"/>
              <a:t>Textbooks</a:t>
            </a:r>
            <a:br>
              <a:rPr lang="en-US" altLang="zh-CN" smtClean="0"/>
            </a:br>
            <a:endParaRPr lang="zh-CN" altLang="en-US" smtClean="0"/>
          </a:p>
        </p:txBody>
      </p:sp>
      <p:sp>
        <p:nvSpPr>
          <p:cNvPr id="9219" name="内容占位符 2"/>
          <p:cNvSpPr>
            <a:spLocks noGrp="1"/>
          </p:cNvSpPr>
          <p:nvPr>
            <p:ph idx="1"/>
          </p:nvPr>
        </p:nvSpPr>
        <p:spPr/>
        <p:txBody>
          <a:bodyPr/>
          <a:lstStyle/>
          <a:p>
            <a:r>
              <a:rPr lang="en-US" altLang="zh-CN" i="1" smtClean="0"/>
              <a:t>Programming: Principles and Practice Using C++  </a:t>
            </a:r>
            <a:r>
              <a:rPr lang="en-US" altLang="zh-CN" smtClean="0"/>
              <a:t>by Bjarne Stroustrup  (ISBN: 978-7-111-28248-8)</a:t>
            </a:r>
            <a:endParaRPr lang="zh-CN" altLang="en-US" smtClean="0"/>
          </a:p>
        </p:txBody>
      </p:sp>
      <p:pic>
        <p:nvPicPr>
          <p:cNvPr id="9220" name="Picture 2" descr="C:\Users\DELL\Desktop\032154372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9875" y="2133601"/>
            <a:ext cx="3024188"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6325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normAutofit fontScale="90000"/>
          </a:bodyPr>
          <a:lstStyle/>
          <a:p>
            <a:r>
              <a:rPr lang="en-US" altLang="zh-CN" smtClean="0"/>
              <a:t>References: [</a:t>
            </a:r>
            <a:r>
              <a:rPr lang="en-US" altLang="zh-CN" i="1" smtClean="0"/>
              <a:t>Optional</a:t>
            </a:r>
            <a:r>
              <a:rPr lang="en-US" altLang="zh-CN" smtClean="0"/>
              <a:t>]</a:t>
            </a:r>
            <a:endParaRPr lang="en-US" smtClean="0"/>
          </a:p>
        </p:txBody>
      </p:sp>
      <p:sp>
        <p:nvSpPr>
          <p:cNvPr id="3" name="内容占位符 2"/>
          <p:cNvSpPr>
            <a:spLocks noGrp="1"/>
          </p:cNvSpPr>
          <p:nvPr>
            <p:ph idx="1"/>
          </p:nvPr>
        </p:nvSpPr>
        <p:spPr/>
        <p:txBody>
          <a:bodyPr>
            <a:normAutofit fontScale="92500" lnSpcReduction="10000"/>
          </a:bodyPr>
          <a:lstStyle/>
          <a:p>
            <a:pPr>
              <a:defRPr/>
            </a:pPr>
            <a:r>
              <a:rPr lang="en-US" altLang="zh-CN" u="sng" dirty="0">
                <a:solidFill>
                  <a:schemeClr val="accent5">
                    <a:lumMod val="50000"/>
                  </a:schemeClr>
                </a:solidFill>
              </a:rPr>
              <a:t>The C++ Programming Language </a:t>
            </a:r>
            <a:r>
              <a:rPr lang="en-US" altLang="zh-CN" dirty="0"/>
              <a:t>by </a:t>
            </a:r>
            <a:r>
              <a:rPr lang="en-US" altLang="zh-CN" dirty="0" err="1"/>
              <a:t>Bjarne</a:t>
            </a:r>
            <a:r>
              <a:rPr lang="en-US" altLang="zh-CN" dirty="0"/>
              <a:t> </a:t>
            </a:r>
            <a:r>
              <a:rPr lang="en-US" altLang="zh-CN" dirty="0" err="1" smtClean="0"/>
              <a:t>Stroustrup</a:t>
            </a:r>
            <a:endParaRPr lang="en-US" altLang="zh-CN" dirty="0" smtClean="0"/>
          </a:p>
          <a:p>
            <a:pPr marL="0" indent="0">
              <a:buNone/>
              <a:defRPr/>
            </a:pPr>
            <a:r>
              <a:rPr lang="en-US" altLang="zh-CN" b="0" dirty="0">
                <a:ea typeface="宋体" panose="02010600030101010101" pitchFamily="2" charset="-122"/>
              </a:rPr>
              <a:t> — Bible</a:t>
            </a:r>
            <a:r>
              <a:rPr lang="en-US" altLang="zh-CN" dirty="0" smtClean="0"/>
              <a:t>  </a:t>
            </a:r>
          </a:p>
          <a:p>
            <a:pPr marL="0" indent="0">
              <a:buNone/>
              <a:defRPr/>
            </a:pPr>
            <a:endParaRPr lang="en-US" dirty="0"/>
          </a:p>
          <a:p>
            <a:pPr marL="0" indent="0">
              <a:buNone/>
              <a:defRPr/>
            </a:pPr>
            <a:endParaRPr lang="en-US" dirty="0" smtClean="0"/>
          </a:p>
          <a:p>
            <a:pPr marL="0" indent="0">
              <a:buNone/>
              <a:defRPr/>
            </a:pPr>
            <a:endParaRPr lang="en-US" dirty="0"/>
          </a:p>
          <a:p>
            <a:pPr marL="0" indent="0">
              <a:buNone/>
              <a:defRPr/>
            </a:pPr>
            <a:endParaRPr lang="en-US" dirty="0" smtClean="0"/>
          </a:p>
          <a:p>
            <a:pPr marL="0" indent="0">
              <a:buNone/>
              <a:defRPr/>
            </a:pPr>
            <a:endParaRPr lang="en-US" dirty="0"/>
          </a:p>
          <a:p>
            <a:pPr marL="0" indent="0">
              <a:buNone/>
              <a:defRPr/>
            </a:pPr>
            <a:endParaRPr lang="en-US" dirty="0" smtClean="0"/>
          </a:p>
          <a:p>
            <a:pPr marL="0" indent="0">
              <a:buNone/>
              <a:defRPr/>
            </a:pPr>
            <a:endParaRPr lang="en-US" dirty="0"/>
          </a:p>
          <a:p>
            <a:pPr marL="0" indent="0">
              <a:buNone/>
              <a:defRPr/>
            </a:pPr>
            <a:endParaRPr lang="en-US" dirty="0" smtClean="0"/>
          </a:p>
          <a:p>
            <a:pPr marL="0" indent="0">
              <a:buNone/>
              <a:defRPr/>
            </a:pPr>
            <a:endParaRPr lang="en-US" dirty="0"/>
          </a:p>
          <a:p>
            <a:pPr>
              <a:defRPr/>
            </a:pPr>
            <a:endParaRPr lang="en-US" dirty="0" smtClean="0"/>
          </a:p>
          <a:p>
            <a:pPr>
              <a:defRPr/>
            </a:pPr>
            <a:r>
              <a:rPr lang="en-US" altLang="zh-CN" b="0" dirty="0"/>
              <a:t>Not recommended for a complete beginner.</a:t>
            </a:r>
            <a:endParaRPr lang="en-US" dirty="0"/>
          </a:p>
        </p:txBody>
      </p:sp>
      <p:pic>
        <p:nvPicPr>
          <p:cNvPr id="11268"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5775" y="2492375"/>
            <a:ext cx="2547938"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8489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752600" y="76200"/>
            <a:ext cx="8231188" cy="685800"/>
          </a:xfrm>
        </p:spPr>
        <p:txBody>
          <a:bodyPr>
            <a:normAutofit fontScale="90000"/>
          </a:bodyPr>
          <a:lstStyle/>
          <a:p>
            <a:r>
              <a:rPr lang="en-US" altLang="zh-CN" smtClean="0"/>
              <a:t/>
            </a:r>
            <a:br>
              <a:rPr lang="en-US" altLang="zh-CN" smtClean="0"/>
            </a:br>
            <a:r>
              <a:rPr lang="en-US" altLang="zh-CN" smtClean="0"/>
              <a:t>References: [</a:t>
            </a:r>
            <a:r>
              <a:rPr lang="en-US" altLang="zh-CN" i="1" smtClean="0"/>
              <a:t>R</a:t>
            </a:r>
            <a:r>
              <a:rPr lang="en-US" b="0" smtClean="0"/>
              <a:t>ecommended</a:t>
            </a:r>
            <a:r>
              <a:rPr lang="en-US" altLang="zh-CN" smtClean="0"/>
              <a:t>]</a:t>
            </a:r>
            <a:br>
              <a:rPr lang="en-US" altLang="zh-CN" smtClean="0"/>
            </a:br>
            <a:endParaRPr lang="zh-CN" altLang="en-US" smtClean="0"/>
          </a:p>
        </p:txBody>
      </p:sp>
      <p:sp>
        <p:nvSpPr>
          <p:cNvPr id="13315" name="内容占位符 2"/>
          <p:cNvSpPr>
            <a:spLocks noGrp="1"/>
          </p:cNvSpPr>
          <p:nvPr>
            <p:ph idx="1"/>
          </p:nvPr>
        </p:nvSpPr>
        <p:spPr/>
        <p:txBody>
          <a:bodyPr/>
          <a:lstStyle/>
          <a:p>
            <a:r>
              <a:rPr lang="en-US" altLang="zh-CN" u="sng" smtClean="0">
                <a:hlinkClick r:id="rId3"/>
              </a:rPr>
              <a:t>C++ Primer (5th Edition)</a:t>
            </a:r>
            <a:r>
              <a:rPr lang="en-US" altLang="zh-CN" smtClean="0"/>
              <a:t> by S. B. Lippman, J. Lajoie, B. E. Moo </a:t>
            </a:r>
            <a:r>
              <a:rPr lang="zh-CN" altLang="en-US" smtClean="0"/>
              <a:t>（</a:t>
            </a:r>
            <a:r>
              <a:rPr lang="en-US" altLang="zh-CN" smtClean="0"/>
              <a:t>or </a:t>
            </a:r>
            <a:r>
              <a:rPr lang="zh-CN" altLang="en-US" smtClean="0">
                <a:solidFill>
                  <a:srgbClr val="FF0000"/>
                </a:solidFill>
              </a:rPr>
              <a:t>中文版</a:t>
            </a:r>
            <a:r>
              <a:rPr lang="zh-CN" altLang="en-US" smtClean="0"/>
              <a:t>）</a:t>
            </a:r>
          </a:p>
        </p:txBody>
      </p:sp>
      <p:pic>
        <p:nvPicPr>
          <p:cNvPr id="13316" name="Picture 2" descr="C:\Users\DELL\Desktop\032171411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63975" y="1844675"/>
            <a:ext cx="2897188"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853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normAutofit fontScale="90000"/>
          </a:bodyPr>
          <a:lstStyle/>
          <a:p>
            <a:r>
              <a:rPr lang="en-US" altLang="zh-CN" smtClean="0"/>
              <a:t>General Information</a:t>
            </a:r>
            <a:endParaRPr lang="zh-CN" altLang="en-US" smtClean="0"/>
          </a:p>
        </p:txBody>
      </p:sp>
      <p:sp>
        <p:nvSpPr>
          <p:cNvPr id="2" name="内容占位符 2"/>
          <p:cNvSpPr>
            <a:spLocks noGrp="1"/>
          </p:cNvSpPr>
          <p:nvPr>
            <p:ph idx="1"/>
          </p:nvPr>
        </p:nvSpPr>
        <p:spPr>
          <a:xfrm>
            <a:off x="418474" y="782690"/>
            <a:ext cx="10524345" cy="5638800"/>
          </a:xfrm>
        </p:spPr>
        <p:txBody>
          <a:bodyPr>
            <a:normAutofit/>
          </a:bodyPr>
          <a:lstStyle/>
          <a:p>
            <a:pPr>
              <a:buFont typeface="Wingdings" panose="05000000000000000000" pitchFamily="2" charset="2"/>
              <a:buNone/>
              <a:defRPr/>
            </a:pPr>
            <a:r>
              <a:rPr lang="en-US" altLang="zh-CN" dirty="0" err="1" smtClean="0"/>
              <a:t>Shengfa</a:t>
            </a:r>
            <a:r>
              <a:rPr lang="en-US" altLang="zh-CN" dirty="0" smtClean="0"/>
              <a:t> Wang (</a:t>
            </a:r>
            <a:r>
              <a:rPr lang="zh-CN" altLang="en-US" dirty="0" smtClean="0"/>
              <a:t>王胜法</a:t>
            </a:r>
            <a:r>
              <a:rPr lang="en-US" altLang="zh-CN" dirty="0" smtClean="0"/>
              <a:t>)</a:t>
            </a:r>
            <a:r>
              <a:rPr lang="zh-CN" altLang="en-US" dirty="0"/>
              <a:t> </a:t>
            </a:r>
            <a:r>
              <a:rPr lang="en-US" altLang="zh-CN" dirty="0" smtClean="0"/>
              <a:t> </a:t>
            </a:r>
            <a:r>
              <a:rPr lang="en-US" altLang="zh-CN" dirty="0"/>
              <a:t>Associate Professor</a:t>
            </a:r>
            <a:endParaRPr lang="en-US" altLang="zh-CN" dirty="0" smtClean="0"/>
          </a:p>
          <a:p>
            <a:pPr>
              <a:defRPr/>
            </a:pPr>
            <a:r>
              <a:rPr lang="en-US" altLang="zh-CN" dirty="0" smtClean="0"/>
              <a:t>Contact: </a:t>
            </a:r>
            <a:r>
              <a:rPr lang="en-US" altLang="zh-CN" dirty="0"/>
              <a:t>sfwang</a:t>
            </a:r>
            <a:r>
              <a:rPr lang="en-US" altLang="zh-CN" dirty="0" smtClean="0"/>
              <a:t>@dlut.edu.cn</a:t>
            </a:r>
          </a:p>
          <a:p>
            <a:pPr>
              <a:defRPr/>
            </a:pPr>
            <a:r>
              <a:rPr lang="en-US" altLang="zh-CN" dirty="0" smtClean="0"/>
              <a:t>Office </a:t>
            </a:r>
            <a:r>
              <a:rPr lang="en-US" altLang="zh-CN" dirty="0"/>
              <a:t>room: Information</a:t>
            </a:r>
            <a:r>
              <a:rPr lang="en-US" altLang="zh-CN" dirty="0" smtClean="0"/>
              <a:t> Building-317</a:t>
            </a:r>
          </a:p>
          <a:p>
            <a:pPr>
              <a:defRPr/>
            </a:pPr>
            <a:r>
              <a:rPr lang="en-US" altLang="zh-CN" dirty="0"/>
              <a:t>Homepage</a:t>
            </a:r>
            <a:r>
              <a:rPr lang="en-US" altLang="zh-CN" dirty="0" smtClean="0"/>
              <a:t>: http</a:t>
            </a:r>
            <a:r>
              <a:rPr lang="en-US" altLang="zh-CN" dirty="0"/>
              <a:t>://faculty.dlut.edu.cn/sfwang/zh_CN/index.htm</a:t>
            </a:r>
            <a:endParaRPr lang="en-US" altLang="zh-CN" dirty="0" smtClean="0"/>
          </a:p>
          <a:p>
            <a:pPr>
              <a:defRPr/>
            </a:pPr>
            <a:r>
              <a:rPr lang="en-US" altLang="zh-CN" dirty="0"/>
              <a:t>Teaching</a:t>
            </a:r>
            <a:r>
              <a:rPr lang="en-US" altLang="zh-CN" dirty="0"/>
              <a:t> assistant </a:t>
            </a:r>
            <a:r>
              <a:rPr lang="zh-CN" altLang="en-US" dirty="0"/>
              <a:t>：</a:t>
            </a:r>
            <a:r>
              <a:rPr lang="zh-CN" altLang="en-US" dirty="0" smtClean="0"/>
              <a:t>张文怀：</a:t>
            </a:r>
            <a:r>
              <a:rPr lang="en-US" altLang="zh-CN" dirty="0" smtClean="0"/>
              <a:t>905099027 </a:t>
            </a:r>
            <a:r>
              <a:rPr lang="zh-CN" altLang="en-US" dirty="0" smtClean="0"/>
              <a:t>（</a:t>
            </a:r>
            <a:r>
              <a:rPr lang="en-US" altLang="zh-CN" dirty="0" smtClean="0"/>
              <a:t>QQ</a:t>
            </a:r>
            <a:r>
              <a:rPr lang="zh-CN" altLang="en-US" dirty="0" smtClean="0"/>
              <a:t>）</a:t>
            </a:r>
            <a:endParaRPr lang="en-US" altLang="zh-CN" dirty="0" smtClean="0"/>
          </a:p>
          <a:p>
            <a:pPr marL="0" indent="0">
              <a:buNone/>
              <a:defRPr/>
            </a:pPr>
            <a:r>
              <a:rPr lang="zh-CN" altLang="en-US" dirty="0" smtClean="0"/>
              <a:t>                                     钟云彩：</a:t>
            </a:r>
            <a:r>
              <a:rPr lang="en-US" altLang="zh-CN" dirty="0" smtClean="0"/>
              <a:t>614806283</a:t>
            </a:r>
            <a:r>
              <a:rPr lang="zh-CN" altLang="en-US" dirty="0"/>
              <a:t>（</a:t>
            </a:r>
            <a:r>
              <a:rPr lang="en-US" altLang="zh-CN" dirty="0"/>
              <a:t>QQ</a:t>
            </a:r>
            <a:r>
              <a:rPr lang="zh-CN" altLang="en-US" dirty="0" smtClean="0"/>
              <a:t>）</a:t>
            </a:r>
            <a:endParaRPr lang="en-US" altLang="zh-CN" dirty="0" smtClean="0"/>
          </a:p>
          <a:p>
            <a:pPr marL="0" indent="0">
              <a:buNone/>
              <a:defRPr/>
            </a:pPr>
            <a:r>
              <a:rPr lang="en-US" altLang="zh-CN" dirty="0" smtClean="0"/>
              <a:t>Class Schedule: </a:t>
            </a:r>
          </a:p>
          <a:p>
            <a:pPr>
              <a:defRPr/>
            </a:pPr>
            <a:r>
              <a:rPr lang="en-US" altLang="zh-CN" dirty="0" smtClean="0"/>
              <a:t>64hours (32 </a:t>
            </a:r>
            <a:r>
              <a:rPr lang="en-US" altLang="zh-CN" dirty="0"/>
              <a:t>talks + </a:t>
            </a:r>
            <a:r>
              <a:rPr lang="en-US" altLang="zh-CN" dirty="0" smtClean="0"/>
              <a:t>24 </a:t>
            </a:r>
            <a:r>
              <a:rPr lang="en-US" altLang="zh-CN" dirty="0"/>
              <a:t>practices)</a:t>
            </a:r>
          </a:p>
          <a:p>
            <a:pPr lvl="1">
              <a:buFont typeface="Wingdings" panose="05000000000000000000" pitchFamily="2" charset="2"/>
              <a:buChar char="ü"/>
              <a:defRPr/>
            </a:pPr>
            <a:r>
              <a:rPr lang="en-US" altLang="zh-CN" b="0" dirty="0"/>
              <a:t>Talks: </a:t>
            </a:r>
            <a:r>
              <a:rPr lang="en-US" altLang="zh-CN" b="0" dirty="0" smtClean="0"/>
              <a:t>1-8 </a:t>
            </a:r>
            <a:r>
              <a:rPr lang="en-US" altLang="zh-CN" b="0" dirty="0"/>
              <a:t>of </a:t>
            </a:r>
            <a:r>
              <a:rPr lang="en-US" altLang="zh-CN" dirty="0" smtClean="0"/>
              <a:t>Mon</a:t>
            </a:r>
            <a:r>
              <a:rPr lang="en-US" altLang="zh-CN" b="0" dirty="0" smtClean="0"/>
              <a:t>. </a:t>
            </a:r>
            <a:r>
              <a:rPr lang="en-US" altLang="zh-CN" b="0" dirty="0"/>
              <a:t>and </a:t>
            </a:r>
            <a:r>
              <a:rPr lang="en-US" altLang="zh-CN" dirty="0" smtClean="0"/>
              <a:t>wed</a:t>
            </a:r>
            <a:r>
              <a:rPr lang="en-US" altLang="zh-CN" b="0" dirty="0" smtClean="0"/>
              <a:t>.</a:t>
            </a:r>
            <a:endParaRPr lang="en-US" altLang="zh-CN" b="0" dirty="0"/>
          </a:p>
          <a:p>
            <a:pPr lvl="1">
              <a:buFont typeface="Wingdings" panose="05000000000000000000" pitchFamily="2" charset="2"/>
              <a:buChar char="ü"/>
              <a:defRPr/>
            </a:pPr>
            <a:r>
              <a:rPr lang="en-US" altLang="zh-CN" b="0" dirty="0"/>
              <a:t>Practices: </a:t>
            </a:r>
            <a:r>
              <a:rPr lang="en-US" altLang="zh-CN" b="0" dirty="0" smtClean="0"/>
              <a:t>?</a:t>
            </a:r>
          </a:p>
          <a:p>
            <a:pPr marL="342900" lvl="1" indent="-342900">
              <a:defRPr/>
            </a:pPr>
            <a:r>
              <a:rPr lang="en-US" altLang="zh-CN" dirty="0"/>
              <a:t> Examination</a:t>
            </a:r>
            <a:endParaRPr lang="zh-CN" altLang="en-US" dirty="0"/>
          </a:p>
        </p:txBody>
      </p:sp>
      <p:graphicFrame>
        <p:nvGraphicFramePr>
          <p:cNvPr id="5" name="内容占位符 3"/>
          <p:cNvGraphicFramePr>
            <a:graphicFrameLocks/>
          </p:cNvGraphicFramePr>
          <p:nvPr>
            <p:extLst>
              <p:ext uri="{D42A27DB-BD31-4B8C-83A1-F6EECF244321}">
                <p14:modId xmlns:p14="http://schemas.microsoft.com/office/powerpoint/2010/main" val="390757444"/>
              </p:ext>
            </p:extLst>
          </p:nvPr>
        </p:nvGraphicFramePr>
        <p:xfrm>
          <a:off x="4005575" y="5490190"/>
          <a:ext cx="5857875" cy="1247889"/>
        </p:xfrm>
        <a:graphic>
          <a:graphicData uri="http://schemas.openxmlformats.org/drawingml/2006/table">
            <a:tbl>
              <a:tblPr firstRow="1" firstCol="1" bandRow="1">
                <a:tableStyleId>{5C22544A-7EE6-4342-B048-85BDC9FD1C3A}</a:tableStyleId>
              </a:tblPr>
              <a:tblGrid>
                <a:gridCol w="3883355">
                  <a:extLst>
                    <a:ext uri="{9D8B030D-6E8A-4147-A177-3AD203B41FA5}">
                      <a16:colId xmlns:a16="http://schemas.microsoft.com/office/drawing/2014/main" val="20000"/>
                    </a:ext>
                  </a:extLst>
                </a:gridCol>
                <a:gridCol w="1974520">
                  <a:extLst>
                    <a:ext uri="{9D8B030D-6E8A-4147-A177-3AD203B41FA5}">
                      <a16:colId xmlns:a16="http://schemas.microsoft.com/office/drawing/2014/main" val="20001"/>
                    </a:ext>
                  </a:extLst>
                </a:gridCol>
              </a:tblGrid>
              <a:tr h="426606">
                <a:tc>
                  <a:txBody>
                    <a:bodyPr/>
                    <a:lstStyle/>
                    <a:p>
                      <a:pPr algn="ctr">
                        <a:spcAft>
                          <a:spcPts val="0"/>
                        </a:spcAft>
                      </a:pPr>
                      <a:r>
                        <a:rPr lang="en-US" sz="2800" b="0" kern="100" dirty="0">
                          <a:solidFill>
                            <a:srgbClr val="FFC000"/>
                          </a:solidFill>
                          <a:effectLst/>
                        </a:rPr>
                        <a:t>item</a:t>
                      </a:r>
                      <a:endParaRPr lang="zh-CN" sz="2800" b="0" kern="100" dirty="0">
                        <a:solidFill>
                          <a:srgbClr val="FFC000"/>
                        </a:solidFill>
                        <a:effectLst/>
                        <a:latin typeface="Times New Roman"/>
                        <a:ea typeface="楷体_GB2312"/>
                      </a:endParaRPr>
                    </a:p>
                  </a:txBody>
                  <a:tcPr marL="68580" marR="68580" marT="0" marB="0"/>
                </a:tc>
                <a:tc>
                  <a:txBody>
                    <a:bodyPr/>
                    <a:lstStyle/>
                    <a:p>
                      <a:pPr algn="ctr">
                        <a:spcAft>
                          <a:spcPts val="0"/>
                        </a:spcAft>
                      </a:pPr>
                      <a:r>
                        <a:rPr lang="en-US" sz="2800" b="0" kern="100" dirty="0">
                          <a:solidFill>
                            <a:srgbClr val="FFC000"/>
                          </a:solidFill>
                          <a:effectLst/>
                        </a:rPr>
                        <a:t>ratio</a:t>
                      </a:r>
                      <a:endParaRPr lang="zh-CN" sz="2800" b="0" kern="100" dirty="0">
                        <a:solidFill>
                          <a:srgbClr val="FFC000"/>
                        </a:solidFill>
                        <a:effectLst/>
                        <a:latin typeface="Times New Roman"/>
                        <a:ea typeface="楷体_GB2312"/>
                      </a:endParaRPr>
                    </a:p>
                  </a:txBody>
                  <a:tcPr marL="68580" marR="68580" marT="0" marB="0"/>
                </a:tc>
                <a:extLst>
                  <a:ext uri="{0D108BD9-81ED-4DB2-BD59-A6C34878D82A}">
                    <a16:rowId xmlns:a16="http://schemas.microsoft.com/office/drawing/2014/main" val="10000"/>
                  </a:ext>
                </a:extLst>
              </a:tr>
              <a:tr h="436916">
                <a:tc>
                  <a:txBody>
                    <a:bodyPr/>
                    <a:lstStyle/>
                    <a:p>
                      <a:pPr algn="ctr">
                        <a:spcAft>
                          <a:spcPts val="0"/>
                        </a:spcAft>
                      </a:pPr>
                      <a:r>
                        <a:rPr lang="en-US" sz="2000" b="0" kern="100" dirty="0" smtClean="0">
                          <a:solidFill>
                            <a:schemeClr val="tx1"/>
                          </a:solidFill>
                          <a:effectLst/>
                          <a:latin typeface="Times New Roman" pitchFamily="18" charset="0"/>
                          <a:cs typeface="Times New Roman" pitchFamily="18" charset="0"/>
                        </a:rPr>
                        <a:t>Attendance &amp; Practices</a:t>
                      </a:r>
                      <a:endParaRPr lang="zh-CN" sz="2000" b="0" kern="100" dirty="0">
                        <a:solidFill>
                          <a:schemeClr val="tx1"/>
                        </a:solidFill>
                        <a:effectLst/>
                        <a:latin typeface="Times New Roman" pitchFamily="18" charset="0"/>
                        <a:ea typeface="楷体_GB2312"/>
                        <a:cs typeface="Times New Roman" pitchFamily="18" charset="0"/>
                      </a:endParaRPr>
                    </a:p>
                  </a:txBody>
                  <a:tcPr marL="68580" marR="68580" marT="0" marB="0"/>
                </a:tc>
                <a:tc>
                  <a:txBody>
                    <a:bodyPr/>
                    <a:lstStyle/>
                    <a:p>
                      <a:pPr algn="ctr">
                        <a:spcAft>
                          <a:spcPts val="0"/>
                        </a:spcAft>
                      </a:pPr>
                      <a:r>
                        <a:rPr lang="en-US" sz="2000" kern="100" dirty="0" smtClean="0">
                          <a:effectLst/>
                        </a:rPr>
                        <a:t>30%</a:t>
                      </a:r>
                      <a:endParaRPr lang="zh-CN" sz="2000" kern="100" dirty="0">
                        <a:effectLst/>
                        <a:latin typeface="Times New Roman"/>
                        <a:ea typeface="楷体_GB2312"/>
                      </a:endParaRPr>
                    </a:p>
                  </a:txBody>
                  <a:tcPr marL="68580" marR="68580" marT="0" marB="0"/>
                </a:tc>
                <a:extLst>
                  <a:ext uri="{0D108BD9-81ED-4DB2-BD59-A6C34878D82A}">
                    <a16:rowId xmlns:a16="http://schemas.microsoft.com/office/drawing/2014/main" val="10001"/>
                  </a:ext>
                </a:extLst>
              </a:tr>
              <a:tr h="384253">
                <a:tc>
                  <a:txBody>
                    <a:bodyPr/>
                    <a:lstStyle/>
                    <a:p>
                      <a:pPr algn="ctr">
                        <a:spcAft>
                          <a:spcPts val="0"/>
                        </a:spcAft>
                      </a:pPr>
                      <a:r>
                        <a:rPr lang="en-US" altLang="zh-CN" sz="2000" b="0" dirty="0" smtClean="0">
                          <a:solidFill>
                            <a:schemeClr val="tx1"/>
                          </a:solidFill>
                          <a:latin typeface="Times New Roman" pitchFamily="18" charset="0"/>
                          <a:cs typeface="Times New Roman" pitchFamily="18" charset="0"/>
                        </a:rPr>
                        <a:t>Final Examination</a:t>
                      </a:r>
                      <a:endParaRPr lang="en-US" sz="2000" b="0" kern="100" dirty="0" smtClean="0">
                        <a:solidFill>
                          <a:schemeClr val="tx1"/>
                        </a:solidFill>
                        <a:effectLst/>
                        <a:latin typeface="Times New Roman" pitchFamily="18" charset="0"/>
                        <a:cs typeface="Times New Roman" pitchFamily="18" charset="0"/>
                      </a:endParaRPr>
                    </a:p>
                  </a:txBody>
                  <a:tcPr marL="68580" marR="68580" marT="0" marB="0"/>
                </a:tc>
                <a:tc>
                  <a:txBody>
                    <a:bodyPr/>
                    <a:lstStyle/>
                    <a:p>
                      <a:pPr marL="0" algn="ctr" defTabSz="914400" rtl="0" eaLnBrk="1" latinLnBrk="0" hangingPunct="1">
                        <a:spcAft>
                          <a:spcPts val="0"/>
                        </a:spcAft>
                      </a:pPr>
                      <a:r>
                        <a:rPr lang="en-US" altLang="zh-CN" sz="2000" kern="100" dirty="0" smtClean="0">
                          <a:solidFill>
                            <a:schemeClr val="dk1"/>
                          </a:solidFill>
                          <a:effectLst/>
                          <a:latin typeface="+mn-lt"/>
                          <a:ea typeface="+mn-ea"/>
                          <a:cs typeface="+mn-cs"/>
                        </a:rPr>
                        <a:t>70%</a:t>
                      </a:r>
                      <a:endParaRPr lang="zh-CN"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16180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normAutofit fontScale="90000"/>
          </a:bodyPr>
          <a:lstStyle/>
          <a:p>
            <a:r>
              <a:rPr lang="en-US" altLang="zh-CN" smtClean="0"/>
              <a:t>References: [</a:t>
            </a:r>
            <a:r>
              <a:rPr lang="en-US" altLang="zh-CN" i="1" smtClean="0"/>
              <a:t>Optional</a:t>
            </a:r>
            <a:r>
              <a:rPr lang="en-US" altLang="zh-CN" smtClean="0"/>
              <a:t>]</a:t>
            </a:r>
            <a:endParaRPr lang="zh-CN" altLang="en-US" smtClean="0"/>
          </a:p>
        </p:txBody>
      </p:sp>
      <p:sp>
        <p:nvSpPr>
          <p:cNvPr id="14339" name="内容占位符 2"/>
          <p:cNvSpPr>
            <a:spLocks noGrp="1"/>
          </p:cNvSpPr>
          <p:nvPr>
            <p:ph idx="1"/>
          </p:nvPr>
        </p:nvSpPr>
        <p:spPr/>
        <p:txBody>
          <a:bodyPr/>
          <a:lstStyle/>
          <a:p>
            <a:r>
              <a:rPr lang="en-US" altLang="zh-CN" smtClean="0"/>
              <a:t> </a:t>
            </a:r>
            <a:r>
              <a:rPr lang="en-US" altLang="zh-CN" u="sng" smtClean="0">
                <a:hlinkClick r:id="rId3"/>
              </a:rPr>
              <a:t>C++ Primer Plus</a:t>
            </a:r>
            <a:r>
              <a:rPr lang="en-US" altLang="zh-CN" smtClean="0"/>
              <a:t> by Stephen Prata</a:t>
            </a:r>
            <a:endParaRPr lang="zh-CN" altLang="en-US" smtClean="0"/>
          </a:p>
        </p:txBody>
      </p:sp>
      <p:pic>
        <p:nvPicPr>
          <p:cNvPr id="14340" name="Picture 3" descr="C:\Users\DELL\Desktop\032177640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2538" y="1844676"/>
            <a:ext cx="264001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938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normAutofit fontScale="90000"/>
          </a:bodyPr>
          <a:lstStyle/>
          <a:p>
            <a:r>
              <a:rPr lang="en-US" altLang="zh-CN" smtClean="0"/>
              <a:t>References: [</a:t>
            </a:r>
            <a:r>
              <a:rPr lang="en-US" altLang="zh-CN" i="1" smtClean="0"/>
              <a:t>Optional</a:t>
            </a:r>
            <a:r>
              <a:rPr lang="en-US" altLang="zh-CN" smtClean="0"/>
              <a:t>]</a:t>
            </a:r>
            <a:endParaRPr lang="zh-CN" altLang="en-US" smtClean="0"/>
          </a:p>
        </p:txBody>
      </p:sp>
      <p:sp>
        <p:nvSpPr>
          <p:cNvPr id="15363" name="内容占位符 2"/>
          <p:cNvSpPr>
            <a:spLocks noGrp="1"/>
          </p:cNvSpPr>
          <p:nvPr>
            <p:ph idx="1"/>
          </p:nvPr>
        </p:nvSpPr>
        <p:spPr/>
        <p:txBody>
          <a:bodyPr>
            <a:normAutofit fontScale="92500" lnSpcReduction="10000"/>
          </a:bodyPr>
          <a:lstStyle/>
          <a:p>
            <a:r>
              <a:rPr lang="en-US" altLang="zh-CN" u="sng" smtClean="0"/>
              <a:t> </a:t>
            </a:r>
            <a:r>
              <a:rPr lang="en-US" altLang="zh-CN" u="sng" smtClean="0">
                <a:hlinkClick r:id="rId3"/>
              </a:rPr>
              <a:t>Accelerated C++: Practical Programming by Example</a:t>
            </a:r>
            <a:r>
              <a:rPr lang="en-US" altLang="zh-CN" smtClean="0"/>
              <a:t> by Andrew Koenig</a:t>
            </a:r>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b="0" smtClean="0"/>
              <a:t>Not recommended for a complete beginner.</a:t>
            </a:r>
            <a:endParaRPr lang="en-US" altLang="zh-CN" smtClean="0"/>
          </a:p>
          <a:p>
            <a:pPr>
              <a:buFont typeface="Wingdings" panose="05000000000000000000" pitchFamily="2" charset="2"/>
              <a:buNone/>
            </a:pPr>
            <a:r>
              <a:rPr lang="en-US" altLang="zh-CN" smtClean="0"/>
              <a:t> </a:t>
            </a:r>
          </a:p>
          <a:p>
            <a:endParaRPr lang="zh-CN" altLang="en-US" smtClean="0"/>
          </a:p>
        </p:txBody>
      </p:sp>
      <p:pic>
        <p:nvPicPr>
          <p:cNvPr id="15364" name="Picture 2" descr="C:\Users\DELL\Desktop\020170353X.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8351" y="1433046"/>
            <a:ext cx="3240088" cy="40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7524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normAutofit fontScale="90000"/>
          </a:bodyPr>
          <a:lstStyle/>
          <a:p>
            <a:r>
              <a:rPr lang="en-US" altLang="zh-CN" smtClean="0"/>
              <a:t>References: [</a:t>
            </a:r>
            <a:r>
              <a:rPr lang="en-US" altLang="zh-CN" i="1" smtClean="0"/>
              <a:t>Optional</a:t>
            </a:r>
            <a:r>
              <a:rPr lang="en-US" altLang="zh-CN" smtClean="0"/>
              <a:t>]</a:t>
            </a:r>
            <a:endParaRPr lang="zh-CN" altLang="en-US" smtClean="0"/>
          </a:p>
        </p:txBody>
      </p:sp>
      <p:sp>
        <p:nvSpPr>
          <p:cNvPr id="17411" name="内容占位符 2"/>
          <p:cNvSpPr>
            <a:spLocks noGrp="1"/>
          </p:cNvSpPr>
          <p:nvPr>
            <p:ph idx="1"/>
          </p:nvPr>
        </p:nvSpPr>
        <p:spPr/>
        <p:txBody>
          <a:bodyPr>
            <a:normAutofit lnSpcReduction="10000"/>
          </a:bodyPr>
          <a:lstStyle/>
          <a:p>
            <a:r>
              <a:rPr lang="en-US" altLang="zh-CN" u="sng" smtClean="0">
                <a:hlinkClick r:id="rId3"/>
              </a:rPr>
              <a:t>Professional C++</a:t>
            </a:r>
            <a:r>
              <a:rPr lang="en-US" altLang="zh-CN" smtClean="0"/>
              <a:t> by M. Gregoire, N. A. Solter, S. J. Kleper 2nd edition</a:t>
            </a:r>
          </a:p>
          <a:p>
            <a:endParaRPr lang="en-US" altLang="zh-CN" b="0" smtClean="0"/>
          </a:p>
          <a:p>
            <a:endParaRPr lang="en-US" altLang="zh-CN" b="0" smtClean="0"/>
          </a:p>
          <a:p>
            <a:endParaRPr lang="en-US" altLang="zh-CN" b="0" smtClean="0"/>
          </a:p>
          <a:p>
            <a:endParaRPr lang="en-US" altLang="zh-CN" b="0" smtClean="0"/>
          </a:p>
          <a:p>
            <a:endParaRPr lang="en-US" altLang="zh-CN" b="0" smtClean="0"/>
          </a:p>
          <a:p>
            <a:endParaRPr lang="en-US" altLang="zh-CN" b="0" smtClean="0"/>
          </a:p>
          <a:p>
            <a:endParaRPr lang="en-US" altLang="zh-CN" b="0" smtClean="0"/>
          </a:p>
          <a:p>
            <a:endParaRPr lang="en-US" altLang="zh-CN" b="0" smtClean="0"/>
          </a:p>
          <a:p>
            <a:r>
              <a:rPr lang="en-US" altLang="zh-CN" b="0" smtClean="0"/>
              <a:t>This book can be used in pair with one of the above, if you want to learn the new C++11 syntax. Not recommended for a complete beginner.</a:t>
            </a:r>
            <a:endParaRPr lang="zh-CN" altLang="en-US" smtClean="0"/>
          </a:p>
        </p:txBody>
      </p:sp>
      <p:pic>
        <p:nvPicPr>
          <p:cNvPr id="17412" name="Picture 2" descr="C:\Users\DELL\Desktop\047093244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4339" y="1564120"/>
            <a:ext cx="2592387"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9176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Useful Links</a:t>
            </a:r>
            <a:endParaRPr lang="zh-CN" altLang="en-US" dirty="0"/>
          </a:p>
        </p:txBody>
      </p:sp>
      <p:sp>
        <p:nvSpPr>
          <p:cNvPr id="3" name="内容占位符 2"/>
          <p:cNvSpPr>
            <a:spLocks noGrp="1"/>
          </p:cNvSpPr>
          <p:nvPr>
            <p:ph idx="1"/>
          </p:nvPr>
        </p:nvSpPr>
        <p:spPr/>
        <p:txBody>
          <a:bodyPr/>
          <a:lstStyle/>
          <a:p>
            <a:r>
              <a:rPr lang="en-US" altLang="zh-CN" dirty="0"/>
              <a:t> </a:t>
            </a:r>
            <a:r>
              <a:rPr lang="en-US" altLang="zh-CN" dirty="0">
                <a:hlinkClick r:id="rId2"/>
              </a:rPr>
              <a:t>http://</a:t>
            </a:r>
            <a:r>
              <a:rPr lang="en-US" altLang="zh-CN" dirty="0" smtClean="0">
                <a:hlinkClick r:id="rId2"/>
              </a:rPr>
              <a:t>www.cplusplus.com</a:t>
            </a:r>
            <a:endParaRPr lang="en-US" altLang="zh-CN" dirty="0" smtClean="0"/>
          </a:p>
          <a:p>
            <a:r>
              <a:rPr lang="en-US" altLang="zh-CN" dirty="0" smtClean="0">
                <a:hlinkClick r:id="rId3"/>
              </a:rPr>
              <a:t>http://blog.csdn.net/u010309804/article/details/77075308</a:t>
            </a:r>
            <a:endParaRPr lang="en-US" altLang="zh-CN" dirty="0" smtClean="0"/>
          </a:p>
          <a:p>
            <a:r>
              <a:rPr lang="zh-CN" altLang="en-US" dirty="0" smtClean="0">
                <a:hlinkClick r:id="rId4"/>
              </a:rPr>
              <a:t>* </a:t>
            </a:r>
            <a:r>
              <a:rPr lang="en-US" altLang="zh-CN" dirty="0" smtClean="0">
                <a:hlinkClick r:id="rId4"/>
              </a:rPr>
              <a:t>http://www.runoob.com/cplusplus/cpp-basic-syntax.html</a:t>
            </a:r>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48749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Goal </a:t>
            </a:r>
            <a:r>
              <a:rPr lang="en-US" altLang="zh-CN" dirty="0"/>
              <a:t>by the end of the semester</a:t>
            </a:r>
            <a:endParaRPr lang="zh-CN" altLang="en-US" dirty="0"/>
          </a:p>
        </p:txBody>
      </p:sp>
      <p:sp>
        <p:nvSpPr>
          <p:cNvPr id="3" name="内容占位符 2"/>
          <p:cNvSpPr>
            <a:spLocks noGrp="1"/>
          </p:cNvSpPr>
          <p:nvPr>
            <p:ph idx="1"/>
          </p:nvPr>
        </p:nvSpPr>
        <p:spPr/>
        <p:txBody>
          <a:bodyPr/>
          <a:lstStyle/>
          <a:p>
            <a:r>
              <a:rPr lang="en-US" altLang="zh-CN" dirty="0" smtClean="0"/>
              <a:t>Given a </a:t>
            </a:r>
            <a:r>
              <a:rPr lang="en-US" altLang="zh-CN" dirty="0" smtClean="0">
                <a:solidFill>
                  <a:srgbClr val="0070C0"/>
                </a:solidFill>
              </a:rPr>
              <a:t>data</a:t>
            </a:r>
            <a:r>
              <a:rPr lang="en-US" altLang="zh-CN" dirty="0" smtClean="0"/>
              <a:t> source and a </a:t>
            </a:r>
            <a:r>
              <a:rPr lang="en-US" altLang="zh-CN" dirty="0" smtClean="0">
                <a:solidFill>
                  <a:srgbClr val="0070C0"/>
                </a:solidFill>
              </a:rPr>
              <a:t>problem description</a:t>
            </a:r>
            <a:r>
              <a:rPr lang="en-US" altLang="zh-CN" dirty="0" smtClean="0"/>
              <a:t>, you can independently write a complete, useful program to </a:t>
            </a:r>
            <a:r>
              <a:rPr lang="en-US" altLang="zh-CN" dirty="0" smtClean="0">
                <a:solidFill>
                  <a:srgbClr val="0070C0"/>
                </a:solidFill>
              </a:rPr>
              <a:t>solve the problem</a:t>
            </a:r>
            <a:endParaRPr lang="zh-CN" altLang="en-US" dirty="0">
              <a:solidFill>
                <a:srgbClr val="0070C0"/>
              </a:solidFill>
            </a:endParaRPr>
          </a:p>
        </p:txBody>
      </p:sp>
    </p:spTree>
    <p:extLst>
      <p:ext uri="{BB962C8B-B14F-4D97-AF65-F5344CB8AC3E}">
        <p14:creationId xmlns:p14="http://schemas.microsoft.com/office/powerpoint/2010/main" val="2452550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normAutofit fontScale="90000"/>
          </a:bodyPr>
          <a:lstStyle/>
          <a:p>
            <a:r>
              <a:rPr lang="en-US" altLang="zh-CN" smtClean="0"/>
              <a:t>Prerequisites</a:t>
            </a:r>
            <a:endParaRPr lang="zh-CN" altLang="en-US" smtClean="0"/>
          </a:p>
        </p:txBody>
      </p:sp>
      <p:sp>
        <p:nvSpPr>
          <p:cNvPr id="7171" name="内容占位符 2"/>
          <p:cNvSpPr>
            <a:spLocks noGrp="1"/>
          </p:cNvSpPr>
          <p:nvPr>
            <p:ph idx="1"/>
          </p:nvPr>
        </p:nvSpPr>
        <p:spPr>
          <a:xfrm>
            <a:off x="280086" y="278061"/>
            <a:ext cx="11714206" cy="6977178"/>
          </a:xfrm>
        </p:spPr>
        <p:txBody>
          <a:bodyPr>
            <a:normAutofit/>
          </a:bodyPr>
          <a:lstStyle/>
          <a:p>
            <a:pPr>
              <a:buFont typeface="Wingdings" panose="05000000000000000000" pitchFamily="2" charset="2"/>
              <a:buNone/>
            </a:pPr>
            <a:r>
              <a:rPr lang="en-US" altLang="zh-CN" dirty="0" smtClean="0"/>
              <a:t/>
            </a:r>
            <a:br>
              <a:rPr lang="en-US" altLang="zh-CN" dirty="0" smtClean="0"/>
            </a:br>
            <a:r>
              <a:rPr lang="en-US" altLang="zh-CN" dirty="0" smtClean="0"/>
              <a:t> </a:t>
            </a:r>
            <a:br>
              <a:rPr lang="en-US" altLang="zh-CN" dirty="0" smtClean="0"/>
            </a:br>
            <a:r>
              <a:rPr lang="en-US" altLang="zh-CN" dirty="0" smtClean="0"/>
              <a:t>C programming language is a </a:t>
            </a:r>
            <a:r>
              <a:rPr lang="en-US" altLang="zh-CN" dirty="0" smtClean="0">
                <a:solidFill>
                  <a:srgbClr val="FF0000"/>
                </a:solidFill>
              </a:rPr>
              <a:t>mandatory</a:t>
            </a:r>
            <a:r>
              <a:rPr lang="en-US" altLang="zh-CN" dirty="0" smtClean="0"/>
              <a:t> prerequisite.  </a:t>
            </a:r>
            <a:br>
              <a:rPr lang="en-US" altLang="zh-CN" dirty="0" smtClean="0"/>
            </a:br>
            <a:endParaRPr lang="en-US" altLang="zh-CN" dirty="0" smtClean="0"/>
          </a:p>
          <a:p>
            <a:pPr>
              <a:buFont typeface="Wingdings" panose="05000000000000000000" pitchFamily="2" charset="2"/>
              <a:buNone/>
            </a:pPr>
            <a:endParaRPr lang="en-US" altLang="zh-CN" dirty="0" smtClean="0"/>
          </a:p>
          <a:p>
            <a:pPr>
              <a:buFont typeface="Wingdings" panose="05000000000000000000" pitchFamily="2" charset="2"/>
              <a:buNone/>
            </a:pPr>
            <a:endParaRPr lang="en-US" altLang="zh-CN" dirty="0" smtClean="0"/>
          </a:p>
          <a:p>
            <a:pPr>
              <a:buFont typeface="Wingdings" panose="05000000000000000000" pitchFamily="2" charset="2"/>
              <a:buNone/>
            </a:pPr>
            <a:r>
              <a:rPr lang="en-US" altLang="zh-CN" dirty="0" smtClean="0"/>
              <a:t>                   </a:t>
            </a:r>
          </a:p>
          <a:p>
            <a:pPr>
              <a:buFont typeface="Wingdings" panose="05000000000000000000" pitchFamily="2" charset="2"/>
              <a:buNone/>
            </a:pPr>
            <a:endParaRPr lang="en-US" altLang="zh-CN" dirty="0"/>
          </a:p>
          <a:p>
            <a:pPr>
              <a:buFont typeface="Wingdings" panose="05000000000000000000" pitchFamily="2" charset="2"/>
              <a:buNone/>
            </a:pPr>
            <a:endParaRPr lang="en-US" altLang="zh-CN" dirty="0" smtClean="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smtClean="0"/>
          </a:p>
          <a:p>
            <a:pPr>
              <a:buFont typeface="Wingdings" panose="05000000000000000000" pitchFamily="2" charset="2"/>
              <a:buNone/>
            </a:pPr>
            <a:r>
              <a:rPr lang="en-US" altLang="zh-CN" dirty="0" smtClean="0"/>
              <a:t>               </a:t>
            </a:r>
          </a:p>
          <a:p>
            <a:pPr>
              <a:buFont typeface="Wingdings" panose="05000000000000000000" pitchFamily="2" charset="2"/>
              <a:buNone/>
            </a:pPr>
            <a:r>
              <a:rPr lang="en-US" altLang="zh-CN" dirty="0" smtClean="0"/>
              <a:t>                                            Why C++</a:t>
            </a:r>
            <a:r>
              <a:rPr lang="zh-CN" altLang="en-US" dirty="0" smtClean="0"/>
              <a:t>？</a:t>
            </a:r>
            <a:endParaRPr lang="en-US" altLang="zh-CN" dirty="0" smtClean="0"/>
          </a:p>
        </p:txBody>
      </p:sp>
      <p:grpSp>
        <p:nvGrpSpPr>
          <p:cNvPr id="4" name="组合 3"/>
          <p:cNvGrpSpPr/>
          <p:nvPr/>
        </p:nvGrpSpPr>
        <p:grpSpPr>
          <a:xfrm>
            <a:off x="2321043" y="1716678"/>
            <a:ext cx="3910266" cy="4004012"/>
            <a:chOff x="797043" y="1716678"/>
            <a:chExt cx="3910266" cy="4004012"/>
          </a:xfrm>
        </p:grpSpPr>
        <p:pic>
          <p:nvPicPr>
            <p:cNvPr id="5" name="Picture 4" descr="http://boingboing.net/wp-content/uploads/2011/10/dennis_ritchi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043" y="2362044"/>
              <a:ext cx="2222135" cy="2876551"/>
            </a:xfrm>
            <a:prstGeom prst="rect">
              <a:avLst/>
            </a:prstGeom>
            <a:noFill/>
            <a:extLst>
              <a:ext uri="{909E8E84-426E-40DD-AFC4-6F175D3DCCD1}">
                <a14:hiddenFill xmlns:a14="http://schemas.microsoft.com/office/drawing/2010/main">
                  <a:solidFill>
                    <a:srgbClr val="FFFFFF"/>
                  </a:solidFill>
                </a14:hiddenFill>
              </a:ext>
            </a:extLst>
          </p:spPr>
        </p:pic>
        <p:sp>
          <p:nvSpPr>
            <p:cNvPr id="6" name="椭圆形标注 5"/>
            <p:cNvSpPr/>
            <p:nvPr/>
          </p:nvSpPr>
          <p:spPr>
            <a:xfrm>
              <a:off x="2403053" y="1716678"/>
              <a:ext cx="2304256" cy="1656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C </a:t>
              </a:r>
              <a:r>
                <a:rPr lang="en-US" altLang="zh-CN" sz="3200" b="1" dirty="0" err="1"/>
                <a:t>Rulez</a:t>
              </a:r>
              <a:r>
                <a:rPr lang="en-US" altLang="zh-CN" sz="3200" b="1" dirty="0"/>
                <a:t>!</a:t>
              </a:r>
              <a:endParaRPr lang="zh-CN" altLang="en-US" sz="3200" b="1" dirty="0"/>
            </a:p>
          </p:txBody>
        </p:sp>
        <p:sp>
          <p:nvSpPr>
            <p:cNvPr id="7" name="矩形 6"/>
            <p:cNvSpPr/>
            <p:nvPr/>
          </p:nvSpPr>
          <p:spPr>
            <a:xfrm>
              <a:off x="881098" y="5351358"/>
              <a:ext cx="1521955" cy="369332"/>
            </a:xfrm>
            <a:prstGeom prst="rect">
              <a:avLst/>
            </a:prstGeom>
          </p:spPr>
          <p:txBody>
            <a:bodyPr wrap="none">
              <a:spAutoFit/>
            </a:bodyPr>
            <a:lstStyle/>
            <a:p>
              <a:r>
                <a:rPr lang="en-US" altLang="zh-CN" dirty="0"/>
                <a:t>Dennis Ritchie</a:t>
              </a:r>
              <a:endParaRPr lang="zh-CN" altLang="en-US" dirty="0"/>
            </a:p>
          </p:txBody>
        </p:sp>
      </p:grpSp>
      <p:grpSp>
        <p:nvGrpSpPr>
          <p:cNvPr id="8" name="组合 7"/>
          <p:cNvGrpSpPr/>
          <p:nvPr/>
        </p:nvGrpSpPr>
        <p:grpSpPr>
          <a:xfrm>
            <a:off x="6384032" y="1533953"/>
            <a:ext cx="3744416" cy="4165085"/>
            <a:chOff x="4860032" y="1533952"/>
            <a:chExt cx="3744416" cy="4165085"/>
          </a:xfrm>
        </p:grpSpPr>
        <p:pic>
          <p:nvPicPr>
            <p:cNvPr id="9" name="Picture 6" descr="http://www.itsaji.com/siteimages/bjarne%20stroustrup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0032" y="2420888"/>
              <a:ext cx="2238375" cy="2876551"/>
            </a:xfrm>
            <a:prstGeom prst="rect">
              <a:avLst/>
            </a:prstGeom>
            <a:noFill/>
            <a:extLst>
              <a:ext uri="{909E8E84-426E-40DD-AFC4-6F175D3DCCD1}">
                <a14:hiddenFill xmlns:a14="http://schemas.microsoft.com/office/drawing/2010/main">
                  <a:solidFill>
                    <a:srgbClr val="FFFFFF"/>
                  </a:solidFill>
                </a14:hiddenFill>
              </a:ext>
            </a:extLst>
          </p:spPr>
        </p:pic>
        <p:sp>
          <p:nvSpPr>
            <p:cNvPr id="10" name="椭圆形标注 9"/>
            <p:cNvSpPr/>
            <p:nvPr/>
          </p:nvSpPr>
          <p:spPr>
            <a:xfrm>
              <a:off x="6300192" y="1533952"/>
              <a:ext cx="2304256" cy="1656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C++ </a:t>
              </a:r>
              <a:r>
                <a:rPr lang="en-US" altLang="zh-CN" sz="3200" b="1" dirty="0" err="1"/>
                <a:t>Rulez</a:t>
              </a:r>
              <a:r>
                <a:rPr lang="en-US" altLang="zh-CN" sz="3200" b="1" dirty="0"/>
                <a:t>!</a:t>
              </a:r>
              <a:endParaRPr lang="zh-CN" altLang="en-US" sz="3200" b="1" dirty="0"/>
            </a:p>
          </p:txBody>
        </p:sp>
        <p:sp>
          <p:nvSpPr>
            <p:cNvPr id="11" name="矩形 10"/>
            <p:cNvSpPr/>
            <p:nvPr/>
          </p:nvSpPr>
          <p:spPr>
            <a:xfrm>
              <a:off x="5061275" y="5329705"/>
              <a:ext cx="1835887" cy="369332"/>
            </a:xfrm>
            <a:prstGeom prst="rect">
              <a:avLst/>
            </a:prstGeom>
          </p:spPr>
          <p:txBody>
            <a:bodyPr wrap="none">
              <a:spAutoFit/>
            </a:bodyPr>
            <a:lstStyle/>
            <a:p>
              <a:r>
                <a:rPr lang="en-US" altLang="zh-CN" dirty="0" err="1"/>
                <a:t>Bjarne</a:t>
              </a:r>
              <a:r>
                <a:rPr lang="en-US" altLang="zh-CN" dirty="0"/>
                <a:t> </a:t>
              </a:r>
              <a:r>
                <a:rPr lang="en-US" altLang="zh-CN" dirty="0" err="1"/>
                <a:t>Stroustrup</a:t>
              </a:r>
              <a:endParaRPr lang="zh-CN" altLang="en-US" dirty="0"/>
            </a:p>
          </p:txBody>
        </p:sp>
      </p:grpSp>
    </p:spTree>
    <p:extLst>
      <p:ext uri="{BB962C8B-B14F-4D97-AF65-F5344CB8AC3E}">
        <p14:creationId xmlns:p14="http://schemas.microsoft.com/office/powerpoint/2010/main" val="3632198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0086" y="1"/>
            <a:ext cx="11911914" cy="5630778"/>
          </a:xfrm>
        </p:spPr>
        <p:txBody>
          <a:bodyPr>
            <a:normAutofit/>
          </a:bodyPr>
          <a:lstStyle/>
          <a:p>
            <a:pPr algn="ctr"/>
            <a:r>
              <a:rPr lang="en-US" altLang="zh-CN" dirty="0" smtClean="0"/>
              <a:t>Is C++ the final weapon for us?</a:t>
            </a:r>
            <a:endParaRPr lang="zh-CN" altLang="en-US" dirty="0"/>
          </a:p>
        </p:txBody>
      </p:sp>
    </p:spTree>
    <p:extLst>
      <p:ext uri="{BB962C8B-B14F-4D97-AF65-F5344CB8AC3E}">
        <p14:creationId xmlns:p14="http://schemas.microsoft.com/office/powerpoint/2010/main" val="3783159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Why teaching C++</a:t>
            </a:r>
            <a:endParaRPr lang="zh-CN" altLang="en-US" dirty="0"/>
          </a:p>
        </p:txBody>
      </p:sp>
      <p:sp>
        <p:nvSpPr>
          <p:cNvPr id="3" name="内容占位符 2"/>
          <p:cNvSpPr>
            <a:spLocks noGrp="1"/>
          </p:cNvSpPr>
          <p:nvPr>
            <p:ph idx="1"/>
          </p:nvPr>
        </p:nvSpPr>
        <p:spPr/>
        <p:txBody>
          <a:bodyPr>
            <a:normAutofit/>
          </a:bodyPr>
          <a:lstStyle/>
          <a:p>
            <a:pPr marL="514350" indent="-514350">
              <a:buFont typeface="+mj-lt"/>
              <a:buAutoNum type="arabicPeriod"/>
            </a:pPr>
            <a:r>
              <a:rPr lang="en-US" altLang="zh-CN" b="1" dirty="0" smtClean="0"/>
              <a:t>Most </a:t>
            </a:r>
            <a:r>
              <a:rPr lang="en-US" altLang="zh-CN" b="1" dirty="0"/>
              <a:t>common for </a:t>
            </a:r>
            <a:r>
              <a:rPr lang="en-US" altLang="zh-CN" b="1" dirty="0">
                <a:solidFill>
                  <a:srgbClr val="C00000"/>
                </a:solidFill>
              </a:rPr>
              <a:t>research</a:t>
            </a:r>
            <a:r>
              <a:rPr lang="en-US" altLang="zh-CN" dirty="0"/>
              <a:t>, and some areas of </a:t>
            </a:r>
            <a:r>
              <a:rPr lang="en-US" altLang="zh-CN" b="1" dirty="0">
                <a:solidFill>
                  <a:srgbClr val="C00000"/>
                </a:solidFill>
              </a:rPr>
              <a:t>industry</a:t>
            </a:r>
            <a:r>
              <a:rPr lang="en-US" altLang="zh-CN" dirty="0"/>
              <a:t>.</a:t>
            </a:r>
            <a:endParaRPr lang="zh-CN" altLang="zh-CN" dirty="0"/>
          </a:p>
          <a:p>
            <a:pPr marL="514350" indent="-514350">
              <a:buFont typeface="+mj-lt"/>
              <a:buAutoNum type="arabicPeriod"/>
            </a:pPr>
            <a:r>
              <a:rPr lang="en-US" altLang="zh-CN" dirty="0" smtClean="0"/>
              <a:t>Java </a:t>
            </a:r>
            <a:r>
              <a:rPr lang="en-US" altLang="zh-CN" dirty="0"/>
              <a:t>and Python are not suitable for learning algorithms and data structures.</a:t>
            </a:r>
            <a:endParaRPr lang="zh-CN" altLang="zh-CN" dirty="0"/>
          </a:p>
          <a:p>
            <a:pPr marL="514350" indent="-514350">
              <a:buFont typeface="+mj-lt"/>
              <a:buAutoNum type="arabicPeriod"/>
            </a:pPr>
            <a:r>
              <a:rPr lang="en-US" altLang="zh-CN" dirty="0"/>
              <a:t>Lisp maybe better than C++ for leaning algorithms and data structures. But it is not so common and </a:t>
            </a:r>
            <a:r>
              <a:rPr lang="en-US" altLang="zh-CN" b="1" dirty="0"/>
              <a:t>limited</a:t>
            </a:r>
            <a:r>
              <a:rPr lang="en-US" altLang="zh-CN" dirty="0"/>
              <a:t> in research field.</a:t>
            </a:r>
            <a:endParaRPr lang="zh-CN" altLang="zh-CN" dirty="0"/>
          </a:p>
          <a:p>
            <a:pPr marL="514350" indent="-514350">
              <a:buFont typeface="+mj-lt"/>
              <a:buAutoNum type="arabicPeriod"/>
            </a:pPr>
            <a:r>
              <a:rPr lang="en-US" altLang="zh-CN" b="1" dirty="0" err="1"/>
              <a:t>Matlab</a:t>
            </a:r>
            <a:r>
              <a:rPr lang="en-US" altLang="zh-CN" dirty="0"/>
              <a:t> is better for research, but sometimes c &amp; </a:t>
            </a:r>
            <a:r>
              <a:rPr lang="en-US" altLang="zh-CN" dirty="0" err="1"/>
              <a:t>c++</a:t>
            </a:r>
            <a:r>
              <a:rPr lang="en-US" altLang="zh-CN" dirty="0"/>
              <a:t> is still a necessary </a:t>
            </a:r>
            <a:r>
              <a:rPr lang="en-US" altLang="zh-CN" b="1" dirty="0">
                <a:solidFill>
                  <a:srgbClr val="C00000"/>
                </a:solidFill>
              </a:rPr>
              <a:t>complement</a:t>
            </a:r>
            <a:r>
              <a:rPr lang="en-US" altLang="zh-CN" dirty="0"/>
              <a:t>.</a:t>
            </a:r>
            <a:endParaRPr lang="zh-CN" altLang="zh-CN" dirty="0"/>
          </a:p>
          <a:p>
            <a:pPr marL="514350" indent="-514350">
              <a:buFont typeface="+mj-lt"/>
              <a:buAutoNum type="arabicPeriod"/>
            </a:pPr>
            <a:r>
              <a:rPr lang="en-US" altLang="zh-CN" dirty="0"/>
              <a:t>The most of </a:t>
            </a:r>
            <a:r>
              <a:rPr lang="en-US" altLang="zh-CN" b="1" dirty="0">
                <a:solidFill>
                  <a:srgbClr val="C00000"/>
                </a:solidFill>
              </a:rPr>
              <a:t>libraries</a:t>
            </a:r>
            <a:r>
              <a:rPr lang="en-US" altLang="zh-CN" dirty="0"/>
              <a:t> for science computation are still implemented in C++.</a:t>
            </a:r>
            <a:endParaRPr lang="zh-CN" altLang="zh-CN" dirty="0"/>
          </a:p>
          <a:p>
            <a:pPr marL="514350" indent="-514350">
              <a:buFont typeface="+mj-lt"/>
              <a:buAutoNum type="arabicPeriod"/>
            </a:pPr>
            <a:r>
              <a:rPr lang="en-US" altLang="zh-CN" dirty="0"/>
              <a:t>Java is not, generally, a </a:t>
            </a:r>
            <a:r>
              <a:rPr lang="en-US" altLang="zh-CN" b="1" dirty="0">
                <a:solidFill>
                  <a:srgbClr val="C00000"/>
                </a:solidFill>
              </a:rPr>
              <a:t>hard</a:t>
            </a:r>
            <a:r>
              <a:rPr lang="en-US" altLang="zh-CN" dirty="0"/>
              <a:t> enough programming language that it can be used to discriminate between great programmers and mediocre programmers</a:t>
            </a:r>
            <a:r>
              <a:rPr lang="en-US" altLang="zh-CN" dirty="0" smtClean="0"/>
              <a:t>.</a:t>
            </a:r>
            <a:endParaRPr lang="zh-CN" altLang="zh-CN" dirty="0"/>
          </a:p>
        </p:txBody>
      </p:sp>
    </p:spTree>
    <p:extLst>
      <p:ext uri="{BB962C8B-B14F-4D97-AF65-F5344CB8AC3E}">
        <p14:creationId xmlns:p14="http://schemas.microsoft.com/office/powerpoint/2010/main" val="3077617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Programming </a:t>
            </a:r>
            <a:r>
              <a:rPr lang="en-US" altLang="zh-CN" dirty="0" smtClean="0"/>
              <a:t>language &amp; Thought</a:t>
            </a:r>
            <a:endParaRPr lang="zh-CN" altLang="en-US" dirty="0"/>
          </a:p>
        </p:txBody>
      </p:sp>
      <p:sp>
        <p:nvSpPr>
          <p:cNvPr id="3" name="内容占位符 2"/>
          <p:cNvSpPr>
            <a:spLocks noGrp="1"/>
          </p:cNvSpPr>
          <p:nvPr>
            <p:ph idx="1"/>
          </p:nvPr>
        </p:nvSpPr>
        <p:spPr>
          <a:xfrm>
            <a:off x="280086" y="774356"/>
            <a:ext cx="11714206" cy="3268255"/>
          </a:xfrm>
        </p:spPr>
        <p:txBody>
          <a:bodyPr>
            <a:normAutofit/>
          </a:bodyPr>
          <a:lstStyle/>
          <a:p>
            <a:r>
              <a:rPr lang="en-US" altLang="zh-CN" sz="2400" dirty="0" smtClean="0"/>
              <a:t>Assembly language</a:t>
            </a:r>
          </a:p>
          <a:p>
            <a:r>
              <a:rPr lang="en-US" altLang="zh-CN" sz="2400" dirty="0" smtClean="0"/>
              <a:t>Computation: Fortran </a:t>
            </a:r>
            <a:r>
              <a:rPr lang="en-US" altLang="zh-CN" sz="2400" dirty="0"/>
              <a:t>1954</a:t>
            </a:r>
          </a:p>
          <a:p>
            <a:r>
              <a:rPr lang="en-US" altLang="zh-CN" sz="2400" dirty="0" smtClean="0"/>
              <a:t>System programming: C 1969, </a:t>
            </a:r>
            <a:r>
              <a:rPr lang="en-US" altLang="zh-CN" sz="2400" b="1" dirty="0" smtClean="0"/>
              <a:t>C++</a:t>
            </a:r>
            <a:r>
              <a:rPr lang="en-US" altLang="zh-CN" sz="2400" dirty="0" smtClean="0"/>
              <a:t> 1979</a:t>
            </a:r>
            <a:r>
              <a:rPr lang="en-US" altLang="zh-CN" sz="2400" dirty="0"/>
              <a:t>, C# </a:t>
            </a:r>
            <a:r>
              <a:rPr lang="en-US" altLang="zh-CN" sz="2400" dirty="0" smtClean="0"/>
              <a:t>1999, Objective-C</a:t>
            </a:r>
            <a:endParaRPr lang="en-US" altLang="zh-CN" sz="2400" dirty="0"/>
          </a:p>
          <a:p>
            <a:r>
              <a:rPr lang="en-US" altLang="zh-CN" sz="2400" dirty="0" smtClean="0"/>
              <a:t>Application: Java 1995, Java script, PHP</a:t>
            </a:r>
          </a:p>
          <a:p>
            <a:r>
              <a:rPr lang="en-US" altLang="zh-CN" sz="2400" dirty="0" smtClean="0"/>
              <a:t>Unix shell to everything: Perl, </a:t>
            </a:r>
            <a:r>
              <a:rPr lang="en-US" altLang="zh-CN" sz="2400" b="1" dirty="0" smtClean="0"/>
              <a:t>Python</a:t>
            </a:r>
            <a:r>
              <a:rPr lang="en-US" altLang="zh-CN" sz="2400" dirty="0" smtClean="0"/>
              <a:t>,</a:t>
            </a:r>
            <a:r>
              <a:rPr lang="en-US" altLang="zh-CN" sz="2400" b="1" dirty="0" smtClean="0"/>
              <a:t> </a:t>
            </a:r>
            <a:r>
              <a:rPr lang="en-US" altLang="zh-CN" sz="2400" dirty="0" smtClean="0"/>
              <a:t>Ruby</a:t>
            </a:r>
          </a:p>
          <a:p>
            <a:r>
              <a:rPr lang="en-US" altLang="zh-CN" sz="2400" dirty="0" smtClean="0"/>
              <a:t>Computation: </a:t>
            </a:r>
            <a:r>
              <a:rPr lang="en-US" altLang="zh-CN" sz="2400" b="1" dirty="0" err="1" smtClean="0"/>
              <a:t>Matlab</a:t>
            </a:r>
            <a:r>
              <a:rPr lang="en-US" altLang="zh-CN" sz="2400" dirty="0" smtClean="0"/>
              <a:t>, Mathematics, </a:t>
            </a:r>
            <a:r>
              <a:rPr lang="en-US" altLang="zh-CN" sz="2400" dirty="0" err="1" smtClean="0"/>
              <a:t>Mapple</a:t>
            </a:r>
            <a:r>
              <a:rPr lang="en-US" altLang="zh-CN" sz="2400" dirty="0" smtClean="0"/>
              <a:t>, R</a:t>
            </a:r>
          </a:p>
          <a:p>
            <a:r>
              <a:rPr lang="en-US" altLang="zh-CN" sz="2400" dirty="0" err="1"/>
              <a:t>The"concept"of"programming"languages"are"quite"similar</a:t>
            </a:r>
            <a:r>
              <a:rPr lang="en-US" altLang="zh-CN" sz="2400" dirty="0" smtClean="0"/>
              <a:t>"</a:t>
            </a:r>
          </a:p>
          <a:p>
            <a:pPr marL="0" indent="0">
              <a:buNone/>
            </a:pPr>
            <a:endParaRPr lang="en-US" altLang="zh-CN" dirty="0" smtClean="0"/>
          </a:p>
        </p:txBody>
      </p:sp>
      <p:sp>
        <p:nvSpPr>
          <p:cNvPr id="5" name="矩形 4"/>
          <p:cNvSpPr/>
          <p:nvPr/>
        </p:nvSpPr>
        <p:spPr>
          <a:xfrm>
            <a:off x="538494" y="3954470"/>
            <a:ext cx="10908631" cy="10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t>Language is the dress of thought. </a:t>
            </a:r>
            <a:endParaRPr lang="en-US" altLang="zh-CN" sz="3600" b="1" dirty="0" smtClean="0"/>
          </a:p>
          <a:p>
            <a:pPr algn="r"/>
            <a:r>
              <a:rPr lang="en-US" altLang="zh-CN" sz="1600" dirty="0" smtClean="0"/>
              <a:t>~</a:t>
            </a:r>
            <a:r>
              <a:rPr lang="en-US" altLang="zh-CN" sz="1600" dirty="0"/>
              <a:t>Samuel Johnson</a:t>
            </a:r>
          </a:p>
        </p:txBody>
      </p:sp>
      <p:sp>
        <p:nvSpPr>
          <p:cNvPr id="6" name="矩形 5"/>
          <p:cNvSpPr/>
          <p:nvPr/>
        </p:nvSpPr>
        <p:spPr>
          <a:xfrm>
            <a:off x="538494" y="5097270"/>
            <a:ext cx="10908631" cy="1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But if thought corrupts language, language can also corrupt thought. </a:t>
            </a:r>
          </a:p>
          <a:p>
            <a:pPr algn="r"/>
            <a:r>
              <a:rPr lang="en-US" altLang="zh-CN" sz="1600" dirty="0"/>
              <a:t>~George </a:t>
            </a:r>
            <a:r>
              <a:rPr lang="en-US" altLang="zh-CN" sz="1600" dirty="0" smtClean="0"/>
              <a:t>Orwell</a:t>
            </a:r>
            <a:endParaRPr lang="en-US" altLang="zh-CN" sz="1600" dirty="0"/>
          </a:p>
        </p:txBody>
      </p:sp>
    </p:spTree>
    <p:extLst>
      <p:ext uri="{BB962C8B-B14F-4D97-AF65-F5344CB8AC3E}">
        <p14:creationId xmlns:p14="http://schemas.microsoft.com/office/powerpoint/2010/main" val="316427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Evolution of Programming Languages</a:t>
            </a:r>
            <a:endParaRPr lang="zh-CN" altLang="en-US" dirty="0"/>
          </a:p>
        </p:txBody>
      </p:sp>
      <p:pic>
        <p:nvPicPr>
          <p:cNvPr id="4" name="内容占位符 3"/>
          <p:cNvPicPr>
            <a:picLocks noGrp="1" noChangeAspect="1"/>
          </p:cNvPicPr>
          <p:nvPr>
            <p:ph idx="1"/>
          </p:nvPr>
        </p:nvPicPr>
        <p:blipFill>
          <a:blip r:embed="rId2" cstate="print"/>
          <a:stretch>
            <a:fillRect/>
          </a:stretch>
        </p:blipFill>
        <p:spPr>
          <a:xfrm>
            <a:off x="811706" y="626076"/>
            <a:ext cx="6811067" cy="6231924"/>
          </a:xfrm>
          <a:prstGeom prst="rect">
            <a:avLst/>
          </a:prstGeom>
        </p:spPr>
      </p:pic>
      <p:sp>
        <p:nvSpPr>
          <p:cNvPr id="5" name="矩形 4"/>
          <p:cNvSpPr/>
          <p:nvPr/>
        </p:nvSpPr>
        <p:spPr>
          <a:xfrm>
            <a:off x="7785652" y="6372544"/>
            <a:ext cx="4243469" cy="369332"/>
          </a:xfrm>
          <a:prstGeom prst="rect">
            <a:avLst/>
          </a:prstGeom>
        </p:spPr>
        <p:txBody>
          <a:bodyPr wrap="none">
            <a:spAutoFit/>
          </a:bodyPr>
          <a:lstStyle/>
          <a:p>
            <a:r>
              <a:rPr lang="en-US" altLang="zh-CN" dirty="0"/>
              <a:t>http://web.cs.hacettepe.edu.tr/~bbm101</a:t>
            </a:r>
          </a:p>
        </p:txBody>
      </p:sp>
    </p:spTree>
    <p:extLst>
      <p:ext uri="{BB962C8B-B14F-4D97-AF65-F5344CB8AC3E}">
        <p14:creationId xmlns:p14="http://schemas.microsoft.com/office/powerpoint/2010/main" val="4258124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103955" y="-47812"/>
            <a:ext cx="7492139" cy="6570416"/>
          </a:xfrm>
          <a:prstGeom prst="rect">
            <a:avLst/>
          </a:prstGeom>
        </p:spPr>
      </p:pic>
      <p:sp>
        <p:nvSpPr>
          <p:cNvPr id="5" name="矩形 4"/>
          <p:cNvSpPr/>
          <p:nvPr/>
        </p:nvSpPr>
        <p:spPr>
          <a:xfrm>
            <a:off x="420479" y="6554761"/>
            <a:ext cx="4468274" cy="369332"/>
          </a:xfrm>
          <a:prstGeom prst="rect">
            <a:avLst/>
          </a:prstGeom>
        </p:spPr>
        <p:txBody>
          <a:bodyPr wrap="none">
            <a:spAutoFit/>
          </a:bodyPr>
          <a:lstStyle/>
          <a:p>
            <a:r>
              <a:rPr lang="en-US" altLang="zh-CN" dirty="0">
                <a:latin typeface="Calibri" panose="020F0502020204030204" pitchFamily="34" charset="0"/>
              </a:rPr>
              <a:t>http://blog.codeeval.com/codeevalblog/2015</a:t>
            </a:r>
            <a:endParaRPr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8088" y="847568"/>
            <a:ext cx="6019800" cy="4868926"/>
          </a:xfrm>
          <a:prstGeom prst="rect">
            <a:avLst/>
          </a:prstGeom>
        </p:spPr>
      </p:pic>
      <p:sp>
        <p:nvSpPr>
          <p:cNvPr id="3" name="矩形 2"/>
          <p:cNvSpPr/>
          <p:nvPr/>
        </p:nvSpPr>
        <p:spPr>
          <a:xfrm>
            <a:off x="8146558" y="256098"/>
            <a:ext cx="4108817" cy="369332"/>
          </a:xfrm>
          <a:prstGeom prst="rect">
            <a:avLst/>
          </a:prstGeom>
        </p:spPr>
        <p:txBody>
          <a:bodyPr wrap="none">
            <a:spAutoFit/>
          </a:bodyPr>
          <a:lstStyle/>
          <a:p>
            <a:pPr algn="ctr"/>
            <a:r>
              <a:rPr lang="en-US" altLang="zh-CN" dirty="0">
                <a:solidFill>
                  <a:srgbClr val="000000"/>
                </a:solidFill>
                <a:latin typeface="Theinhardt-Medium"/>
              </a:rPr>
              <a:t>The 2018 Top Programming Languages</a:t>
            </a:r>
            <a:endParaRPr lang="en-US" altLang="zh-CN" b="0" i="0" dirty="0">
              <a:solidFill>
                <a:srgbClr val="000000"/>
              </a:solidFill>
              <a:effectLst/>
              <a:latin typeface="Theinhardt-Medium"/>
            </a:endParaRPr>
          </a:p>
        </p:txBody>
      </p:sp>
    </p:spTree>
    <p:extLst>
      <p:ext uri="{BB962C8B-B14F-4D97-AF65-F5344CB8AC3E}">
        <p14:creationId xmlns:p14="http://schemas.microsoft.com/office/powerpoint/2010/main" val="2562821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4920</TotalTime>
  <Words>676</Words>
  <Application>Microsoft Office PowerPoint</Application>
  <PresentationFormat>宽屏</PresentationFormat>
  <Paragraphs>205</Paragraphs>
  <Slides>23</Slides>
  <Notes>19</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Theinhardt-Medium</vt:lpstr>
      <vt:lpstr>等线</vt:lpstr>
      <vt:lpstr>黑体</vt:lpstr>
      <vt:lpstr>楷体_GB2312</vt:lpstr>
      <vt:lpstr>宋体</vt:lpstr>
      <vt:lpstr>Arial</vt:lpstr>
      <vt:lpstr>Arial Black</vt:lpstr>
      <vt:lpstr>Calibri</vt:lpstr>
      <vt:lpstr>Times New Roman</vt:lpstr>
      <vt:lpstr>Wingdings</vt:lpstr>
      <vt:lpstr>Office 主题​​</vt:lpstr>
      <vt:lpstr>Object Oriented Method &amp;&amp; C++ Program Design -- Syllabus</vt:lpstr>
      <vt:lpstr>General Information</vt:lpstr>
      <vt:lpstr>Goal by the end of the semester</vt:lpstr>
      <vt:lpstr>Prerequisites</vt:lpstr>
      <vt:lpstr>Is C++ the final weapon for us?</vt:lpstr>
      <vt:lpstr>Why teaching C++</vt:lpstr>
      <vt:lpstr>Programming language &amp; Thought</vt:lpstr>
      <vt:lpstr>Evolution of Programming Languages</vt:lpstr>
      <vt:lpstr>PowerPoint 演示文稿</vt:lpstr>
      <vt:lpstr>PowerPoint 演示文稿</vt:lpstr>
      <vt:lpstr>PowerPoint 演示文稿</vt:lpstr>
      <vt:lpstr>How to Succeed?</vt:lpstr>
      <vt:lpstr>Research and Interview Oriented</vt:lpstr>
      <vt:lpstr>程序员 vs 程序猿</vt:lpstr>
      <vt:lpstr>Contents</vt:lpstr>
      <vt:lpstr>More</vt:lpstr>
      <vt:lpstr> Textbooks </vt:lpstr>
      <vt:lpstr>References: [Optional]</vt:lpstr>
      <vt:lpstr> References: [Recommended] </vt:lpstr>
      <vt:lpstr>References: [Optional]</vt:lpstr>
      <vt:lpstr>References: [Optional]</vt:lpstr>
      <vt:lpstr>References: [Optional]</vt:lpstr>
      <vt:lpstr>Useful Links</vt:lpstr>
    </vt:vector>
  </TitlesOfParts>
  <Company>DUT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-Introduction of Animation</dc:title>
  <dc:creator>Junjie Cao</dc:creator>
  <cp:lastModifiedBy>Wang SF</cp:lastModifiedBy>
  <cp:revision>86</cp:revision>
  <dcterms:created xsi:type="dcterms:W3CDTF">2016-05-16T00:41:48Z</dcterms:created>
  <dcterms:modified xsi:type="dcterms:W3CDTF">2019-02-21T01:43:54Z</dcterms:modified>
</cp:coreProperties>
</file>