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8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5" r:id="rId11"/>
    <p:sldId id="264" r:id="rId12"/>
    <p:sldId id="268" r:id="rId13"/>
    <p:sldId id="267" r:id="rId14"/>
    <p:sldId id="269" r:id="rId15"/>
    <p:sldId id="270" r:id="rId16"/>
    <p:sldId id="287" r:id="rId17"/>
    <p:sldId id="266" r:id="rId18"/>
    <p:sldId id="273" r:id="rId19"/>
    <p:sldId id="272" r:id="rId20"/>
    <p:sldId id="275" r:id="rId21"/>
    <p:sldId id="276" r:id="rId22"/>
    <p:sldId id="274" r:id="rId23"/>
    <p:sldId id="278" r:id="rId24"/>
    <p:sldId id="279" r:id="rId25"/>
    <p:sldId id="277" r:id="rId26"/>
    <p:sldId id="280" r:id="rId27"/>
    <p:sldId id="281" r:id="rId28"/>
    <p:sldId id="295" r:id="rId29"/>
    <p:sldId id="283" r:id="rId30"/>
    <p:sldId id="282" r:id="rId31"/>
    <p:sldId id="284" r:id="rId32"/>
    <p:sldId id="286" r:id="rId33"/>
    <p:sldId id="288" r:id="rId34"/>
    <p:sldId id="271" r:id="rId35"/>
    <p:sldId id="289" r:id="rId36"/>
    <p:sldId id="290" r:id="rId37"/>
    <p:sldId id="285" r:id="rId38"/>
    <p:sldId id="292" r:id="rId39"/>
    <p:sldId id="293" r:id="rId40"/>
    <p:sldId id="300" r:id="rId41"/>
    <p:sldId id="291" r:id="rId42"/>
    <p:sldId id="297" r:id="rId43"/>
    <p:sldId id="296" r:id="rId44"/>
    <p:sldId id="301" r:id="rId45"/>
    <p:sldId id="302" r:id="rId46"/>
    <p:sldId id="298" r:id="rId47"/>
    <p:sldId id="299" r:id="rId48"/>
    <p:sldId id="303" r:id="rId49"/>
    <p:sldId id="294" r:id="rId50"/>
    <p:sldId id="304" r:id="rId51"/>
    <p:sldId id="316" r:id="rId52"/>
    <p:sldId id="312" r:id="rId53"/>
    <p:sldId id="313" r:id="rId54"/>
    <p:sldId id="314" r:id="rId55"/>
    <p:sldId id="315" r:id="rId56"/>
    <p:sldId id="317" r:id="rId57"/>
    <p:sldId id="311" r:id="rId58"/>
    <p:sldId id="305" r:id="rId59"/>
    <p:sldId id="319" r:id="rId60"/>
    <p:sldId id="320" r:id="rId61"/>
    <p:sldId id="321" r:id="rId62"/>
    <p:sldId id="328" r:id="rId63"/>
    <p:sldId id="322" r:id="rId64"/>
    <p:sldId id="323" r:id="rId65"/>
    <p:sldId id="324" r:id="rId66"/>
    <p:sldId id="318" r:id="rId6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1786" userDrawn="1">
          <p15:clr>
            <a:srgbClr val="A4A3A4"/>
          </p15:clr>
        </p15:guide>
        <p15:guide id="3" pos="113" userDrawn="1">
          <p15:clr>
            <a:srgbClr val="A4A3A4"/>
          </p15:clr>
        </p15:guide>
        <p15:guide id="4" pos="623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074EF5-4B4C-2D2E-9975-4B639ED5097F}" name="Idriss" initials="I" userId="Idris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7B0"/>
    <a:srgbClr val="668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4" autoAdjust="0"/>
    <p:restoredTop sz="75097" autoAdjust="0"/>
  </p:normalViewPr>
  <p:slideViewPr>
    <p:cSldViewPr snapToGrid="0">
      <p:cViewPr varScale="1">
        <p:scale>
          <a:sx n="120" d="100"/>
          <a:sy n="120" d="100"/>
        </p:scale>
        <p:origin x="749" y="86"/>
      </p:cViewPr>
      <p:guideLst>
        <p:guide pos="3175"/>
        <p:guide orient="horz" pos="1786"/>
        <p:guide pos="113"/>
        <p:guide pos="62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34E81-72BB-45C5-BE15-32E1E62DA67A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6A3A-DE43-4D5D-8954-4DEDE58AA0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9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https://gist.github.com/tkrotoff/b1caa4c3a185629299ec234d2314e190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66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https://codesandbox.io/s/adoring-resonance-g2npxm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4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https://codesandbox.io/s/adoring-resonance-g2npxm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93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https://codesandbox.io/s/solitary-forest-vdmmnq</a:t>
            </a:r>
            <a:br>
              <a:rPr lang="fr-FR" dirty="0"/>
            </a:br>
            <a:r>
              <a:rPr lang="fr-FR" dirty="0"/>
              <a:t>La réactivité est un terme générique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3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https://codesandbox.io/s/solitary-forest-vdmmnq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62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5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https://codesandbox.io/s/epic-hodgkin-jypsxz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Invoquer une fonction possible car reste une expression javascript</a:t>
            </a:r>
            <a:br>
              <a:rPr lang="fr-FR" dirty="0"/>
            </a:br>
            <a:r>
              <a:rPr lang="fr-FR" dirty="0"/>
              <a:t>Vue n’a aucun moyen de savoir que le retour de la fonction à changé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3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https://codesandbox.io/s/pedantic-payne-nfq2kh</a:t>
            </a:r>
            <a:br>
              <a:rPr lang="fr-FR" dirty="0"/>
            </a:br>
            <a:br>
              <a:rPr lang="fr-FR" dirty="0"/>
            </a:br>
            <a:r>
              <a:rPr lang="fr-FR" dirty="0"/>
              <a:t>Ne marche que si les variables ont été initialisée avec </a:t>
            </a: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26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https://codesandbox.io/s/musing-sanderson-yrppgj?file=/src/components/Person.vue:0-154</a:t>
            </a:r>
          </a:p>
          <a:p>
            <a:br>
              <a:rPr lang="fr-FR" sz="1200" dirty="0"/>
            </a:br>
            <a:r>
              <a:rPr lang="fr-FR" sz="1200" dirty="0"/>
              <a:t>Dans ce cas, la méthode prend en paramètre l’évènement du DOM </a:t>
            </a:r>
            <a:r>
              <a:rPr lang="fr-FR" sz="1200" dirty="0" err="1"/>
              <a:t>PointerEvent</a:t>
            </a:r>
            <a:r>
              <a:rPr lang="fr-FR" sz="1200" dirty="0"/>
              <a:t>.</a:t>
            </a:r>
          </a:p>
          <a:p>
            <a:br>
              <a:rPr lang="fr-FR" sz="1200" dirty="0"/>
            </a:br>
            <a:r>
              <a:rPr lang="fr-FR" sz="1200" dirty="0"/>
              <a:t>Possibilité de mettre une expression Javascript. </a:t>
            </a:r>
          </a:p>
          <a:p>
            <a:endParaRPr lang="fr-FR" sz="1200" dirty="0"/>
          </a:p>
          <a:p>
            <a:r>
              <a:rPr lang="fr-FR" sz="1200" dirty="0"/>
              <a:t>Tout ce qui est entre guillemets sera exécuté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9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Exemple : le composant est créer</a:t>
            </a:r>
            <a:br>
              <a:rPr lang="fr-FR" sz="1200" dirty="0"/>
            </a:br>
            <a:r>
              <a:rPr lang="fr-FR" sz="1200" dirty="0"/>
              <a:t>le composant est attaché au DOM</a:t>
            </a:r>
          </a:p>
          <a:p>
            <a:r>
              <a:rPr lang="fr-FR" sz="1200" dirty="0"/>
              <a:t>Le composant est détaché du DOM</a:t>
            </a:r>
          </a:p>
          <a:p>
            <a:r>
              <a:rPr lang="fr-FR" sz="1200" dirty="0"/>
              <a:t>Le composant est </a:t>
            </a:r>
            <a:r>
              <a:rPr lang="fr-FR" sz="1200" dirty="0" err="1"/>
              <a:t>détrui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3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 est un UI Framework relativement léger et facile à prendre en main.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12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 est également réputé pour ses bonnes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6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En rouge sont les différentes étapes du cycle de vie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5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err="1"/>
              <a:t>onMounted</a:t>
            </a:r>
            <a:r>
              <a:rPr lang="fr-FR" sz="1200" dirty="0"/>
              <a:t> : quand le composant est entièrement initialisé. 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52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36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L’import du </a:t>
            </a:r>
            <a:r>
              <a:rPr lang="fr-FR" sz="1200" dirty="0" err="1"/>
              <a:t>defineProps</a:t>
            </a:r>
            <a:r>
              <a:rPr lang="fr-FR" sz="1200" dirty="0"/>
              <a:t> est facultatif</a:t>
            </a:r>
            <a:br>
              <a:rPr lang="fr-FR" sz="1200" dirty="0"/>
            </a:br>
            <a:r>
              <a:rPr lang="fr-FR" sz="1200" dirty="0"/>
              <a:t>https://codesandbox.io/s/white-smoke-zckkph?file=/src/components/Button.vue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540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L’import du </a:t>
            </a:r>
            <a:r>
              <a:rPr lang="fr-FR" sz="1200" dirty="0" err="1"/>
              <a:t>defineProps</a:t>
            </a:r>
            <a:r>
              <a:rPr lang="fr-FR" sz="1200" dirty="0"/>
              <a:t> est facultatif</a:t>
            </a:r>
            <a:br>
              <a:rPr lang="fr-FR" sz="1200" dirty="0"/>
            </a:br>
            <a:r>
              <a:rPr lang="fr-FR" sz="1200" dirty="0"/>
              <a:t>https://codesandbox.io/s/white-smoke-zckkph?file=/src/components/Button.vue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https://codesandbox.io/s/adoring-dewdney-3nphmr?file=/src/App.vue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38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L’import du </a:t>
            </a:r>
            <a:r>
              <a:rPr lang="fr-FR" sz="1200" dirty="0" err="1"/>
              <a:t>defineProps</a:t>
            </a:r>
            <a:r>
              <a:rPr lang="fr-FR" sz="1200" dirty="0"/>
              <a:t> est facultatif</a:t>
            </a:r>
            <a:br>
              <a:rPr lang="fr-FR" sz="1200" dirty="0"/>
            </a:br>
            <a:r>
              <a:rPr lang="fr-FR" sz="1200" dirty="0"/>
              <a:t>https://codesandbox.io/s/adoring-dewdney-3nphmr?file=/src/App.vue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L’import du </a:t>
            </a:r>
            <a:r>
              <a:rPr lang="fr-FR" sz="1200" dirty="0" err="1"/>
              <a:t>defineProps</a:t>
            </a:r>
            <a:r>
              <a:rPr lang="fr-FR" sz="1200" dirty="0"/>
              <a:t> est facultatif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11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31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38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894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Sans slot :</a:t>
            </a:r>
          </a:p>
          <a:p>
            <a:r>
              <a:rPr lang="fr-FR" sz="1200" dirty="0"/>
              <a:t>https://codesandbox.io/s/adoring-resonance-g2npxm</a:t>
            </a:r>
            <a:br>
              <a:rPr lang="fr-FR" sz="1200" dirty="0"/>
            </a:br>
            <a:endParaRPr lang="fr-FR" sz="1200" dirty="0"/>
          </a:p>
          <a:p>
            <a:r>
              <a:rPr lang="fr-FR" sz="1200" dirty="0"/>
              <a:t>Avec  :</a:t>
            </a:r>
            <a:br>
              <a:rPr lang="fr-FR" sz="1200" dirty="0"/>
            </a:br>
            <a:r>
              <a:rPr lang="fr-FR" sz="1200" dirty="0"/>
              <a:t>https://codesandbox.io/s/flamboyant-mopsa-9d6sy5?file=/src/components/Button.vue:0-108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04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699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21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Différence de performances :</a:t>
            </a:r>
          </a:p>
          <a:p>
            <a:r>
              <a:rPr lang="fr-FR" sz="1200" dirty="0"/>
              <a:t>Si l’expression change souvent, privilégié v-show.</a:t>
            </a:r>
            <a:br>
              <a:rPr lang="fr-FR" sz="1200" dirty="0"/>
            </a:br>
            <a:r>
              <a:rPr lang="fr-FR" sz="1200" dirty="0"/>
              <a:t>Si non privilégié le </a:t>
            </a:r>
            <a:r>
              <a:rPr lang="fr-FR" sz="1200" dirty="0" err="1"/>
              <a:t>v-if</a:t>
            </a:r>
            <a:r>
              <a:rPr lang="fr-FR" sz="1200" dirty="0"/>
              <a:t> qui ne </a:t>
            </a:r>
            <a:r>
              <a:rPr lang="fr-FR" sz="1200" dirty="0" err="1"/>
              <a:t>render</a:t>
            </a:r>
            <a:r>
              <a:rPr lang="fr-FR" sz="1200" dirty="0"/>
              <a:t> pas le composant inutilement.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7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90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82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03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013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290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7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L’application démarre donc toujours avec une composant principal à la racine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54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436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42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55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https://codesandbox.io/s/gracious-shadow-kw8yzk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80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7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63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https://codesandbox.io/s/reverent-aryabhata-9g3g5q?file=/src/components/Form.vue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3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58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43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33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terme JavaScript sera souvent utilisé dans le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635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Select multiple, </a:t>
            </a:r>
            <a:r>
              <a:rPr lang="fr-FR" sz="1200" dirty="0" err="1"/>
              <a:t>checkbox</a:t>
            </a:r>
            <a:r>
              <a:rPr lang="fr-FR" sz="1200" dirty="0"/>
              <a:t> multiples</a:t>
            </a:r>
            <a:br>
              <a:rPr lang="fr-FR" sz="1200" dirty="0"/>
            </a:br>
            <a:r>
              <a:rPr lang="fr-FR" sz="1200" dirty="0"/>
              <a:t>https://codesandbox.io/s/fervent-edison-gnlh9w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6971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Select multiple, </a:t>
            </a:r>
            <a:r>
              <a:rPr lang="fr-FR" sz="1200" dirty="0" err="1"/>
              <a:t>checkbox</a:t>
            </a:r>
            <a:r>
              <a:rPr lang="fr-FR" sz="1200" dirty="0"/>
              <a:t> multiples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75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231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Les </a:t>
            </a:r>
            <a:r>
              <a:rPr lang="fr-FR" sz="1200" dirty="0" err="1"/>
              <a:t>layouts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9524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Les </a:t>
            </a:r>
            <a:r>
              <a:rPr lang="fr-FR" sz="1200" dirty="0" err="1"/>
              <a:t>layouts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451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 router de Vue est un Plug In. Il faut donc utiliser la méthode user() pour l’utiliser dans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857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 router de Vue est un Plug In. Il faut donc utiliser la méthode user() pour l’utiliser dans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3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246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Utiliser la balise a provoque le </a:t>
            </a:r>
            <a:r>
              <a:rPr lang="fr-FR" sz="1200" dirty="0" err="1"/>
              <a:t>refresh</a:t>
            </a:r>
            <a:r>
              <a:rPr lang="fr-FR" sz="1200" dirty="0"/>
              <a:t> de toute la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48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Utiliser la balise a provoque le </a:t>
            </a:r>
            <a:r>
              <a:rPr lang="fr-FR" sz="1200" dirty="0" err="1"/>
              <a:t>refresh</a:t>
            </a:r>
            <a:r>
              <a:rPr lang="fr-FR" sz="1200" dirty="0"/>
              <a:t> de toute la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4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https://codesandbox.io/s/adoring-resonance-g2npxm?file=/src/components/Button.vue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074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80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2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https://codesandbox.io/s/adoring-resonance-g2npxm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57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https://codesandbox.io/s/adoring-resonance-g2npxm</a:t>
            </a:r>
            <a:br>
              <a:rPr lang="fr-FR" dirty="0"/>
            </a:br>
            <a:r>
              <a:rPr lang="fr-FR" dirty="0"/>
              <a:t>note sur l’attribut setup et </a:t>
            </a:r>
            <a:r>
              <a:rPr lang="fr-FR" dirty="0" err="1"/>
              <a:t>scoped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6A3A-DE43-4D5D-8954-4DEDE58AA0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388503-2D94-446B-969F-3DDE8A42A85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CBDB60-00B1-4AF2-A8FE-C766E8FF2BA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9284ED-2496-4F13-A186-C2166BC146C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8D0929-DCE1-4D3C-A9AE-4F11A8DFC093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06E82-DDC3-4F32-8444-9319CEFC49BE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344CE9-92AD-48B4-9059-56D9D161339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A476B5-DE83-4EEB-9CCC-43E44B248A1D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DCDE85-85D9-4381-8963-E095D491E42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C6A5A6-58EF-4080-AA5D-841A3E40B03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36D6BC-14F8-4E91-A3B6-D0EF0653B32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BAFE13-AB1B-4BB4-8FE9-E51E61F4E4C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DFA451-4B2B-49D4-AC5C-F2114B3E4B98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01D256-FB9A-44B3-A112-E8584F0ADD1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ACF329-AC63-4EC7-A80C-F673D3C8DBE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AE6F74-D73D-452E-B937-BBD9E56C5DF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43C3ED-3299-493F-AFA5-3F92F825816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CE4D9E-EABB-4D7D-8FCC-339ACE76B48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50DD36-DA1F-42B0-BD69-1B66885F5D7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CAD88C-FEEC-4556-9D32-8DE47FA54DB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5D0F23-2354-4C2A-A73C-78D215A65AE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94769-1A5E-4DC7-B756-CD89400F53B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DC55F4-76FF-4DEB-95EC-1A26AADF13F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739160-30F8-4C30-9337-4D6543F612B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47C7A9-9EE9-4DE2-A07B-495E48AA784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61634C-F304-4E9C-ABC2-8150CB22DDD3}" type="slidenum"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FFFFFF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FFFFFF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64DDCA-957A-4928-BCAD-7700957781E2}" type="slidenum"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FFFFFF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FFFFFF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FFFFFF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vee-validate.logaretm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uelidate-next.netlify.app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12000" y="1709640"/>
            <a:ext cx="647640" cy="210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Arial"/>
              </a:rPr>
              <a:t>{</a:t>
            </a:r>
            <a:endParaRPr lang="fr-FR" sz="1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60000" y="2304000"/>
            <a:ext cx="5759640" cy="113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spc="-1" dirty="0">
                <a:solidFill>
                  <a:srgbClr val="FFFFFF"/>
                </a:solidFill>
                <a:latin typeface="Segoe UI"/>
              </a:rPr>
              <a:t>Web App avec Vue 3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920000" y="1709640"/>
            <a:ext cx="647640" cy="210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Arial"/>
              </a:rPr>
              <a:t>}</a:t>
            </a:r>
            <a:endParaRPr lang="fr-FR" sz="1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Démarrage de l’application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application Vue doit être initialisée afin de pouvoir utiliser ses composants.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s’initialise en partant d’un composant principale, le composant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composant root sera le « point de départ » de votre interface.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3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Démarrage de l’application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vous faut donc d’une page index.html, d’un composant root ainsi que d’un script pour initialiser le Framework.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65D10-BF87-0935-51C9-311766CD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6" y="1779208"/>
            <a:ext cx="2079406" cy="3611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6C55E4-4DA4-BDE5-D986-8D69DD697C95}"/>
              </a:ext>
            </a:extLst>
          </p:cNvPr>
          <p:cNvSpPr txBox="1"/>
          <p:nvPr/>
        </p:nvSpPr>
        <p:spPr>
          <a:xfrm>
            <a:off x="2617613" y="1875163"/>
            <a:ext cx="7283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Sachant qu’il s’agit d’une SPA (Single Page Application) vous n’avez besoin que d’une seule page HTML</a:t>
            </a:r>
          </a:p>
        </p:txBody>
      </p:sp>
    </p:spTree>
    <p:extLst>
      <p:ext uri="{BB962C8B-B14F-4D97-AF65-F5344CB8AC3E}">
        <p14:creationId xmlns:p14="http://schemas.microsoft.com/office/powerpoint/2010/main" val="30439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Arial"/>
              </a:rPr>
              <a:t>Composant </a:t>
            </a:r>
            <a:r>
              <a:rPr lang="fr-FR" sz="2600" b="0" strike="noStrike" spc="-1" dirty="0">
                <a:solidFill>
                  <a:srgbClr val="5997B0"/>
                </a:solidFill>
                <a:latin typeface="Arial"/>
              </a:rPr>
              <a:t>Root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Arial"/>
              </a:rPr>
              <a:t>App.vue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D465BBE-56C4-767B-D6B0-EDE544A19478}"/>
              </a:ext>
            </a:extLst>
          </p:cNvPr>
          <p:cNvSpPr txBox="1">
            <a:spLocks/>
          </p:cNvSpPr>
          <p:nvPr/>
        </p:nvSpPr>
        <p:spPr>
          <a:xfrm>
            <a:off x="5791200" y="809460"/>
            <a:ext cx="4110038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composant « Root » est toujours nommé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App.vue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convention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E2010D-72ED-2A34-6F8B-56DFC222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25" y="280106"/>
            <a:ext cx="6453387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0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Script de démarrage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main.js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40101F-48A9-68DB-8B26-831B53308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" y="761153"/>
            <a:ext cx="10080625" cy="47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2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Fichier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index.html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80EEA0-AC05-701A-3A71-49D331D7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6" y="152400"/>
            <a:ext cx="8569234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III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 err="1">
                <a:solidFill>
                  <a:srgbClr val="FFFFFF"/>
                </a:solidFill>
                <a:latin typeface="Segoe UI"/>
              </a:rPr>
              <a:t>Core</a:t>
            </a: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 API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Template interpolation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Avec Vue est il est possible d’interagir avec le JavaScript depuis le HTML.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possible d’injecter le contenu d’une variable ou le résultat d’une expression JavaScript à l’intérieur du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c’est l’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E1C9D93-3190-0A0E-D04B-D09AB0699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133" y="2153871"/>
            <a:ext cx="6589182" cy="384005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C0F4EED-1C39-DF67-B7D4-25AA62F29C3C}"/>
              </a:ext>
            </a:extLst>
          </p:cNvPr>
          <p:cNvSpPr txBox="1"/>
          <p:nvPr/>
        </p:nvSpPr>
        <p:spPr>
          <a:xfrm>
            <a:off x="5765800" y="3473732"/>
            <a:ext cx="413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L’usage des doubles accolades ou </a:t>
            </a:r>
            <a:r>
              <a:rPr lang="fr-FR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brackets</a:t>
            </a: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 d’injecter des valeurs dynamiquement</a:t>
            </a:r>
          </a:p>
        </p:txBody>
      </p:sp>
    </p:spTree>
    <p:extLst>
      <p:ext uri="{BB962C8B-B14F-4D97-AF65-F5344CB8AC3E}">
        <p14:creationId xmlns:p14="http://schemas.microsoft.com/office/powerpoint/2010/main" val="142613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Réactivité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primordiale que la vue se mette à jour à chaque fois que le contenu d’une variable change.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 doit donc être en mesure de détecter les changements de valeurs.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réactivité ou </a:t>
            </a:r>
            <a:r>
              <a:rPr lang="fr-FR" sz="2400" i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reactivity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fait référence à la capacité de Vue à réagir au changement d’une variable.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bénéficier de la réactivité, il faut initialiser ses variables avec une fonction spéciale :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560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Réactivité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initialise votre variable avec un objet qui contient votre valeur.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L’inconvénient est que pour accéder à votre valeur, vous devez systématiquement passer par la propriété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l’objet retourné.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E854A4-C09F-0820-DB40-F1CADDD31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1691187"/>
            <a:ext cx="5638952" cy="42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7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Réactivité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variable se manipule comme avant. La valeur est automatiquement extraite.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n’est pas nécessaire (et impossible) de passer par la propriété .value.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 via 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 retourner un objet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Proxy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qui permet d’observer les changements effectués sur la propriété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486AC-B0B1-9892-3CE3-7359F9C00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467" y="2089994"/>
            <a:ext cx="6280797" cy="2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I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Introduction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Usage de fonction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Toutes les fonctions déclarées dans le script sont également accessible et invocables depuis le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1B5D3-9D2D-FACC-2D48-EE4135F48DB0}"/>
              </a:ext>
            </a:extLst>
          </p:cNvPr>
          <p:cNvSpPr txBox="1"/>
          <p:nvPr/>
        </p:nvSpPr>
        <p:spPr>
          <a:xfrm>
            <a:off x="5147557" y="1941688"/>
            <a:ext cx="4753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Dans l’exemple, si les variables changent, l’interface ne se mettra pas à jour et ce même si les variables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sont initialisées avec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8189DE-8365-CC1B-EBE0-429F5F167C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" y="1941688"/>
            <a:ext cx="4844257" cy="31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Computed</a:t>
            </a: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FFFFFF"/>
                </a:solidFill>
                <a:latin typeface="Segoe UI"/>
              </a:rPr>
              <a:t>Properties</a:t>
            </a:r>
            <a:endParaRPr lang="fr-FR" sz="2600" b="0" strike="noStrike" spc="-1" dirty="0">
              <a:solidFill>
                <a:srgbClr val="668592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possible de définir des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des variables dont le contenu est le résultat d’une expression JavaScript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1B5D3-9D2D-FACC-2D48-EE4135F48DB0}"/>
              </a:ext>
            </a:extLst>
          </p:cNvPr>
          <p:cNvSpPr txBox="1"/>
          <p:nvPr/>
        </p:nvSpPr>
        <p:spPr>
          <a:xfrm>
            <a:off x="5147557" y="1941688"/>
            <a:ext cx="475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utilisant la fonction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l’interface se mettra à jour si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4A79EF-1508-2A17-EF89-741ED3CF4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5" y="1795928"/>
            <a:ext cx="4875473" cy="36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Event Handling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l’aide du mot clé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v-on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du symbole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il est possible de s’abonner à tout évènement émis par un élément du DOM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0E57C1-92BB-E485-F8D2-34F654C4B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749778"/>
            <a:ext cx="4906985" cy="36406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0043EE4-2230-8C30-3677-BD809F89836A}"/>
              </a:ext>
            </a:extLst>
          </p:cNvPr>
          <p:cNvSpPr txBox="1"/>
          <p:nvPr/>
        </p:nvSpPr>
        <p:spPr>
          <a:xfrm>
            <a:off x="5271911" y="1749778"/>
            <a:ext cx="462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n’est pas nécessaire d’appeler une fonction, tout expression JavaScript est acceptée</a:t>
            </a:r>
          </a:p>
        </p:txBody>
      </p:sp>
    </p:spTree>
    <p:extLst>
      <p:ext uri="{BB962C8B-B14F-4D97-AF65-F5344CB8AC3E}">
        <p14:creationId xmlns:p14="http://schemas.microsoft.com/office/powerpoint/2010/main" val="373471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Component</a:t>
            </a:r>
            <a:r>
              <a:rPr lang="fr-FR" sz="2600" b="0" strike="noStrike" spc="-1" dirty="0">
                <a:solidFill>
                  <a:srgbClr val="668592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Lifecycle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composant Vue passe par une succession d’étapes depuis son initialisation jusqu’à sa destruction.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5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 dirty="0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Event Handling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E2C785E-7AA7-F075-15FD-26DB2F9C9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8" y="539640"/>
            <a:ext cx="3244621" cy="51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 err="1">
                <a:solidFill>
                  <a:schemeClr val="bg1"/>
                </a:solidFill>
                <a:latin typeface="Segoe UI"/>
              </a:rPr>
              <a:t>Lifecycle</a:t>
            </a:r>
            <a:r>
              <a:rPr lang="fr-FR" sz="2600" b="0" strike="noStrike" spc="-1" dirty="0">
                <a:solidFill>
                  <a:srgbClr val="668592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Hooks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sont des méthodes qui permettent de s’abonner à une de ces étapes.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1130E-E7DE-33D0-E8DB-2154BDA5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976916"/>
            <a:ext cx="5915378" cy="32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6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Les</a:t>
            </a:r>
            <a:r>
              <a:rPr lang="fr-FR" sz="2600" b="0" strike="noStrike" spc="-1" dirty="0">
                <a:solidFill>
                  <a:srgbClr val="668592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Props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composant peut être initialisé avec des paramètres. Ces paramètres sont appelés des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sont des propriétés similaires aux attributs des balises HTML.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vont servir à configurer votre composant lors de son utilisation.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8B4755-F818-10CB-E9DF-9A1B40F3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4171949"/>
            <a:ext cx="7090657" cy="8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Les</a:t>
            </a:r>
            <a:r>
              <a:rPr lang="fr-FR" sz="2600" b="0" strike="noStrike" spc="-1" dirty="0">
                <a:solidFill>
                  <a:srgbClr val="668592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Props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doivent être déclarées avec 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defineProps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pouvoir être utilisées.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F5E8E1-FEC8-B367-3F86-36F1BCD7C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857946"/>
            <a:ext cx="7598657" cy="36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2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Le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valeur passer à votre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via un attribut sera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toujours une string.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L’usage du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du mot clé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de mettre une expression JavaScript ou une variable.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 cette variable est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réactive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 composant pourra se mettre à jour en fonction des changements fait sur la variable.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binding peut s’utiliser également sur les attributs natifs d’un élément : id, src, href, etc.</a:t>
            </a:r>
          </a:p>
        </p:txBody>
      </p:sp>
    </p:spTree>
    <p:extLst>
      <p:ext uri="{BB962C8B-B14F-4D97-AF65-F5344CB8AC3E}">
        <p14:creationId xmlns:p14="http://schemas.microsoft.com/office/powerpoint/2010/main" val="328517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rgbClr val="5997B0"/>
                </a:solidFill>
                <a:latin typeface="Segoe UI"/>
              </a:rPr>
              <a:t>Déclarer</a:t>
            </a:r>
            <a:r>
              <a:rPr lang="fr-FR" sz="2600" spc="-1" dirty="0">
                <a:solidFill>
                  <a:schemeClr val="bg1"/>
                </a:solidFill>
                <a:latin typeface="Segoe UI"/>
              </a:rPr>
              <a:t> des </a:t>
            </a:r>
            <a:r>
              <a:rPr lang="fr-FR" sz="2600" spc="-1" dirty="0">
                <a:solidFill>
                  <a:srgbClr val="5997B0"/>
                </a:solidFill>
                <a:latin typeface="Segoe UI"/>
              </a:rPr>
              <a:t>évènements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composants ont la capacité d’émettre le propres évènements, en plus des évènements natifs. (click,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mouseover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defineEmits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permet de déclarer les évènements qu’on composant est capable d’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émèttre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Elle retourne une fonction permettant d’émettre les évènements déclarés.</a:t>
            </a:r>
          </a:p>
        </p:txBody>
      </p:sp>
    </p:spTree>
    <p:extLst>
      <p:ext uri="{BB962C8B-B14F-4D97-AF65-F5344CB8AC3E}">
        <p14:creationId xmlns:p14="http://schemas.microsoft.com/office/powerpoint/2010/main" val="28021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Les </a:t>
            </a:r>
            <a:r>
              <a:rPr lang="fr-FR" sz="2600" b="0" strike="noStrike" spc="-1" dirty="0" err="1">
                <a:solidFill>
                  <a:srgbClr val="FFFFFF"/>
                </a:solidFill>
                <a:latin typeface="Segoe UI"/>
              </a:rPr>
              <a:t>Frameworks</a:t>
            </a: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 JavaScript</a:t>
            </a:r>
            <a:endParaRPr lang="fr-F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79388" y="899999"/>
            <a:ext cx="9721850" cy="43549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existe énormément de UI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(ou client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JavaScript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4BD7B02-E9B8-F275-8438-72BDAFE9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4963" y="1792350"/>
            <a:ext cx="1439510" cy="12427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C0C6E3-4E4F-E4EE-0548-C136277BB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40" y="2051496"/>
            <a:ext cx="1072122" cy="12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77B8B9-D201-0285-AF5C-DD01B6F9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70" y="2183409"/>
            <a:ext cx="839623" cy="8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52791DC-E86E-6001-7342-B9B4F17AF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963" y="3780649"/>
            <a:ext cx="1439510" cy="152948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BAD44073-4591-F6F0-36E4-FF42EF06D4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179" y="2250848"/>
            <a:ext cx="2213254" cy="198847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601662-AD80-49EE-3B68-C0939349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26" y="3934194"/>
            <a:ext cx="1262878" cy="87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4378A6-F8CD-B7ED-D856-295EE760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50" y="3780649"/>
            <a:ext cx="977264" cy="9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 dirty="0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Emettre</a:t>
            </a: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 un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évènement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defineEmits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prend en paramètre le nom des évènements à déclarés. Les évènements sont émis via la fonction retournée.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50671F-D8FB-BF3E-FCC5-CF657D90D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873955"/>
            <a:ext cx="4443412" cy="36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Réagir aux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changements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Lorsque, par exemple, une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déclarée, il est possible que la valeur qui lui soit passée change.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de s’abonner aux changements d’une variable réactive, qu’elle soit une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une variable déclarée via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960DCB-D48E-3125-9BA6-6C8B64329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3099337"/>
            <a:ext cx="4136849" cy="23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1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Réagir aux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changements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cas de l’objet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 premier argument doit être une fonction retournant la propriété à surveiller :</a:t>
            </a: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E84D65-838B-FD7C-DDFA-BFE842A6E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082241"/>
            <a:ext cx="8211432" cy="33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IV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Compo</a:t>
            </a:r>
            <a:r>
              <a:rPr lang="fr-FR" sz="4400" spc="-1" dirty="0">
                <a:solidFill>
                  <a:srgbClr val="FFFFFF"/>
                </a:solidFill>
                <a:latin typeface="Segoe UI"/>
              </a:rPr>
              <a:t>nent Template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015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L’usage des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slots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slot est une zone dans laquelle vous allez pouvoir injecter le contenu saisi entre la balise ouvrante et la balise fermante de votre composant.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607EA50-4424-0FE1-DA51-64E5ADE5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135011"/>
            <a:ext cx="3432329" cy="2844384"/>
          </a:xfrm>
          <a:prstGeom prst="rect">
            <a:avLst/>
          </a:prstGeom>
        </p:spPr>
      </p:pic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D3DA76A3-630C-A2C4-B261-12F8059D1708}"/>
              </a:ext>
            </a:extLst>
          </p:cNvPr>
          <p:cNvSpPr/>
          <p:nvPr/>
        </p:nvSpPr>
        <p:spPr>
          <a:xfrm>
            <a:off x="3702756" y="3145221"/>
            <a:ext cx="327377" cy="1031668"/>
          </a:xfrm>
          <a:prstGeom prst="rightBrace">
            <a:avLst>
              <a:gd name="adj1" fmla="val 25626"/>
              <a:gd name="adj2" fmla="val 50000"/>
            </a:avLst>
          </a:prstGeom>
          <a:ln w="28575">
            <a:solidFill>
              <a:srgbClr val="59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456EB2-59DE-CA81-D76E-91C0F6BA2037}"/>
              </a:ext>
            </a:extLst>
          </p:cNvPr>
          <p:cNvSpPr txBox="1"/>
          <p:nvPr/>
        </p:nvSpPr>
        <p:spPr>
          <a:xfrm>
            <a:off x="4121172" y="343022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Contenu à restituer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EC8129-683B-66F3-0CE0-7863B5CD5F4F}"/>
              </a:ext>
            </a:extLst>
          </p:cNvPr>
          <p:cNvSpPr txBox="1"/>
          <p:nvPr/>
        </p:nvSpPr>
        <p:spPr>
          <a:xfrm>
            <a:off x="179388" y="4979395"/>
            <a:ext cx="34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App.vue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65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L’usage des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slots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composant spécial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&lt;slot&gt;&lt;/slot&gt;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 d’indiquer à Vue où restituer le contenu au sein de votre composant.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456EB2-59DE-CA81-D76E-91C0F6BA2037}"/>
              </a:ext>
            </a:extLst>
          </p:cNvPr>
          <p:cNvSpPr txBox="1"/>
          <p:nvPr/>
        </p:nvSpPr>
        <p:spPr>
          <a:xfrm>
            <a:off x="4989689" y="3488201"/>
            <a:ext cx="44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Endroit où injecter le contenu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DE8A6DD-7EF2-9D08-119A-60F521A9B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965136"/>
            <a:ext cx="3678999" cy="3212394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6E93670-2D67-837D-031B-5F5570C864AC}"/>
              </a:ext>
            </a:extLst>
          </p:cNvPr>
          <p:cNvCxnSpPr>
            <a:cxnSpLocks/>
          </p:cNvCxnSpPr>
          <p:nvPr/>
        </p:nvCxnSpPr>
        <p:spPr>
          <a:xfrm flipH="1">
            <a:off x="3858386" y="3721224"/>
            <a:ext cx="1114370" cy="0"/>
          </a:xfrm>
          <a:prstGeom prst="straightConnector1">
            <a:avLst/>
          </a:prstGeom>
          <a:ln w="28575">
            <a:solidFill>
              <a:srgbClr val="599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E8A923B-8CE2-E6A3-0879-344F65744BB8}"/>
              </a:ext>
            </a:extLst>
          </p:cNvPr>
          <p:cNvSpPr txBox="1"/>
          <p:nvPr/>
        </p:nvSpPr>
        <p:spPr>
          <a:xfrm>
            <a:off x="229597" y="5177530"/>
            <a:ext cx="35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Button.vue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95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Conditional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Rendering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possible de n’afficher certain composant que sous certaines conditions.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vue il existe 2 directives pour gérer ce cas :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v-if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v-show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A826E6B-F8CD-5924-E799-58A9742DC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69" y="2199786"/>
            <a:ext cx="4524730" cy="319065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D78DB97-6BC9-96A0-6EDA-8F66FAFC5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199787"/>
            <a:ext cx="4280150" cy="31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53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Conditional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Rendering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directive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v-if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 retirer ou insérer l’élément dans le DOM en fonction d’une  expression JavaScript.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l’expression est évaluée à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l’élément est inséré. A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l’élément est retiré.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L’élément ne sera jamais inséré tant que l’expression ne passe pas à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66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Conditional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Rendering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directive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v-show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revanche ne fait que jouer sur la propriété CSS display.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l’expression est évaluée à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propriété display inchangée. A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passera à </a:t>
            </a:r>
            <a:r>
              <a:rPr lang="fr-FR" sz="2400" i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L’élément sera toujours présent dans le DOM, mais inséré qu’une seule fois à l’initialisation.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494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rgbClr val="5997B0"/>
                </a:solidFill>
                <a:latin typeface="Segoe UI"/>
              </a:rPr>
              <a:t>Itération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63423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directive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v-for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d’itérer sur un tableau et de dupliquer l’élément sur laquelle elle est appliquée autant de fois qu’il y a d’éléments dans le tableau.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L’expression comporte à gauche le nom de la variable qui reçoit les éléments du tableau et à droite le tableau sur lequel itérer.</a:t>
            </a: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F773BACB-7C91-EED5-6D78-8C95BD99C287}"/>
              </a:ext>
            </a:extLst>
          </p:cNvPr>
          <p:cNvSpPr/>
          <p:nvPr/>
        </p:nvSpPr>
        <p:spPr>
          <a:xfrm rot="16200000">
            <a:off x="2109218" y="3952840"/>
            <a:ext cx="155448" cy="8534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B5904CA-A62D-F7B1-370A-0E58894ED6F8}"/>
              </a:ext>
            </a:extLst>
          </p:cNvPr>
          <p:cNvSpPr/>
          <p:nvPr/>
        </p:nvSpPr>
        <p:spPr>
          <a:xfrm rot="16200000">
            <a:off x="3835025" y="3869140"/>
            <a:ext cx="155448" cy="1020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C51FE4-CE1C-3D89-D2AE-727D9E9D2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6259" r="10096" b="61619"/>
          <a:stretch/>
        </p:blipFill>
        <p:spPr>
          <a:xfrm>
            <a:off x="264861" y="3693590"/>
            <a:ext cx="4389120" cy="5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Pourquoi Vue</a:t>
            </a:r>
            <a:endParaRPr lang="fr-F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0677E1B-BF1B-B214-CAB3-0578626AB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558" y="824656"/>
            <a:ext cx="1439510" cy="12427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E5000D-DDB5-61C9-FAE4-04D970C8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36" y="2352374"/>
            <a:ext cx="7444154" cy="22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6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rgbClr val="5997B0"/>
                </a:solidFill>
                <a:latin typeface="Segoe UI"/>
              </a:rPr>
              <a:t>Itération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 avec un tableau d’objets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3EEDC1-880F-53BD-B6A4-AAD9B96ABE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543071"/>
            <a:ext cx="5099816" cy="38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29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Class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possible d’utiliser le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 l’attribut class. La valeur passée peut être 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objet contenant la liste des classes à appliquer/retirer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tableau listant les classes à appliquer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60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string contenant la ou les classes séparées par des espaces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60000"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60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le binding se fait avec une variable, il faut veiller à ce que cette dernière soit réactive pour que tout changements sur la variable impacte bien l’attribut class de l’élément.</a:t>
            </a:r>
          </a:p>
        </p:txBody>
      </p:sp>
    </p:spTree>
    <p:extLst>
      <p:ext uri="{BB962C8B-B14F-4D97-AF65-F5344CB8AC3E}">
        <p14:creationId xmlns:p14="http://schemas.microsoft.com/office/powerpoint/2010/main" val="4029701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Class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5040312" y="899999"/>
            <a:ext cx="4860926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Binding avec un tableau de string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91C34B-6E63-8762-8C1A-98663B26CB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787851"/>
            <a:ext cx="4459030" cy="46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9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Class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Binding avec un objet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429B98-FF71-583B-4DEF-A45175CB4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477922"/>
            <a:ext cx="7760476" cy="39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8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Style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Pareillement, le binding peut s’utiliser avec l’attribut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style se configure avec un objet dont les clés sont les propriétés CSS à modifier :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propriétés CSS peuvent être en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camelCase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en kebab-case</a:t>
            </a:r>
          </a:p>
        </p:txBody>
      </p:sp>
    </p:spTree>
    <p:extLst>
      <p:ext uri="{BB962C8B-B14F-4D97-AF65-F5344CB8AC3E}">
        <p14:creationId xmlns:p14="http://schemas.microsoft.com/office/powerpoint/2010/main" val="1073237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Style</a:t>
            </a:r>
            <a:r>
              <a:rPr lang="fr-FR" sz="2600" b="0" strike="noStrike" spc="-1" dirty="0">
                <a:solidFill>
                  <a:schemeClr val="bg1">
                    <a:lumMod val="95000"/>
                  </a:schemeClr>
                </a:solidFill>
                <a:latin typeface="Segoe UI"/>
              </a:rPr>
              <a:t> Binding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d’utilisation du style binding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16863B-63B3-52A9-E08E-AF3EBB0A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591200"/>
            <a:ext cx="7511149" cy="37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3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Template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Ref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une variable déclarée dans le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initialisée avec l’élément sur lequel elle s’applique.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Template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accessible dans  le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via l’objet spécial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refs</a:t>
            </a: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9286B4-21A1-4D89-6046-704DAD0C3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483547"/>
            <a:ext cx="7318693" cy="29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8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Template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Ref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</a:t>
            </a: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&amp;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Composant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accéder au contenu d’une Template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dans script, il suffit d’initialiser une variable du même nom avec 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4DCD2E-1896-9E6C-48C9-4370267F4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722865"/>
            <a:ext cx="4655528" cy="38455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11DC55-D58D-1001-E446-4C6459C56167}"/>
              </a:ext>
            </a:extLst>
          </p:cNvPr>
          <p:cNvSpPr txBox="1"/>
          <p:nvPr/>
        </p:nvSpPr>
        <p:spPr>
          <a:xfrm>
            <a:off x="5039820" y="1947713"/>
            <a:ext cx="4860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 : La variable sera à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 que le composant n’est pas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mounted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7020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Template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</a:t>
            </a:r>
            <a:r>
              <a:rPr lang="fr-FR" sz="2600" b="0" strike="noStrike" spc="-1" dirty="0" err="1">
                <a:solidFill>
                  <a:srgbClr val="5997B0"/>
                </a:solidFill>
                <a:latin typeface="Segoe UI"/>
              </a:rPr>
              <a:t>Ref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</a:t>
            </a: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&amp;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 Composant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 qu’une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appliquée sur un composant, elle permet de donner accès à son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instance.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L’instance peut donner accès aux variables et fonctions publiques d’un composant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Toutefois, les variables et fonctions étant privées par défaut, il faut utiliser 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defineExpose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marquer variables ou fonctions comme étant accessible publiquement depuis une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887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V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Les Formulaires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38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II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Fonctionnement Général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905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Les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formulaires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formulaires jouent une importance cruciale dans une Web App 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Ils permettent aux utilisateurs de saisir et de soumettre des informations.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 l’on gère des données saisies par l’utilisateur, il est important de 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Pouvoir récupérer la donnée saisie depuis un input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Valider la donnée saisie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Communiquer sur les erreurs de validation</a:t>
            </a:r>
          </a:p>
        </p:txBody>
      </p:sp>
    </p:spTree>
    <p:extLst>
      <p:ext uri="{BB962C8B-B14F-4D97-AF65-F5344CB8AC3E}">
        <p14:creationId xmlns:p14="http://schemas.microsoft.com/office/powerpoint/2010/main" val="135336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Les Inputs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binding fonctionne avec tous les attributs HTML, y compris l’attribut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balise input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CB915D-0AE8-6635-8BF0-24BAE9F8C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779621"/>
            <a:ext cx="6473660" cy="37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48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La directive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v-model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simplifier la gestion des formulaires, Vue introduit une directive spéciale : la directive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v-model.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v-model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de faire du </a:t>
            </a:r>
            <a:r>
              <a:rPr lang="fr-FR" sz="2400" b="1" i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two-way</a:t>
            </a:r>
            <a:r>
              <a:rPr lang="fr-FR" sz="2400" b="1" i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binding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 la valeur change dans le Javascript, l’input est mis à jour.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lorsque la valeur de l’input change, la variable est mise à jour dans le Javascript</a:t>
            </a:r>
            <a:endParaRPr lang="fr-FR" sz="2400" b="1" i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1A66D3-A00A-2C54-4F47-FE4B8072C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t="74080" b="11921"/>
          <a:stretch/>
        </p:blipFill>
        <p:spPr>
          <a:xfrm>
            <a:off x="179387" y="4370202"/>
            <a:ext cx="6446595" cy="5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78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La directive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v-model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n’est donc plus nécessaire de s’abonner à l’évènement input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D91001-1F40-656F-FF06-441B258A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" y="1556297"/>
            <a:ext cx="6896176" cy="37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0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chemeClr val="bg1"/>
                </a:solidFill>
                <a:latin typeface="Segoe UI"/>
              </a:rPr>
              <a:t>La directive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v-model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plus, v-model fonctionne avec toutes les balises de saisie 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Tous les types d’inputs,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select.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B5C4FC-4877-CCB2-9242-88F355831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872291"/>
            <a:ext cx="5093873" cy="36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99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v-model et </a:t>
            </a:r>
            <a:r>
              <a:rPr lang="fr-FR" sz="2600" spc="-1" dirty="0">
                <a:solidFill>
                  <a:srgbClr val="5997B0"/>
                </a:solidFill>
                <a:latin typeface="Segoe UI"/>
              </a:rPr>
              <a:t>sélection multiple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directive v-model fonctionne aussi avec plusieurs valeurs pour les select et les inputs de type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checkbox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996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Validation des formulaires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 gère pas la validation des formulaires nativement. Il faut donc se tourner vers des librairies spécifiques :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Vee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Validate</a:t>
            </a: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Vuelidate</a:t>
            </a: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4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888000" y="828000"/>
            <a:ext cx="2340000" cy="176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0" b="0" strike="noStrike" spc="-1" dirty="0">
                <a:solidFill>
                  <a:srgbClr val="5997B0"/>
                </a:solidFill>
                <a:latin typeface="Roman"/>
              </a:rPr>
              <a:t>VI</a:t>
            </a:r>
            <a:endParaRPr lang="fr-FR" sz="120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0000" y="3138120"/>
            <a:ext cx="575964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Segoe UI"/>
              </a:rPr>
              <a:t>Le </a:t>
            </a:r>
            <a:r>
              <a:rPr lang="fr-FR" sz="4400" b="0" strike="noStrike" spc="-1" dirty="0" err="1">
                <a:solidFill>
                  <a:srgbClr val="FFFFFF"/>
                </a:solidFill>
                <a:latin typeface="Segoe UI"/>
              </a:rPr>
              <a:t>Routing</a:t>
            </a:r>
            <a:endParaRPr lang="fr-F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812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La gestion des pages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 permet par défaut de faire des SPA.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routes sont donc gérées par le Framework.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principe est d’associer une portion de l’URL à un composant.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« pages » de l’application seront donc des composants liés à une route.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router de Vue est disponible dans package séparé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vue-router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60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Configuration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configurer le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faut donc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composant par route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objet pour de configuration pour faire la correspondance entre les composants et les routes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Indiquer à Vue à quel endroit de votre application insérer les pages dynamiquement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Introduction au Composant</a:t>
            </a:r>
            <a:endParaRPr lang="fr-F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L’architecture d’une application Vue (comme tout Framework JS moderne) repose sur des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composants</a:t>
            </a:r>
            <a:r>
              <a:rPr lang="fr-FR" sz="2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composant </a:t>
            </a:r>
            <a:r>
              <a:rPr lang="fr-FR" sz="2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un élément d’interface indépendant.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s’agit d’une brique permettant de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composer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application Vue.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composant s’utilise comme une balise HTML.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b="1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composant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une apparence, un comportement et un nom unique. Il regroupe donc HTML, CSS et JavaScript.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1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86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Configuration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configuration des routes se fait via un tableau.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routeur étant un plugin Vue, il faut la rajouter à l’application avec la méthode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de votre instance Vue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AEE54F-F361-7D21-17A5-94291D8D2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494164"/>
            <a:ext cx="5381680" cy="29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Configuration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route se configure en associant un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l’URL à un composant :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0D80B2-7F08-8610-E000-C352BDF6D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790097"/>
            <a:ext cx="6228980" cy="20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2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router-</a:t>
            </a:r>
            <a:r>
              <a:rPr lang="fr-FR" sz="2600" spc="-1" dirty="0" err="1">
                <a:solidFill>
                  <a:schemeClr val="bg1"/>
                </a:solidFill>
                <a:latin typeface="Segoe UI"/>
              </a:rPr>
              <a:t>view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indiquer à Vue où insérer les pages dans votre application, il faut utiliser le composant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&lt;router-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&gt;&lt;/router-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85C0F8-0902-5A9F-9AB6-8F3B258F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016300"/>
            <a:ext cx="8565851" cy="2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3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Navigation avec router-</a:t>
            </a:r>
            <a:r>
              <a:rPr lang="fr-FR" sz="2600" spc="-1" dirty="0" err="1">
                <a:solidFill>
                  <a:schemeClr val="bg1"/>
                </a:solidFill>
                <a:latin typeface="Segoe UI"/>
              </a:rPr>
              <a:t>link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la navigation, il faut abandonner la balise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&lt;a&gt;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&lt;/a&gt;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profit du composant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router-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B3970-ECAB-8BAA-808C-6998BD453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774260"/>
            <a:ext cx="6882063" cy="35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6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Router API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sein d’un composant, vous pouvez également utiliser l’instance du router pour changer de pages.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useRouter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retourne l’instance du routeur. La méthode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router.push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de naviguer vers une autre URL.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7D672E-3A79-221F-3CA6-F9F2EC45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98881"/>
            <a:ext cx="6372666" cy="21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8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spc="-1" dirty="0">
                <a:solidFill>
                  <a:schemeClr val="bg1"/>
                </a:solidFill>
                <a:latin typeface="Segoe UI"/>
              </a:rPr>
              <a:t>Paramètres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9AF56DA-38CA-4AC6-7D57-2F2E4C36F444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490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routes peuvent être configurés avec des paramètres.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valeur des paramètres est accessible sur l’objet route accessible avec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useRoute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ne pas confondre avec </a:t>
            </a:r>
            <a:r>
              <a:rPr lang="fr-FR" sz="2400" b="1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useRouter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07F50F-D260-3F7A-3B16-B5242110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3086721"/>
            <a:ext cx="7170188" cy="22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Structure d’une Application Vue</a:t>
            </a:r>
            <a:endParaRPr lang="fr-F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2FF8F9-F751-E083-C6F3-E9AD0921B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5" y="2548007"/>
            <a:ext cx="8738049" cy="34418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B49A52-C396-18EF-AF9C-6058CAAF40BC}"/>
              </a:ext>
            </a:extLst>
          </p:cNvPr>
          <p:cNvSpPr txBox="1"/>
          <p:nvPr/>
        </p:nvSpPr>
        <p:spPr>
          <a:xfrm>
            <a:off x="179387" y="807155"/>
            <a:ext cx="9721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C’est en « assemblant » les composants que l’on créé une application Vue.</a:t>
            </a:r>
          </a:p>
          <a:p>
            <a:b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structure finale de l’application sera une arborescence de composants.</a:t>
            </a:r>
          </a:p>
          <a:p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composant « Root » illustré est le composant principal et permet d’initialiser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63138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Composant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SFC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ED92198-3186-EBA8-C0F4-024D0E34CD7E}"/>
              </a:ext>
            </a:extLst>
          </p:cNvPr>
          <p:cNvSpPr txBox="1">
            <a:spLocks/>
          </p:cNvSpPr>
          <p:nvPr/>
        </p:nvSpPr>
        <p:spPr>
          <a:xfrm>
            <a:off x="179388" y="899999"/>
            <a:ext cx="9721850" cy="43549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créer un composant, il faut donc du JavaScript, du HTML et du CSS.</a:t>
            </a: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les trois peuvent être réunis en un seul fichier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.vue.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endParaRPr lang="fr-FR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composants déclarés en un fichier sont qualifiés de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ingle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ile 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omponent (</a:t>
            </a:r>
            <a:r>
              <a:rPr lang="fr-FR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SFC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endParaRPr lang="fr-F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est possible d’utiliser du </a:t>
            </a:r>
            <a:r>
              <a:rPr lang="fr-FR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dans un fichier .vue à la place du JavaScript.</a:t>
            </a:r>
          </a:p>
        </p:txBody>
      </p:sp>
    </p:spTree>
    <p:extLst>
      <p:ext uri="{BB962C8B-B14F-4D97-AF65-F5344CB8AC3E}">
        <p14:creationId xmlns:p14="http://schemas.microsoft.com/office/powerpoint/2010/main" val="296160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79640" cy="53964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fr-FR" sz="1400" b="1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00000" y="0"/>
            <a:ext cx="64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 dirty="0">
                <a:solidFill>
                  <a:srgbClr val="FFFFFF"/>
                </a:solidFill>
                <a:latin typeface="Segoe UI"/>
              </a:rPr>
              <a:t>Exemple d’un </a:t>
            </a:r>
            <a:r>
              <a:rPr lang="fr-FR" sz="2600" b="0" strike="noStrike" spc="-1" dirty="0">
                <a:solidFill>
                  <a:srgbClr val="5997B0"/>
                </a:solidFill>
                <a:latin typeface="Segoe UI"/>
              </a:rPr>
              <a:t>SFC</a:t>
            </a:r>
            <a:endParaRPr lang="fr-FR" sz="2600" b="0" strike="noStrike" spc="-1" dirty="0">
              <a:solidFill>
                <a:srgbClr val="5997B0"/>
              </a:solidFill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3454E0-585D-7904-FFFC-1BC41F6D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48" y="2336121"/>
            <a:ext cx="2301439" cy="99830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705941E-EC39-1EBD-3B9C-A10E5202C6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28444" y="2835275"/>
            <a:ext cx="1592304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3155200-9031-15BB-0F3A-4C7B92BB1307}"/>
              </a:ext>
            </a:extLst>
          </p:cNvPr>
          <p:cNvSpPr txBox="1"/>
          <p:nvPr/>
        </p:nvSpPr>
        <p:spPr>
          <a:xfrm>
            <a:off x="5040312" y="722489"/>
            <a:ext cx="486092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&lt;</a:t>
            </a:r>
            <a:r>
              <a:rPr lang="fr-FR" b="1" dirty="0" err="1"/>
              <a:t>template</a:t>
            </a:r>
            <a:r>
              <a:rPr lang="fr-FR" b="1" dirty="0"/>
              <a:t>&gt;</a:t>
            </a:r>
            <a:r>
              <a:rPr lang="fr-FR" dirty="0"/>
              <a:t> pour le HTML</a:t>
            </a:r>
          </a:p>
          <a:p>
            <a:pPr>
              <a:lnSpc>
                <a:spcPct val="150000"/>
              </a:lnSpc>
            </a:pPr>
            <a:r>
              <a:rPr lang="fr-FR" b="1" dirty="0"/>
              <a:t>&lt;script&gt; </a:t>
            </a:r>
            <a:r>
              <a:rPr lang="fr-FR" dirty="0"/>
              <a:t>pour le </a:t>
            </a:r>
            <a:r>
              <a:rPr lang="fr-FR" dirty="0" err="1"/>
              <a:t>TypeScript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&lt;style&gt; </a:t>
            </a:r>
            <a:r>
              <a:rPr lang="fr-FR" dirty="0"/>
              <a:t>pour le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F20E4-3297-DEFF-FD9B-71A3A3A6B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704" y="269820"/>
            <a:ext cx="5270524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14491</TotalTime>
  <Words>2689</Words>
  <Application>Microsoft Office PowerPoint</Application>
  <PresentationFormat>Personnalisé</PresentationFormat>
  <Paragraphs>352</Paragraphs>
  <Slides>65</Slides>
  <Notes>60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65</vt:i4>
      </vt:variant>
    </vt:vector>
  </HeadingPairs>
  <TitlesOfParts>
    <vt:vector size="74" baseType="lpstr">
      <vt:lpstr>Arial</vt:lpstr>
      <vt:lpstr>Calibri</vt:lpstr>
      <vt:lpstr>Roman</vt:lpstr>
      <vt:lpstr>Segoe UI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Idriss Hippocrate</cp:lastModifiedBy>
  <cp:revision>422</cp:revision>
  <dcterms:modified xsi:type="dcterms:W3CDTF">2023-12-01T09:47:31Z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2022-10-28T16:48:56Z</dcterms:created>
  <dc:creator/>
  <dc:description/>
  <dc:language>fr-FR</dc:language>
  <cp:lastModifiedBy/>
  <dcterms:modified xsi:type="dcterms:W3CDTF">2022-11-18T15:26:42Z</dcterms:modified>
  <cp:revision>34</cp:revision>
  <dc:subject/>
  <dc:title/>
</cp:coreProperties>
</file>