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304" r:id="rId3"/>
    <p:sldId id="305" r:id="rId4"/>
    <p:sldId id="310" r:id="rId5"/>
    <p:sldId id="301" r:id="rId6"/>
    <p:sldId id="307" r:id="rId7"/>
    <p:sldId id="311" r:id="rId8"/>
    <p:sldId id="312" r:id="rId9"/>
    <p:sldId id="313" r:id="rId10"/>
    <p:sldId id="314" r:id="rId11"/>
    <p:sldId id="315" r:id="rId12"/>
    <p:sldId id="316" r:id="rId13"/>
    <p:sldId id="318" r:id="rId14"/>
    <p:sldId id="319" r:id="rId15"/>
    <p:sldId id="317" r:id="rId16"/>
    <p:sldId id="320" r:id="rId17"/>
    <p:sldId id="321" r:id="rId18"/>
    <p:sldId id="325" r:id="rId19"/>
    <p:sldId id="329" r:id="rId20"/>
    <p:sldId id="330" r:id="rId21"/>
    <p:sldId id="331" r:id="rId22"/>
    <p:sldId id="323" r:id="rId23"/>
    <p:sldId id="324" r:id="rId24"/>
    <p:sldId id="326" r:id="rId25"/>
    <p:sldId id="327" r:id="rId26"/>
    <p:sldId id="328" r:id="rId27"/>
    <p:sldId id="332" r:id="rId28"/>
    <p:sldId id="333" r:id="rId29"/>
    <p:sldId id="334" r:id="rId30"/>
    <p:sldId id="338" r:id="rId31"/>
    <p:sldId id="336" r:id="rId32"/>
    <p:sldId id="337" r:id="rId33"/>
    <p:sldId id="266" r:id="rId3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836439"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j-lt"/>
        <a:ea typeface="+mj-ea"/>
        <a:cs typeface="+mj-cs"/>
        <a:sym typeface="Helvetica"/>
      </a:defRPr>
    </a:lvl1pPr>
    <a:lvl2pPr marL="0" marR="0" indent="0" algn="l" defTabSz="1836439"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j-lt"/>
        <a:ea typeface="+mj-ea"/>
        <a:cs typeface="+mj-cs"/>
        <a:sym typeface="Helvetica"/>
      </a:defRPr>
    </a:lvl2pPr>
    <a:lvl3pPr marL="0" marR="0" indent="0" algn="l" defTabSz="1836439"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j-lt"/>
        <a:ea typeface="+mj-ea"/>
        <a:cs typeface="+mj-cs"/>
        <a:sym typeface="Helvetica"/>
      </a:defRPr>
    </a:lvl3pPr>
    <a:lvl4pPr marL="0" marR="0" indent="0" algn="l" defTabSz="1836439"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j-lt"/>
        <a:ea typeface="+mj-ea"/>
        <a:cs typeface="+mj-cs"/>
        <a:sym typeface="Helvetica"/>
      </a:defRPr>
    </a:lvl4pPr>
    <a:lvl5pPr marL="0" marR="0" indent="0" algn="l" defTabSz="1836439"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j-lt"/>
        <a:ea typeface="+mj-ea"/>
        <a:cs typeface="+mj-cs"/>
        <a:sym typeface="Helvetica"/>
      </a:defRPr>
    </a:lvl5pPr>
    <a:lvl6pPr marL="0" marR="0" indent="0" algn="l" defTabSz="1836439"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j-lt"/>
        <a:ea typeface="+mj-ea"/>
        <a:cs typeface="+mj-cs"/>
        <a:sym typeface="Helvetica"/>
      </a:defRPr>
    </a:lvl6pPr>
    <a:lvl7pPr marL="0" marR="0" indent="0" algn="l" defTabSz="1836439"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j-lt"/>
        <a:ea typeface="+mj-ea"/>
        <a:cs typeface="+mj-cs"/>
        <a:sym typeface="Helvetica"/>
      </a:defRPr>
    </a:lvl7pPr>
    <a:lvl8pPr marL="0" marR="0" indent="0" algn="l" defTabSz="1836439"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j-lt"/>
        <a:ea typeface="+mj-ea"/>
        <a:cs typeface="+mj-cs"/>
        <a:sym typeface="Helvetica"/>
      </a:defRPr>
    </a:lvl8pPr>
    <a:lvl9pPr marL="0" marR="0" indent="0" algn="l" defTabSz="1836439"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j-lt"/>
        <a:ea typeface="+mj-ea"/>
        <a:cs typeface="+mj-cs"/>
        <a:sym typeface="Helvetica"/>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EBF7"/>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25400"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25400"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aj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25400"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25400"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25400"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25400"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25400"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25400"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3175" cap="flat">
              <a:noFill/>
              <a:miter lim="400000"/>
            </a:ln>
          </a:left>
          <a:right>
            <a:ln w="3175" cap="flat">
              <a:noFill/>
              <a:miter lim="400000"/>
            </a:ln>
          </a:right>
          <a:top>
            <a:ln w="3175" cap="flat">
              <a:noFill/>
              <a:miter lim="400000"/>
            </a:ln>
          </a:top>
          <a:bottom>
            <a:ln w="3175" cap="flat">
              <a:noFill/>
              <a:miter lim="400000"/>
            </a:ln>
          </a:bottom>
          <a:insideH>
            <a:ln w="3175" cap="flat">
              <a:noFill/>
              <a:miter lim="400000"/>
            </a:ln>
          </a:insideH>
          <a:insideV>
            <a:ln w="3175"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3175" cap="flat">
              <a:noFill/>
              <a:miter lim="400000"/>
            </a:ln>
          </a:left>
          <a:right>
            <a:ln w="3175" cap="flat">
              <a:noFill/>
              <a:miter lim="400000"/>
            </a:ln>
          </a:right>
          <a:top>
            <a:ln w="3175" cap="flat">
              <a:noFill/>
              <a:miter lim="400000"/>
            </a:ln>
          </a:top>
          <a:bottom>
            <a:ln w="3175" cap="flat">
              <a:noFill/>
              <a:miter lim="400000"/>
            </a:ln>
          </a:bottom>
          <a:insideH>
            <a:ln w="3175" cap="flat">
              <a:noFill/>
              <a:miter lim="400000"/>
            </a:ln>
          </a:insideH>
          <a:insideV>
            <a:ln w="3175" cap="flat">
              <a:noFill/>
              <a:miter lim="400000"/>
            </a:ln>
          </a:insideV>
        </a:tcBdr>
        <a:fill>
          <a:solidFill>
            <a:schemeClr val="accent1"/>
          </a:solidFill>
        </a:fill>
      </a:tcStyle>
    </a:firstCol>
    <a:lastRow>
      <a:tcTxStyle b="on" i="off">
        <a:fontRef idx="major">
          <a:srgbClr val="000000"/>
        </a:fontRef>
        <a:srgbClr val="000000"/>
      </a:tcTxStyle>
      <a:tcStyle>
        <a:tcBdr>
          <a:left>
            <a:ln w="3175" cap="flat">
              <a:noFill/>
              <a:miter lim="400000"/>
            </a:ln>
          </a:left>
          <a:right>
            <a:ln w="3175" cap="flat">
              <a:noFill/>
              <a:miter lim="400000"/>
            </a:ln>
          </a:right>
          <a:top>
            <a:ln w="25400" cap="flat">
              <a:solidFill>
                <a:srgbClr val="000000"/>
              </a:solidFill>
              <a:prstDash val="solid"/>
              <a:round/>
            </a:ln>
          </a:top>
          <a:bottom>
            <a:ln w="12700" cap="flat">
              <a:solidFill>
                <a:srgbClr val="000000"/>
              </a:solidFill>
              <a:prstDash val="solid"/>
              <a:round/>
            </a:ln>
          </a:bottom>
          <a:insideH>
            <a:ln w="3175" cap="flat">
              <a:noFill/>
              <a:miter lim="400000"/>
            </a:ln>
          </a:insideH>
          <a:insideV>
            <a:ln w="3175" cap="flat">
              <a:noFill/>
              <a:miter lim="400000"/>
            </a:ln>
          </a:insideV>
        </a:tcBdr>
        <a:fill>
          <a:solidFill>
            <a:srgbClr val="FFFFFF"/>
          </a:solidFill>
        </a:fill>
      </a:tcStyle>
    </a:lastRow>
    <a:firstRow>
      <a:tcTxStyle b="on" i="off">
        <a:fontRef idx="major">
          <a:srgbClr val="FFFFFF"/>
        </a:fontRef>
        <a:srgbClr val="FFFFFF"/>
      </a:tcTxStyle>
      <a:tcStyle>
        <a:tcBdr>
          <a:left>
            <a:ln w="3175" cap="flat">
              <a:noFill/>
              <a:miter lim="400000"/>
            </a:ln>
          </a:left>
          <a:right>
            <a:ln w="3175" cap="flat">
              <a:noFill/>
              <a:miter lim="400000"/>
            </a:ln>
          </a:right>
          <a:top>
            <a:ln w="12700" cap="flat">
              <a:solidFill>
                <a:srgbClr val="000000"/>
              </a:solidFill>
              <a:prstDash val="solid"/>
              <a:round/>
            </a:ln>
          </a:top>
          <a:bottom>
            <a:ln w="12700" cap="flat">
              <a:solidFill>
                <a:srgbClr val="000000"/>
              </a:solidFill>
              <a:prstDash val="solid"/>
              <a:round/>
            </a:ln>
          </a:bottom>
          <a:insideH>
            <a:ln w="3175" cap="flat">
              <a:noFill/>
              <a:miter lim="400000"/>
            </a:ln>
          </a:insideH>
          <a:insideV>
            <a:ln w="3175"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25400"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25400"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2943"/>
  </p:normalViewPr>
  <p:slideViewPr>
    <p:cSldViewPr snapToGrid="0" snapToObjects="1">
      <p:cViewPr varScale="1">
        <p:scale>
          <a:sx n="54" d="100"/>
          <a:sy n="54" d="100"/>
        </p:scale>
        <p:origin x="714" y="36"/>
      </p:cViewPr>
      <p:guideLst>
        <p:guide orient="horz" pos="4320"/>
        <p:guide pos="76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2" name="Shape 72"/>
          <p:cNvSpPr>
            <a:spLocks noGrp="1" noRot="1" noChangeAspect="1"/>
          </p:cNvSpPr>
          <p:nvPr>
            <p:ph type="sldImg"/>
          </p:nvPr>
        </p:nvSpPr>
        <p:spPr>
          <a:xfrm>
            <a:off x="1143000" y="685800"/>
            <a:ext cx="4572000" cy="3429000"/>
          </a:xfrm>
          <a:prstGeom prst="rect">
            <a:avLst/>
          </a:prstGeom>
        </p:spPr>
        <p:txBody>
          <a:bodyPr/>
          <a:lstStyle/>
          <a:p>
            <a:endParaRPr/>
          </a:p>
        </p:txBody>
      </p:sp>
      <p:sp>
        <p:nvSpPr>
          <p:cNvPr id="73" name="Shape 73"/>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299169331"/>
      </p:ext>
    </p:extLst>
  </p:cSld>
  <p:clrMap bg1="lt1" tx1="dk1" bg2="lt2" tx2="dk2" accent1="accent1" accent2="accent2" accent3="accent3" accent4="accent4" accent5="accent5" accent6="accent6" hlink="hlink" folHlink="folHlink"/>
  <p:notesStyle>
    <a:lvl1pPr defTabSz="916947" latinLnBrk="0">
      <a:defRPr sz="1100">
        <a:latin typeface="+mn-lt"/>
        <a:ea typeface="+mn-ea"/>
        <a:cs typeface="+mn-cs"/>
        <a:sym typeface="Calibri"/>
      </a:defRPr>
    </a:lvl1pPr>
    <a:lvl2pPr indent="228600" defTabSz="916947" latinLnBrk="0">
      <a:defRPr sz="1100">
        <a:latin typeface="+mn-lt"/>
        <a:ea typeface="+mn-ea"/>
        <a:cs typeface="+mn-cs"/>
        <a:sym typeface="Calibri"/>
      </a:defRPr>
    </a:lvl2pPr>
    <a:lvl3pPr indent="457200" defTabSz="916947" latinLnBrk="0">
      <a:defRPr sz="1100">
        <a:latin typeface="+mn-lt"/>
        <a:ea typeface="+mn-ea"/>
        <a:cs typeface="+mn-cs"/>
        <a:sym typeface="Calibri"/>
      </a:defRPr>
    </a:lvl3pPr>
    <a:lvl4pPr indent="685800" defTabSz="916947" latinLnBrk="0">
      <a:defRPr sz="1100">
        <a:latin typeface="+mn-lt"/>
        <a:ea typeface="+mn-ea"/>
        <a:cs typeface="+mn-cs"/>
        <a:sym typeface="Calibri"/>
      </a:defRPr>
    </a:lvl4pPr>
    <a:lvl5pPr indent="914400" defTabSz="916947" latinLnBrk="0">
      <a:defRPr sz="1100">
        <a:latin typeface="+mn-lt"/>
        <a:ea typeface="+mn-ea"/>
        <a:cs typeface="+mn-cs"/>
        <a:sym typeface="Calibri"/>
      </a:defRPr>
    </a:lvl5pPr>
    <a:lvl6pPr indent="1143000" defTabSz="916947" latinLnBrk="0">
      <a:defRPr sz="1100">
        <a:latin typeface="+mn-lt"/>
        <a:ea typeface="+mn-ea"/>
        <a:cs typeface="+mn-cs"/>
        <a:sym typeface="Calibri"/>
      </a:defRPr>
    </a:lvl6pPr>
    <a:lvl7pPr indent="1371600" defTabSz="916947" latinLnBrk="0">
      <a:defRPr sz="1100">
        <a:latin typeface="+mn-lt"/>
        <a:ea typeface="+mn-ea"/>
        <a:cs typeface="+mn-cs"/>
        <a:sym typeface="Calibri"/>
      </a:defRPr>
    </a:lvl7pPr>
    <a:lvl8pPr indent="1600200" defTabSz="916947" latinLnBrk="0">
      <a:defRPr sz="1100">
        <a:latin typeface="+mn-lt"/>
        <a:ea typeface="+mn-ea"/>
        <a:cs typeface="+mn-cs"/>
        <a:sym typeface="Calibri"/>
      </a:defRPr>
    </a:lvl8pPr>
    <a:lvl9pPr indent="1828800" defTabSz="916947" latinLnBrk="0">
      <a:defRPr sz="11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工作总结</a:t>
            </a:r>
            <a:r>
              <a:rPr lang="en-US" altLang="zh-CN" dirty="0"/>
              <a:t>3</a:t>
            </a:r>
            <a:r>
              <a:rPr lang="zh-CN" altLang="en-US"/>
              <a:t>分钟即可</a:t>
            </a:r>
          </a:p>
        </p:txBody>
      </p:sp>
    </p:spTree>
    <p:extLst>
      <p:ext uri="{BB962C8B-B14F-4D97-AF65-F5344CB8AC3E}">
        <p14:creationId xmlns:p14="http://schemas.microsoft.com/office/powerpoint/2010/main" val="1006992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31" name="幻灯片编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38" name="幻灯片编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45" name="幻灯片编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52" name="幻灯片编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和竖排文本">
    <p:spTree>
      <p:nvGrpSpPr>
        <p:cNvPr id="1" name=""/>
        <p:cNvGrpSpPr/>
        <p:nvPr/>
      </p:nvGrpSpPr>
      <p:grpSpPr>
        <a:xfrm>
          <a:off x="0" y="0"/>
          <a:ext cx="0" cy="0"/>
          <a:chOff x="0" y="0"/>
          <a:chExt cx="0" cy="0"/>
        </a:xfrm>
      </p:grpSpPr>
      <p:sp>
        <p:nvSpPr>
          <p:cNvPr id="59" name="幻灯片编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竖排标题和文本">
    <p:spTree>
      <p:nvGrpSpPr>
        <p:cNvPr id="1" name=""/>
        <p:cNvGrpSpPr/>
        <p:nvPr/>
      </p:nvGrpSpPr>
      <p:grpSpPr>
        <a:xfrm>
          <a:off x="0" y="0"/>
          <a:ext cx="0" cy="0"/>
          <a:chOff x="0" y="0"/>
          <a:chExt cx="0" cy="0"/>
        </a:xfrm>
      </p:grpSpPr>
      <p:sp>
        <p:nvSpPr>
          <p:cNvPr id="66" name="幻灯片编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t="-1000" b="-1000"/>
          </a:stretch>
        </a:blipFill>
        <a:effectLst/>
      </p:bgPr>
    </p:bg>
    <p:spTree>
      <p:nvGrpSpPr>
        <p:cNvPr id="1" name=""/>
        <p:cNvGrpSpPr/>
        <p:nvPr/>
      </p:nvGrpSpPr>
      <p:grpSpPr>
        <a:xfrm>
          <a:off x="0" y="0"/>
          <a:ext cx="0" cy="0"/>
          <a:chOff x="0" y="0"/>
          <a:chExt cx="0" cy="0"/>
        </a:xfrm>
      </p:grpSpPr>
      <p:sp>
        <p:nvSpPr>
          <p:cNvPr id="2" name="Shape 111"/>
          <p:cNvSpPr/>
          <p:nvPr/>
        </p:nvSpPr>
        <p:spPr>
          <a:xfrm>
            <a:off x="3176892" y="14042408"/>
            <a:ext cx="1071563" cy="714376"/>
          </a:xfrm>
          <a:prstGeom prst="rect">
            <a:avLst/>
          </a:prstGeom>
          <a:solidFill>
            <a:srgbClr val="35AEF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3" name="Shape 112"/>
          <p:cNvSpPr/>
          <p:nvPr/>
        </p:nvSpPr>
        <p:spPr>
          <a:xfrm>
            <a:off x="3176892" y="14835283"/>
            <a:ext cx="1071563" cy="714376"/>
          </a:xfrm>
          <a:prstGeom prst="rect">
            <a:avLst/>
          </a:prstGeom>
          <a:solidFill>
            <a:srgbClr val="2293D6"/>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4" name="Shape 113"/>
          <p:cNvSpPr/>
          <p:nvPr/>
        </p:nvSpPr>
        <p:spPr>
          <a:xfrm>
            <a:off x="4794561" y="14042408"/>
            <a:ext cx="1071564" cy="714376"/>
          </a:xfrm>
          <a:prstGeom prst="rect">
            <a:avLst/>
          </a:prstGeom>
          <a:solidFill>
            <a:srgbClr val="00BD9C"/>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5" name="Shape 114"/>
          <p:cNvSpPr/>
          <p:nvPr/>
        </p:nvSpPr>
        <p:spPr>
          <a:xfrm>
            <a:off x="4794561" y="14835283"/>
            <a:ext cx="1071564" cy="714376"/>
          </a:xfrm>
          <a:prstGeom prst="rect">
            <a:avLst/>
          </a:prstGeom>
          <a:solidFill>
            <a:srgbClr val="00A185"/>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6" name="Shape 115"/>
          <p:cNvSpPr/>
          <p:nvPr/>
        </p:nvSpPr>
        <p:spPr>
          <a:xfrm>
            <a:off x="6412230" y="14061389"/>
            <a:ext cx="1071564" cy="714376"/>
          </a:xfrm>
          <a:prstGeom prst="rect">
            <a:avLst/>
          </a:prstGeom>
          <a:solidFill>
            <a:srgbClr val="2AE37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7" name="Shape 116"/>
          <p:cNvSpPr/>
          <p:nvPr/>
        </p:nvSpPr>
        <p:spPr>
          <a:xfrm>
            <a:off x="6412230" y="14854264"/>
            <a:ext cx="1071564" cy="714376"/>
          </a:xfrm>
          <a:prstGeom prst="rect">
            <a:avLst/>
          </a:prstGeom>
          <a:solidFill>
            <a:srgbClr val="1FCD6D"/>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8" name="Shape 117"/>
          <p:cNvSpPr/>
          <p:nvPr/>
        </p:nvSpPr>
        <p:spPr>
          <a:xfrm>
            <a:off x="8029899" y="14061389"/>
            <a:ext cx="1071563" cy="714376"/>
          </a:xfrm>
          <a:prstGeom prst="rect">
            <a:avLst/>
          </a:prstGeom>
          <a:solidFill>
            <a:srgbClr val="C059F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9" name="Shape 118"/>
          <p:cNvSpPr/>
          <p:nvPr/>
        </p:nvSpPr>
        <p:spPr>
          <a:xfrm>
            <a:off x="8029899" y="14854264"/>
            <a:ext cx="1071563" cy="714376"/>
          </a:xfrm>
          <a:prstGeom prst="rect">
            <a:avLst/>
          </a:prstGeom>
          <a:solidFill>
            <a:srgbClr val="A355B8"/>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0" name="Shape 119"/>
          <p:cNvSpPr/>
          <p:nvPr/>
        </p:nvSpPr>
        <p:spPr>
          <a:xfrm>
            <a:off x="9629151" y="14061389"/>
            <a:ext cx="1071563" cy="714376"/>
          </a:xfrm>
          <a:prstGeom prst="rect">
            <a:avLst/>
          </a:prstGeom>
          <a:solidFill>
            <a:srgbClr val="33495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1" name="Shape 120"/>
          <p:cNvSpPr/>
          <p:nvPr/>
        </p:nvSpPr>
        <p:spPr>
          <a:xfrm>
            <a:off x="9629151" y="14854264"/>
            <a:ext cx="1071563" cy="714376"/>
          </a:xfrm>
          <a:prstGeom prst="rect">
            <a:avLst/>
          </a:prstGeom>
          <a:solidFill>
            <a:srgbClr val="2C3E5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2" name="Shape 121"/>
          <p:cNvSpPr/>
          <p:nvPr/>
        </p:nvSpPr>
        <p:spPr>
          <a:xfrm>
            <a:off x="12882906" y="14080370"/>
            <a:ext cx="1071563" cy="714376"/>
          </a:xfrm>
          <a:prstGeom prst="rect">
            <a:avLst/>
          </a:prstGeom>
          <a:solidFill>
            <a:srgbClr val="E87F04"/>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3" name="Shape 122"/>
          <p:cNvSpPr/>
          <p:nvPr/>
        </p:nvSpPr>
        <p:spPr>
          <a:xfrm>
            <a:off x="12882906" y="14873245"/>
            <a:ext cx="1071563" cy="714376"/>
          </a:xfrm>
          <a:prstGeom prst="rect">
            <a:avLst/>
          </a:prstGeom>
          <a:solidFill>
            <a:srgbClr val="D5530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4" name="Shape 123"/>
          <p:cNvSpPr/>
          <p:nvPr/>
        </p:nvSpPr>
        <p:spPr>
          <a:xfrm>
            <a:off x="14500574" y="14099351"/>
            <a:ext cx="1071564" cy="714376"/>
          </a:xfrm>
          <a:prstGeom prst="rect">
            <a:avLst/>
          </a:prstGeom>
          <a:solidFill>
            <a:srgbClr val="E94A35"/>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5" name="Shape 124"/>
          <p:cNvSpPr/>
          <p:nvPr/>
        </p:nvSpPr>
        <p:spPr>
          <a:xfrm>
            <a:off x="14500574" y="14892225"/>
            <a:ext cx="1071564" cy="714376"/>
          </a:xfrm>
          <a:prstGeom prst="rect">
            <a:avLst/>
          </a:prstGeom>
          <a:solidFill>
            <a:srgbClr val="C23724"/>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6" name="Shape 125"/>
          <p:cNvSpPr/>
          <p:nvPr/>
        </p:nvSpPr>
        <p:spPr>
          <a:xfrm>
            <a:off x="16118243" y="14099351"/>
            <a:ext cx="1071564" cy="714376"/>
          </a:xfrm>
          <a:prstGeom prst="rect">
            <a:avLst/>
          </a:prstGeom>
          <a:solidFill>
            <a:srgbClr val="D1D6D8"/>
          </a:solidFill>
          <a:ln w="12700">
            <a:miter lim="400000"/>
          </a:ln>
        </p:spPr>
        <p:txBody>
          <a:bodyPr lIns="45845" tIns="45845" rIns="45845" bIns="45845" anchor="ctr"/>
          <a:lstStyle/>
          <a:p>
            <a:pPr algn="ctr">
              <a:defRPr sz="2800">
                <a:solidFill>
                  <a:srgbClr val="7D7D7D"/>
                </a:solidFill>
                <a:latin typeface="+mn-lt"/>
                <a:ea typeface="+mn-ea"/>
                <a:cs typeface="+mn-cs"/>
                <a:sym typeface="Calibri"/>
              </a:defRPr>
            </a:pPr>
            <a:endParaRPr/>
          </a:p>
        </p:txBody>
      </p:sp>
      <p:sp>
        <p:nvSpPr>
          <p:cNvPr id="17" name="Shape 126"/>
          <p:cNvSpPr/>
          <p:nvPr/>
        </p:nvSpPr>
        <p:spPr>
          <a:xfrm>
            <a:off x="16118243" y="14892225"/>
            <a:ext cx="1071564" cy="714376"/>
          </a:xfrm>
          <a:prstGeom prst="rect">
            <a:avLst/>
          </a:prstGeom>
          <a:solidFill>
            <a:srgbClr val="B6BBC1"/>
          </a:solidFill>
          <a:ln w="12700">
            <a:miter lim="400000"/>
          </a:ln>
        </p:spPr>
        <p:txBody>
          <a:bodyPr lIns="45845" tIns="45845" rIns="45845" bIns="45845" anchor="ctr"/>
          <a:lstStyle/>
          <a:p>
            <a:pPr algn="ctr">
              <a:defRPr sz="2800">
                <a:solidFill>
                  <a:srgbClr val="7D7D7D"/>
                </a:solidFill>
                <a:latin typeface="+mn-lt"/>
                <a:ea typeface="+mn-ea"/>
                <a:cs typeface="+mn-cs"/>
                <a:sym typeface="Calibri"/>
              </a:defRPr>
            </a:pPr>
            <a:endParaRPr/>
          </a:p>
        </p:txBody>
      </p:sp>
      <p:sp>
        <p:nvSpPr>
          <p:cNvPr id="18" name="Shape 127"/>
          <p:cNvSpPr/>
          <p:nvPr/>
        </p:nvSpPr>
        <p:spPr>
          <a:xfrm>
            <a:off x="17717495" y="14099351"/>
            <a:ext cx="1071564" cy="714376"/>
          </a:xfrm>
          <a:prstGeom prst="rect">
            <a:avLst/>
          </a:prstGeom>
          <a:solidFill>
            <a:srgbClr val="94A5A6"/>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 name="Shape 128"/>
          <p:cNvSpPr/>
          <p:nvPr/>
        </p:nvSpPr>
        <p:spPr>
          <a:xfrm>
            <a:off x="17717495" y="14892225"/>
            <a:ext cx="1071564" cy="714376"/>
          </a:xfrm>
          <a:prstGeom prst="rect">
            <a:avLst/>
          </a:prstGeom>
          <a:solidFill>
            <a:srgbClr val="7F8C8D"/>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20" name="Shape 149"/>
          <p:cNvSpPr/>
          <p:nvPr/>
        </p:nvSpPr>
        <p:spPr>
          <a:xfrm>
            <a:off x="11265236" y="14080370"/>
            <a:ext cx="1071563" cy="714376"/>
          </a:xfrm>
          <a:prstGeom prst="rect">
            <a:avLst/>
          </a:prstGeom>
          <a:solidFill>
            <a:srgbClr val="FECA0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21" name="Shape 150"/>
          <p:cNvSpPr/>
          <p:nvPr/>
        </p:nvSpPr>
        <p:spPr>
          <a:xfrm>
            <a:off x="11265236" y="14873245"/>
            <a:ext cx="1071563" cy="714376"/>
          </a:xfrm>
          <a:prstGeom prst="rect">
            <a:avLst/>
          </a:prstGeom>
          <a:solidFill>
            <a:srgbClr val="FFA70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22" name="标题文本"/>
          <p:cNvSpPr>
            <a:spLocks noGrp="1"/>
          </p:cNvSpPr>
          <p:nvPr>
            <p:ph type="title"/>
          </p:nvPr>
        </p:nvSpPr>
        <p:spPr>
          <a:xfrm>
            <a:off x="3710197" y="511364"/>
            <a:ext cx="16372925" cy="1269621"/>
          </a:xfrm>
          <a:prstGeom prst="rect">
            <a:avLst/>
          </a:prstGeom>
          <a:ln w="3175">
            <a:miter lim="400000"/>
          </a:ln>
          <a:extLst>
            <a:ext uri="{C572A759-6A51-4108-AA02-DFA0A04FC94B}">
              <ma14:wrappingTextBoxFlag xmlns="" xmlns:ma14="http://schemas.microsoft.com/office/mac/drawingml/2011/main" val="1"/>
            </a:ext>
          </a:extLst>
        </p:spPr>
        <p:txBody>
          <a:bodyPr lIns="45845" tIns="45845" rIns="45845" bIns="45845" anchor="ctr">
            <a:normAutofit/>
          </a:bodyPr>
          <a:lstStyle/>
          <a:p>
            <a:r>
              <a:t>标题文本</a:t>
            </a:r>
          </a:p>
        </p:txBody>
      </p:sp>
      <p:sp>
        <p:nvSpPr>
          <p:cNvPr id="23" name="正文级别 1…"/>
          <p:cNvSpPr>
            <a:spLocks noGrp="1"/>
          </p:cNvSpPr>
          <p:nvPr>
            <p:ph type="body" idx="1"/>
          </p:nvPr>
        </p:nvSpPr>
        <p:spPr>
          <a:xfrm>
            <a:off x="4305626" y="3651673"/>
            <a:ext cx="15777494" cy="8703688"/>
          </a:xfrm>
          <a:prstGeom prst="rect">
            <a:avLst/>
          </a:prstGeom>
          <a:ln w="3175">
            <a:miter lim="400000"/>
          </a:ln>
          <a:extLst>
            <a:ext uri="{C572A759-6A51-4108-AA02-DFA0A04FC94B}">
              <ma14:wrappingTextBoxFlag xmlns="" xmlns:ma14="http://schemas.microsoft.com/office/mac/drawingml/2011/main" val="1"/>
            </a:ext>
          </a:extLst>
        </p:spPr>
        <p:txBody>
          <a:bodyPr lIns="45845" tIns="45845" rIns="45845" bIns="45845">
            <a:normAutofit/>
          </a:bodyPr>
          <a:lstStyle/>
          <a:p>
            <a:r>
              <a:t>正文级别 1</a:t>
            </a:r>
          </a:p>
          <a:p>
            <a:pPr lvl="1"/>
            <a:r>
              <a:t>正文级别 2</a:t>
            </a:r>
          </a:p>
          <a:p>
            <a:pPr lvl="2"/>
            <a:r>
              <a:t>正文级别 3</a:t>
            </a:r>
          </a:p>
          <a:p>
            <a:pPr lvl="3"/>
            <a:r>
              <a:t>正文级别 4</a:t>
            </a:r>
          </a:p>
          <a:p>
            <a:pPr lvl="4"/>
            <a:r>
              <a:t>正文级别 5</a:t>
            </a:r>
          </a:p>
        </p:txBody>
      </p:sp>
      <p:sp>
        <p:nvSpPr>
          <p:cNvPr id="24" name="幻灯片编号"/>
          <p:cNvSpPr>
            <a:spLocks noGrp="1"/>
          </p:cNvSpPr>
          <p:nvPr>
            <p:ph type="sldNum" sz="quarter" idx="2"/>
          </p:nvPr>
        </p:nvSpPr>
        <p:spPr>
          <a:xfrm>
            <a:off x="19772750" y="12912850"/>
            <a:ext cx="310370" cy="332991"/>
          </a:xfrm>
          <a:prstGeom prst="rect">
            <a:avLst/>
          </a:prstGeom>
          <a:ln w="3175">
            <a:miter lim="400000"/>
          </a:ln>
        </p:spPr>
        <p:txBody>
          <a:bodyPr wrap="none" lIns="45845" tIns="45845" rIns="45845" bIns="45845" anchor="ctr">
            <a:spAutoFit/>
          </a:bodyPr>
          <a:lstStyle>
            <a:lvl1pPr algn="r">
              <a:defRPr sz="1600">
                <a:solidFill>
                  <a:srgbClr val="888888"/>
                </a:solidFill>
                <a:latin typeface="+mn-lt"/>
                <a:ea typeface="+mn-ea"/>
                <a:cs typeface="+mn-cs"/>
                <a:sym typeface="Calibri"/>
              </a:defRPr>
            </a:lvl1pPr>
          </a:lstStyle>
          <a:p>
            <a:fld id="{86CB4B4D-7CA3-9044-876B-883B54F8677D}" type="slidenum">
              <a:t>‹#›</a:t>
            </a:fld>
            <a:endParaRPr/>
          </a:p>
        </p:txBody>
      </p:sp>
      <p:pic>
        <p:nvPicPr>
          <p:cNvPr id="25" name="logo--2.png" descr="logo--2.png"/>
          <p:cNvPicPr>
            <a:picLocks noChangeAspect="1"/>
          </p:cNvPicPr>
          <p:nvPr userDrawn="1"/>
        </p:nvPicPr>
        <p:blipFill>
          <a:blip r:embed="rId9"/>
          <a:stretch>
            <a:fillRect/>
          </a:stretch>
        </p:blipFill>
        <p:spPr>
          <a:xfrm>
            <a:off x="20608882" y="0"/>
            <a:ext cx="2405294" cy="1395663"/>
          </a:xfrm>
          <a:prstGeom prst="rect">
            <a:avLst/>
          </a:prstGeom>
          <a:ln w="12700">
            <a:miter lim="400000"/>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ransition spd="med"/>
  <p:txStyles>
    <p:titleStyle>
      <a:lvl1pPr marL="0" marR="0" indent="0" algn="l" defTabSz="1362821" rtl="0" latinLnBrk="0">
        <a:lnSpc>
          <a:spcPct val="90000"/>
        </a:lnSpc>
        <a:spcBef>
          <a:spcPts val="0"/>
        </a:spcBef>
        <a:spcAft>
          <a:spcPts val="0"/>
        </a:spcAft>
        <a:buClrTx/>
        <a:buSzTx/>
        <a:buFontTx/>
        <a:buNone/>
        <a:tabLst/>
        <a:defRPr sz="5000" b="1" i="0" u="none" strike="noStrike" cap="none" spc="0" baseline="0">
          <a:ln>
            <a:noFill/>
          </a:ln>
          <a:solidFill>
            <a:srgbClr val="FFFFFF"/>
          </a:solidFill>
          <a:uFillTx/>
          <a:latin typeface="微软雅黑"/>
          <a:ea typeface="微软雅黑"/>
          <a:cs typeface="微软雅黑"/>
          <a:sym typeface="微软雅黑"/>
        </a:defRPr>
      </a:lvl1pPr>
      <a:lvl2pPr marL="0" marR="0" indent="0" algn="l" defTabSz="1362821" rtl="0" latinLnBrk="0">
        <a:lnSpc>
          <a:spcPct val="90000"/>
        </a:lnSpc>
        <a:spcBef>
          <a:spcPts val="0"/>
        </a:spcBef>
        <a:spcAft>
          <a:spcPts val="0"/>
        </a:spcAft>
        <a:buClrTx/>
        <a:buSzTx/>
        <a:buFontTx/>
        <a:buNone/>
        <a:tabLst/>
        <a:defRPr sz="5000" b="1" i="0" u="none" strike="noStrike" cap="none" spc="0" baseline="0">
          <a:ln>
            <a:noFill/>
          </a:ln>
          <a:solidFill>
            <a:srgbClr val="FFFFFF"/>
          </a:solidFill>
          <a:uFillTx/>
          <a:latin typeface="微软雅黑"/>
          <a:ea typeface="微软雅黑"/>
          <a:cs typeface="微软雅黑"/>
          <a:sym typeface="微软雅黑"/>
        </a:defRPr>
      </a:lvl2pPr>
      <a:lvl3pPr marL="0" marR="0" indent="0" algn="l" defTabSz="1362821" rtl="0" latinLnBrk="0">
        <a:lnSpc>
          <a:spcPct val="90000"/>
        </a:lnSpc>
        <a:spcBef>
          <a:spcPts val="0"/>
        </a:spcBef>
        <a:spcAft>
          <a:spcPts val="0"/>
        </a:spcAft>
        <a:buClrTx/>
        <a:buSzTx/>
        <a:buFontTx/>
        <a:buNone/>
        <a:tabLst/>
        <a:defRPr sz="5000" b="1" i="0" u="none" strike="noStrike" cap="none" spc="0" baseline="0">
          <a:ln>
            <a:noFill/>
          </a:ln>
          <a:solidFill>
            <a:srgbClr val="FFFFFF"/>
          </a:solidFill>
          <a:uFillTx/>
          <a:latin typeface="微软雅黑"/>
          <a:ea typeface="微软雅黑"/>
          <a:cs typeface="微软雅黑"/>
          <a:sym typeface="微软雅黑"/>
        </a:defRPr>
      </a:lvl3pPr>
      <a:lvl4pPr marL="0" marR="0" indent="0" algn="l" defTabSz="1362821" rtl="0" latinLnBrk="0">
        <a:lnSpc>
          <a:spcPct val="90000"/>
        </a:lnSpc>
        <a:spcBef>
          <a:spcPts val="0"/>
        </a:spcBef>
        <a:spcAft>
          <a:spcPts val="0"/>
        </a:spcAft>
        <a:buClrTx/>
        <a:buSzTx/>
        <a:buFontTx/>
        <a:buNone/>
        <a:tabLst/>
        <a:defRPr sz="5000" b="1" i="0" u="none" strike="noStrike" cap="none" spc="0" baseline="0">
          <a:ln>
            <a:noFill/>
          </a:ln>
          <a:solidFill>
            <a:srgbClr val="FFFFFF"/>
          </a:solidFill>
          <a:uFillTx/>
          <a:latin typeface="微软雅黑"/>
          <a:ea typeface="微软雅黑"/>
          <a:cs typeface="微软雅黑"/>
          <a:sym typeface="微软雅黑"/>
        </a:defRPr>
      </a:lvl4pPr>
      <a:lvl5pPr marL="0" marR="0" indent="0" algn="l" defTabSz="1362821" rtl="0" latinLnBrk="0">
        <a:lnSpc>
          <a:spcPct val="90000"/>
        </a:lnSpc>
        <a:spcBef>
          <a:spcPts val="0"/>
        </a:spcBef>
        <a:spcAft>
          <a:spcPts val="0"/>
        </a:spcAft>
        <a:buClrTx/>
        <a:buSzTx/>
        <a:buFontTx/>
        <a:buNone/>
        <a:tabLst/>
        <a:defRPr sz="5000" b="1" i="0" u="none" strike="noStrike" cap="none" spc="0" baseline="0">
          <a:ln>
            <a:noFill/>
          </a:ln>
          <a:solidFill>
            <a:srgbClr val="FFFFFF"/>
          </a:solidFill>
          <a:uFillTx/>
          <a:latin typeface="微软雅黑"/>
          <a:ea typeface="微软雅黑"/>
          <a:cs typeface="微软雅黑"/>
          <a:sym typeface="微软雅黑"/>
        </a:defRPr>
      </a:lvl5pPr>
      <a:lvl6pPr marL="0" marR="0" indent="0" algn="l" defTabSz="1362821" rtl="0" latinLnBrk="0">
        <a:lnSpc>
          <a:spcPct val="90000"/>
        </a:lnSpc>
        <a:spcBef>
          <a:spcPts val="0"/>
        </a:spcBef>
        <a:spcAft>
          <a:spcPts val="0"/>
        </a:spcAft>
        <a:buClrTx/>
        <a:buSzTx/>
        <a:buFontTx/>
        <a:buNone/>
        <a:tabLst/>
        <a:defRPr sz="5000" b="1" i="0" u="none" strike="noStrike" cap="none" spc="0" baseline="0">
          <a:ln>
            <a:noFill/>
          </a:ln>
          <a:solidFill>
            <a:srgbClr val="FFFFFF"/>
          </a:solidFill>
          <a:uFillTx/>
          <a:latin typeface="微软雅黑"/>
          <a:ea typeface="微软雅黑"/>
          <a:cs typeface="微软雅黑"/>
          <a:sym typeface="微软雅黑"/>
        </a:defRPr>
      </a:lvl6pPr>
      <a:lvl7pPr marL="0" marR="0" indent="0" algn="l" defTabSz="1362821" rtl="0" latinLnBrk="0">
        <a:lnSpc>
          <a:spcPct val="90000"/>
        </a:lnSpc>
        <a:spcBef>
          <a:spcPts val="0"/>
        </a:spcBef>
        <a:spcAft>
          <a:spcPts val="0"/>
        </a:spcAft>
        <a:buClrTx/>
        <a:buSzTx/>
        <a:buFontTx/>
        <a:buNone/>
        <a:tabLst/>
        <a:defRPr sz="5000" b="1" i="0" u="none" strike="noStrike" cap="none" spc="0" baseline="0">
          <a:ln>
            <a:noFill/>
          </a:ln>
          <a:solidFill>
            <a:srgbClr val="FFFFFF"/>
          </a:solidFill>
          <a:uFillTx/>
          <a:latin typeface="微软雅黑"/>
          <a:ea typeface="微软雅黑"/>
          <a:cs typeface="微软雅黑"/>
          <a:sym typeface="微软雅黑"/>
        </a:defRPr>
      </a:lvl7pPr>
      <a:lvl8pPr marL="0" marR="0" indent="0" algn="l" defTabSz="1362821" rtl="0" latinLnBrk="0">
        <a:lnSpc>
          <a:spcPct val="90000"/>
        </a:lnSpc>
        <a:spcBef>
          <a:spcPts val="0"/>
        </a:spcBef>
        <a:spcAft>
          <a:spcPts val="0"/>
        </a:spcAft>
        <a:buClrTx/>
        <a:buSzTx/>
        <a:buFontTx/>
        <a:buNone/>
        <a:tabLst/>
        <a:defRPr sz="5000" b="1" i="0" u="none" strike="noStrike" cap="none" spc="0" baseline="0">
          <a:ln>
            <a:noFill/>
          </a:ln>
          <a:solidFill>
            <a:srgbClr val="FFFFFF"/>
          </a:solidFill>
          <a:uFillTx/>
          <a:latin typeface="微软雅黑"/>
          <a:ea typeface="微软雅黑"/>
          <a:cs typeface="微软雅黑"/>
          <a:sym typeface="微软雅黑"/>
        </a:defRPr>
      </a:lvl8pPr>
      <a:lvl9pPr marL="0" marR="0" indent="0" algn="l" defTabSz="1362821" rtl="0" latinLnBrk="0">
        <a:lnSpc>
          <a:spcPct val="90000"/>
        </a:lnSpc>
        <a:spcBef>
          <a:spcPts val="0"/>
        </a:spcBef>
        <a:spcAft>
          <a:spcPts val="0"/>
        </a:spcAft>
        <a:buClrTx/>
        <a:buSzTx/>
        <a:buFontTx/>
        <a:buNone/>
        <a:tabLst/>
        <a:defRPr sz="5000" b="1" i="0" u="none" strike="noStrike" cap="none" spc="0" baseline="0">
          <a:ln>
            <a:noFill/>
          </a:ln>
          <a:solidFill>
            <a:srgbClr val="FFFFFF"/>
          </a:solidFill>
          <a:uFillTx/>
          <a:latin typeface="微软雅黑"/>
          <a:ea typeface="微软雅黑"/>
          <a:cs typeface="微软雅黑"/>
          <a:sym typeface="微软雅黑"/>
        </a:defRPr>
      </a:lvl9pPr>
    </p:titleStyle>
    <p:bodyStyle>
      <a:lvl1pPr marL="310636" marR="0" indent="-310636" algn="l" defTabSz="1362821" rtl="0" latinLnBrk="0">
        <a:lnSpc>
          <a:spcPct val="90000"/>
        </a:lnSpc>
        <a:spcBef>
          <a:spcPts val="1400"/>
        </a:spcBef>
        <a:spcAft>
          <a:spcPts val="0"/>
        </a:spcAft>
        <a:buClrTx/>
        <a:buSzPct val="100000"/>
        <a:buFont typeface="Arial"/>
        <a:buChar char="•"/>
        <a:tabLst/>
        <a:defRPr sz="3200" b="0" i="0" u="none" strike="noStrike" cap="none" spc="0" baseline="0">
          <a:ln>
            <a:noFill/>
          </a:ln>
          <a:solidFill>
            <a:srgbClr val="FFFFFF"/>
          </a:solidFill>
          <a:uFillTx/>
          <a:latin typeface="微软雅黑"/>
          <a:ea typeface="微软雅黑"/>
          <a:cs typeface="微软雅黑"/>
          <a:sym typeface="微软雅黑"/>
        </a:defRPr>
      </a:lvl1pPr>
      <a:lvl2pPr marL="1116094" marR="0" indent="-436103" algn="l" defTabSz="1362821" rtl="0" latinLnBrk="0">
        <a:lnSpc>
          <a:spcPct val="90000"/>
        </a:lnSpc>
        <a:spcBef>
          <a:spcPts val="1400"/>
        </a:spcBef>
        <a:spcAft>
          <a:spcPts val="0"/>
        </a:spcAft>
        <a:buClrTx/>
        <a:buSzPct val="100000"/>
        <a:buFont typeface="Arial"/>
        <a:buChar char="•"/>
        <a:tabLst/>
        <a:defRPr sz="3200" b="0" i="0" u="none" strike="noStrike" cap="none" spc="0" baseline="0">
          <a:ln>
            <a:noFill/>
          </a:ln>
          <a:solidFill>
            <a:srgbClr val="FFFFFF"/>
          </a:solidFill>
          <a:uFillTx/>
          <a:latin typeface="微软雅黑"/>
          <a:ea typeface="微软雅黑"/>
          <a:cs typeface="微软雅黑"/>
          <a:sym typeface="微软雅黑"/>
        </a:defRPr>
      </a:lvl2pPr>
      <a:lvl3pPr marL="2016434" marR="0" indent="-657397" algn="l" defTabSz="1362821" rtl="0" latinLnBrk="0">
        <a:lnSpc>
          <a:spcPct val="90000"/>
        </a:lnSpc>
        <a:spcBef>
          <a:spcPts val="1400"/>
        </a:spcBef>
        <a:spcAft>
          <a:spcPts val="0"/>
        </a:spcAft>
        <a:buClrTx/>
        <a:buSzPct val="100000"/>
        <a:buFont typeface="Arial"/>
        <a:buChar char="•"/>
        <a:tabLst/>
        <a:defRPr sz="3200" b="0" i="0" u="none" strike="noStrike" cap="none" spc="0" baseline="0">
          <a:ln>
            <a:noFill/>
          </a:ln>
          <a:solidFill>
            <a:srgbClr val="FFFFFF"/>
          </a:solidFill>
          <a:uFillTx/>
          <a:latin typeface="微软雅黑"/>
          <a:ea typeface="微软雅黑"/>
          <a:cs typeface="微软雅黑"/>
          <a:sym typeface="微软雅黑"/>
        </a:defRPr>
      </a:lvl3pPr>
      <a:lvl4pPr marL="2875632" marR="0" indent="-836604" algn="l" defTabSz="1362821" rtl="0" latinLnBrk="0">
        <a:lnSpc>
          <a:spcPct val="90000"/>
        </a:lnSpc>
        <a:spcBef>
          <a:spcPts val="1400"/>
        </a:spcBef>
        <a:spcAft>
          <a:spcPts val="0"/>
        </a:spcAft>
        <a:buClrTx/>
        <a:buSzPct val="100000"/>
        <a:buFont typeface="Arial"/>
        <a:buChar char="•"/>
        <a:tabLst/>
        <a:defRPr sz="3200" b="0" i="0" u="none" strike="noStrike" cap="none" spc="0" baseline="0">
          <a:ln>
            <a:noFill/>
          </a:ln>
          <a:solidFill>
            <a:srgbClr val="FFFFFF"/>
          </a:solidFill>
          <a:uFillTx/>
          <a:latin typeface="微软雅黑"/>
          <a:ea typeface="微软雅黑"/>
          <a:cs typeface="微软雅黑"/>
          <a:sym typeface="微软雅黑"/>
        </a:defRPr>
      </a:lvl4pPr>
      <a:lvl5pPr marL="3694584" marR="0" indent="-976039" algn="l" defTabSz="1362821" rtl="0" latinLnBrk="0">
        <a:lnSpc>
          <a:spcPct val="90000"/>
        </a:lnSpc>
        <a:spcBef>
          <a:spcPts val="1400"/>
        </a:spcBef>
        <a:spcAft>
          <a:spcPts val="0"/>
        </a:spcAft>
        <a:buClrTx/>
        <a:buSzPct val="100000"/>
        <a:buFont typeface="Arial"/>
        <a:buChar char="•"/>
        <a:tabLst/>
        <a:defRPr sz="3200" b="0" i="0" u="none" strike="noStrike" cap="none" spc="0" baseline="0">
          <a:ln>
            <a:noFill/>
          </a:ln>
          <a:solidFill>
            <a:srgbClr val="FFFFFF"/>
          </a:solidFill>
          <a:uFillTx/>
          <a:latin typeface="微软雅黑"/>
          <a:ea typeface="微软雅黑"/>
          <a:cs typeface="微软雅黑"/>
          <a:sym typeface="微软雅黑"/>
        </a:defRPr>
      </a:lvl5pPr>
      <a:lvl6pPr marL="3823972" marR="0" indent="-425906" algn="l" defTabSz="1362821" rtl="0" latinLnBrk="0">
        <a:lnSpc>
          <a:spcPct val="90000"/>
        </a:lnSpc>
        <a:spcBef>
          <a:spcPts val="1400"/>
        </a:spcBef>
        <a:spcAft>
          <a:spcPts val="0"/>
        </a:spcAft>
        <a:buClrTx/>
        <a:buSzPct val="100000"/>
        <a:buFont typeface="Arial"/>
        <a:buChar char="•"/>
        <a:tabLst/>
        <a:defRPr sz="3200" b="0" i="0" u="none" strike="noStrike" cap="none" spc="0" baseline="0">
          <a:ln>
            <a:noFill/>
          </a:ln>
          <a:solidFill>
            <a:srgbClr val="FFFFFF"/>
          </a:solidFill>
          <a:uFillTx/>
          <a:latin typeface="微软雅黑"/>
          <a:ea typeface="微软雅黑"/>
          <a:cs typeface="微软雅黑"/>
          <a:sym typeface="微软雅黑"/>
        </a:defRPr>
      </a:lvl6pPr>
      <a:lvl7pPr marL="4503961" marR="0" indent="-425906" algn="l" defTabSz="1362821" rtl="0" latinLnBrk="0">
        <a:lnSpc>
          <a:spcPct val="90000"/>
        </a:lnSpc>
        <a:spcBef>
          <a:spcPts val="1400"/>
        </a:spcBef>
        <a:spcAft>
          <a:spcPts val="0"/>
        </a:spcAft>
        <a:buClrTx/>
        <a:buSzPct val="100000"/>
        <a:buFont typeface="Arial"/>
        <a:buChar char="•"/>
        <a:tabLst/>
        <a:defRPr sz="3200" b="0" i="0" u="none" strike="noStrike" cap="none" spc="0" baseline="0">
          <a:ln>
            <a:noFill/>
          </a:ln>
          <a:solidFill>
            <a:srgbClr val="FFFFFF"/>
          </a:solidFill>
          <a:uFillTx/>
          <a:latin typeface="微软雅黑"/>
          <a:ea typeface="微软雅黑"/>
          <a:cs typeface="微软雅黑"/>
          <a:sym typeface="微软雅黑"/>
        </a:defRPr>
      </a:lvl7pPr>
      <a:lvl8pPr marL="5183480" marR="0" indent="-425906" algn="l" defTabSz="1362821" rtl="0" latinLnBrk="0">
        <a:lnSpc>
          <a:spcPct val="90000"/>
        </a:lnSpc>
        <a:spcBef>
          <a:spcPts val="1400"/>
        </a:spcBef>
        <a:spcAft>
          <a:spcPts val="0"/>
        </a:spcAft>
        <a:buClrTx/>
        <a:buSzPct val="100000"/>
        <a:buFont typeface="Arial"/>
        <a:buChar char="•"/>
        <a:tabLst/>
        <a:defRPr sz="3200" b="0" i="0" u="none" strike="noStrike" cap="none" spc="0" baseline="0">
          <a:ln>
            <a:noFill/>
          </a:ln>
          <a:solidFill>
            <a:srgbClr val="FFFFFF"/>
          </a:solidFill>
          <a:uFillTx/>
          <a:latin typeface="微软雅黑"/>
          <a:ea typeface="微软雅黑"/>
          <a:cs typeface="微软雅黑"/>
          <a:sym typeface="微软雅黑"/>
        </a:defRPr>
      </a:lvl8pPr>
      <a:lvl9pPr marL="5862997" marR="0" indent="-425906" algn="l" defTabSz="1362821" rtl="0" latinLnBrk="0">
        <a:lnSpc>
          <a:spcPct val="90000"/>
        </a:lnSpc>
        <a:spcBef>
          <a:spcPts val="1400"/>
        </a:spcBef>
        <a:spcAft>
          <a:spcPts val="0"/>
        </a:spcAft>
        <a:buClrTx/>
        <a:buSzPct val="100000"/>
        <a:buFont typeface="Arial"/>
        <a:buChar char="•"/>
        <a:tabLst/>
        <a:defRPr sz="3200" b="0" i="0" u="none" strike="noStrike" cap="none" spc="0" baseline="0">
          <a:ln>
            <a:noFill/>
          </a:ln>
          <a:solidFill>
            <a:srgbClr val="FFFFFF"/>
          </a:solidFill>
          <a:uFillTx/>
          <a:latin typeface="微软雅黑"/>
          <a:ea typeface="微软雅黑"/>
          <a:cs typeface="微软雅黑"/>
          <a:sym typeface="微软雅黑"/>
        </a:defRPr>
      </a:lvl9pPr>
    </p:bodyStyle>
    <p:otherStyle>
      <a:lvl1pPr marL="0" marR="0" indent="0" algn="r" defTabSz="1836439"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Calibri"/>
        </a:defRPr>
      </a:lvl1pPr>
      <a:lvl2pPr marL="0" marR="0" indent="0" algn="r" defTabSz="1836439"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Calibri"/>
        </a:defRPr>
      </a:lvl2pPr>
      <a:lvl3pPr marL="0" marR="0" indent="0" algn="r" defTabSz="1836439"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Calibri"/>
        </a:defRPr>
      </a:lvl3pPr>
      <a:lvl4pPr marL="0" marR="0" indent="0" algn="r" defTabSz="1836439"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Calibri"/>
        </a:defRPr>
      </a:lvl4pPr>
      <a:lvl5pPr marL="0" marR="0" indent="0" algn="r" defTabSz="1836439"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Calibri"/>
        </a:defRPr>
      </a:lvl5pPr>
      <a:lvl6pPr marL="0" marR="0" indent="0" algn="r" defTabSz="1836439"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Calibri"/>
        </a:defRPr>
      </a:lvl6pPr>
      <a:lvl7pPr marL="0" marR="0" indent="0" algn="r" defTabSz="1836439"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Calibri"/>
        </a:defRPr>
      </a:lvl7pPr>
      <a:lvl8pPr marL="0" marR="0" indent="0" algn="r" defTabSz="1836439"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Calibri"/>
        </a:defRPr>
      </a:lvl8pPr>
      <a:lvl9pPr marL="0" marR="0" indent="0" algn="r" defTabSz="1836439"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5" name="Shape 104"/>
          <p:cNvSpPr/>
          <p:nvPr/>
        </p:nvSpPr>
        <p:spPr>
          <a:xfrm>
            <a:off x="7251035" y="5262129"/>
            <a:ext cx="9834487" cy="1300099"/>
          </a:xfrm>
          <a:prstGeom prst="rect">
            <a:avLst/>
          </a:prstGeom>
          <a:ln w="3175">
            <a:miter lim="400000"/>
          </a:ln>
          <a:extLst>
            <a:ext uri="{C572A759-6A51-4108-AA02-DFA0A04FC94B}">
              <ma14:wrappingTextBoxFlag xmlns="" xmlns:ma14="http://schemas.microsoft.com/office/mac/drawingml/2011/main" val="1"/>
            </a:ext>
          </a:extLst>
        </p:spPr>
        <p:txBody>
          <a:bodyPr wrap="none" lIns="34163" tIns="34163" rIns="34163" bIns="34163">
            <a:spAutoFit/>
          </a:bodyPr>
          <a:lstStyle>
            <a:lvl1pPr algn="ctr">
              <a:defRPr sz="10500">
                <a:latin typeface="Microsoft YaHei"/>
                <a:ea typeface="Microsoft YaHei"/>
                <a:cs typeface="Microsoft YaHei"/>
                <a:sym typeface="Microsoft YaHei"/>
              </a:defRPr>
            </a:lvl1pPr>
          </a:lstStyle>
          <a:p>
            <a:r>
              <a:rPr lang="en-US" altLang="zh-CN" sz="8000" b="1" dirty="0"/>
              <a:t>MySQL explain</a:t>
            </a:r>
            <a:r>
              <a:rPr lang="zh-CN" altLang="en-US" sz="8000" b="1" dirty="0"/>
              <a:t>实战</a:t>
            </a:r>
            <a:endParaRPr sz="8000" b="1" dirty="0"/>
          </a:p>
        </p:txBody>
      </p:sp>
      <p:sp>
        <p:nvSpPr>
          <p:cNvPr id="76" name="Shape 105"/>
          <p:cNvSpPr/>
          <p:nvPr/>
        </p:nvSpPr>
        <p:spPr>
          <a:xfrm>
            <a:off x="11063480" y="7770866"/>
            <a:ext cx="2209579" cy="915379"/>
          </a:xfrm>
          <a:prstGeom prst="rect">
            <a:avLst/>
          </a:prstGeom>
          <a:ln w="3175">
            <a:miter lim="400000"/>
          </a:ln>
          <a:extLst>
            <a:ext uri="{C572A759-6A51-4108-AA02-DFA0A04FC94B}">
              <ma14:wrappingTextBoxFlag xmlns="" xmlns:ma14="http://schemas.microsoft.com/office/mac/drawingml/2011/main" val="1"/>
            </a:ext>
          </a:extLst>
        </p:spPr>
        <p:txBody>
          <a:bodyPr wrap="none" lIns="34163" tIns="34163" rIns="34163" bIns="34163" anchor="ctr">
            <a:spAutoFit/>
          </a:bodyPr>
          <a:lstStyle>
            <a:lvl1pPr algn="ctr">
              <a:defRPr sz="5500" b="1" spc="64">
                <a:solidFill>
                  <a:srgbClr val="3E3E3E"/>
                </a:solidFill>
              </a:defRPr>
            </a:lvl1pPr>
          </a:lstStyle>
          <a:p>
            <a:r>
              <a:rPr lang="zh-CN" altLang="en-US" b="0" dirty="0">
                <a:latin typeface="Microsoft YaHei" charset="-122"/>
                <a:ea typeface="Microsoft YaHei" charset="-122"/>
                <a:cs typeface="Microsoft YaHei" charset="-122"/>
              </a:rPr>
              <a:t>黄艺燊</a:t>
            </a:r>
            <a:endParaRPr b="0" dirty="0">
              <a:latin typeface="Microsoft YaHei" charset="-122"/>
              <a:ea typeface="Microsoft YaHei" charset="-122"/>
              <a:cs typeface="Microsoft YaHei" charset="-122"/>
            </a:endParaRPr>
          </a:p>
        </p:txBody>
      </p:sp>
      <p:sp>
        <p:nvSpPr>
          <p:cNvPr id="77" name="Shape 106"/>
          <p:cNvSpPr/>
          <p:nvPr/>
        </p:nvSpPr>
        <p:spPr>
          <a:xfrm flipH="1" flipV="1">
            <a:off x="6338636" y="8246414"/>
            <a:ext cx="1653167" cy="3"/>
          </a:xfrm>
          <a:prstGeom prst="line">
            <a:avLst/>
          </a:prstGeom>
          <a:ln w="25400">
            <a:solidFill>
              <a:srgbClr val="808080">
                <a:alpha val="50000"/>
              </a:srgbClr>
            </a:solidFill>
          </a:ln>
        </p:spPr>
        <p:txBody>
          <a:bodyPr lIns="45846" tIns="45846" rIns="45846" bIns="45846"/>
          <a:lstStyle/>
          <a:p>
            <a:endParaRPr/>
          </a:p>
        </p:txBody>
      </p:sp>
      <p:sp>
        <p:nvSpPr>
          <p:cNvPr id="78" name="Shape 107"/>
          <p:cNvSpPr/>
          <p:nvPr/>
        </p:nvSpPr>
        <p:spPr>
          <a:xfrm flipH="1" flipV="1">
            <a:off x="16344743" y="8246414"/>
            <a:ext cx="1653168" cy="3"/>
          </a:xfrm>
          <a:prstGeom prst="line">
            <a:avLst/>
          </a:prstGeom>
          <a:ln w="25400">
            <a:solidFill>
              <a:srgbClr val="808080">
                <a:alpha val="50000"/>
              </a:srgbClr>
            </a:solidFill>
          </a:ln>
        </p:spPr>
        <p:txBody>
          <a:bodyPr lIns="45846" tIns="45846" rIns="45846" bIns="45846"/>
          <a:lstStyle/>
          <a:p>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Shape 111"/>
          <p:cNvSpPr/>
          <p:nvPr/>
        </p:nvSpPr>
        <p:spPr>
          <a:xfrm>
            <a:off x="3176892" y="14042408"/>
            <a:ext cx="1071563" cy="714376"/>
          </a:xfrm>
          <a:prstGeom prst="rect">
            <a:avLst/>
          </a:prstGeom>
          <a:solidFill>
            <a:srgbClr val="35AEF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5" name="Shape 112"/>
          <p:cNvSpPr/>
          <p:nvPr/>
        </p:nvSpPr>
        <p:spPr>
          <a:xfrm>
            <a:off x="3176892" y="14835283"/>
            <a:ext cx="1071563" cy="714376"/>
          </a:xfrm>
          <a:prstGeom prst="rect">
            <a:avLst/>
          </a:prstGeom>
          <a:solidFill>
            <a:srgbClr val="2293D6"/>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6" name="Shape 113"/>
          <p:cNvSpPr/>
          <p:nvPr/>
        </p:nvSpPr>
        <p:spPr>
          <a:xfrm>
            <a:off x="4794561" y="14042408"/>
            <a:ext cx="1071564" cy="714376"/>
          </a:xfrm>
          <a:prstGeom prst="rect">
            <a:avLst/>
          </a:prstGeom>
          <a:solidFill>
            <a:srgbClr val="00BD9C"/>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7" name="Shape 114"/>
          <p:cNvSpPr/>
          <p:nvPr/>
        </p:nvSpPr>
        <p:spPr>
          <a:xfrm>
            <a:off x="4794561" y="14835283"/>
            <a:ext cx="1071564" cy="714376"/>
          </a:xfrm>
          <a:prstGeom prst="rect">
            <a:avLst/>
          </a:prstGeom>
          <a:solidFill>
            <a:srgbClr val="00A185"/>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8" name="Shape 115"/>
          <p:cNvSpPr/>
          <p:nvPr/>
        </p:nvSpPr>
        <p:spPr>
          <a:xfrm>
            <a:off x="6412230" y="14061389"/>
            <a:ext cx="1071564" cy="714376"/>
          </a:xfrm>
          <a:prstGeom prst="rect">
            <a:avLst/>
          </a:prstGeom>
          <a:solidFill>
            <a:srgbClr val="2AE37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9" name="Shape 116"/>
          <p:cNvSpPr/>
          <p:nvPr/>
        </p:nvSpPr>
        <p:spPr>
          <a:xfrm>
            <a:off x="6412230" y="14854264"/>
            <a:ext cx="1071564" cy="714376"/>
          </a:xfrm>
          <a:prstGeom prst="rect">
            <a:avLst/>
          </a:prstGeom>
          <a:solidFill>
            <a:srgbClr val="1FCD6D"/>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0" name="Shape 117"/>
          <p:cNvSpPr/>
          <p:nvPr/>
        </p:nvSpPr>
        <p:spPr>
          <a:xfrm>
            <a:off x="8029899" y="14061389"/>
            <a:ext cx="1071563" cy="714376"/>
          </a:xfrm>
          <a:prstGeom prst="rect">
            <a:avLst/>
          </a:prstGeom>
          <a:solidFill>
            <a:srgbClr val="C059F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1" name="Shape 118"/>
          <p:cNvSpPr/>
          <p:nvPr/>
        </p:nvSpPr>
        <p:spPr>
          <a:xfrm>
            <a:off x="8029899" y="14854264"/>
            <a:ext cx="1071563" cy="714376"/>
          </a:xfrm>
          <a:prstGeom prst="rect">
            <a:avLst/>
          </a:prstGeom>
          <a:solidFill>
            <a:srgbClr val="A355B8"/>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2" name="Shape 119"/>
          <p:cNvSpPr/>
          <p:nvPr/>
        </p:nvSpPr>
        <p:spPr>
          <a:xfrm>
            <a:off x="9629151" y="14061389"/>
            <a:ext cx="1071563" cy="714376"/>
          </a:xfrm>
          <a:prstGeom prst="rect">
            <a:avLst/>
          </a:prstGeom>
          <a:solidFill>
            <a:srgbClr val="33495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3" name="Shape 120"/>
          <p:cNvSpPr/>
          <p:nvPr/>
        </p:nvSpPr>
        <p:spPr>
          <a:xfrm>
            <a:off x="9629151" y="14854264"/>
            <a:ext cx="1071563" cy="714376"/>
          </a:xfrm>
          <a:prstGeom prst="rect">
            <a:avLst/>
          </a:prstGeom>
          <a:solidFill>
            <a:srgbClr val="2C3E5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4" name="Shape 121"/>
          <p:cNvSpPr/>
          <p:nvPr/>
        </p:nvSpPr>
        <p:spPr>
          <a:xfrm>
            <a:off x="12882906" y="14080370"/>
            <a:ext cx="1071563" cy="714376"/>
          </a:xfrm>
          <a:prstGeom prst="rect">
            <a:avLst/>
          </a:prstGeom>
          <a:solidFill>
            <a:srgbClr val="E87F04"/>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5" name="Shape 122"/>
          <p:cNvSpPr/>
          <p:nvPr/>
        </p:nvSpPr>
        <p:spPr>
          <a:xfrm>
            <a:off x="12882906" y="14873245"/>
            <a:ext cx="1071563" cy="714376"/>
          </a:xfrm>
          <a:prstGeom prst="rect">
            <a:avLst/>
          </a:prstGeom>
          <a:solidFill>
            <a:srgbClr val="D5530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6" name="Shape 123"/>
          <p:cNvSpPr/>
          <p:nvPr/>
        </p:nvSpPr>
        <p:spPr>
          <a:xfrm>
            <a:off x="14500574" y="14099351"/>
            <a:ext cx="1071564" cy="714376"/>
          </a:xfrm>
          <a:prstGeom prst="rect">
            <a:avLst/>
          </a:prstGeom>
          <a:solidFill>
            <a:srgbClr val="E94A35"/>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7" name="Shape 124"/>
          <p:cNvSpPr/>
          <p:nvPr/>
        </p:nvSpPr>
        <p:spPr>
          <a:xfrm>
            <a:off x="14500574" y="14892225"/>
            <a:ext cx="1071564" cy="714376"/>
          </a:xfrm>
          <a:prstGeom prst="rect">
            <a:avLst/>
          </a:prstGeom>
          <a:solidFill>
            <a:srgbClr val="C23724"/>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8" name="Shape 125"/>
          <p:cNvSpPr/>
          <p:nvPr/>
        </p:nvSpPr>
        <p:spPr>
          <a:xfrm>
            <a:off x="16118243" y="14099351"/>
            <a:ext cx="1071564" cy="714376"/>
          </a:xfrm>
          <a:prstGeom prst="rect">
            <a:avLst/>
          </a:prstGeom>
          <a:solidFill>
            <a:srgbClr val="D1D6D8"/>
          </a:solidFill>
          <a:ln w="12700">
            <a:miter lim="400000"/>
          </a:ln>
        </p:spPr>
        <p:txBody>
          <a:bodyPr lIns="45845" tIns="45845" rIns="45845" bIns="45845" anchor="ctr"/>
          <a:lstStyle/>
          <a:p>
            <a:pPr algn="ctr">
              <a:defRPr sz="2800">
                <a:solidFill>
                  <a:srgbClr val="7D7D7D"/>
                </a:solidFill>
                <a:latin typeface="+mn-lt"/>
                <a:ea typeface="+mn-ea"/>
                <a:cs typeface="+mn-cs"/>
                <a:sym typeface="Calibri"/>
              </a:defRPr>
            </a:pPr>
            <a:endParaRPr/>
          </a:p>
        </p:txBody>
      </p:sp>
      <p:sp>
        <p:nvSpPr>
          <p:cNvPr id="189" name="Shape 126"/>
          <p:cNvSpPr/>
          <p:nvPr/>
        </p:nvSpPr>
        <p:spPr>
          <a:xfrm>
            <a:off x="16118243" y="14892225"/>
            <a:ext cx="1071564" cy="714376"/>
          </a:xfrm>
          <a:prstGeom prst="rect">
            <a:avLst/>
          </a:prstGeom>
          <a:solidFill>
            <a:srgbClr val="B6BBC1"/>
          </a:solidFill>
          <a:ln w="12700">
            <a:miter lim="400000"/>
          </a:ln>
        </p:spPr>
        <p:txBody>
          <a:bodyPr lIns="45845" tIns="45845" rIns="45845" bIns="45845" anchor="ctr"/>
          <a:lstStyle/>
          <a:p>
            <a:pPr algn="ctr">
              <a:defRPr sz="2800">
                <a:solidFill>
                  <a:srgbClr val="7D7D7D"/>
                </a:solidFill>
                <a:latin typeface="+mn-lt"/>
                <a:ea typeface="+mn-ea"/>
                <a:cs typeface="+mn-cs"/>
                <a:sym typeface="Calibri"/>
              </a:defRPr>
            </a:pPr>
            <a:endParaRPr/>
          </a:p>
        </p:txBody>
      </p:sp>
      <p:sp>
        <p:nvSpPr>
          <p:cNvPr id="190" name="Shape 127"/>
          <p:cNvSpPr/>
          <p:nvPr/>
        </p:nvSpPr>
        <p:spPr>
          <a:xfrm>
            <a:off x="17717495" y="14099351"/>
            <a:ext cx="1071564" cy="714376"/>
          </a:xfrm>
          <a:prstGeom prst="rect">
            <a:avLst/>
          </a:prstGeom>
          <a:solidFill>
            <a:srgbClr val="94A5A6"/>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1" name="Shape 128"/>
          <p:cNvSpPr/>
          <p:nvPr/>
        </p:nvSpPr>
        <p:spPr>
          <a:xfrm>
            <a:off x="17717495" y="14892225"/>
            <a:ext cx="1071564" cy="714376"/>
          </a:xfrm>
          <a:prstGeom prst="rect">
            <a:avLst/>
          </a:prstGeom>
          <a:solidFill>
            <a:srgbClr val="7F8C8D"/>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2" name="Shape 149"/>
          <p:cNvSpPr/>
          <p:nvPr/>
        </p:nvSpPr>
        <p:spPr>
          <a:xfrm>
            <a:off x="11265236" y="14080370"/>
            <a:ext cx="1071563" cy="714376"/>
          </a:xfrm>
          <a:prstGeom prst="rect">
            <a:avLst/>
          </a:prstGeom>
          <a:solidFill>
            <a:srgbClr val="FECA0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3" name="Shape 150"/>
          <p:cNvSpPr/>
          <p:nvPr/>
        </p:nvSpPr>
        <p:spPr>
          <a:xfrm>
            <a:off x="11265236" y="14873245"/>
            <a:ext cx="1071563" cy="714376"/>
          </a:xfrm>
          <a:prstGeom prst="rect">
            <a:avLst/>
          </a:prstGeom>
          <a:solidFill>
            <a:srgbClr val="FFA70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4" name="Shape 2"/>
          <p:cNvSpPr/>
          <p:nvPr/>
        </p:nvSpPr>
        <p:spPr>
          <a:xfrm flipH="1">
            <a:off x="791481" y="571695"/>
            <a:ext cx="80708" cy="982266"/>
          </a:xfrm>
          <a:prstGeom prst="rect">
            <a:avLst/>
          </a:prstGeom>
          <a:solidFill>
            <a:srgbClr val="3498DB"/>
          </a:solidFill>
          <a:ln w="12700">
            <a:miter lim="400000"/>
          </a:ln>
        </p:spPr>
        <p:txBody>
          <a:bodyPr lIns="45845" tIns="45845" rIns="45845" bIns="45845" anchor="ctr"/>
          <a:lstStyle/>
          <a:p>
            <a:pPr algn="ctr">
              <a:defRPr sz="2400">
                <a:solidFill>
                  <a:srgbClr val="060C13"/>
                </a:solidFill>
              </a:defRPr>
            </a:pPr>
            <a:endParaRPr/>
          </a:p>
        </p:txBody>
      </p:sp>
      <p:sp>
        <p:nvSpPr>
          <p:cNvPr id="195" name="目录"/>
          <p:cNvSpPr/>
          <p:nvPr/>
        </p:nvSpPr>
        <p:spPr>
          <a:xfrm>
            <a:off x="1078740" y="494311"/>
            <a:ext cx="20010434" cy="1137034"/>
          </a:xfrm>
          <a:prstGeom prst="rect">
            <a:avLst/>
          </a:prstGeom>
          <a:ln w="3175">
            <a:miter lim="400000"/>
          </a:ln>
          <a:extLst>
            <a:ext uri="{C572A759-6A51-4108-AA02-DFA0A04FC94B}">
              <ma14:wrappingTextBoxFlag xmlns:ma14="http://schemas.microsoft.com/office/mac/drawingml/2011/main" xmlns="" val="1"/>
            </a:ext>
          </a:extLst>
        </p:spPr>
        <p:txBody>
          <a:bodyPr lIns="45845" tIns="45845" rIns="45845" bIns="45845" anchor="ctr">
            <a:normAutofit/>
          </a:bodyPr>
          <a:lstStyle>
            <a:lvl1pPr defTabSz="1682495">
              <a:defRPr sz="5800" b="1">
                <a:latin typeface="微软雅黑"/>
                <a:ea typeface="微软雅黑"/>
                <a:cs typeface="微软雅黑"/>
                <a:sym typeface="微软雅黑"/>
              </a:defRPr>
            </a:lvl1pPr>
          </a:lstStyle>
          <a:p>
            <a:r>
              <a:rPr lang="en-US" altLang="zh-CN" dirty="0"/>
              <a:t>explain</a:t>
            </a:r>
            <a:r>
              <a:rPr lang="zh-CN" altLang="en-US" dirty="0"/>
              <a:t>输出行</a:t>
            </a:r>
          </a:p>
        </p:txBody>
      </p:sp>
      <p:sp>
        <p:nvSpPr>
          <p:cNvPr id="2" name="矩形 1">
            <a:extLst>
              <a:ext uri="{FF2B5EF4-FFF2-40B4-BE49-F238E27FC236}">
                <a16:creationId xmlns:a16="http://schemas.microsoft.com/office/drawing/2014/main" id="{D5D88D52-0AE4-404F-8E0F-0C7CB4BCE10E}"/>
              </a:ext>
            </a:extLst>
          </p:cNvPr>
          <p:cNvSpPr/>
          <p:nvPr/>
        </p:nvSpPr>
        <p:spPr>
          <a:xfrm>
            <a:off x="1078740" y="2914758"/>
            <a:ext cx="17209260" cy="4893647"/>
          </a:xfrm>
          <a:prstGeom prst="rect">
            <a:avLst/>
          </a:prstGeom>
        </p:spPr>
        <p:txBody>
          <a:bodyPr wrap="square">
            <a:spAutoFit/>
          </a:bodyPr>
          <a:lstStyle/>
          <a:p>
            <a:pPr>
              <a:buFont typeface="Arial" panose="020B0604020202020204" pitchFamily="34" charset="0"/>
              <a:buChar char="•"/>
            </a:pPr>
            <a:r>
              <a:rPr lang="en-US" altLang="zh-CN" sz="4000" dirty="0">
                <a:solidFill>
                  <a:srgbClr val="333333"/>
                </a:solidFill>
                <a:latin typeface="Helvetica Neue"/>
              </a:rPr>
              <a:t>rows</a:t>
            </a:r>
            <a:r>
              <a:rPr lang="en-US" altLang="zh-CN" dirty="0">
                <a:solidFill>
                  <a:srgbClr val="333333"/>
                </a:solidFill>
                <a:latin typeface="Helvetica Neue"/>
              </a:rPr>
              <a:t/>
            </a:r>
            <a:br>
              <a:rPr lang="en-US" altLang="zh-CN" dirty="0">
                <a:solidFill>
                  <a:srgbClr val="333333"/>
                </a:solidFill>
                <a:latin typeface="Helvetica Neue"/>
              </a:rPr>
            </a:br>
            <a:r>
              <a:rPr lang="zh-CN" altLang="en-US" dirty="0">
                <a:solidFill>
                  <a:srgbClr val="333333"/>
                </a:solidFill>
                <a:latin typeface="Helvetica Neue"/>
              </a:rPr>
              <a:t>这里是执行计划中估算的扫描行数，不是精确值。</a:t>
            </a:r>
            <a:endParaRPr lang="en-US" altLang="zh-CN" dirty="0">
              <a:solidFill>
                <a:srgbClr val="333333"/>
              </a:solidFill>
              <a:latin typeface="Helvetica Neue"/>
            </a:endParaRPr>
          </a:p>
          <a:p>
            <a:pPr>
              <a:buFont typeface="Arial" panose="020B0604020202020204" pitchFamily="34" charset="0"/>
              <a:buChar char="•"/>
            </a:pPr>
            <a:endParaRPr lang="zh-CN" altLang="en-US" dirty="0">
              <a:solidFill>
                <a:srgbClr val="333333"/>
              </a:solidFill>
              <a:latin typeface="Helvetica Neue"/>
            </a:endParaRPr>
          </a:p>
          <a:p>
            <a:pPr>
              <a:buFont typeface="Arial" panose="020B0604020202020204" pitchFamily="34" charset="0"/>
              <a:buChar char="•"/>
            </a:pPr>
            <a:r>
              <a:rPr lang="en-US" altLang="zh-CN" sz="4000" dirty="0">
                <a:solidFill>
                  <a:srgbClr val="333333"/>
                </a:solidFill>
                <a:latin typeface="Helvetica Neue"/>
              </a:rPr>
              <a:t>filtered</a:t>
            </a:r>
            <a:r>
              <a:rPr lang="en-US" altLang="zh-CN" dirty="0">
                <a:solidFill>
                  <a:srgbClr val="333333"/>
                </a:solidFill>
                <a:latin typeface="Helvetica Neue"/>
              </a:rPr>
              <a:t/>
            </a:r>
            <a:br>
              <a:rPr lang="en-US" altLang="zh-CN" dirty="0">
                <a:solidFill>
                  <a:srgbClr val="333333"/>
                </a:solidFill>
                <a:latin typeface="Helvetica Neue"/>
              </a:rPr>
            </a:br>
            <a:r>
              <a:rPr lang="zh-CN" altLang="en-US" dirty="0">
                <a:solidFill>
                  <a:srgbClr val="333333"/>
                </a:solidFill>
                <a:latin typeface="Helvetica Neue"/>
              </a:rPr>
              <a:t>这个字段表示存储引擎返回的数据在</a:t>
            </a:r>
            <a:r>
              <a:rPr lang="en-US" altLang="zh-CN" dirty="0">
                <a:solidFill>
                  <a:srgbClr val="333333"/>
                </a:solidFill>
                <a:latin typeface="Helvetica Neue"/>
              </a:rPr>
              <a:t>server</a:t>
            </a:r>
            <a:r>
              <a:rPr lang="zh-CN" altLang="en-US" dirty="0">
                <a:solidFill>
                  <a:srgbClr val="333333"/>
                </a:solidFill>
                <a:latin typeface="Helvetica Neue"/>
              </a:rPr>
              <a:t>层过滤后，剩下多少满足查询的记录数量的比例，注意是百分比，不是具体记录数。</a:t>
            </a:r>
            <a:endParaRPr lang="en-US" altLang="zh-CN" dirty="0">
              <a:solidFill>
                <a:srgbClr val="333333"/>
              </a:solidFill>
              <a:latin typeface="Helvetica Neue"/>
            </a:endParaRPr>
          </a:p>
          <a:p>
            <a:pPr>
              <a:buFont typeface="Arial" panose="020B0604020202020204" pitchFamily="34" charset="0"/>
              <a:buChar char="•"/>
            </a:pPr>
            <a:endParaRPr lang="zh-CN" altLang="en-US" dirty="0">
              <a:solidFill>
                <a:srgbClr val="333333"/>
              </a:solidFill>
              <a:latin typeface="Helvetica Neue"/>
            </a:endParaRPr>
          </a:p>
          <a:p>
            <a:pPr>
              <a:buFont typeface="Arial" panose="020B0604020202020204" pitchFamily="34" charset="0"/>
              <a:buChar char="•"/>
            </a:pPr>
            <a:r>
              <a:rPr lang="en-US" altLang="zh-CN" sz="4000" dirty="0">
                <a:solidFill>
                  <a:srgbClr val="333333"/>
                </a:solidFill>
                <a:latin typeface="Helvetica Neue"/>
              </a:rPr>
              <a:t>Extra</a:t>
            </a:r>
            <a:r>
              <a:rPr lang="en-US" altLang="zh-CN" dirty="0">
                <a:solidFill>
                  <a:srgbClr val="333333"/>
                </a:solidFill>
                <a:latin typeface="Helvetica Neue"/>
              </a:rPr>
              <a:t/>
            </a:r>
            <a:br>
              <a:rPr lang="en-US" altLang="zh-CN" dirty="0">
                <a:solidFill>
                  <a:srgbClr val="333333"/>
                </a:solidFill>
                <a:latin typeface="Helvetica Neue"/>
              </a:rPr>
            </a:br>
            <a:r>
              <a:rPr lang="zh-CN" altLang="en-US" dirty="0">
                <a:solidFill>
                  <a:srgbClr val="333333"/>
                </a:solidFill>
                <a:latin typeface="Helvetica Neue"/>
              </a:rPr>
              <a:t>这个字段显示了</a:t>
            </a:r>
            <a:r>
              <a:rPr lang="en-US" altLang="zh-CN" dirty="0">
                <a:solidFill>
                  <a:srgbClr val="333333"/>
                </a:solidFill>
                <a:latin typeface="Helvetica Neue"/>
              </a:rPr>
              <a:t>MySQL</a:t>
            </a:r>
            <a:r>
              <a:rPr lang="zh-CN" altLang="en-US" dirty="0">
                <a:solidFill>
                  <a:srgbClr val="333333"/>
                </a:solidFill>
                <a:latin typeface="Helvetica Neue"/>
              </a:rPr>
              <a:t>执行查询时的额外信息。</a:t>
            </a:r>
          </a:p>
        </p:txBody>
      </p:sp>
    </p:spTree>
    <p:extLst>
      <p:ext uri="{BB962C8B-B14F-4D97-AF65-F5344CB8AC3E}">
        <p14:creationId xmlns:p14="http://schemas.microsoft.com/office/powerpoint/2010/main" val="418252085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Shape 111"/>
          <p:cNvSpPr/>
          <p:nvPr/>
        </p:nvSpPr>
        <p:spPr>
          <a:xfrm>
            <a:off x="3176892" y="14042408"/>
            <a:ext cx="1071563" cy="714376"/>
          </a:xfrm>
          <a:prstGeom prst="rect">
            <a:avLst/>
          </a:prstGeom>
          <a:solidFill>
            <a:srgbClr val="35AEF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5" name="Shape 112"/>
          <p:cNvSpPr/>
          <p:nvPr/>
        </p:nvSpPr>
        <p:spPr>
          <a:xfrm>
            <a:off x="3176892" y="14835283"/>
            <a:ext cx="1071563" cy="714376"/>
          </a:xfrm>
          <a:prstGeom prst="rect">
            <a:avLst/>
          </a:prstGeom>
          <a:solidFill>
            <a:srgbClr val="2293D6"/>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6" name="Shape 113"/>
          <p:cNvSpPr/>
          <p:nvPr/>
        </p:nvSpPr>
        <p:spPr>
          <a:xfrm>
            <a:off x="4794561" y="14042408"/>
            <a:ext cx="1071564" cy="714376"/>
          </a:xfrm>
          <a:prstGeom prst="rect">
            <a:avLst/>
          </a:prstGeom>
          <a:solidFill>
            <a:srgbClr val="00BD9C"/>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7" name="Shape 114"/>
          <p:cNvSpPr/>
          <p:nvPr/>
        </p:nvSpPr>
        <p:spPr>
          <a:xfrm>
            <a:off x="4794561" y="14835283"/>
            <a:ext cx="1071564" cy="714376"/>
          </a:xfrm>
          <a:prstGeom prst="rect">
            <a:avLst/>
          </a:prstGeom>
          <a:solidFill>
            <a:srgbClr val="00A185"/>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8" name="Shape 115"/>
          <p:cNvSpPr/>
          <p:nvPr/>
        </p:nvSpPr>
        <p:spPr>
          <a:xfrm>
            <a:off x="6412230" y="14061389"/>
            <a:ext cx="1071564" cy="714376"/>
          </a:xfrm>
          <a:prstGeom prst="rect">
            <a:avLst/>
          </a:prstGeom>
          <a:solidFill>
            <a:srgbClr val="2AE37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9" name="Shape 116"/>
          <p:cNvSpPr/>
          <p:nvPr/>
        </p:nvSpPr>
        <p:spPr>
          <a:xfrm>
            <a:off x="6412230" y="14854264"/>
            <a:ext cx="1071564" cy="714376"/>
          </a:xfrm>
          <a:prstGeom prst="rect">
            <a:avLst/>
          </a:prstGeom>
          <a:solidFill>
            <a:srgbClr val="1FCD6D"/>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0" name="Shape 117"/>
          <p:cNvSpPr/>
          <p:nvPr/>
        </p:nvSpPr>
        <p:spPr>
          <a:xfrm>
            <a:off x="8029899" y="14061389"/>
            <a:ext cx="1071563" cy="714376"/>
          </a:xfrm>
          <a:prstGeom prst="rect">
            <a:avLst/>
          </a:prstGeom>
          <a:solidFill>
            <a:srgbClr val="C059F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1" name="Shape 118"/>
          <p:cNvSpPr/>
          <p:nvPr/>
        </p:nvSpPr>
        <p:spPr>
          <a:xfrm>
            <a:off x="8029899" y="14854264"/>
            <a:ext cx="1071563" cy="714376"/>
          </a:xfrm>
          <a:prstGeom prst="rect">
            <a:avLst/>
          </a:prstGeom>
          <a:solidFill>
            <a:srgbClr val="A355B8"/>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2" name="Shape 119"/>
          <p:cNvSpPr/>
          <p:nvPr/>
        </p:nvSpPr>
        <p:spPr>
          <a:xfrm>
            <a:off x="9629151" y="14061389"/>
            <a:ext cx="1071563" cy="714376"/>
          </a:xfrm>
          <a:prstGeom prst="rect">
            <a:avLst/>
          </a:prstGeom>
          <a:solidFill>
            <a:srgbClr val="33495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3" name="Shape 120"/>
          <p:cNvSpPr/>
          <p:nvPr/>
        </p:nvSpPr>
        <p:spPr>
          <a:xfrm>
            <a:off x="9629151" y="14854264"/>
            <a:ext cx="1071563" cy="714376"/>
          </a:xfrm>
          <a:prstGeom prst="rect">
            <a:avLst/>
          </a:prstGeom>
          <a:solidFill>
            <a:srgbClr val="2C3E5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4" name="Shape 121"/>
          <p:cNvSpPr/>
          <p:nvPr/>
        </p:nvSpPr>
        <p:spPr>
          <a:xfrm>
            <a:off x="12882906" y="14080370"/>
            <a:ext cx="1071563" cy="714376"/>
          </a:xfrm>
          <a:prstGeom prst="rect">
            <a:avLst/>
          </a:prstGeom>
          <a:solidFill>
            <a:srgbClr val="E87F04"/>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5" name="Shape 122"/>
          <p:cNvSpPr/>
          <p:nvPr/>
        </p:nvSpPr>
        <p:spPr>
          <a:xfrm>
            <a:off x="12882906" y="14873245"/>
            <a:ext cx="1071563" cy="714376"/>
          </a:xfrm>
          <a:prstGeom prst="rect">
            <a:avLst/>
          </a:prstGeom>
          <a:solidFill>
            <a:srgbClr val="D5530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6" name="Shape 123"/>
          <p:cNvSpPr/>
          <p:nvPr/>
        </p:nvSpPr>
        <p:spPr>
          <a:xfrm>
            <a:off x="14500574" y="14099351"/>
            <a:ext cx="1071564" cy="714376"/>
          </a:xfrm>
          <a:prstGeom prst="rect">
            <a:avLst/>
          </a:prstGeom>
          <a:solidFill>
            <a:srgbClr val="E94A35"/>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7" name="Shape 124"/>
          <p:cNvSpPr/>
          <p:nvPr/>
        </p:nvSpPr>
        <p:spPr>
          <a:xfrm>
            <a:off x="14500574" y="14892225"/>
            <a:ext cx="1071564" cy="714376"/>
          </a:xfrm>
          <a:prstGeom prst="rect">
            <a:avLst/>
          </a:prstGeom>
          <a:solidFill>
            <a:srgbClr val="C23724"/>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8" name="Shape 125"/>
          <p:cNvSpPr/>
          <p:nvPr/>
        </p:nvSpPr>
        <p:spPr>
          <a:xfrm>
            <a:off x="16118243" y="14099351"/>
            <a:ext cx="1071564" cy="714376"/>
          </a:xfrm>
          <a:prstGeom prst="rect">
            <a:avLst/>
          </a:prstGeom>
          <a:solidFill>
            <a:srgbClr val="D1D6D8"/>
          </a:solidFill>
          <a:ln w="12700">
            <a:miter lim="400000"/>
          </a:ln>
        </p:spPr>
        <p:txBody>
          <a:bodyPr lIns="45845" tIns="45845" rIns="45845" bIns="45845" anchor="ctr"/>
          <a:lstStyle/>
          <a:p>
            <a:pPr algn="ctr">
              <a:defRPr sz="2800">
                <a:solidFill>
                  <a:srgbClr val="7D7D7D"/>
                </a:solidFill>
                <a:latin typeface="+mn-lt"/>
                <a:ea typeface="+mn-ea"/>
                <a:cs typeface="+mn-cs"/>
                <a:sym typeface="Calibri"/>
              </a:defRPr>
            </a:pPr>
            <a:endParaRPr/>
          </a:p>
        </p:txBody>
      </p:sp>
      <p:sp>
        <p:nvSpPr>
          <p:cNvPr id="189" name="Shape 126"/>
          <p:cNvSpPr/>
          <p:nvPr/>
        </p:nvSpPr>
        <p:spPr>
          <a:xfrm>
            <a:off x="16118243" y="14892225"/>
            <a:ext cx="1071564" cy="714376"/>
          </a:xfrm>
          <a:prstGeom prst="rect">
            <a:avLst/>
          </a:prstGeom>
          <a:solidFill>
            <a:srgbClr val="B6BBC1"/>
          </a:solidFill>
          <a:ln w="12700">
            <a:miter lim="400000"/>
          </a:ln>
        </p:spPr>
        <p:txBody>
          <a:bodyPr lIns="45845" tIns="45845" rIns="45845" bIns="45845" anchor="ctr"/>
          <a:lstStyle/>
          <a:p>
            <a:pPr algn="ctr">
              <a:defRPr sz="2800">
                <a:solidFill>
                  <a:srgbClr val="7D7D7D"/>
                </a:solidFill>
                <a:latin typeface="+mn-lt"/>
                <a:ea typeface="+mn-ea"/>
                <a:cs typeface="+mn-cs"/>
                <a:sym typeface="Calibri"/>
              </a:defRPr>
            </a:pPr>
            <a:endParaRPr/>
          </a:p>
        </p:txBody>
      </p:sp>
      <p:sp>
        <p:nvSpPr>
          <p:cNvPr id="190" name="Shape 127"/>
          <p:cNvSpPr/>
          <p:nvPr/>
        </p:nvSpPr>
        <p:spPr>
          <a:xfrm>
            <a:off x="17717495" y="14099351"/>
            <a:ext cx="1071564" cy="714376"/>
          </a:xfrm>
          <a:prstGeom prst="rect">
            <a:avLst/>
          </a:prstGeom>
          <a:solidFill>
            <a:srgbClr val="94A5A6"/>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1" name="Shape 128"/>
          <p:cNvSpPr/>
          <p:nvPr/>
        </p:nvSpPr>
        <p:spPr>
          <a:xfrm>
            <a:off x="17717495" y="14892225"/>
            <a:ext cx="1071564" cy="714376"/>
          </a:xfrm>
          <a:prstGeom prst="rect">
            <a:avLst/>
          </a:prstGeom>
          <a:solidFill>
            <a:srgbClr val="7F8C8D"/>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2" name="Shape 149"/>
          <p:cNvSpPr/>
          <p:nvPr/>
        </p:nvSpPr>
        <p:spPr>
          <a:xfrm>
            <a:off x="11265236" y="14080370"/>
            <a:ext cx="1071563" cy="714376"/>
          </a:xfrm>
          <a:prstGeom prst="rect">
            <a:avLst/>
          </a:prstGeom>
          <a:solidFill>
            <a:srgbClr val="FECA0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3" name="Shape 150"/>
          <p:cNvSpPr/>
          <p:nvPr/>
        </p:nvSpPr>
        <p:spPr>
          <a:xfrm>
            <a:off x="11265236" y="14873245"/>
            <a:ext cx="1071563" cy="714376"/>
          </a:xfrm>
          <a:prstGeom prst="rect">
            <a:avLst/>
          </a:prstGeom>
          <a:solidFill>
            <a:srgbClr val="FFA70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4" name="Shape 2"/>
          <p:cNvSpPr/>
          <p:nvPr/>
        </p:nvSpPr>
        <p:spPr>
          <a:xfrm flipH="1">
            <a:off x="791481" y="571695"/>
            <a:ext cx="80708" cy="982266"/>
          </a:xfrm>
          <a:prstGeom prst="rect">
            <a:avLst/>
          </a:prstGeom>
          <a:solidFill>
            <a:srgbClr val="3498DB"/>
          </a:solidFill>
          <a:ln w="12700">
            <a:miter lim="400000"/>
          </a:ln>
        </p:spPr>
        <p:txBody>
          <a:bodyPr lIns="45845" tIns="45845" rIns="45845" bIns="45845" anchor="ctr"/>
          <a:lstStyle/>
          <a:p>
            <a:pPr algn="ctr">
              <a:defRPr sz="2400">
                <a:solidFill>
                  <a:srgbClr val="060C13"/>
                </a:solidFill>
              </a:defRPr>
            </a:pPr>
            <a:endParaRPr/>
          </a:p>
        </p:txBody>
      </p:sp>
      <p:sp>
        <p:nvSpPr>
          <p:cNvPr id="195" name="目录"/>
          <p:cNvSpPr/>
          <p:nvPr/>
        </p:nvSpPr>
        <p:spPr>
          <a:xfrm>
            <a:off x="1078740" y="494311"/>
            <a:ext cx="20010434" cy="1137034"/>
          </a:xfrm>
          <a:prstGeom prst="rect">
            <a:avLst/>
          </a:prstGeom>
          <a:ln w="3175">
            <a:miter lim="400000"/>
          </a:ln>
          <a:extLst>
            <a:ext uri="{C572A759-6A51-4108-AA02-DFA0A04FC94B}">
              <ma14:wrappingTextBoxFlag xmlns:ma14="http://schemas.microsoft.com/office/mac/drawingml/2011/main" xmlns="" val="1"/>
            </a:ext>
          </a:extLst>
        </p:spPr>
        <p:txBody>
          <a:bodyPr lIns="45845" tIns="45845" rIns="45845" bIns="45845" anchor="ctr">
            <a:normAutofit/>
          </a:bodyPr>
          <a:lstStyle>
            <a:lvl1pPr defTabSz="1682495">
              <a:defRPr sz="5800" b="1">
                <a:latin typeface="微软雅黑"/>
                <a:ea typeface="微软雅黑"/>
                <a:cs typeface="微软雅黑"/>
                <a:sym typeface="微软雅黑"/>
              </a:defRPr>
            </a:lvl1pPr>
          </a:lstStyle>
          <a:p>
            <a:r>
              <a:rPr lang="en-US" altLang="zh-CN" dirty="0"/>
              <a:t>explain </a:t>
            </a:r>
            <a:r>
              <a:rPr lang="zh-CN" altLang="en-US" dirty="0"/>
              <a:t>关联类型</a:t>
            </a:r>
            <a:endParaRPr lang="zh-CN" altLang="en-US" b="0" dirty="0"/>
          </a:p>
        </p:txBody>
      </p:sp>
      <p:sp>
        <p:nvSpPr>
          <p:cNvPr id="3" name="矩形 2">
            <a:extLst>
              <a:ext uri="{FF2B5EF4-FFF2-40B4-BE49-F238E27FC236}">
                <a16:creationId xmlns:a16="http://schemas.microsoft.com/office/drawing/2014/main" id="{C0156800-CA66-4568-A5A7-6F4512362F08}"/>
              </a:ext>
            </a:extLst>
          </p:cNvPr>
          <p:cNvSpPr/>
          <p:nvPr/>
        </p:nvSpPr>
        <p:spPr>
          <a:xfrm>
            <a:off x="1387794" y="2366573"/>
            <a:ext cx="12192000" cy="2062103"/>
          </a:xfrm>
          <a:prstGeom prst="rect">
            <a:avLst/>
          </a:prstGeom>
        </p:spPr>
        <p:txBody>
          <a:bodyPr>
            <a:spAutoFit/>
          </a:bodyPr>
          <a:lstStyle/>
          <a:p>
            <a:r>
              <a:rPr lang="en-US" altLang="zh-CN" dirty="0">
                <a:solidFill>
                  <a:srgbClr val="333333"/>
                </a:solidFill>
                <a:latin typeface="Helvetica Neue"/>
              </a:rPr>
              <a:t>      explain</a:t>
            </a:r>
            <a:r>
              <a:rPr lang="zh-CN" altLang="en-US" dirty="0">
                <a:solidFill>
                  <a:srgbClr val="333333"/>
                </a:solidFill>
                <a:latin typeface="Helvetica Neue"/>
              </a:rPr>
              <a:t>中的</a:t>
            </a:r>
            <a:r>
              <a:rPr lang="en-US" altLang="zh-CN" dirty="0">
                <a:solidFill>
                  <a:srgbClr val="333333"/>
                </a:solidFill>
                <a:latin typeface="Helvetica Neue"/>
              </a:rPr>
              <a:t>type</a:t>
            </a:r>
            <a:r>
              <a:rPr lang="zh-CN" altLang="en-US" dirty="0">
                <a:solidFill>
                  <a:srgbClr val="333333"/>
                </a:solidFill>
                <a:latin typeface="Helvetica Neue"/>
              </a:rPr>
              <a:t>字段表示</a:t>
            </a:r>
            <a:r>
              <a:rPr lang="en-US" altLang="zh-CN" dirty="0">
                <a:solidFill>
                  <a:srgbClr val="333333"/>
                </a:solidFill>
                <a:latin typeface="Helvetica Neue"/>
              </a:rPr>
              <a:t>MySQL</a:t>
            </a:r>
            <a:r>
              <a:rPr lang="zh-CN" altLang="en-US" dirty="0">
                <a:solidFill>
                  <a:srgbClr val="333333"/>
                </a:solidFill>
                <a:latin typeface="Helvetica Neue"/>
              </a:rPr>
              <a:t>是如何来关联一张表的。关联类型执行效率由高到低分别为：</a:t>
            </a:r>
            <a:r>
              <a:rPr lang="en-US" altLang="zh-CN" dirty="0">
                <a:solidFill>
                  <a:srgbClr val="333333"/>
                </a:solidFill>
                <a:latin typeface="Helvetica Neue"/>
              </a:rPr>
              <a:t>system</a:t>
            </a:r>
            <a:r>
              <a:rPr lang="zh-CN" altLang="en-US" dirty="0">
                <a:solidFill>
                  <a:srgbClr val="333333"/>
                </a:solidFill>
                <a:latin typeface="Helvetica Neue"/>
              </a:rPr>
              <a:t>、</a:t>
            </a:r>
            <a:r>
              <a:rPr lang="en-US" altLang="zh-CN" dirty="0">
                <a:solidFill>
                  <a:srgbClr val="333333"/>
                </a:solidFill>
                <a:latin typeface="Helvetica Neue"/>
              </a:rPr>
              <a:t>const</a:t>
            </a:r>
            <a:r>
              <a:rPr lang="zh-CN" altLang="en-US" dirty="0">
                <a:solidFill>
                  <a:srgbClr val="333333"/>
                </a:solidFill>
                <a:latin typeface="Helvetica Neue"/>
              </a:rPr>
              <a:t>、</a:t>
            </a:r>
            <a:r>
              <a:rPr lang="en-US" altLang="zh-CN" dirty="0" err="1">
                <a:solidFill>
                  <a:srgbClr val="333333"/>
                </a:solidFill>
                <a:latin typeface="Helvetica Neue"/>
              </a:rPr>
              <a:t>eq_ref</a:t>
            </a:r>
            <a:r>
              <a:rPr lang="zh-CN" altLang="en-US" dirty="0">
                <a:solidFill>
                  <a:srgbClr val="333333"/>
                </a:solidFill>
                <a:latin typeface="Helvetica Neue"/>
              </a:rPr>
              <a:t>、</a:t>
            </a:r>
            <a:r>
              <a:rPr lang="en-US" altLang="zh-CN" dirty="0">
                <a:solidFill>
                  <a:srgbClr val="333333"/>
                </a:solidFill>
                <a:latin typeface="Helvetica Neue"/>
              </a:rPr>
              <a:t>ref</a:t>
            </a:r>
            <a:r>
              <a:rPr lang="zh-CN" altLang="en-US" dirty="0">
                <a:solidFill>
                  <a:srgbClr val="333333"/>
                </a:solidFill>
                <a:latin typeface="Helvetica Neue"/>
              </a:rPr>
              <a:t>、</a:t>
            </a:r>
            <a:r>
              <a:rPr lang="en-US" altLang="zh-CN" dirty="0" err="1">
                <a:solidFill>
                  <a:srgbClr val="333333"/>
                </a:solidFill>
                <a:latin typeface="Helvetica Neue"/>
              </a:rPr>
              <a:t>fulltext</a:t>
            </a:r>
            <a:r>
              <a:rPr lang="zh-CN" altLang="en-US" dirty="0">
                <a:solidFill>
                  <a:srgbClr val="333333"/>
                </a:solidFill>
                <a:latin typeface="Helvetica Neue"/>
              </a:rPr>
              <a:t>、</a:t>
            </a:r>
            <a:r>
              <a:rPr lang="en-US" altLang="zh-CN" dirty="0" err="1">
                <a:solidFill>
                  <a:srgbClr val="333333"/>
                </a:solidFill>
                <a:latin typeface="Helvetica Neue"/>
              </a:rPr>
              <a:t>ref_or_null</a:t>
            </a:r>
            <a:r>
              <a:rPr lang="zh-CN" altLang="en-US" dirty="0">
                <a:solidFill>
                  <a:srgbClr val="333333"/>
                </a:solidFill>
                <a:latin typeface="Helvetica Neue"/>
              </a:rPr>
              <a:t>、</a:t>
            </a:r>
            <a:r>
              <a:rPr lang="en-US" altLang="zh-CN" dirty="0" err="1">
                <a:solidFill>
                  <a:srgbClr val="333333"/>
                </a:solidFill>
                <a:latin typeface="Helvetica Neue"/>
              </a:rPr>
              <a:t>index_merge</a:t>
            </a:r>
            <a:r>
              <a:rPr lang="zh-CN" altLang="en-US" dirty="0">
                <a:solidFill>
                  <a:srgbClr val="333333"/>
                </a:solidFill>
                <a:latin typeface="Helvetica Neue"/>
              </a:rPr>
              <a:t>、</a:t>
            </a:r>
            <a:r>
              <a:rPr lang="en-US" altLang="zh-CN" dirty="0" err="1">
                <a:solidFill>
                  <a:srgbClr val="333333"/>
                </a:solidFill>
                <a:latin typeface="Helvetica Neue"/>
              </a:rPr>
              <a:t>unique_subquery</a:t>
            </a:r>
            <a:r>
              <a:rPr lang="zh-CN" altLang="en-US" dirty="0">
                <a:solidFill>
                  <a:srgbClr val="333333"/>
                </a:solidFill>
                <a:latin typeface="Helvetica Neue"/>
              </a:rPr>
              <a:t>、</a:t>
            </a:r>
            <a:r>
              <a:rPr lang="en-US" altLang="zh-CN" dirty="0" err="1">
                <a:solidFill>
                  <a:srgbClr val="333333"/>
                </a:solidFill>
                <a:latin typeface="Helvetica Neue"/>
              </a:rPr>
              <a:t>index_subquery</a:t>
            </a:r>
            <a:r>
              <a:rPr lang="zh-CN" altLang="en-US" dirty="0">
                <a:solidFill>
                  <a:srgbClr val="333333"/>
                </a:solidFill>
                <a:latin typeface="Helvetica Neue"/>
              </a:rPr>
              <a:t>、</a:t>
            </a:r>
            <a:r>
              <a:rPr lang="en-US" altLang="zh-CN" dirty="0">
                <a:solidFill>
                  <a:srgbClr val="333333"/>
                </a:solidFill>
                <a:latin typeface="Helvetica Neue"/>
              </a:rPr>
              <a:t>range</a:t>
            </a:r>
            <a:r>
              <a:rPr lang="zh-CN" altLang="en-US" dirty="0">
                <a:solidFill>
                  <a:srgbClr val="333333"/>
                </a:solidFill>
                <a:latin typeface="Helvetica Neue"/>
              </a:rPr>
              <a:t>、</a:t>
            </a:r>
            <a:r>
              <a:rPr lang="en-US" altLang="zh-CN" dirty="0">
                <a:solidFill>
                  <a:srgbClr val="333333"/>
                </a:solidFill>
                <a:latin typeface="Helvetica Neue"/>
              </a:rPr>
              <a:t>index</a:t>
            </a:r>
            <a:r>
              <a:rPr lang="zh-CN" altLang="en-US" dirty="0">
                <a:solidFill>
                  <a:srgbClr val="333333"/>
                </a:solidFill>
                <a:latin typeface="Helvetica Neue"/>
              </a:rPr>
              <a:t>、</a:t>
            </a:r>
            <a:r>
              <a:rPr lang="en-US" altLang="zh-CN" dirty="0">
                <a:solidFill>
                  <a:srgbClr val="333333"/>
                </a:solidFill>
                <a:latin typeface="Helvetica Neue"/>
              </a:rPr>
              <a:t>ALL</a:t>
            </a:r>
            <a:r>
              <a:rPr lang="zh-CN" altLang="en-US" dirty="0">
                <a:solidFill>
                  <a:srgbClr val="333333"/>
                </a:solidFill>
                <a:latin typeface="Helvetica Neue"/>
              </a:rPr>
              <a:t>。</a:t>
            </a:r>
            <a:endParaRPr lang="zh-CN" altLang="en-US" dirty="0"/>
          </a:p>
        </p:txBody>
      </p:sp>
      <p:sp>
        <p:nvSpPr>
          <p:cNvPr id="4" name="文本框 3">
            <a:extLst>
              <a:ext uri="{FF2B5EF4-FFF2-40B4-BE49-F238E27FC236}">
                <a16:creationId xmlns:a16="http://schemas.microsoft.com/office/drawing/2014/main" id="{58099EAC-1D42-4ABB-B3BF-D5A86A6E8759}"/>
              </a:ext>
            </a:extLst>
          </p:cNvPr>
          <p:cNvSpPr txBox="1"/>
          <p:nvPr/>
        </p:nvSpPr>
        <p:spPr>
          <a:xfrm>
            <a:off x="1387794" y="7976238"/>
            <a:ext cx="14971059" cy="2308577"/>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845" tIns="45845" rIns="45845" bIns="45845" numCol="1" spcCol="38100" rtlCol="0" anchor="t">
            <a:spAutoFit/>
          </a:bodyPr>
          <a:lstStyle/>
          <a:p>
            <a:pPr marL="457200" marR="0" indent="-457200" algn="l" defTabSz="1836439" rtl="0" fontAlgn="auto" latinLnBrk="0" hangingPunct="0">
              <a:lnSpc>
                <a:spcPct val="100000"/>
              </a:lnSpc>
              <a:spcBef>
                <a:spcPts val="0"/>
              </a:spcBef>
              <a:spcAft>
                <a:spcPts val="0"/>
              </a:spcAft>
              <a:buClrTx/>
              <a:buSzTx/>
              <a:buFont typeface="Arial" panose="020B0604020202020204" pitchFamily="34" charset="0"/>
              <a:buChar char="•"/>
              <a:tabLst/>
            </a:pPr>
            <a:r>
              <a:rPr kumimoji="0" lang="zh-CN" altLang="en-US" sz="2800" b="0" i="0" u="none" strike="noStrike" cap="none" spc="0" normalizeH="0" baseline="0" dirty="0">
                <a:ln>
                  <a:noFill/>
                </a:ln>
                <a:solidFill>
                  <a:srgbClr val="000000"/>
                </a:solidFill>
                <a:effectLst/>
                <a:uFillTx/>
                <a:latin typeface="+mj-lt"/>
                <a:ea typeface="+mj-ea"/>
                <a:cs typeface="+mj-cs"/>
                <a:sym typeface="Helvetica"/>
              </a:rPr>
              <a:t>有使用索引的比不使用索引的查询要快</a:t>
            </a:r>
            <a:endParaRPr kumimoji="0" lang="en-US" altLang="zh-CN" sz="2800" b="0" i="0" u="none" strike="noStrike" cap="none" spc="0" normalizeH="0" baseline="0" dirty="0">
              <a:ln>
                <a:noFill/>
              </a:ln>
              <a:solidFill>
                <a:srgbClr val="000000"/>
              </a:solidFill>
              <a:effectLst/>
              <a:uFillTx/>
              <a:latin typeface="+mj-lt"/>
              <a:ea typeface="+mj-ea"/>
              <a:cs typeface="+mj-cs"/>
              <a:sym typeface="Helvetica"/>
            </a:endParaRPr>
          </a:p>
          <a:p>
            <a:pPr marL="457200" marR="0" indent="-457200" algn="l" defTabSz="1836439" rtl="0" fontAlgn="auto" latinLnBrk="0" hangingPunct="0">
              <a:lnSpc>
                <a:spcPct val="100000"/>
              </a:lnSpc>
              <a:spcBef>
                <a:spcPts val="0"/>
              </a:spcBef>
              <a:spcAft>
                <a:spcPts val="0"/>
              </a:spcAft>
              <a:buClrTx/>
              <a:buSzTx/>
              <a:buFont typeface="Arial" panose="020B0604020202020204" pitchFamily="34" charset="0"/>
              <a:buChar char="•"/>
              <a:tabLst/>
            </a:pPr>
            <a:endParaRPr lang="en-US" altLang="zh-CN" sz="2800" dirty="0"/>
          </a:p>
          <a:p>
            <a:pPr marL="457200" marR="0" indent="-457200" algn="l" defTabSz="1836439" rtl="0" fontAlgn="auto" latinLnBrk="0" hangingPunct="0">
              <a:lnSpc>
                <a:spcPct val="100000"/>
              </a:lnSpc>
              <a:spcBef>
                <a:spcPts val="0"/>
              </a:spcBef>
              <a:spcAft>
                <a:spcPts val="0"/>
              </a:spcAft>
              <a:buClrTx/>
              <a:buSzTx/>
              <a:buFont typeface="Arial" panose="020B0604020202020204" pitchFamily="34" charset="0"/>
              <a:buChar char="•"/>
              <a:tabLst/>
            </a:pPr>
            <a:r>
              <a:rPr kumimoji="0" lang="zh-CN" altLang="en-US" sz="2800" b="0" i="0" u="none" strike="noStrike" cap="none" spc="0" normalizeH="0" baseline="0" dirty="0">
                <a:ln>
                  <a:noFill/>
                </a:ln>
                <a:solidFill>
                  <a:srgbClr val="000000"/>
                </a:solidFill>
                <a:effectLst/>
                <a:uFillTx/>
                <a:latin typeface="+mj-lt"/>
                <a:ea typeface="+mj-ea"/>
                <a:cs typeface="+mj-cs"/>
                <a:sym typeface="Helvetica"/>
              </a:rPr>
              <a:t>使用内存的查询比不使用内存的查询要快</a:t>
            </a:r>
            <a:endParaRPr kumimoji="0" lang="en-US" altLang="zh-CN" sz="2800" b="0" i="0" u="none" strike="noStrike" cap="none" spc="0" normalizeH="0" baseline="0" dirty="0">
              <a:ln>
                <a:noFill/>
              </a:ln>
              <a:solidFill>
                <a:srgbClr val="000000"/>
              </a:solidFill>
              <a:effectLst/>
              <a:uFillTx/>
              <a:latin typeface="+mj-lt"/>
              <a:ea typeface="+mj-ea"/>
              <a:cs typeface="+mj-cs"/>
              <a:sym typeface="Helvetica"/>
            </a:endParaRPr>
          </a:p>
          <a:p>
            <a:pPr marL="457200" marR="0" indent="-457200" algn="l" defTabSz="1836439" rtl="0" fontAlgn="auto" latinLnBrk="0" hangingPunct="0">
              <a:lnSpc>
                <a:spcPct val="100000"/>
              </a:lnSpc>
              <a:spcBef>
                <a:spcPts val="0"/>
              </a:spcBef>
              <a:spcAft>
                <a:spcPts val="0"/>
              </a:spcAft>
              <a:buClrTx/>
              <a:buSzTx/>
              <a:buFont typeface="Arial" panose="020B0604020202020204" pitchFamily="34" charset="0"/>
              <a:buChar char="•"/>
              <a:tabLst/>
            </a:pPr>
            <a:endParaRPr lang="en-US" altLang="zh-CN" sz="2800" dirty="0"/>
          </a:p>
          <a:p>
            <a:pPr marL="457200" marR="0" indent="-457200" algn="l" defTabSz="1836439" rtl="0" fontAlgn="auto" latinLnBrk="0" hangingPunct="0">
              <a:lnSpc>
                <a:spcPct val="100000"/>
              </a:lnSpc>
              <a:spcBef>
                <a:spcPts val="0"/>
              </a:spcBef>
              <a:spcAft>
                <a:spcPts val="0"/>
              </a:spcAft>
              <a:buClrTx/>
              <a:buSzTx/>
              <a:buFont typeface="Arial" panose="020B0604020202020204" pitchFamily="34" charset="0"/>
              <a:buChar char="•"/>
              <a:tabLst/>
            </a:pPr>
            <a:r>
              <a:rPr lang="zh-CN" altLang="en-US" sz="2800" dirty="0"/>
              <a:t>关联时查一条数据要比查多条数据要快</a:t>
            </a:r>
            <a:endParaRPr kumimoji="0" lang="zh-CN" altLang="en-US" sz="2800" b="0" i="0" u="none" strike="noStrike" cap="none" spc="0" normalizeH="0" baseline="0" dirty="0">
              <a:ln>
                <a:noFill/>
              </a:ln>
              <a:solidFill>
                <a:srgbClr val="000000"/>
              </a:solidFill>
              <a:effectLst/>
              <a:uFillTx/>
              <a:latin typeface="+mj-lt"/>
              <a:ea typeface="+mj-ea"/>
              <a:cs typeface="+mj-cs"/>
              <a:sym typeface="Helvetica"/>
            </a:endParaRPr>
          </a:p>
        </p:txBody>
      </p:sp>
      <p:sp>
        <p:nvSpPr>
          <p:cNvPr id="5" name="文本框 4">
            <a:extLst>
              <a:ext uri="{FF2B5EF4-FFF2-40B4-BE49-F238E27FC236}">
                <a16:creationId xmlns:a16="http://schemas.microsoft.com/office/drawing/2014/main" id="{AEA5D074-26F0-484F-87EA-52A3BF78CD15}"/>
              </a:ext>
            </a:extLst>
          </p:cNvPr>
          <p:cNvSpPr txBox="1"/>
          <p:nvPr/>
        </p:nvSpPr>
        <p:spPr>
          <a:xfrm>
            <a:off x="1387794" y="6615953"/>
            <a:ext cx="3511791" cy="585028"/>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845" tIns="45845" rIns="45845" bIns="45845" numCol="1" spcCol="38100" rtlCol="0" anchor="t">
            <a:spAutoFit/>
          </a:bodyPr>
          <a:lstStyle/>
          <a:p>
            <a:pPr marL="0" marR="0" indent="0" algn="l" defTabSz="1836439" rtl="0" fontAlgn="auto" latinLnBrk="0" hangingPunct="0">
              <a:lnSpc>
                <a:spcPct val="100000"/>
              </a:lnSpc>
              <a:spcBef>
                <a:spcPts val="0"/>
              </a:spcBef>
              <a:spcAft>
                <a:spcPts val="0"/>
              </a:spcAft>
              <a:buClrTx/>
              <a:buSzTx/>
              <a:buFontTx/>
              <a:buNone/>
              <a:tabLst/>
            </a:pPr>
            <a:r>
              <a:rPr lang="en-US" altLang="zh-CN" dirty="0"/>
              <a:t>MySQL</a:t>
            </a:r>
            <a:r>
              <a:rPr lang="zh-CN" altLang="en-US" dirty="0"/>
              <a:t>查询常识：</a:t>
            </a:r>
            <a:endParaRPr kumimoji="0" lang="zh-CN" altLang="en-US" sz="3200" b="0" i="0" u="none" strike="noStrike" cap="none" spc="0" normalizeH="0" baseline="0" dirty="0">
              <a:ln>
                <a:noFill/>
              </a:ln>
              <a:solidFill>
                <a:srgbClr val="000000"/>
              </a:solidFill>
              <a:effectLst/>
              <a:uFillTx/>
              <a:latin typeface="+mj-lt"/>
              <a:ea typeface="+mj-ea"/>
              <a:cs typeface="+mj-cs"/>
              <a:sym typeface="Helvetica"/>
            </a:endParaRPr>
          </a:p>
        </p:txBody>
      </p:sp>
    </p:spTree>
    <p:extLst>
      <p:ext uri="{BB962C8B-B14F-4D97-AF65-F5344CB8AC3E}">
        <p14:creationId xmlns:p14="http://schemas.microsoft.com/office/powerpoint/2010/main" val="132726714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Shape 111"/>
          <p:cNvSpPr/>
          <p:nvPr/>
        </p:nvSpPr>
        <p:spPr>
          <a:xfrm>
            <a:off x="3176892" y="14042408"/>
            <a:ext cx="1071563" cy="714376"/>
          </a:xfrm>
          <a:prstGeom prst="rect">
            <a:avLst/>
          </a:prstGeom>
          <a:solidFill>
            <a:srgbClr val="35AEF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5" name="Shape 112"/>
          <p:cNvSpPr/>
          <p:nvPr/>
        </p:nvSpPr>
        <p:spPr>
          <a:xfrm>
            <a:off x="3176892" y="14835283"/>
            <a:ext cx="1071563" cy="714376"/>
          </a:xfrm>
          <a:prstGeom prst="rect">
            <a:avLst/>
          </a:prstGeom>
          <a:solidFill>
            <a:srgbClr val="2293D6"/>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6" name="Shape 113"/>
          <p:cNvSpPr/>
          <p:nvPr/>
        </p:nvSpPr>
        <p:spPr>
          <a:xfrm>
            <a:off x="4794561" y="14042408"/>
            <a:ext cx="1071564" cy="714376"/>
          </a:xfrm>
          <a:prstGeom prst="rect">
            <a:avLst/>
          </a:prstGeom>
          <a:solidFill>
            <a:srgbClr val="00BD9C"/>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7" name="Shape 114"/>
          <p:cNvSpPr/>
          <p:nvPr/>
        </p:nvSpPr>
        <p:spPr>
          <a:xfrm>
            <a:off x="4794561" y="14835283"/>
            <a:ext cx="1071564" cy="714376"/>
          </a:xfrm>
          <a:prstGeom prst="rect">
            <a:avLst/>
          </a:prstGeom>
          <a:solidFill>
            <a:srgbClr val="00A185"/>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8" name="Shape 115"/>
          <p:cNvSpPr/>
          <p:nvPr/>
        </p:nvSpPr>
        <p:spPr>
          <a:xfrm>
            <a:off x="6412230" y="14061389"/>
            <a:ext cx="1071564" cy="714376"/>
          </a:xfrm>
          <a:prstGeom prst="rect">
            <a:avLst/>
          </a:prstGeom>
          <a:solidFill>
            <a:srgbClr val="2AE37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9" name="Shape 116"/>
          <p:cNvSpPr/>
          <p:nvPr/>
        </p:nvSpPr>
        <p:spPr>
          <a:xfrm>
            <a:off x="6412230" y="14854264"/>
            <a:ext cx="1071564" cy="714376"/>
          </a:xfrm>
          <a:prstGeom prst="rect">
            <a:avLst/>
          </a:prstGeom>
          <a:solidFill>
            <a:srgbClr val="1FCD6D"/>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0" name="Shape 117"/>
          <p:cNvSpPr/>
          <p:nvPr/>
        </p:nvSpPr>
        <p:spPr>
          <a:xfrm>
            <a:off x="8029899" y="14061389"/>
            <a:ext cx="1071563" cy="714376"/>
          </a:xfrm>
          <a:prstGeom prst="rect">
            <a:avLst/>
          </a:prstGeom>
          <a:solidFill>
            <a:srgbClr val="C059F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1" name="Shape 118"/>
          <p:cNvSpPr/>
          <p:nvPr/>
        </p:nvSpPr>
        <p:spPr>
          <a:xfrm>
            <a:off x="8029899" y="14854264"/>
            <a:ext cx="1071563" cy="714376"/>
          </a:xfrm>
          <a:prstGeom prst="rect">
            <a:avLst/>
          </a:prstGeom>
          <a:solidFill>
            <a:srgbClr val="A355B8"/>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2" name="Shape 119"/>
          <p:cNvSpPr/>
          <p:nvPr/>
        </p:nvSpPr>
        <p:spPr>
          <a:xfrm>
            <a:off x="9629151" y="14061389"/>
            <a:ext cx="1071563" cy="714376"/>
          </a:xfrm>
          <a:prstGeom prst="rect">
            <a:avLst/>
          </a:prstGeom>
          <a:solidFill>
            <a:srgbClr val="33495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3" name="Shape 120"/>
          <p:cNvSpPr/>
          <p:nvPr/>
        </p:nvSpPr>
        <p:spPr>
          <a:xfrm>
            <a:off x="9629151" y="14854264"/>
            <a:ext cx="1071563" cy="714376"/>
          </a:xfrm>
          <a:prstGeom prst="rect">
            <a:avLst/>
          </a:prstGeom>
          <a:solidFill>
            <a:srgbClr val="2C3E5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4" name="Shape 121"/>
          <p:cNvSpPr/>
          <p:nvPr/>
        </p:nvSpPr>
        <p:spPr>
          <a:xfrm>
            <a:off x="12882906" y="14080370"/>
            <a:ext cx="1071563" cy="714376"/>
          </a:xfrm>
          <a:prstGeom prst="rect">
            <a:avLst/>
          </a:prstGeom>
          <a:solidFill>
            <a:srgbClr val="E87F04"/>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5" name="Shape 122"/>
          <p:cNvSpPr/>
          <p:nvPr/>
        </p:nvSpPr>
        <p:spPr>
          <a:xfrm>
            <a:off x="12882906" y="14873245"/>
            <a:ext cx="1071563" cy="714376"/>
          </a:xfrm>
          <a:prstGeom prst="rect">
            <a:avLst/>
          </a:prstGeom>
          <a:solidFill>
            <a:srgbClr val="D5530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6" name="Shape 123"/>
          <p:cNvSpPr/>
          <p:nvPr/>
        </p:nvSpPr>
        <p:spPr>
          <a:xfrm>
            <a:off x="14500574" y="14099351"/>
            <a:ext cx="1071564" cy="714376"/>
          </a:xfrm>
          <a:prstGeom prst="rect">
            <a:avLst/>
          </a:prstGeom>
          <a:solidFill>
            <a:srgbClr val="E94A35"/>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7" name="Shape 124"/>
          <p:cNvSpPr/>
          <p:nvPr/>
        </p:nvSpPr>
        <p:spPr>
          <a:xfrm>
            <a:off x="14500574" y="14892225"/>
            <a:ext cx="1071564" cy="714376"/>
          </a:xfrm>
          <a:prstGeom prst="rect">
            <a:avLst/>
          </a:prstGeom>
          <a:solidFill>
            <a:srgbClr val="C23724"/>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8" name="Shape 125"/>
          <p:cNvSpPr/>
          <p:nvPr/>
        </p:nvSpPr>
        <p:spPr>
          <a:xfrm>
            <a:off x="16118243" y="14099351"/>
            <a:ext cx="1071564" cy="714376"/>
          </a:xfrm>
          <a:prstGeom prst="rect">
            <a:avLst/>
          </a:prstGeom>
          <a:solidFill>
            <a:srgbClr val="D1D6D8"/>
          </a:solidFill>
          <a:ln w="12700">
            <a:miter lim="400000"/>
          </a:ln>
        </p:spPr>
        <p:txBody>
          <a:bodyPr lIns="45845" tIns="45845" rIns="45845" bIns="45845" anchor="ctr"/>
          <a:lstStyle/>
          <a:p>
            <a:pPr algn="ctr">
              <a:defRPr sz="2800">
                <a:solidFill>
                  <a:srgbClr val="7D7D7D"/>
                </a:solidFill>
                <a:latin typeface="+mn-lt"/>
                <a:ea typeface="+mn-ea"/>
                <a:cs typeface="+mn-cs"/>
                <a:sym typeface="Calibri"/>
              </a:defRPr>
            </a:pPr>
            <a:endParaRPr/>
          </a:p>
        </p:txBody>
      </p:sp>
      <p:sp>
        <p:nvSpPr>
          <p:cNvPr id="189" name="Shape 126"/>
          <p:cNvSpPr/>
          <p:nvPr/>
        </p:nvSpPr>
        <p:spPr>
          <a:xfrm>
            <a:off x="16118243" y="14892225"/>
            <a:ext cx="1071564" cy="714376"/>
          </a:xfrm>
          <a:prstGeom prst="rect">
            <a:avLst/>
          </a:prstGeom>
          <a:solidFill>
            <a:srgbClr val="B6BBC1"/>
          </a:solidFill>
          <a:ln w="12700">
            <a:miter lim="400000"/>
          </a:ln>
        </p:spPr>
        <p:txBody>
          <a:bodyPr lIns="45845" tIns="45845" rIns="45845" bIns="45845" anchor="ctr"/>
          <a:lstStyle/>
          <a:p>
            <a:pPr algn="ctr">
              <a:defRPr sz="2800">
                <a:solidFill>
                  <a:srgbClr val="7D7D7D"/>
                </a:solidFill>
                <a:latin typeface="+mn-lt"/>
                <a:ea typeface="+mn-ea"/>
                <a:cs typeface="+mn-cs"/>
                <a:sym typeface="Calibri"/>
              </a:defRPr>
            </a:pPr>
            <a:endParaRPr/>
          </a:p>
        </p:txBody>
      </p:sp>
      <p:sp>
        <p:nvSpPr>
          <p:cNvPr id="190" name="Shape 127"/>
          <p:cNvSpPr/>
          <p:nvPr/>
        </p:nvSpPr>
        <p:spPr>
          <a:xfrm>
            <a:off x="17717495" y="14099351"/>
            <a:ext cx="1071564" cy="714376"/>
          </a:xfrm>
          <a:prstGeom prst="rect">
            <a:avLst/>
          </a:prstGeom>
          <a:solidFill>
            <a:srgbClr val="94A5A6"/>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1" name="Shape 128"/>
          <p:cNvSpPr/>
          <p:nvPr/>
        </p:nvSpPr>
        <p:spPr>
          <a:xfrm>
            <a:off x="17717495" y="14892225"/>
            <a:ext cx="1071564" cy="714376"/>
          </a:xfrm>
          <a:prstGeom prst="rect">
            <a:avLst/>
          </a:prstGeom>
          <a:solidFill>
            <a:srgbClr val="7F8C8D"/>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2" name="Shape 149"/>
          <p:cNvSpPr/>
          <p:nvPr/>
        </p:nvSpPr>
        <p:spPr>
          <a:xfrm>
            <a:off x="11265236" y="14080370"/>
            <a:ext cx="1071563" cy="714376"/>
          </a:xfrm>
          <a:prstGeom prst="rect">
            <a:avLst/>
          </a:prstGeom>
          <a:solidFill>
            <a:srgbClr val="FECA0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3" name="Shape 150"/>
          <p:cNvSpPr/>
          <p:nvPr/>
        </p:nvSpPr>
        <p:spPr>
          <a:xfrm>
            <a:off x="11265236" y="14873245"/>
            <a:ext cx="1071563" cy="714376"/>
          </a:xfrm>
          <a:prstGeom prst="rect">
            <a:avLst/>
          </a:prstGeom>
          <a:solidFill>
            <a:srgbClr val="FFA70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4" name="Shape 2"/>
          <p:cNvSpPr/>
          <p:nvPr/>
        </p:nvSpPr>
        <p:spPr>
          <a:xfrm flipH="1">
            <a:off x="791481" y="571695"/>
            <a:ext cx="80708" cy="982266"/>
          </a:xfrm>
          <a:prstGeom prst="rect">
            <a:avLst/>
          </a:prstGeom>
          <a:solidFill>
            <a:srgbClr val="3498DB"/>
          </a:solidFill>
          <a:ln w="12700">
            <a:miter lim="400000"/>
          </a:ln>
        </p:spPr>
        <p:txBody>
          <a:bodyPr lIns="45845" tIns="45845" rIns="45845" bIns="45845" anchor="ctr"/>
          <a:lstStyle/>
          <a:p>
            <a:pPr algn="ctr">
              <a:defRPr sz="2400">
                <a:solidFill>
                  <a:srgbClr val="060C13"/>
                </a:solidFill>
              </a:defRPr>
            </a:pPr>
            <a:endParaRPr/>
          </a:p>
        </p:txBody>
      </p:sp>
      <p:sp>
        <p:nvSpPr>
          <p:cNvPr id="195" name="目录"/>
          <p:cNvSpPr/>
          <p:nvPr/>
        </p:nvSpPr>
        <p:spPr>
          <a:xfrm>
            <a:off x="1078740" y="494311"/>
            <a:ext cx="20010434" cy="1137034"/>
          </a:xfrm>
          <a:prstGeom prst="rect">
            <a:avLst/>
          </a:prstGeom>
          <a:ln w="3175">
            <a:miter lim="400000"/>
          </a:ln>
          <a:extLst>
            <a:ext uri="{C572A759-6A51-4108-AA02-DFA0A04FC94B}">
              <ma14:wrappingTextBoxFlag xmlns:ma14="http://schemas.microsoft.com/office/mac/drawingml/2011/main" xmlns="" val="1"/>
            </a:ext>
          </a:extLst>
        </p:spPr>
        <p:txBody>
          <a:bodyPr lIns="45845" tIns="45845" rIns="45845" bIns="45845" anchor="ctr">
            <a:normAutofit/>
          </a:bodyPr>
          <a:lstStyle>
            <a:lvl1pPr defTabSz="1682495">
              <a:defRPr sz="5800" b="1">
                <a:latin typeface="微软雅黑"/>
                <a:ea typeface="微软雅黑"/>
                <a:cs typeface="微软雅黑"/>
                <a:sym typeface="微软雅黑"/>
              </a:defRPr>
            </a:lvl1pPr>
          </a:lstStyle>
          <a:p>
            <a:r>
              <a:rPr lang="en-US" altLang="zh-CN" dirty="0"/>
              <a:t>explain </a:t>
            </a:r>
            <a:r>
              <a:rPr lang="zh-CN" altLang="en-US" dirty="0"/>
              <a:t>关联类型</a:t>
            </a:r>
            <a:endParaRPr lang="zh-CN" altLang="en-US" b="0" dirty="0"/>
          </a:p>
        </p:txBody>
      </p:sp>
      <p:sp>
        <p:nvSpPr>
          <p:cNvPr id="24" name="文本框 23">
            <a:extLst>
              <a:ext uri="{FF2B5EF4-FFF2-40B4-BE49-F238E27FC236}">
                <a16:creationId xmlns:a16="http://schemas.microsoft.com/office/drawing/2014/main" id="{5FA920DD-443E-4558-97DC-3276CDFE99A5}"/>
              </a:ext>
            </a:extLst>
          </p:cNvPr>
          <p:cNvSpPr txBox="1"/>
          <p:nvPr/>
        </p:nvSpPr>
        <p:spPr>
          <a:xfrm>
            <a:off x="873571" y="2073170"/>
            <a:ext cx="4606642" cy="585028"/>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845" tIns="45845" rIns="45845" bIns="45845" numCol="1" spcCol="38100" rtlCol="0" anchor="t">
            <a:spAutoFit/>
          </a:bodyPr>
          <a:lstStyle/>
          <a:p>
            <a:pPr marL="0" marR="0" indent="0" algn="l" defTabSz="1836439" rtl="0" fontAlgn="auto" latinLnBrk="0" hangingPunct="0">
              <a:lnSpc>
                <a:spcPct val="100000"/>
              </a:lnSpc>
              <a:spcBef>
                <a:spcPts val="0"/>
              </a:spcBef>
              <a:spcAft>
                <a:spcPts val="0"/>
              </a:spcAft>
              <a:buClrTx/>
              <a:buSzTx/>
              <a:buFontTx/>
              <a:buNone/>
              <a:tabLst/>
            </a:pPr>
            <a:r>
              <a:rPr kumimoji="0" lang="zh-CN" altLang="en-US" sz="3200" b="0" i="0" u="none" strike="noStrike" cap="none" spc="0" normalizeH="0" baseline="0" dirty="0">
                <a:ln>
                  <a:noFill/>
                </a:ln>
                <a:solidFill>
                  <a:srgbClr val="000000"/>
                </a:solidFill>
                <a:effectLst/>
                <a:uFillTx/>
                <a:latin typeface="+mj-lt"/>
                <a:ea typeface="+mj-ea"/>
                <a:cs typeface="+mj-cs"/>
                <a:sym typeface="Helvetica"/>
              </a:rPr>
              <a:t>不使用索引的查询过程：</a:t>
            </a:r>
          </a:p>
        </p:txBody>
      </p:sp>
      <p:sp>
        <p:nvSpPr>
          <p:cNvPr id="2" name="矩形 1">
            <a:extLst>
              <a:ext uri="{FF2B5EF4-FFF2-40B4-BE49-F238E27FC236}">
                <a16:creationId xmlns:a16="http://schemas.microsoft.com/office/drawing/2014/main" id="{BBBA3ABF-49CF-42AF-8071-204D7AB51C1D}"/>
              </a:ext>
            </a:extLst>
          </p:cNvPr>
          <p:cNvSpPr/>
          <p:nvPr/>
        </p:nvSpPr>
        <p:spPr>
          <a:xfrm>
            <a:off x="873570" y="3045633"/>
            <a:ext cx="14366429" cy="1938992"/>
          </a:xfrm>
          <a:prstGeom prst="rect">
            <a:avLst/>
          </a:prstGeom>
        </p:spPr>
        <p:txBody>
          <a:bodyPr wrap="square">
            <a:spAutoFit/>
          </a:bodyPr>
          <a:lstStyle/>
          <a:p>
            <a:r>
              <a:rPr lang="zh-CN" altLang="en-US" sz="2400" dirty="0">
                <a:solidFill>
                  <a:srgbClr val="333333"/>
                </a:solidFill>
                <a:latin typeface="Helvetica Neue"/>
              </a:rPr>
              <a:t>一般的关联查询执行过程为：</a:t>
            </a:r>
            <a:r>
              <a:rPr lang="zh-CN" altLang="en-US" sz="2400" dirty="0"/>
              <a:t/>
            </a:r>
            <a:br>
              <a:rPr lang="zh-CN" altLang="en-US" sz="2400" dirty="0"/>
            </a:br>
            <a:r>
              <a:rPr lang="en-US" altLang="zh-CN" sz="2400" dirty="0">
                <a:solidFill>
                  <a:srgbClr val="333333"/>
                </a:solidFill>
                <a:latin typeface="Helvetica Neue"/>
              </a:rPr>
              <a:t>1. </a:t>
            </a:r>
            <a:r>
              <a:rPr lang="zh-CN" altLang="en-US" sz="2400" dirty="0">
                <a:solidFill>
                  <a:srgbClr val="333333"/>
                </a:solidFill>
                <a:latin typeface="Helvetica Neue"/>
              </a:rPr>
              <a:t>先从驱动表里面找出一条数据</a:t>
            </a:r>
            <a:r>
              <a:rPr lang="en-US" altLang="zh-CN" sz="2400" dirty="0">
                <a:solidFill>
                  <a:srgbClr val="333333"/>
                </a:solidFill>
                <a:latin typeface="Helvetica Neue"/>
              </a:rPr>
              <a:t>R</a:t>
            </a:r>
            <a:r>
              <a:rPr lang="zh-CN" altLang="en-US" sz="2400" dirty="0"/>
              <a:t/>
            </a:r>
            <a:br>
              <a:rPr lang="zh-CN" altLang="en-US" sz="2400" dirty="0"/>
            </a:br>
            <a:r>
              <a:rPr lang="en-US" altLang="zh-CN" sz="2400" dirty="0">
                <a:solidFill>
                  <a:srgbClr val="333333"/>
                </a:solidFill>
                <a:latin typeface="Helvetica Neue"/>
              </a:rPr>
              <a:t>2. </a:t>
            </a:r>
            <a:r>
              <a:rPr lang="zh-CN" altLang="en-US" sz="2400" dirty="0">
                <a:solidFill>
                  <a:srgbClr val="333333"/>
                </a:solidFill>
                <a:latin typeface="Helvetica Neue"/>
              </a:rPr>
              <a:t>然后再去被驱动表里面作全表搜索</a:t>
            </a:r>
            <a:r>
              <a:rPr lang="zh-CN" altLang="en-US" sz="2400" dirty="0"/>
              <a:t/>
            </a:r>
            <a:br>
              <a:rPr lang="zh-CN" altLang="en-US" sz="2400" dirty="0"/>
            </a:br>
            <a:r>
              <a:rPr lang="en-US" altLang="zh-CN" sz="2400" dirty="0">
                <a:solidFill>
                  <a:srgbClr val="333333"/>
                </a:solidFill>
                <a:latin typeface="Helvetica Neue"/>
              </a:rPr>
              <a:t>3. </a:t>
            </a:r>
            <a:r>
              <a:rPr lang="zh-CN" altLang="en-US" sz="2400" dirty="0">
                <a:solidFill>
                  <a:srgbClr val="333333"/>
                </a:solidFill>
                <a:latin typeface="Helvetica Neue"/>
              </a:rPr>
              <a:t>在被驱动表中与</a:t>
            </a:r>
            <a:r>
              <a:rPr lang="en-US" altLang="zh-CN" sz="2400" dirty="0">
                <a:solidFill>
                  <a:srgbClr val="333333"/>
                </a:solidFill>
                <a:latin typeface="Helvetica Neue"/>
              </a:rPr>
              <a:t>R</a:t>
            </a:r>
            <a:r>
              <a:rPr lang="zh-CN" altLang="en-US" sz="2400" dirty="0">
                <a:solidFill>
                  <a:srgbClr val="333333"/>
                </a:solidFill>
                <a:latin typeface="Helvetica Neue"/>
              </a:rPr>
              <a:t>相匹配的每一行数据都会与</a:t>
            </a:r>
            <a:r>
              <a:rPr lang="en-US" altLang="zh-CN" sz="2400" dirty="0">
                <a:solidFill>
                  <a:srgbClr val="333333"/>
                </a:solidFill>
                <a:latin typeface="Helvetica Neue"/>
              </a:rPr>
              <a:t>R</a:t>
            </a:r>
            <a:r>
              <a:rPr lang="zh-CN" altLang="en-US" sz="2400" dirty="0">
                <a:solidFill>
                  <a:srgbClr val="333333"/>
                </a:solidFill>
                <a:latin typeface="Helvetica Neue"/>
              </a:rPr>
              <a:t>组成一行结果行，并被放到结果集中</a:t>
            </a:r>
            <a:r>
              <a:rPr lang="zh-CN" altLang="en-US" sz="2400" dirty="0"/>
              <a:t/>
            </a:r>
            <a:br>
              <a:rPr lang="zh-CN" altLang="en-US" sz="2400" dirty="0"/>
            </a:br>
            <a:r>
              <a:rPr lang="en-US" altLang="zh-CN" sz="2400" dirty="0">
                <a:solidFill>
                  <a:srgbClr val="333333"/>
                </a:solidFill>
                <a:latin typeface="Helvetica Neue"/>
              </a:rPr>
              <a:t>4. </a:t>
            </a:r>
            <a:r>
              <a:rPr lang="zh-CN" altLang="en-US" sz="2400" dirty="0">
                <a:solidFill>
                  <a:srgbClr val="333333"/>
                </a:solidFill>
                <a:latin typeface="Helvetica Neue"/>
              </a:rPr>
              <a:t>重复步骤</a:t>
            </a:r>
            <a:r>
              <a:rPr lang="en-US" altLang="zh-CN" sz="2400" dirty="0">
                <a:solidFill>
                  <a:srgbClr val="333333"/>
                </a:solidFill>
                <a:latin typeface="Helvetica Neue"/>
              </a:rPr>
              <a:t>1</a:t>
            </a:r>
            <a:r>
              <a:rPr lang="zh-CN" altLang="en-US" sz="2400" dirty="0">
                <a:solidFill>
                  <a:srgbClr val="333333"/>
                </a:solidFill>
                <a:latin typeface="Helvetica Neue"/>
              </a:rPr>
              <a:t>到</a:t>
            </a:r>
            <a:r>
              <a:rPr lang="en-US" altLang="zh-CN" sz="2400" dirty="0">
                <a:solidFill>
                  <a:srgbClr val="333333"/>
                </a:solidFill>
                <a:latin typeface="Helvetica Neue"/>
              </a:rPr>
              <a:t>3</a:t>
            </a:r>
            <a:r>
              <a:rPr lang="zh-CN" altLang="en-US" sz="2400" dirty="0">
                <a:solidFill>
                  <a:srgbClr val="333333"/>
                </a:solidFill>
                <a:latin typeface="Helvetica Neue"/>
              </a:rPr>
              <a:t>，直到驱动表的末尾循环结束</a:t>
            </a:r>
            <a:endParaRPr lang="zh-CN" altLang="en-US" sz="2400" dirty="0"/>
          </a:p>
        </p:txBody>
      </p:sp>
      <p:pic>
        <p:nvPicPr>
          <p:cNvPr id="4" name="图片 3">
            <a:extLst>
              <a:ext uri="{FF2B5EF4-FFF2-40B4-BE49-F238E27FC236}">
                <a16:creationId xmlns:a16="http://schemas.microsoft.com/office/drawing/2014/main" id="{96E14793-7F39-4D58-914D-5CBD65F369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481" y="5263074"/>
            <a:ext cx="7401872" cy="7881231"/>
          </a:xfrm>
          <a:prstGeom prst="rect">
            <a:avLst/>
          </a:prstGeom>
        </p:spPr>
      </p:pic>
      <p:pic>
        <p:nvPicPr>
          <p:cNvPr id="6" name="图片 5">
            <a:extLst>
              <a:ext uri="{FF2B5EF4-FFF2-40B4-BE49-F238E27FC236}">
                <a16:creationId xmlns:a16="http://schemas.microsoft.com/office/drawing/2014/main" id="{DBD643C5-3E75-469C-B731-817D0DFAD2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01462" y="5263074"/>
            <a:ext cx="12418964" cy="2242777"/>
          </a:xfrm>
          <a:prstGeom prst="rect">
            <a:avLst/>
          </a:prstGeom>
        </p:spPr>
      </p:pic>
      <p:pic>
        <p:nvPicPr>
          <p:cNvPr id="8" name="图片 7">
            <a:extLst>
              <a:ext uri="{FF2B5EF4-FFF2-40B4-BE49-F238E27FC236}">
                <a16:creationId xmlns:a16="http://schemas.microsoft.com/office/drawing/2014/main" id="{4ED682F9-82B3-4BEF-9D0D-361B832D06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01462" y="8729762"/>
            <a:ext cx="12490327" cy="1847443"/>
          </a:xfrm>
          <a:prstGeom prst="rect">
            <a:avLst/>
          </a:prstGeom>
        </p:spPr>
      </p:pic>
    </p:spTree>
    <p:extLst>
      <p:ext uri="{BB962C8B-B14F-4D97-AF65-F5344CB8AC3E}">
        <p14:creationId xmlns:p14="http://schemas.microsoft.com/office/powerpoint/2010/main" val="339847803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Shape 111"/>
          <p:cNvSpPr/>
          <p:nvPr/>
        </p:nvSpPr>
        <p:spPr>
          <a:xfrm>
            <a:off x="3176892" y="14042408"/>
            <a:ext cx="1071563" cy="714376"/>
          </a:xfrm>
          <a:prstGeom prst="rect">
            <a:avLst/>
          </a:prstGeom>
          <a:solidFill>
            <a:srgbClr val="35AEF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5" name="Shape 112"/>
          <p:cNvSpPr/>
          <p:nvPr/>
        </p:nvSpPr>
        <p:spPr>
          <a:xfrm>
            <a:off x="3176892" y="14835283"/>
            <a:ext cx="1071563" cy="714376"/>
          </a:xfrm>
          <a:prstGeom prst="rect">
            <a:avLst/>
          </a:prstGeom>
          <a:solidFill>
            <a:srgbClr val="2293D6"/>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6" name="Shape 113"/>
          <p:cNvSpPr/>
          <p:nvPr/>
        </p:nvSpPr>
        <p:spPr>
          <a:xfrm>
            <a:off x="4794561" y="14042408"/>
            <a:ext cx="1071564" cy="714376"/>
          </a:xfrm>
          <a:prstGeom prst="rect">
            <a:avLst/>
          </a:prstGeom>
          <a:solidFill>
            <a:srgbClr val="00BD9C"/>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7" name="Shape 114"/>
          <p:cNvSpPr/>
          <p:nvPr/>
        </p:nvSpPr>
        <p:spPr>
          <a:xfrm>
            <a:off x="4794561" y="14835283"/>
            <a:ext cx="1071564" cy="714376"/>
          </a:xfrm>
          <a:prstGeom prst="rect">
            <a:avLst/>
          </a:prstGeom>
          <a:solidFill>
            <a:srgbClr val="00A185"/>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8" name="Shape 115"/>
          <p:cNvSpPr/>
          <p:nvPr/>
        </p:nvSpPr>
        <p:spPr>
          <a:xfrm>
            <a:off x="6412230" y="14061389"/>
            <a:ext cx="1071564" cy="714376"/>
          </a:xfrm>
          <a:prstGeom prst="rect">
            <a:avLst/>
          </a:prstGeom>
          <a:solidFill>
            <a:srgbClr val="2AE37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9" name="Shape 116"/>
          <p:cNvSpPr/>
          <p:nvPr/>
        </p:nvSpPr>
        <p:spPr>
          <a:xfrm>
            <a:off x="6412230" y="14854264"/>
            <a:ext cx="1071564" cy="714376"/>
          </a:xfrm>
          <a:prstGeom prst="rect">
            <a:avLst/>
          </a:prstGeom>
          <a:solidFill>
            <a:srgbClr val="1FCD6D"/>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0" name="Shape 117"/>
          <p:cNvSpPr/>
          <p:nvPr/>
        </p:nvSpPr>
        <p:spPr>
          <a:xfrm>
            <a:off x="8029899" y="14061389"/>
            <a:ext cx="1071563" cy="714376"/>
          </a:xfrm>
          <a:prstGeom prst="rect">
            <a:avLst/>
          </a:prstGeom>
          <a:solidFill>
            <a:srgbClr val="C059F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1" name="Shape 118"/>
          <p:cNvSpPr/>
          <p:nvPr/>
        </p:nvSpPr>
        <p:spPr>
          <a:xfrm>
            <a:off x="8029899" y="14854264"/>
            <a:ext cx="1071563" cy="714376"/>
          </a:xfrm>
          <a:prstGeom prst="rect">
            <a:avLst/>
          </a:prstGeom>
          <a:solidFill>
            <a:srgbClr val="A355B8"/>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2" name="Shape 119"/>
          <p:cNvSpPr/>
          <p:nvPr/>
        </p:nvSpPr>
        <p:spPr>
          <a:xfrm>
            <a:off x="9629151" y="14061389"/>
            <a:ext cx="1071563" cy="714376"/>
          </a:xfrm>
          <a:prstGeom prst="rect">
            <a:avLst/>
          </a:prstGeom>
          <a:solidFill>
            <a:srgbClr val="33495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3" name="Shape 120"/>
          <p:cNvSpPr/>
          <p:nvPr/>
        </p:nvSpPr>
        <p:spPr>
          <a:xfrm>
            <a:off x="9629151" y="14854264"/>
            <a:ext cx="1071563" cy="714376"/>
          </a:xfrm>
          <a:prstGeom prst="rect">
            <a:avLst/>
          </a:prstGeom>
          <a:solidFill>
            <a:srgbClr val="2C3E5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4" name="Shape 121"/>
          <p:cNvSpPr/>
          <p:nvPr/>
        </p:nvSpPr>
        <p:spPr>
          <a:xfrm>
            <a:off x="12882906" y="14080370"/>
            <a:ext cx="1071563" cy="714376"/>
          </a:xfrm>
          <a:prstGeom prst="rect">
            <a:avLst/>
          </a:prstGeom>
          <a:solidFill>
            <a:srgbClr val="E87F04"/>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5" name="Shape 122"/>
          <p:cNvSpPr/>
          <p:nvPr/>
        </p:nvSpPr>
        <p:spPr>
          <a:xfrm>
            <a:off x="12882906" y="14873245"/>
            <a:ext cx="1071563" cy="714376"/>
          </a:xfrm>
          <a:prstGeom prst="rect">
            <a:avLst/>
          </a:prstGeom>
          <a:solidFill>
            <a:srgbClr val="D5530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6" name="Shape 123"/>
          <p:cNvSpPr/>
          <p:nvPr/>
        </p:nvSpPr>
        <p:spPr>
          <a:xfrm>
            <a:off x="14500574" y="14099351"/>
            <a:ext cx="1071564" cy="714376"/>
          </a:xfrm>
          <a:prstGeom prst="rect">
            <a:avLst/>
          </a:prstGeom>
          <a:solidFill>
            <a:srgbClr val="E94A35"/>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7" name="Shape 124"/>
          <p:cNvSpPr/>
          <p:nvPr/>
        </p:nvSpPr>
        <p:spPr>
          <a:xfrm>
            <a:off x="14500574" y="14892225"/>
            <a:ext cx="1071564" cy="714376"/>
          </a:xfrm>
          <a:prstGeom prst="rect">
            <a:avLst/>
          </a:prstGeom>
          <a:solidFill>
            <a:srgbClr val="C23724"/>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8" name="Shape 125"/>
          <p:cNvSpPr/>
          <p:nvPr/>
        </p:nvSpPr>
        <p:spPr>
          <a:xfrm>
            <a:off x="16118243" y="14099351"/>
            <a:ext cx="1071564" cy="714376"/>
          </a:xfrm>
          <a:prstGeom prst="rect">
            <a:avLst/>
          </a:prstGeom>
          <a:solidFill>
            <a:srgbClr val="D1D6D8"/>
          </a:solidFill>
          <a:ln w="12700">
            <a:miter lim="400000"/>
          </a:ln>
        </p:spPr>
        <p:txBody>
          <a:bodyPr lIns="45845" tIns="45845" rIns="45845" bIns="45845" anchor="ctr"/>
          <a:lstStyle/>
          <a:p>
            <a:pPr algn="ctr">
              <a:defRPr sz="2800">
                <a:solidFill>
                  <a:srgbClr val="7D7D7D"/>
                </a:solidFill>
                <a:latin typeface="+mn-lt"/>
                <a:ea typeface="+mn-ea"/>
                <a:cs typeface="+mn-cs"/>
                <a:sym typeface="Calibri"/>
              </a:defRPr>
            </a:pPr>
            <a:endParaRPr/>
          </a:p>
        </p:txBody>
      </p:sp>
      <p:sp>
        <p:nvSpPr>
          <p:cNvPr id="189" name="Shape 126"/>
          <p:cNvSpPr/>
          <p:nvPr/>
        </p:nvSpPr>
        <p:spPr>
          <a:xfrm>
            <a:off x="16118243" y="14892225"/>
            <a:ext cx="1071564" cy="714376"/>
          </a:xfrm>
          <a:prstGeom prst="rect">
            <a:avLst/>
          </a:prstGeom>
          <a:solidFill>
            <a:srgbClr val="B6BBC1"/>
          </a:solidFill>
          <a:ln w="12700">
            <a:miter lim="400000"/>
          </a:ln>
        </p:spPr>
        <p:txBody>
          <a:bodyPr lIns="45845" tIns="45845" rIns="45845" bIns="45845" anchor="ctr"/>
          <a:lstStyle/>
          <a:p>
            <a:pPr algn="ctr">
              <a:defRPr sz="2800">
                <a:solidFill>
                  <a:srgbClr val="7D7D7D"/>
                </a:solidFill>
                <a:latin typeface="+mn-lt"/>
                <a:ea typeface="+mn-ea"/>
                <a:cs typeface="+mn-cs"/>
                <a:sym typeface="Calibri"/>
              </a:defRPr>
            </a:pPr>
            <a:endParaRPr/>
          </a:p>
        </p:txBody>
      </p:sp>
      <p:sp>
        <p:nvSpPr>
          <p:cNvPr id="190" name="Shape 127"/>
          <p:cNvSpPr/>
          <p:nvPr/>
        </p:nvSpPr>
        <p:spPr>
          <a:xfrm>
            <a:off x="17717495" y="14099351"/>
            <a:ext cx="1071564" cy="714376"/>
          </a:xfrm>
          <a:prstGeom prst="rect">
            <a:avLst/>
          </a:prstGeom>
          <a:solidFill>
            <a:srgbClr val="94A5A6"/>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1" name="Shape 128"/>
          <p:cNvSpPr/>
          <p:nvPr/>
        </p:nvSpPr>
        <p:spPr>
          <a:xfrm>
            <a:off x="17717495" y="14892225"/>
            <a:ext cx="1071564" cy="714376"/>
          </a:xfrm>
          <a:prstGeom prst="rect">
            <a:avLst/>
          </a:prstGeom>
          <a:solidFill>
            <a:srgbClr val="7F8C8D"/>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2" name="Shape 149"/>
          <p:cNvSpPr/>
          <p:nvPr/>
        </p:nvSpPr>
        <p:spPr>
          <a:xfrm>
            <a:off x="11265236" y="14080370"/>
            <a:ext cx="1071563" cy="714376"/>
          </a:xfrm>
          <a:prstGeom prst="rect">
            <a:avLst/>
          </a:prstGeom>
          <a:solidFill>
            <a:srgbClr val="FECA0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3" name="Shape 150"/>
          <p:cNvSpPr/>
          <p:nvPr/>
        </p:nvSpPr>
        <p:spPr>
          <a:xfrm>
            <a:off x="11265236" y="14873245"/>
            <a:ext cx="1071563" cy="714376"/>
          </a:xfrm>
          <a:prstGeom prst="rect">
            <a:avLst/>
          </a:prstGeom>
          <a:solidFill>
            <a:srgbClr val="FFA70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4" name="Shape 2"/>
          <p:cNvSpPr/>
          <p:nvPr/>
        </p:nvSpPr>
        <p:spPr>
          <a:xfrm flipH="1">
            <a:off x="791481" y="571695"/>
            <a:ext cx="80708" cy="982266"/>
          </a:xfrm>
          <a:prstGeom prst="rect">
            <a:avLst/>
          </a:prstGeom>
          <a:solidFill>
            <a:srgbClr val="3498DB"/>
          </a:solidFill>
          <a:ln w="12700">
            <a:miter lim="400000"/>
          </a:ln>
        </p:spPr>
        <p:txBody>
          <a:bodyPr lIns="45845" tIns="45845" rIns="45845" bIns="45845" anchor="ctr"/>
          <a:lstStyle/>
          <a:p>
            <a:pPr algn="ctr">
              <a:defRPr sz="2400">
                <a:solidFill>
                  <a:srgbClr val="060C13"/>
                </a:solidFill>
              </a:defRPr>
            </a:pPr>
            <a:endParaRPr/>
          </a:p>
        </p:txBody>
      </p:sp>
      <p:sp>
        <p:nvSpPr>
          <p:cNvPr id="195" name="目录"/>
          <p:cNvSpPr/>
          <p:nvPr/>
        </p:nvSpPr>
        <p:spPr>
          <a:xfrm>
            <a:off x="1078740" y="494311"/>
            <a:ext cx="20010434" cy="1137034"/>
          </a:xfrm>
          <a:prstGeom prst="rect">
            <a:avLst/>
          </a:prstGeom>
          <a:ln w="3175">
            <a:miter lim="400000"/>
          </a:ln>
          <a:extLst>
            <a:ext uri="{C572A759-6A51-4108-AA02-DFA0A04FC94B}">
              <ma14:wrappingTextBoxFlag xmlns:ma14="http://schemas.microsoft.com/office/mac/drawingml/2011/main" xmlns="" val="1"/>
            </a:ext>
          </a:extLst>
        </p:spPr>
        <p:txBody>
          <a:bodyPr lIns="45845" tIns="45845" rIns="45845" bIns="45845" anchor="ctr">
            <a:normAutofit/>
          </a:bodyPr>
          <a:lstStyle>
            <a:lvl1pPr defTabSz="1682495">
              <a:defRPr sz="5800" b="1">
                <a:latin typeface="微软雅黑"/>
                <a:ea typeface="微软雅黑"/>
                <a:cs typeface="微软雅黑"/>
                <a:sym typeface="微软雅黑"/>
              </a:defRPr>
            </a:lvl1pPr>
          </a:lstStyle>
          <a:p>
            <a:r>
              <a:rPr lang="en-US" altLang="zh-CN" dirty="0"/>
              <a:t>explain </a:t>
            </a:r>
            <a:r>
              <a:rPr lang="zh-CN" altLang="en-US" dirty="0"/>
              <a:t>关联类型</a:t>
            </a:r>
            <a:endParaRPr lang="zh-CN" altLang="en-US" b="0" dirty="0"/>
          </a:p>
        </p:txBody>
      </p:sp>
      <p:sp>
        <p:nvSpPr>
          <p:cNvPr id="24" name="文本框 23">
            <a:extLst>
              <a:ext uri="{FF2B5EF4-FFF2-40B4-BE49-F238E27FC236}">
                <a16:creationId xmlns:a16="http://schemas.microsoft.com/office/drawing/2014/main" id="{D57C0A8C-2F58-4068-806D-255FB20B2CBD}"/>
              </a:ext>
            </a:extLst>
          </p:cNvPr>
          <p:cNvSpPr txBox="1"/>
          <p:nvPr/>
        </p:nvSpPr>
        <p:spPr>
          <a:xfrm>
            <a:off x="873571" y="2073170"/>
            <a:ext cx="4112917" cy="585028"/>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845" tIns="45845" rIns="45845" bIns="45845" numCol="1" spcCol="38100" rtlCol="0" anchor="t">
            <a:spAutoFit/>
          </a:bodyPr>
          <a:lstStyle/>
          <a:p>
            <a:r>
              <a:rPr lang="en-US" altLang="zh-CN" b="1" dirty="0" err="1"/>
              <a:t>innodb</a:t>
            </a:r>
            <a:r>
              <a:rPr lang="en-US" altLang="zh-CN" b="1" dirty="0"/>
              <a:t> b+</a:t>
            </a:r>
            <a:r>
              <a:rPr lang="zh-CN" altLang="en-US" b="1" dirty="0"/>
              <a:t>树索引介绍</a:t>
            </a:r>
          </a:p>
        </p:txBody>
      </p:sp>
      <p:sp>
        <p:nvSpPr>
          <p:cNvPr id="2" name="矩形 1">
            <a:extLst>
              <a:ext uri="{FF2B5EF4-FFF2-40B4-BE49-F238E27FC236}">
                <a16:creationId xmlns:a16="http://schemas.microsoft.com/office/drawing/2014/main" id="{08448E7F-8117-4614-A916-5C90BA954086}"/>
              </a:ext>
            </a:extLst>
          </p:cNvPr>
          <p:cNvSpPr/>
          <p:nvPr/>
        </p:nvSpPr>
        <p:spPr>
          <a:xfrm>
            <a:off x="873571" y="3100023"/>
            <a:ext cx="12192000" cy="1384995"/>
          </a:xfrm>
          <a:prstGeom prst="rect">
            <a:avLst/>
          </a:prstGeom>
        </p:spPr>
        <p:txBody>
          <a:bodyPr>
            <a:spAutoFit/>
          </a:bodyPr>
          <a:lstStyle/>
          <a:p>
            <a:r>
              <a:rPr lang="zh-CN" altLang="en-US" sz="2800" dirty="0">
                <a:solidFill>
                  <a:srgbClr val="333333"/>
                </a:solidFill>
                <a:latin typeface="Helvetica Neue"/>
              </a:rPr>
              <a:t>      在</a:t>
            </a:r>
            <a:r>
              <a:rPr lang="en-US" altLang="zh-CN" sz="2800" dirty="0" err="1">
                <a:solidFill>
                  <a:srgbClr val="333333"/>
                </a:solidFill>
                <a:latin typeface="Helvetica Neue"/>
              </a:rPr>
              <a:t>InnoDB</a:t>
            </a:r>
            <a:r>
              <a:rPr lang="zh-CN" altLang="en-US" sz="2800" dirty="0">
                <a:solidFill>
                  <a:srgbClr val="333333"/>
                </a:solidFill>
                <a:latin typeface="Helvetica Neue"/>
              </a:rPr>
              <a:t>中，表都是根据主键顺序以索引的形式存放的，这种存储方式的表称为索引组织表。</a:t>
            </a:r>
            <a:r>
              <a:rPr lang="en-US" altLang="zh-CN" sz="2800" dirty="0" err="1">
                <a:solidFill>
                  <a:srgbClr val="333333"/>
                </a:solidFill>
                <a:latin typeface="Helvetica Neue"/>
              </a:rPr>
              <a:t>InnoDB</a:t>
            </a:r>
            <a:r>
              <a:rPr lang="zh-CN" altLang="en-US" sz="2800" dirty="0">
                <a:solidFill>
                  <a:srgbClr val="333333"/>
                </a:solidFill>
                <a:latin typeface="Helvetica Neue"/>
              </a:rPr>
              <a:t>使用了</a:t>
            </a:r>
            <a:r>
              <a:rPr lang="en-US" altLang="zh-CN" sz="2800" dirty="0">
                <a:solidFill>
                  <a:srgbClr val="333333"/>
                </a:solidFill>
                <a:latin typeface="Helvetica Neue"/>
              </a:rPr>
              <a:t>B+</a:t>
            </a:r>
            <a:r>
              <a:rPr lang="zh-CN" altLang="en-US" sz="2800" dirty="0">
                <a:solidFill>
                  <a:srgbClr val="333333"/>
                </a:solidFill>
                <a:latin typeface="Helvetica Neue"/>
              </a:rPr>
              <a:t>树索引模型，所以数据都是存储在</a:t>
            </a:r>
            <a:r>
              <a:rPr lang="en-US" altLang="zh-CN" sz="2800" dirty="0">
                <a:solidFill>
                  <a:srgbClr val="333333"/>
                </a:solidFill>
                <a:latin typeface="Helvetica Neue"/>
              </a:rPr>
              <a:t>B+</a:t>
            </a:r>
            <a:r>
              <a:rPr lang="zh-CN" altLang="en-US" sz="2800" dirty="0">
                <a:solidFill>
                  <a:srgbClr val="333333"/>
                </a:solidFill>
                <a:latin typeface="Helvetica Neue"/>
              </a:rPr>
              <a:t>树的叶子节点上。</a:t>
            </a:r>
            <a:endParaRPr lang="zh-CN" altLang="en-US" sz="2800" dirty="0"/>
          </a:p>
        </p:txBody>
      </p:sp>
      <p:sp>
        <p:nvSpPr>
          <p:cNvPr id="5" name="矩形 4">
            <a:extLst>
              <a:ext uri="{FF2B5EF4-FFF2-40B4-BE49-F238E27FC236}">
                <a16:creationId xmlns:a16="http://schemas.microsoft.com/office/drawing/2014/main" id="{AD8A5115-ADE5-43B0-AB8F-F7031577F7A3}"/>
              </a:ext>
            </a:extLst>
          </p:cNvPr>
          <p:cNvSpPr/>
          <p:nvPr/>
        </p:nvSpPr>
        <p:spPr>
          <a:xfrm>
            <a:off x="910961" y="5242173"/>
            <a:ext cx="12192000" cy="461665"/>
          </a:xfrm>
          <a:prstGeom prst="rect">
            <a:avLst/>
          </a:prstGeom>
        </p:spPr>
        <p:txBody>
          <a:bodyPr>
            <a:spAutoFit/>
          </a:bodyPr>
          <a:lstStyle/>
          <a:p>
            <a:r>
              <a:rPr lang="zh-CN" altLang="en-US" sz="2400" dirty="0">
                <a:solidFill>
                  <a:srgbClr val="333333"/>
                </a:solidFill>
                <a:latin typeface="Helvetica Neue"/>
              </a:rPr>
              <a:t>假设，我们有一个主键列为</a:t>
            </a:r>
            <a:r>
              <a:rPr lang="en-US" altLang="zh-CN" sz="2400" dirty="0">
                <a:solidFill>
                  <a:srgbClr val="333333"/>
                </a:solidFill>
                <a:latin typeface="Helvetica Neue"/>
              </a:rPr>
              <a:t>ID</a:t>
            </a:r>
            <a:r>
              <a:rPr lang="zh-CN" altLang="en-US" sz="2400" dirty="0">
                <a:solidFill>
                  <a:srgbClr val="333333"/>
                </a:solidFill>
                <a:latin typeface="Helvetica Neue"/>
              </a:rPr>
              <a:t>的表，表中有字段</a:t>
            </a:r>
            <a:r>
              <a:rPr lang="en-US" altLang="zh-CN" sz="2400" dirty="0">
                <a:solidFill>
                  <a:srgbClr val="333333"/>
                </a:solidFill>
                <a:latin typeface="Helvetica Neue"/>
              </a:rPr>
              <a:t>k</a:t>
            </a:r>
            <a:r>
              <a:rPr lang="zh-CN" altLang="en-US" sz="2400" dirty="0">
                <a:solidFill>
                  <a:srgbClr val="333333"/>
                </a:solidFill>
                <a:latin typeface="Helvetica Neue"/>
              </a:rPr>
              <a:t>，并且在</a:t>
            </a:r>
            <a:r>
              <a:rPr lang="en-US" altLang="zh-CN" sz="2400" dirty="0">
                <a:solidFill>
                  <a:srgbClr val="333333"/>
                </a:solidFill>
                <a:latin typeface="Helvetica Neue"/>
              </a:rPr>
              <a:t>k</a:t>
            </a:r>
            <a:r>
              <a:rPr lang="zh-CN" altLang="en-US" sz="2400" dirty="0">
                <a:solidFill>
                  <a:srgbClr val="333333"/>
                </a:solidFill>
                <a:latin typeface="Helvetica Neue"/>
              </a:rPr>
              <a:t>上有索引。</a:t>
            </a:r>
            <a:endParaRPr lang="zh-CN" altLang="en-US" sz="2400" dirty="0"/>
          </a:p>
        </p:txBody>
      </p:sp>
      <p:pic>
        <p:nvPicPr>
          <p:cNvPr id="7" name="图片 6">
            <a:extLst>
              <a:ext uri="{FF2B5EF4-FFF2-40B4-BE49-F238E27FC236}">
                <a16:creationId xmlns:a16="http://schemas.microsoft.com/office/drawing/2014/main" id="{F78A1A57-9AA2-4983-BC6A-05296F4880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742" y="6219159"/>
            <a:ext cx="8405917" cy="3781767"/>
          </a:xfrm>
          <a:prstGeom prst="rect">
            <a:avLst/>
          </a:prstGeom>
        </p:spPr>
      </p:pic>
    </p:spTree>
    <p:extLst>
      <p:ext uri="{BB962C8B-B14F-4D97-AF65-F5344CB8AC3E}">
        <p14:creationId xmlns:p14="http://schemas.microsoft.com/office/powerpoint/2010/main" val="324898006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Shape 111"/>
          <p:cNvSpPr/>
          <p:nvPr/>
        </p:nvSpPr>
        <p:spPr>
          <a:xfrm>
            <a:off x="3176892" y="14042408"/>
            <a:ext cx="1071563" cy="714376"/>
          </a:xfrm>
          <a:prstGeom prst="rect">
            <a:avLst/>
          </a:prstGeom>
          <a:solidFill>
            <a:srgbClr val="35AEF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5" name="Shape 112"/>
          <p:cNvSpPr/>
          <p:nvPr/>
        </p:nvSpPr>
        <p:spPr>
          <a:xfrm>
            <a:off x="3176892" y="14835283"/>
            <a:ext cx="1071563" cy="714376"/>
          </a:xfrm>
          <a:prstGeom prst="rect">
            <a:avLst/>
          </a:prstGeom>
          <a:solidFill>
            <a:srgbClr val="2293D6"/>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6" name="Shape 113"/>
          <p:cNvSpPr/>
          <p:nvPr/>
        </p:nvSpPr>
        <p:spPr>
          <a:xfrm>
            <a:off x="4794561" y="14042408"/>
            <a:ext cx="1071564" cy="714376"/>
          </a:xfrm>
          <a:prstGeom prst="rect">
            <a:avLst/>
          </a:prstGeom>
          <a:solidFill>
            <a:srgbClr val="00BD9C"/>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7" name="Shape 114"/>
          <p:cNvSpPr/>
          <p:nvPr/>
        </p:nvSpPr>
        <p:spPr>
          <a:xfrm>
            <a:off x="4794561" y="14835283"/>
            <a:ext cx="1071564" cy="714376"/>
          </a:xfrm>
          <a:prstGeom prst="rect">
            <a:avLst/>
          </a:prstGeom>
          <a:solidFill>
            <a:srgbClr val="00A185"/>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8" name="Shape 115"/>
          <p:cNvSpPr/>
          <p:nvPr/>
        </p:nvSpPr>
        <p:spPr>
          <a:xfrm>
            <a:off x="6412230" y="14061389"/>
            <a:ext cx="1071564" cy="714376"/>
          </a:xfrm>
          <a:prstGeom prst="rect">
            <a:avLst/>
          </a:prstGeom>
          <a:solidFill>
            <a:srgbClr val="2AE37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9" name="Shape 116"/>
          <p:cNvSpPr/>
          <p:nvPr/>
        </p:nvSpPr>
        <p:spPr>
          <a:xfrm>
            <a:off x="6412230" y="14854264"/>
            <a:ext cx="1071564" cy="714376"/>
          </a:xfrm>
          <a:prstGeom prst="rect">
            <a:avLst/>
          </a:prstGeom>
          <a:solidFill>
            <a:srgbClr val="1FCD6D"/>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0" name="Shape 117"/>
          <p:cNvSpPr/>
          <p:nvPr/>
        </p:nvSpPr>
        <p:spPr>
          <a:xfrm>
            <a:off x="8029899" y="14061389"/>
            <a:ext cx="1071563" cy="714376"/>
          </a:xfrm>
          <a:prstGeom prst="rect">
            <a:avLst/>
          </a:prstGeom>
          <a:solidFill>
            <a:srgbClr val="C059F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1" name="Shape 118"/>
          <p:cNvSpPr/>
          <p:nvPr/>
        </p:nvSpPr>
        <p:spPr>
          <a:xfrm>
            <a:off x="8029899" y="14854264"/>
            <a:ext cx="1071563" cy="714376"/>
          </a:xfrm>
          <a:prstGeom prst="rect">
            <a:avLst/>
          </a:prstGeom>
          <a:solidFill>
            <a:srgbClr val="A355B8"/>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2" name="Shape 119"/>
          <p:cNvSpPr/>
          <p:nvPr/>
        </p:nvSpPr>
        <p:spPr>
          <a:xfrm>
            <a:off x="9629151" y="14061389"/>
            <a:ext cx="1071563" cy="714376"/>
          </a:xfrm>
          <a:prstGeom prst="rect">
            <a:avLst/>
          </a:prstGeom>
          <a:solidFill>
            <a:srgbClr val="33495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3" name="Shape 120"/>
          <p:cNvSpPr/>
          <p:nvPr/>
        </p:nvSpPr>
        <p:spPr>
          <a:xfrm>
            <a:off x="9629151" y="14854264"/>
            <a:ext cx="1071563" cy="714376"/>
          </a:xfrm>
          <a:prstGeom prst="rect">
            <a:avLst/>
          </a:prstGeom>
          <a:solidFill>
            <a:srgbClr val="2C3E5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4" name="Shape 121"/>
          <p:cNvSpPr/>
          <p:nvPr/>
        </p:nvSpPr>
        <p:spPr>
          <a:xfrm>
            <a:off x="12882906" y="14080370"/>
            <a:ext cx="1071563" cy="714376"/>
          </a:xfrm>
          <a:prstGeom prst="rect">
            <a:avLst/>
          </a:prstGeom>
          <a:solidFill>
            <a:srgbClr val="E87F04"/>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5" name="Shape 122"/>
          <p:cNvSpPr/>
          <p:nvPr/>
        </p:nvSpPr>
        <p:spPr>
          <a:xfrm>
            <a:off x="12882906" y="14873245"/>
            <a:ext cx="1071563" cy="714376"/>
          </a:xfrm>
          <a:prstGeom prst="rect">
            <a:avLst/>
          </a:prstGeom>
          <a:solidFill>
            <a:srgbClr val="D5530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6" name="Shape 123"/>
          <p:cNvSpPr/>
          <p:nvPr/>
        </p:nvSpPr>
        <p:spPr>
          <a:xfrm>
            <a:off x="14500574" y="14099351"/>
            <a:ext cx="1071564" cy="714376"/>
          </a:xfrm>
          <a:prstGeom prst="rect">
            <a:avLst/>
          </a:prstGeom>
          <a:solidFill>
            <a:srgbClr val="E94A35"/>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7" name="Shape 124"/>
          <p:cNvSpPr/>
          <p:nvPr/>
        </p:nvSpPr>
        <p:spPr>
          <a:xfrm>
            <a:off x="14500574" y="14892225"/>
            <a:ext cx="1071564" cy="714376"/>
          </a:xfrm>
          <a:prstGeom prst="rect">
            <a:avLst/>
          </a:prstGeom>
          <a:solidFill>
            <a:srgbClr val="C23724"/>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8" name="Shape 125"/>
          <p:cNvSpPr/>
          <p:nvPr/>
        </p:nvSpPr>
        <p:spPr>
          <a:xfrm>
            <a:off x="16118243" y="14099351"/>
            <a:ext cx="1071564" cy="714376"/>
          </a:xfrm>
          <a:prstGeom prst="rect">
            <a:avLst/>
          </a:prstGeom>
          <a:solidFill>
            <a:srgbClr val="D1D6D8"/>
          </a:solidFill>
          <a:ln w="12700">
            <a:miter lim="400000"/>
          </a:ln>
        </p:spPr>
        <p:txBody>
          <a:bodyPr lIns="45845" tIns="45845" rIns="45845" bIns="45845" anchor="ctr"/>
          <a:lstStyle/>
          <a:p>
            <a:pPr algn="ctr">
              <a:defRPr sz="2800">
                <a:solidFill>
                  <a:srgbClr val="7D7D7D"/>
                </a:solidFill>
                <a:latin typeface="+mn-lt"/>
                <a:ea typeface="+mn-ea"/>
                <a:cs typeface="+mn-cs"/>
                <a:sym typeface="Calibri"/>
              </a:defRPr>
            </a:pPr>
            <a:endParaRPr/>
          </a:p>
        </p:txBody>
      </p:sp>
      <p:sp>
        <p:nvSpPr>
          <p:cNvPr id="189" name="Shape 126"/>
          <p:cNvSpPr/>
          <p:nvPr/>
        </p:nvSpPr>
        <p:spPr>
          <a:xfrm>
            <a:off x="16118243" y="14892225"/>
            <a:ext cx="1071564" cy="714376"/>
          </a:xfrm>
          <a:prstGeom prst="rect">
            <a:avLst/>
          </a:prstGeom>
          <a:solidFill>
            <a:srgbClr val="B6BBC1"/>
          </a:solidFill>
          <a:ln w="12700">
            <a:miter lim="400000"/>
          </a:ln>
        </p:spPr>
        <p:txBody>
          <a:bodyPr lIns="45845" tIns="45845" rIns="45845" bIns="45845" anchor="ctr"/>
          <a:lstStyle/>
          <a:p>
            <a:pPr algn="ctr">
              <a:defRPr sz="2800">
                <a:solidFill>
                  <a:srgbClr val="7D7D7D"/>
                </a:solidFill>
                <a:latin typeface="+mn-lt"/>
                <a:ea typeface="+mn-ea"/>
                <a:cs typeface="+mn-cs"/>
                <a:sym typeface="Calibri"/>
              </a:defRPr>
            </a:pPr>
            <a:endParaRPr/>
          </a:p>
        </p:txBody>
      </p:sp>
      <p:sp>
        <p:nvSpPr>
          <p:cNvPr id="190" name="Shape 127"/>
          <p:cNvSpPr/>
          <p:nvPr/>
        </p:nvSpPr>
        <p:spPr>
          <a:xfrm>
            <a:off x="17717495" y="14099351"/>
            <a:ext cx="1071564" cy="714376"/>
          </a:xfrm>
          <a:prstGeom prst="rect">
            <a:avLst/>
          </a:prstGeom>
          <a:solidFill>
            <a:srgbClr val="94A5A6"/>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1" name="Shape 128"/>
          <p:cNvSpPr/>
          <p:nvPr/>
        </p:nvSpPr>
        <p:spPr>
          <a:xfrm>
            <a:off x="17717495" y="14892225"/>
            <a:ext cx="1071564" cy="714376"/>
          </a:xfrm>
          <a:prstGeom prst="rect">
            <a:avLst/>
          </a:prstGeom>
          <a:solidFill>
            <a:srgbClr val="7F8C8D"/>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2" name="Shape 149"/>
          <p:cNvSpPr/>
          <p:nvPr/>
        </p:nvSpPr>
        <p:spPr>
          <a:xfrm>
            <a:off x="11265236" y="14080370"/>
            <a:ext cx="1071563" cy="714376"/>
          </a:xfrm>
          <a:prstGeom prst="rect">
            <a:avLst/>
          </a:prstGeom>
          <a:solidFill>
            <a:srgbClr val="FECA0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3" name="Shape 150"/>
          <p:cNvSpPr/>
          <p:nvPr/>
        </p:nvSpPr>
        <p:spPr>
          <a:xfrm>
            <a:off x="11265236" y="14873245"/>
            <a:ext cx="1071563" cy="714376"/>
          </a:xfrm>
          <a:prstGeom prst="rect">
            <a:avLst/>
          </a:prstGeom>
          <a:solidFill>
            <a:srgbClr val="FFA70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4" name="Shape 2"/>
          <p:cNvSpPr/>
          <p:nvPr/>
        </p:nvSpPr>
        <p:spPr>
          <a:xfrm flipH="1">
            <a:off x="791481" y="571695"/>
            <a:ext cx="80708" cy="982266"/>
          </a:xfrm>
          <a:prstGeom prst="rect">
            <a:avLst/>
          </a:prstGeom>
          <a:solidFill>
            <a:srgbClr val="3498DB"/>
          </a:solidFill>
          <a:ln w="12700">
            <a:miter lim="400000"/>
          </a:ln>
        </p:spPr>
        <p:txBody>
          <a:bodyPr lIns="45845" tIns="45845" rIns="45845" bIns="45845" anchor="ctr"/>
          <a:lstStyle/>
          <a:p>
            <a:pPr algn="ctr">
              <a:defRPr sz="2400">
                <a:solidFill>
                  <a:srgbClr val="060C13"/>
                </a:solidFill>
              </a:defRPr>
            </a:pPr>
            <a:endParaRPr/>
          </a:p>
        </p:txBody>
      </p:sp>
      <p:sp>
        <p:nvSpPr>
          <p:cNvPr id="195" name="目录"/>
          <p:cNvSpPr/>
          <p:nvPr/>
        </p:nvSpPr>
        <p:spPr>
          <a:xfrm>
            <a:off x="1078740" y="494311"/>
            <a:ext cx="20010434" cy="1137034"/>
          </a:xfrm>
          <a:prstGeom prst="rect">
            <a:avLst/>
          </a:prstGeom>
          <a:ln w="3175">
            <a:miter lim="400000"/>
          </a:ln>
          <a:extLst>
            <a:ext uri="{C572A759-6A51-4108-AA02-DFA0A04FC94B}">
              <ma14:wrappingTextBoxFlag xmlns:ma14="http://schemas.microsoft.com/office/mac/drawingml/2011/main" xmlns="" val="1"/>
            </a:ext>
          </a:extLst>
        </p:spPr>
        <p:txBody>
          <a:bodyPr lIns="45845" tIns="45845" rIns="45845" bIns="45845" anchor="ctr">
            <a:normAutofit/>
          </a:bodyPr>
          <a:lstStyle>
            <a:lvl1pPr defTabSz="1682495">
              <a:defRPr sz="5800" b="1">
                <a:latin typeface="微软雅黑"/>
                <a:ea typeface="微软雅黑"/>
                <a:cs typeface="微软雅黑"/>
                <a:sym typeface="微软雅黑"/>
              </a:defRPr>
            </a:lvl1pPr>
          </a:lstStyle>
          <a:p>
            <a:r>
              <a:rPr lang="en-US" altLang="zh-CN" dirty="0"/>
              <a:t>explain </a:t>
            </a:r>
            <a:r>
              <a:rPr lang="zh-CN" altLang="en-US" dirty="0"/>
              <a:t>关联类型</a:t>
            </a:r>
            <a:endParaRPr lang="zh-CN" altLang="en-US" b="0" dirty="0"/>
          </a:p>
        </p:txBody>
      </p:sp>
      <p:sp>
        <p:nvSpPr>
          <p:cNvPr id="24" name="文本框 23">
            <a:extLst>
              <a:ext uri="{FF2B5EF4-FFF2-40B4-BE49-F238E27FC236}">
                <a16:creationId xmlns:a16="http://schemas.microsoft.com/office/drawing/2014/main" id="{3E65BB51-D622-4FB6-998B-392203D2DB20}"/>
              </a:ext>
            </a:extLst>
          </p:cNvPr>
          <p:cNvSpPr txBox="1"/>
          <p:nvPr/>
        </p:nvSpPr>
        <p:spPr>
          <a:xfrm>
            <a:off x="873571" y="2073170"/>
            <a:ext cx="4112917" cy="585028"/>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845" tIns="45845" rIns="45845" bIns="45845" numCol="1" spcCol="38100" rtlCol="0" anchor="t">
            <a:spAutoFit/>
          </a:bodyPr>
          <a:lstStyle/>
          <a:p>
            <a:r>
              <a:rPr lang="en-US" altLang="zh-CN" b="1" dirty="0" err="1"/>
              <a:t>innodb</a:t>
            </a:r>
            <a:r>
              <a:rPr lang="en-US" altLang="zh-CN" b="1" dirty="0"/>
              <a:t> b+</a:t>
            </a:r>
            <a:r>
              <a:rPr lang="zh-CN" altLang="en-US" b="1" dirty="0"/>
              <a:t>树索引介绍</a:t>
            </a:r>
          </a:p>
        </p:txBody>
      </p:sp>
      <p:sp>
        <p:nvSpPr>
          <p:cNvPr id="2" name="矩形 1">
            <a:extLst>
              <a:ext uri="{FF2B5EF4-FFF2-40B4-BE49-F238E27FC236}">
                <a16:creationId xmlns:a16="http://schemas.microsoft.com/office/drawing/2014/main" id="{4113D2B3-8698-4CC3-B1D8-32B23CA2624D}"/>
              </a:ext>
            </a:extLst>
          </p:cNvPr>
          <p:cNvSpPr/>
          <p:nvPr/>
        </p:nvSpPr>
        <p:spPr>
          <a:xfrm>
            <a:off x="872189" y="3139330"/>
            <a:ext cx="6043642" cy="584775"/>
          </a:xfrm>
          <a:prstGeom prst="rect">
            <a:avLst/>
          </a:prstGeom>
        </p:spPr>
        <p:txBody>
          <a:bodyPr wrap="none">
            <a:spAutoFit/>
          </a:bodyPr>
          <a:lstStyle/>
          <a:p>
            <a:r>
              <a:rPr lang="zh-CN" altLang="en-US" dirty="0">
                <a:solidFill>
                  <a:srgbClr val="333333"/>
                </a:solidFill>
                <a:latin typeface="Helvetica Neue"/>
              </a:rPr>
              <a:t>表</a:t>
            </a:r>
            <a:r>
              <a:rPr lang="en-US" altLang="zh-CN" dirty="0">
                <a:solidFill>
                  <a:srgbClr val="333333"/>
                </a:solidFill>
                <a:latin typeface="Helvetica Neue"/>
              </a:rPr>
              <a:t>t</a:t>
            </a:r>
            <a:r>
              <a:rPr lang="zh-CN" altLang="en-US" dirty="0">
                <a:solidFill>
                  <a:srgbClr val="333333"/>
                </a:solidFill>
                <a:latin typeface="Helvetica Neue"/>
              </a:rPr>
              <a:t>的两棵树的叶子节点示意图：</a:t>
            </a:r>
            <a:endParaRPr lang="zh-CN" altLang="en-US" dirty="0"/>
          </a:p>
        </p:txBody>
      </p:sp>
      <p:pic>
        <p:nvPicPr>
          <p:cNvPr id="4" name="图片 3">
            <a:extLst>
              <a:ext uri="{FF2B5EF4-FFF2-40B4-BE49-F238E27FC236}">
                <a16:creationId xmlns:a16="http://schemas.microsoft.com/office/drawing/2014/main" id="{1564A197-D624-43CA-BF94-747610DC29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571" y="4069556"/>
            <a:ext cx="6907794" cy="2931059"/>
          </a:xfrm>
          <a:prstGeom prst="rect">
            <a:avLst/>
          </a:prstGeom>
        </p:spPr>
      </p:pic>
      <p:sp>
        <p:nvSpPr>
          <p:cNvPr id="5" name="矩形 4">
            <a:extLst>
              <a:ext uri="{FF2B5EF4-FFF2-40B4-BE49-F238E27FC236}">
                <a16:creationId xmlns:a16="http://schemas.microsoft.com/office/drawing/2014/main" id="{8FB3B3F4-CCF6-4765-934B-C8F1F0134953}"/>
              </a:ext>
            </a:extLst>
          </p:cNvPr>
          <p:cNvSpPr/>
          <p:nvPr/>
        </p:nvSpPr>
        <p:spPr>
          <a:xfrm>
            <a:off x="8565680" y="4204122"/>
            <a:ext cx="12192000" cy="7417415"/>
          </a:xfrm>
          <a:prstGeom prst="rect">
            <a:avLst/>
          </a:prstGeom>
        </p:spPr>
        <p:txBody>
          <a:bodyPr wrap="square">
            <a:spAutoFit/>
          </a:bodyPr>
          <a:lstStyle/>
          <a:p>
            <a:r>
              <a:rPr lang="zh-CN" altLang="en-US" sz="2800" dirty="0">
                <a:solidFill>
                  <a:srgbClr val="333333"/>
                </a:solidFill>
                <a:latin typeface="Helvetica Neue"/>
              </a:rPr>
              <a:t>      从图中不难看出，根据叶子节点的内容，索引类型分为主键索引和非主键索引。</a:t>
            </a:r>
          </a:p>
          <a:p>
            <a:r>
              <a:rPr lang="zh-CN" altLang="en-US" sz="2800" dirty="0">
                <a:solidFill>
                  <a:srgbClr val="333333"/>
                </a:solidFill>
                <a:latin typeface="Helvetica Neue"/>
              </a:rPr>
              <a:t>      主键索引的叶子节点存的是整行数据。在</a:t>
            </a:r>
            <a:r>
              <a:rPr lang="en-US" altLang="zh-CN" sz="2800" dirty="0" err="1">
                <a:solidFill>
                  <a:srgbClr val="333333"/>
                </a:solidFill>
                <a:latin typeface="Helvetica Neue"/>
              </a:rPr>
              <a:t>InnoDB</a:t>
            </a:r>
            <a:r>
              <a:rPr lang="zh-CN" altLang="en-US" sz="2800" dirty="0">
                <a:solidFill>
                  <a:srgbClr val="333333"/>
                </a:solidFill>
                <a:latin typeface="Helvetica Neue"/>
              </a:rPr>
              <a:t>里，主键索引也被称为聚簇索引（</a:t>
            </a:r>
            <a:r>
              <a:rPr lang="en-US" altLang="zh-CN" sz="2800" dirty="0">
                <a:solidFill>
                  <a:srgbClr val="333333"/>
                </a:solidFill>
                <a:latin typeface="Helvetica Neue"/>
              </a:rPr>
              <a:t>clustered index</a:t>
            </a:r>
            <a:r>
              <a:rPr lang="zh-CN" altLang="en-US" sz="2800" dirty="0">
                <a:solidFill>
                  <a:srgbClr val="333333"/>
                </a:solidFill>
                <a:latin typeface="Helvetica Neue"/>
              </a:rPr>
              <a:t>）。</a:t>
            </a:r>
          </a:p>
          <a:p>
            <a:r>
              <a:rPr lang="zh-CN" altLang="en-US" sz="2800" dirty="0">
                <a:solidFill>
                  <a:srgbClr val="333333"/>
                </a:solidFill>
                <a:latin typeface="Helvetica Neue"/>
              </a:rPr>
              <a:t>      非主键索引的叶子节点内容是主键的值。在</a:t>
            </a:r>
            <a:r>
              <a:rPr lang="en-US" altLang="zh-CN" sz="2800" dirty="0" err="1">
                <a:solidFill>
                  <a:srgbClr val="333333"/>
                </a:solidFill>
                <a:latin typeface="Helvetica Neue"/>
              </a:rPr>
              <a:t>InnoDB</a:t>
            </a:r>
            <a:r>
              <a:rPr lang="zh-CN" altLang="en-US" sz="2800" dirty="0">
                <a:solidFill>
                  <a:srgbClr val="333333"/>
                </a:solidFill>
                <a:latin typeface="Helvetica Neue"/>
              </a:rPr>
              <a:t>里，非主键索引也被称为二级索引（</a:t>
            </a:r>
            <a:r>
              <a:rPr lang="en-US" altLang="zh-CN" sz="2800" dirty="0">
                <a:solidFill>
                  <a:srgbClr val="333333"/>
                </a:solidFill>
                <a:latin typeface="Helvetica Neue"/>
              </a:rPr>
              <a:t>secondary index</a:t>
            </a:r>
            <a:r>
              <a:rPr lang="zh-CN" altLang="en-US" sz="2800" dirty="0">
                <a:solidFill>
                  <a:srgbClr val="333333"/>
                </a:solidFill>
                <a:latin typeface="Helvetica Neue"/>
              </a:rPr>
              <a:t>）。</a:t>
            </a:r>
            <a:endParaRPr lang="en-US" altLang="zh-CN" sz="2800" dirty="0">
              <a:solidFill>
                <a:srgbClr val="333333"/>
              </a:solidFill>
              <a:latin typeface="Helvetica Neue"/>
            </a:endParaRPr>
          </a:p>
          <a:p>
            <a:endParaRPr lang="zh-CN" altLang="en-US" sz="2800" dirty="0">
              <a:solidFill>
                <a:srgbClr val="333333"/>
              </a:solidFill>
              <a:latin typeface="Helvetica Neue"/>
            </a:endParaRPr>
          </a:p>
          <a:p>
            <a:r>
              <a:rPr lang="zh-CN" altLang="en-US" sz="2800" dirty="0">
                <a:solidFill>
                  <a:srgbClr val="333333"/>
                </a:solidFill>
                <a:latin typeface="Helvetica Neue"/>
              </a:rPr>
              <a:t>根据上面的索引结构说明，我们来讨论一个问题：</a:t>
            </a:r>
            <a:r>
              <a:rPr lang="zh-CN" altLang="en-US" sz="2800" b="1" dirty="0">
                <a:latin typeface="Helvetica Neue"/>
              </a:rPr>
              <a:t>基于主键索引和普通索引的查询有什么区别？</a:t>
            </a:r>
            <a:endParaRPr lang="en-US" altLang="zh-CN" sz="2800" b="1" dirty="0">
              <a:latin typeface="Helvetica Neue"/>
            </a:endParaRPr>
          </a:p>
          <a:p>
            <a:endParaRPr lang="zh-CN" altLang="en-US" sz="2800" dirty="0">
              <a:solidFill>
                <a:srgbClr val="333333"/>
              </a:solidFill>
              <a:latin typeface="Helvetica Neue"/>
            </a:endParaRPr>
          </a:p>
          <a:p>
            <a:pPr>
              <a:buFont typeface="Arial" panose="020B0604020202020204" pitchFamily="34" charset="0"/>
              <a:buChar char="•"/>
            </a:pPr>
            <a:r>
              <a:rPr lang="zh-CN" altLang="en-US" sz="2800" dirty="0">
                <a:solidFill>
                  <a:srgbClr val="333333"/>
                </a:solidFill>
                <a:latin typeface="Helvetica Neue"/>
              </a:rPr>
              <a:t>如果语句是</a:t>
            </a:r>
            <a:r>
              <a:rPr lang="en-US" altLang="zh-CN" sz="2800" dirty="0">
                <a:solidFill>
                  <a:srgbClr val="333333"/>
                </a:solidFill>
                <a:latin typeface="Helvetica Neue"/>
              </a:rPr>
              <a:t>select * from t where id=5</a:t>
            </a:r>
            <a:r>
              <a:rPr lang="zh-CN" altLang="en-US" sz="2800" dirty="0">
                <a:solidFill>
                  <a:srgbClr val="333333"/>
                </a:solidFill>
                <a:latin typeface="Helvetica Neue"/>
              </a:rPr>
              <a:t>，即主键查询方式，则只需要搜索</a:t>
            </a:r>
            <a:r>
              <a:rPr lang="en-US" altLang="zh-CN" sz="2800" dirty="0">
                <a:solidFill>
                  <a:srgbClr val="333333"/>
                </a:solidFill>
                <a:latin typeface="Helvetica Neue"/>
              </a:rPr>
              <a:t>id</a:t>
            </a:r>
            <a:r>
              <a:rPr lang="zh-CN" altLang="en-US" sz="2800" dirty="0">
                <a:solidFill>
                  <a:srgbClr val="333333"/>
                </a:solidFill>
                <a:latin typeface="Helvetica Neue"/>
              </a:rPr>
              <a:t>这棵</a:t>
            </a:r>
            <a:r>
              <a:rPr lang="en-US" altLang="zh-CN" sz="2800" dirty="0">
                <a:solidFill>
                  <a:srgbClr val="333333"/>
                </a:solidFill>
                <a:latin typeface="Helvetica Neue"/>
              </a:rPr>
              <a:t>B+</a:t>
            </a:r>
            <a:r>
              <a:rPr lang="zh-CN" altLang="en-US" sz="2800" dirty="0">
                <a:solidFill>
                  <a:srgbClr val="333333"/>
                </a:solidFill>
                <a:latin typeface="Helvetica Neue"/>
              </a:rPr>
              <a:t>树；</a:t>
            </a:r>
            <a:endParaRPr lang="en-US" altLang="zh-CN" sz="2800" dirty="0">
              <a:solidFill>
                <a:srgbClr val="333333"/>
              </a:solidFill>
              <a:latin typeface="Helvetica Neue"/>
            </a:endParaRPr>
          </a:p>
          <a:p>
            <a:pPr>
              <a:buFont typeface="Arial" panose="020B0604020202020204" pitchFamily="34" charset="0"/>
              <a:buChar char="•"/>
            </a:pPr>
            <a:endParaRPr lang="zh-CN" altLang="en-US" sz="2800" dirty="0">
              <a:solidFill>
                <a:srgbClr val="333333"/>
              </a:solidFill>
              <a:latin typeface="Helvetica Neue"/>
            </a:endParaRPr>
          </a:p>
          <a:p>
            <a:pPr>
              <a:buFont typeface="Arial" panose="020B0604020202020204" pitchFamily="34" charset="0"/>
              <a:buChar char="•"/>
            </a:pPr>
            <a:r>
              <a:rPr lang="zh-CN" altLang="en-US" sz="2800" dirty="0">
                <a:solidFill>
                  <a:srgbClr val="333333"/>
                </a:solidFill>
                <a:latin typeface="Helvetica Neue"/>
              </a:rPr>
              <a:t>如果语句是</a:t>
            </a:r>
            <a:r>
              <a:rPr lang="en-US" altLang="zh-CN" sz="2800" dirty="0">
                <a:solidFill>
                  <a:srgbClr val="333333"/>
                </a:solidFill>
                <a:latin typeface="Helvetica Neue"/>
              </a:rPr>
              <a:t>select * from t where k=500</a:t>
            </a:r>
            <a:r>
              <a:rPr lang="zh-CN" altLang="en-US" sz="2800" dirty="0">
                <a:solidFill>
                  <a:srgbClr val="333333"/>
                </a:solidFill>
                <a:latin typeface="Helvetica Neue"/>
              </a:rPr>
              <a:t>，即普通索引查询方式，则需要先搜索</a:t>
            </a:r>
            <a:r>
              <a:rPr lang="en-US" altLang="zh-CN" sz="2800" dirty="0">
                <a:solidFill>
                  <a:srgbClr val="333333"/>
                </a:solidFill>
                <a:latin typeface="Helvetica Neue"/>
              </a:rPr>
              <a:t>k</a:t>
            </a:r>
            <a:r>
              <a:rPr lang="zh-CN" altLang="en-US" sz="2800" dirty="0">
                <a:solidFill>
                  <a:srgbClr val="333333"/>
                </a:solidFill>
                <a:latin typeface="Helvetica Neue"/>
              </a:rPr>
              <a:t>索引树，得到</a:t>
            </a:r>
            <a:r>
              <a:rPr lang="en-US" altLang="zh-CN" sz="2800" dirty="0">
                <a:solidFill>
                  <a:srgbClr val="333333"/>
                </a:solidFill>
                <a:latin typeface="Helvetica Neue"/>
              </a:rPr>
              <a:t>id</a:t>
            </a:r>
            <a:r>
              <a:rPr lang="zh-CN" altLang="en-US" sz="2800" dirty="0">
                <a:solidFill>
                  <a:srgbClr val="333333"/>
                </a:solidFill>
                <a:latin typeface="Helvetica Neue"/>
              </a:rPr>
              <a:t>的值为</a:t>
            </a:r>
            <a:r>
              <a:rPr lang="en-US" altLang="zh-CN" sz="2800" dirty="0">
                <a:solidFill>
                  <a:srgbClr val="333333"/>
                </a:solidFill>
                <a:latin typeface="Helvetica Neue"/>
              </a:rPr>
              <a:t>5</a:t>
            </a:r>
            <a:r>
              <a:rPr lang="zh-CN" altLang="en-US" sz="2800" dirty="0">
                <a:solidFill>
                  <a:srgbClr val="333333"/>
                </a:solidFill>
                <a:latin typeface="Helvetica Neue"/>
              </a:rPr>
              <a:t>，再到</a:t>
            </a:r>
            <a:r>
              <a:rPr lang="en-US" altLang="zh-CN" sz="2800" dirty="0">
                <a:solidFill>
                  <a:srgbClr val="333333"/>
                </a:solidFill>
                <a:latin typeface="Helvetica Neue"/>
              </a:rPr>
              <a:t>id</a:t>
            </a:r>
            <a:r>
              <a:rPr lang="zh-CN" altLang="en-US" sz="2800" dirty="0">
                <a:solidFill>
                  <a:srgbClr val="333333"/>
                </a:solidFill>
                <a:latin typeface="Helvetica Neue"/>
              </a:rPr>
              <a:t>索引树搜索一次。这个过程称为</a:t>
            </a:r>
            <a:r>
              <a:rPr lang="zh-CN" altLang="en-US" sz="2800" b="1" dirty="0">
                <a:latin typeface="Helvetica Neue"/>
              </a:rPr>
              <a:t>回表</a:t>
            </a:r>
            <a:r>
              <a:rPr lang="zh-CN" altLang="en-US" sz="2800" dirty="0">
                <a:solidFill>
                  <a:srgbClr val="333333"/>
                </a:solidFill>
                <a:latin typeface="Helvetica Neue"/>
              </a:rPr>
              <a:t>。</a:t>
            </a:r>
          </a:p>
          <a:p>
            <a:r>
              <a:rPr lang="zh-CN" altLang="en-US" sz="2800" dirty="0">
                <a:solidFill>
                  <a:srgbClr val="333333"/>
                </a:solidFill>
                <a:latin typeface="Helvetica Neue"/>
              </a:rPr>
              <a:t>也就是说，基于非主键索引的查询需要多扫描一棵索引树。因此，我们在应用中应该尽量使用主键查询。</a:t>
            </a:r>
          </a:p>
        </p:txBody>
      </p:sp>
    </p:spTree>
    <p:extLst>
      <p:ext uri="{BB962C8B-B14F-4D97-AF65-F5344CB8AC3E}">
        <p14:creationId xmlns:p14="http://schemas.microsoft.com/office/powerpoint/2010/main" val="16778583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Shape 111"/>
          <p:cNvSpPr/>
          <p:nvPr/>
        </p:nvSpPr>
        <p:spPr>
          <a:xfrm>
            <a:off x="3176892" y="14042408"/>
            <a:ext cx="1071563" cy="714376"/>
          </a:xfrm>
          <a:prstGeom prst="rect">
            <a:avLst/>
          </a:prstGeom>
          <a:solidFill>
            <a:srgbClr val="35AEF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5" name="Shape 112"/>
          <p:cNvSpPr/>
          <p:nvPr/>
        </p:nvSpPr>
        <p:spPr>
          <a:xfrm>
            <a:off x="3176892" y="14835283"/>
            <a:ext cx="1071563" cy="714376"/>
          </a:xfrm>
          <a:prstGeom prst="rect">
            <a:avLst/>
          </a:prstGeom>
          <a:solidFill>
            <a:srgbClr val="2293D6"/>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6" name="Shape 113"/>
          <p:cNvSpPr/>
          <p:nvPr/>
        </p:nvSpPr>
        <p:spPr>
          <a:xfrm>
            <a:off x="4794561" y="14042408"/>
            <a:ext cx="1071564" cy="714376"/>
          </a:xfrm>
          <a:prstGeom prst="rect">
            <a:avLst/>
          </a:prstGeom>
          <a:solidFill>
            <a:srgbClr val="00BD9C"/>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7" name="Shape 114"/>
          <p:cNvSpPr/>
          <p:nvPr/>
        </p:nvSpPr>
        <p:spPr>
          <a:xfrm>
            <a:off x="4794561" y="14835283"/>
            <a:ext cx="1071564" cy="714376"/>
          </a:xfrm>
          <a:prstGeom prst="rect">
            <a:avLst/>
          </a:prstGeom>
          <a:solidFill>
            <a:srgbClr val="00A185"/>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8" name="Shape 115"/>
          <p:cNvSpPr/>
          <p:nvPr/>
        </p:nvSpPr>
        <p:spPr>
          <a:xfrm>
            <a:off x="6412230" y="14061389"/>
            <a:ext cx="1071564" cy="714376"/>
          </a:xfrm>
          <a:prstGeom prst="rect">
            <a:avLst/>
          </a:prstGeom>
          <a:solidFill>
            <a:srgbClr val="2AE37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9" name="Shape 116"/>
          <p:cNvSpPr/>
          <p:nvPr/>
        </p:nvSpPr>
        <p:spPr>
          <a:xfrm>
            <a:off x="6412230" y="14854264"/>
            <a:ext cx="1071564" cy="714376"/>
          </a:xfrm>
          <a:prstGeom prst="rect">
            <a:avLst/>
          </a:prstGeom>
          <a:solidFill>
            <a:srgbClr val="1FCD6D"/>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0" name="Shape 117"/>
          <p:cNvSpPr/>
          <p:nvPr/>
        </p:nvSpPr>
        <p:spPr>
          <a:xfrm>
            <a:off x="8029899" y="14061389"/>
            <a:ext cx="1071563" cy="714376"/>
          </a:xfrm>
          <a:prstGeom prst="rect">
            <a:avLst/>
          </a:prstGeom>
          <a:solidFill>
            <a:srgbClr val="C059F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1" name="Shape 118"/>
          <p:cNvSpPr/>
          <p:nvPr/>
        </p:nvSpPr>
        <p:spPr>
          <a:xfrm>
            <a:off x="8029899" y="14854264"/>
            <a:ext cx="1071563" cy="714376"/>
          </a:xfrm>
          <a:prstGeom prst="rect">
            <a:avLst/>
          </a:prstGeom>
          <a:solidFill>
            <a:srgbClr val="A355B8"/>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2" name="Shape 119"/>
          <p:cNvSpPr/>
          <p:nvPr/>
        </p:nvSpPr>
        <p:spPr>
          <a:xfrm>
            <a:off x="9629151" y="14061389"/>
            <a:ext cx="1071563" cy="714376"/>
          </a:xfrm>
          <a:prstGeom prst="rect">
            <a:avLst/>
          </a:prstGeom>
          <a:solidFill>
            <a:srgbClr val="33495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3" name="Shape 120"/>
          <p:cNvSpPr/>
          <p:nvPr/>
        </p:nvSpPr>
        <p:spPr>
          <a:xfrm>
            <a:off x="9629151" y="14854264"/>
            <a:ext cx="1071563" cy="714376"/>
          </a:xfrm>
          <a:prstGeom prst="rect">
            <a:avLst/>
          </a:prstGeom>
          <a:solidFill>
            <a:srgbClr val="2C3E5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4" name="Shape 121"/>
          <p:cNvSpPr/>
          <p:nvPr/>
        </p:nvSpPr>
        <p:spPr>
          <a:xfrm>
            <a:off x="12882906" y="14080370"/>
            <a:ext cx="1071563" cy="714376"/>
          </a:xfrm>
          <a:prstGeom prst="rect">
            <a:avLst/>
          </a:prstGeom>
          <a:solidFill>
            <a:srgbClr val="E87F04"/>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5" name="Shape 122"/>
          <p:cNvSpPr/>
          <p:nvPr/>
        </p:nvSpPr>
        <p:spPr>
          <a:xfrm>
            <a:off x="12882906" y="14873245"/>
            <a:ext cx="1071563" cy="714376"/>
          </a:xfrm>
          <a:prstGeom prst="rect">
            <a:avLst/>
          </a:prstGeom>
          <a:solidFill>
            <a:srgbClr val="D5530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6" name="Shape 123"/>
          <p:cNvSpPr/>
          <p:nvPr/>
        </p:nvSpPr>
        <p:spPr>
          <a:xfrm>
            <a:off x="14500574" y="14099351"/>
            <a:ext cx="1071564" cy="714376"/>
          </a:xfrm>
          <a:prstGeom prst="rect">
            <a:avLst/>
          </a:prstGeom>
          <a:solidFill>
            <a:srgbClr val="E94A35"/>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7" name="Shape 124"/>
          <p:cNvSpPr/>
          <p:nvPr/>
        </p:nvSpPr>
        <p:spPr>
          <a:xfrm>
            <a:off x="14500574" y="14892225"/>
            <a:ext cx="1071564" cy="714376"/>
          </a:xfrm>
          <a:prstGeom prst="rect">
            <a:avLst/>
          </a:prstGeom>
          <a:solidFill>
            <a:srgbClr val="C23724"/>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8" name="Shape 125"/>
          <p:cNvSpPr/>
          <p:nvPr/>
        </p:nvSpPr>
        <p:spPr>
          <a:xfrm>
            <a:off x="16118243" y="14099351"/>
            <a:ext cx="1071564" cy="714376"/>
          </a:xfrm>
          <a:prstGeom prst="rect">
            <a:avLst/>
          </a:prstGeom>
          <a:solidFill>
            <a:srgbClr val="D1D6D8"/>
          </a:solidFill>
          <a:ln w="12700">
            <a:miter lim="400000"/>
          </a:ln>
        </p:spPr>
        <p:txBody>
          <a:bodyPr lIns="45845" tIns="45845" rIns="45845" bIns="45845" anchor="ctr"/>
          <a:lstStyle/>
          <a:p>
            <a:pPr algn="ctr">
              <a:defRPr sz="2800">
                <a:solidFill>
                  <a:srgbClr val="7D7D7D"/>
                </a:solidFill>
                <a:latin typeface="+mn-lt"/>
                <a:ea typeface="+mn-ea"/>
                <a:cs typeface="+mn-cs"/>
                <a:sym typeface="Calibri"/>
              </a:defRPr>
            </a:pPr>
            <a:endParaRPr/>
          </a:p>
        </p:txBody>
      </p:sp>
      <p:sp>
        <p:nvSpPr>
          <p:cNvPr id="189" name="Shape 126"/>
          <p:cNvSpPr/>
          <p:nvPr/>
        </p:nvSpPr>
        <p:spPr>
          <a:xfrm>
            <a:off x="16118243" y="14892225"/>
            <a:ext cx="1071564" cy="714376"/>
          </a:xfrm>
          <a:prstGeom prst="rect">
            <a:avLst/>
          </a:prstGeom>
          <a:solidFill>
            <a:srgbClr val="B6BBC1"/>
          </a:solidFill>
          <a:ln w="12700">
            <a:miter lim="400000"/>
          </a:ln>
        </p:spPr>
        <p:txBody>
          <a:bodyPr lIns="45845" tIns="45845" rIns="45845" bIns="45845" anchor="ctr"/>
          <a:lstStyle/>
          <a:p>
            <a:pPr algn="ctr">
              <a:defRPr sz="2800">
                <a:solidFill>
                  <a:srgbClr val="7D7D7D"/>
                </a:solidFill>
                <a:latin typeface="+mn-lt"/>
                <a:ea typeface="+mn-ea"/>
                <a:cs typeface="+mn-cs"/>
                <a:sym typeface="Calibri"/>
              </a:defRPr>
            </a:pPr>
            <a:endParaRPr/>
          </a:p>
        </p:txBody>
      </p:sp>
      <p:sp>
        <p:nvSpPr>
          <p:cNvPr id="190" name="Shape 127"/>
          <p:cNvSpPr/>
          <p:nvPr/>
        </p:nvSpPr>
        <p:spPr>
          <a:xfrm>
            <a:off x="17717495" y="14099351"/>
            <a:ext cx="1071564" cy="714376"/>
          </a:xfrm>
          <a:prstGeom prst="rect">
            <a:avLst/>
          </a:prstGeom>
          <a:solidFill>
            <a:srgbClr val="94A5A6"/>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1" name="Shape 128"/>
          <p:cNvSpPr/>
          <p:nvPr/>
        </p:nvSpPr>
        <p:spPr>
          <a:xfrm>
            <a:off x="17717495" y="14892225"/>
            <a:ext cx="1071564" cy="714376"/>
          </a:xfrm>
          <a:prstGeom prst="rect">
            <a:avLst/>
          </a:prstGeom>
          <a:solidFill>
            <a:srgbClr val="7F8C8D"/>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2" name="Shape 149"/>
          <p:cNvSpPr/>
          <p:nvPr/>
        </p:nvSpPr>
        <p:spPr>
          <a:xfrm>
            <a:off x="11265236" y="14080370"/>
            <a:ext cx="1071563" cy="714376"/>
          </a:xfrm>
          <a:prstGeom prst="rect">
            <a:avLst/>
          </a:prstGeom>
          <a:solidFill>
            <a:srgbClr val="FECA0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3" name="Shape 150"/>
          <p:cNvSpPr/>
          <p:nvPr/>
        </p:nvSpPr>
        <p:spPr>
          <a:xfrm>
            <a:off x="11265236" y="14873245"/>
            <a:ext cx="1071563" cy="714376"/>
          </a:xfrm>
          <a:prstGeom prst="rect">
            <a:avLst/>
          </a:prstGeom>
          <a:solidFill>
            <a:srgbClr val="FFA70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4" name="Shape 2"/>
          <p:cNvSpPr/>
          <p:nvPr/>
        </p:nvSpPr>
        <p:spPr>
          <a:xfrm flipH="1">
            <a:off x="791481" y="571695"/>
            <a:ext cx="80708" cy="982266"/>
          </a:xfrm>
          <a:prstGeom prst="rect">
            <a:avLst/>
          </a:prstGeom>
          <a:solidFill>
            <a:srgbClr val="3498DB"/>
          </a:solidFill>
          <a:ln w="12700">
            <a:miter lim="400000"/>
          </a:ln>
        </p:spPr>
        <p:txBody>
          <a:bodyPr lIns="45845" tIns="45845" rIns="45845" bIns="45845" anchor="ctr"/>
          <a:lstStyle/>
          <a:p>
            <a:pPr algn="ctr">
              <a:defRPr sz="2400">
                <a:solidFill>
                  <a:srgbClr val="060C13"/>
                </a:solidFill>
              </a:defRPr>
            </a:pPr>
            <a:endParaRPr/>
          </a:p>
        </p:txBody>
      </p:sp>
      <p:sp>
        <p:nvSpPr>
          <p:cNvPr id="195" name="目录"/>
          <p:cNvSpPr/>
          <p:nvPr/>
        </p:nvSpPr>
        <p:spPr>
          <a:xfrm>
            <a:off x="1078740" y="494311"/>
            <a:ext cx="20010434" cy="1137034"/>
          </a:xfrm>
          <a:prstGeom prst="rect">
            <a:avLst/>
          </a:prstGeom>
          <a:ln w="3175">
            <a:miter lim="400000"/>
          </a:ln>
          <a:extLst>
            <a:ext uri="{C572A759-6A51-4108-AA02-DFA0A04FC94B}">
              <ma14:wrappingTextBoxFlag xmlns:ma14="http://schemas.microsoft.com/office/mac/drawingml/2011/main" xmlns="" val="1"/>
            </a:ext>
          </a:extLst>
        </p:spPr>
        <p:txBody>
          <a:bodyPr lIns="45845" tIns="45845" rIns="45845" bIns="45845" anchor="ctr">
            <a:normAutofit/>
          </a:bodyPr>
          <a:lstStyle>
            <a:lvl1pPr defTabSz="1682495">
              <a:defRPr sz="5800" b="1">
                <a:latin typeface="微软雅黑"/>
                <a:ea typeface="微软雅黑"/>
                <a:cs typeface="微软雅黑"/>
                <a:sym typeface="微软雅黑"/>
              </a:defRPr>
            </a:lvl1pPr>
          </a:lstStyle>
          <a:p>
            <a:r>
              <a:rPr lang="en-US" altLang="zh-CN" dirty="0"/>
              <a:t>explain </a:t>
            </a:r>
            <a:r>
              <a:rPr lang="zh-CN" altLang="en-US" dirty="0"/>
              <a:t>关联类型</a:t>
            </a:r>
            <a:endParaRPr lang="zh-CN" altLang="en-US" b="0" dirty="0"/>
          </a:p>
        </p:txBody>
      </p:sp>
      <p:sp>
        <p:nvSpPr>
          <p:cNvPr id="24" name="文本框 23">
            <a:extLst>
              <a:ext uri="{FF2B5EF4-FFF2-40B4-BE49-F238E27FC236}">
                <a16:creationId xmlns:a16="http://schemas.microsoft.com/office/drawing/2014/main" id="{24159C60-7E4D-4E5E-9801-B33F57F68C6F}"/>
              </a:ext>
            </a:extLst>
          </p:cNvPr>
          <p:cNvSpPr txBox="1"/>
          <p:nvPr/>
        </p:nvSpPr>
        <p:spPr>
          <a:xfrm>
            <a:off x="873571" y="2073170"/>
            <a:ext cx="4196273" cy="585028"/>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845" tIns="45845" rIns="45845" bIns="45845" numCol="1" spcCol="38100" rtlCol="0" anchor="t">
            <a:spAutoFit/>
          </a:bodyPr>
          <a:lstStyle/>
          <a:p>
            <a:pPr marL="0" marR="0" indent="0" algn="l" defTabSz="1836439" rtl="0" fontAlgn="auto" latinLnBrk="0" hangingPunct="0">
              <a:lnSpc>
                <a:spcPct val="100000"/>
              </a:lnSpc>
              <a:spcBef>
                <a:spcPts val="0"/>
              </a:spcBef>
              <a:spcAft>
                <a:spcPts val="0"/>
              </a:spcAft>
              <a:buClrTx/>
              <a:buSzTx/>
              <a:buFontTx/>
              <a:buNone/>
              <a:tabLst/>
            </a:pPr>
            <a:r>
              <a:rPr kumimoji="0" lang="zh-CN" altLang="en-US" sz="3200" b="0" i="0" u="none" strike="noStrike" cap="none" spc="0" normalizeH="0" baseline="0" dirty="0">
                <a:ln>
                  <a:noFill/>
                </a:ln>
                <a:solidFill>
                  <a:srgbClr val="000000"/>
                </a:solidFill>
                <a:effectLst/>
                <a:uFillTx/>
                <a:latin typeface="+mj-lt"/>
                <a:ea typeface="+mj-ea"/>
                <a:cs typeface="+mj-cs"/>
                <a:sym typeface="Helvetica"/>
              </a:rPr>
              <a:t>使用索引的查询过程：</a:t>
            </a:r>
          </a:p>
        </p:txBody>
      </p:sp>
      <p:sp>
        <p:nvSpPr>
          <p:cNvPr id="2" name="矩形 1">
            <a:extLst>
              <a:ext uri="{FF2B5EF4-FFF2-40B4-BE49-F238E27FC236}">
                <a16:creationId xmlns:a16="http://schemas.microsoft.com/office/drawing/2014/main" id="{0FA243F6-8EC4-4622-BDDD-4AF9B6A73E0A}"/>
              </a:ext>
            </a:extLst>
          </p:cNvPr>
          <p:cNvSpPr/>
          <p:nvPr/>
        </p:nvSpPr>
        <p:spPr>
          <a:xfrm>
            <a:off x="873571" y="3072021"/>
            <a:ext cx="12192000" cy="1569660"/>
          </a:xfrm>
          <a:prstGeom prst="rect">
            <a:avLst/>
          </a:prstGeom>
        </p:spPr>
        <p:txBody>
          <a:bodyPr>
            <a:spAutoFit/>
          </a:bodyPr>
          <a:lstStyle/>
          <a:p>
            <a:r>
              <a:rPr lang="en-US" altLang="zh-CN" sz="2400" dirty="0">
                <a:solidFill>
                  <a:srgbClr val="333333"/>
                </a:solidFill>
                <a:latin typeface="Helvetica Neue"/>
              </a:rPr>
              <a:t>1. </a:t>
            </a:r>
            <a:r>
              <a:rPr lang="zh-CN" altLang="en-US" sz="2400" dirty="0">
                <a:solidFill>
                  <a:srgbClr val="333333"/>
                </a:solidFill>
                <a:latin typeface="Helvetica Neue"/>
              </a:rPr>
              <a:t>先从驱动表里面找出一条数据</a:t>
            </a:r>
            <a:r>
              <a:rPr lang="en-US" altLang="zh-CN" sz="2400" dirty="0">
                <a:solidFill>
                  <a:srgbClr val="333333"/>
                </a:solidFill>
                <a:latin typeface="Helvetica Neue"/>
              </a:rPr>
              <a:t>R</a:t>
            </a:r>
            <a:r>
              <a:rPr lang="zh-CN" altLang="en-US" sz="2400" dirty="0">
                <a:solidFill>
                  <a:srgbClr val="333333"/>
                </a:solidFill>
                <a:latin typeface="Helvetica Neue"/>
              </a:rPr>
              <a:t/>
            </a:r>
            <a:br>
              <a:rPr lang="zh-CN" altLang="en-US" sz="2400" dirty="0">
                <a:solidFill>
                  <a:srgbClr val="333333"/>
                </a:solidFill>
                <a:latin typeface="Helvetica Neue"/>
              </a:rPr>
            </a:br>
            <a:r>
              <a:rPr lang="en-US" altLang="zh-CN" sz="2400" dirty="0">
                <a:solidFill>
                  <a:srgbClr val="333333"/>
                </a:solidFill>
                <a:latin typeface="Helvetica Neue"/>
              </a:rPr>
              <a:t>2. </a:t>
            </a:r>
            <a:r>
              <a:rPr lang="zh-CN" altLang="en-US" sz="2400" dirty="0">
                <a:solidFill>
                  <a:srgbClr val="333333"/>
                </a:solidFill>
                <a:latin typeface="Helvetica Neue"/>
              </a:rPr>
              <a:t>然后根据</a:t>
            </a:r>
            <a:r>
              <a:rPr lang="en-US" altLang="zh-CN" sz="2400" dirty="0">
                <a:solidFill>
                  <a:srgbClr val="333333"/>
                </a:solidFill>
                <a:latin typeface="Helvetica Neue"/>
              </a:rPr>
              <a:t>R</a:t>
            </a:r>
            <a:r>
              <a:rPr lang="zh-CN" altLang="en-US" sz="2400" dirty="0">
                <a:solidFill>
                  <a:srgbClr val="333333"/>
                </a:solidFill>
                <a:latin typeface="Helvetica Neue"/>
              </a:rPr>
              <a:t>中的匹配值，到被驱动表的索引中找到相匹配的数据行</a:t>
            </a:r>
            <a:br>
              <a:rPr lang="zh-CN" altLang="en-US" sz="2400" dirty="0">
                <a:solidFill>
                  <a:srgbClr val="333333"/>
                </a:solidFill>
                <a:latin typeface="Helvetica Neue"/>
              </a:rPr>
            </a:br>
            <a:r>
              <a:rPr lang="en-US" altLang="zh-CN" sz="2400" dirty="0">
                <a:solidFill>
                  <a:srgbClr val="333333"/>
                </a:solidFill>
                <a:latin typeface="Helvetica Neue"/>
              </a:rPr>
              <a:t>3. </a:t>
            </a:r>
            <a:r>
              <a:rPr lang="zh-CN" altLang="en-US" sz="2400" dirty="0">
                <a:solidFill>
                  <a:srgbClr val="333333"/>
                </a:solidFill>
                <a:latin typeface="Helvetica Neue"/>
              </a:rPr>
              <a:t>在被驱动表中与</a:t>
            </a:r>
            <a:r>
              <a:rPr lang="en-US" altLang="zh-CN" sz="2400" dirty="0">
                <a:solidFill>
                  <a:srgbClr val="333333"/>
                </a:solidFill>
                <a:latin typeface="Helvetica Neue"/>
              </a:rPr>
              <a:t>R</a:t>
            </a:r>
            <a:r>
              <a:rPr lang="zh-CN" altLang="en-US" sz="2400" dirty="0">
                <a:solidFill>
                  <a:srgbClr val="333333"/>
                </a:solidFill>
                <a:latin typeface="Helvetica Neue"/>
              </a:rPr>
              <a:t>相匹配的每一行数据都会与</a:t>
            </a:r>
            <a:r>
              <a:rPr lang="en-US" altLang="zh-CN" sz="2400" dirty="0">
                <a:solidFill>
                  <a:srgbClr val="333333"/>
                </a:solidFill>
                <a:latin typeface="Helvetica Neue"/>
              </a:rPr>
              <a:t>R</a:t>
            </a:r>
            <a:r>
              <a:rPr lang="zh-CN" altLang="en-US" sz="2400" dirty="0">
                <a:solidFill>
                  <a:srgbClr val="333333"/>
                </a:solidFill>
                <a:latin typeface="Helvetica Neue"/>
              </a:rPr>
              <a:t>组成一行结果行，并被放到结果集中</a:t>
            </a:r>
            <a:br>
              <a:rPr lang="zh-CN" altLang="en-US" sz="2400" dirty="0">
                <a:solidFill>
                  <a:srgbClr val="333333"/>
                </a:solidFill>
                <a:latin typeface="Helvetica Neue"/>
              </a:rPr>
            </a:br>
            <a:r>
              <a:rPr lang="en-US" altLang="zh-CN" sz="2400" dirty="0">
                <a:solidFill>
                  <a:srgbClr val="333333"/>
                </a:solidFill>
                <a:latin typeface="Helvetica Neue"/>
              </a:rPr>
              <a:t>4. </a:t>
            </a:r>
            <a:r>
              <a:rPr lang="zh-CN" altLang="en-US" sz="2400" dirty="0">
                <a:solidFill>
                  <a:srgbClr val="333333"/>
                </a:solidFill>
                <a:latin typeface="Helvetica Neue"/>
              </a:rPr>
              <a:t>重复步骤</a:t>
            </a:r>
            <a:r>
              <a:rPr lang="en-US" altLang="zh-CN" sz="2400" dirty="0">
                <a:solidFill>
                  <a:srgbClr val="333333"/>
                </a:solidFill>
                <a:latin typeface="Helvetica Neue"/>
              </a:rPr>
              <a:t>1</a:t>
            </a:r>
            <a:r>
              <a:rPr lang="zh-CN" altLang="en-US" sz="2400" dirty="0">
                <a:solidFill>
                  <a:srgbClr val="333333"/>
                </a:solidFill>
                <a:latin typeface="Helvetica Neue"/>
              </a:rPr>
              <a:t>到</a:t>
            </a:r>
            <a:r>
              <a:rPr lang="en-US" altLang="zh-CN" sz="2400" dirty="0">
                <a:solidFill>
                  <a:srgbClr val="333333"/>
                </a:solidFill>
                <a:latin typeface="Helvetica Neue"/>
              </a:rPr>
              <a:t>3</a:t>
            </a:r>
            <a:r>
              <a:rPr lang="zh-CN" altLang="en-US" sz="2400" dirty="0">
                <a:solidFill>
                  <a:srgbClr val="333333"/>
                </a:solidFill>
                <a:latin typeface="Helvetica Neue"/>
              </a:rPr>
              <a:t>，直到驱动表的末尾循环结束</a:t>
            </a:r>
          </a:p>
        </p:txBody>
      </p:sp>
      <p:pic>
        <p:nvPicPr>
          <p:cNvPr id="4" name="图片 3">
            <a:extLst>
              <a:ext uri="{FF2B5EF4-FFF2-40B4-BE49-F238E27FC236}">
                <a16:creationId xmlns:a16="http://schemas.microsoft.com/office/drawing/2014/main" id="{D9EAD7C3-706F-4659-81D0-D1FC275DC9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713" y="5259727"/>
            <a:ext cx="12673779" cy="2162944"/>
          </a:xfrm>
          <a:prstGeom prst="rect">
            <a:avLst/>
          </a:prstGeom>
        </p:spPr>
      </p:pic>
      <p:pic>
        <p:nvPicPr>
          <p:cNvPr id="6" name="图片 5">
            <a:extLst>
              <a:ext uri="{FF2B5EF4-FFF2-40B4-BE49-F238E27FC236}">
                <a16:creationId xmlns:a16="http://schemas.microsoft.com/office/drawing/2014/main" id="{2A063868-2E39-41C7-B0A3-B6C4D04E2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6713" y="8411202"/>
            <a:ext cx="12715969" cy="1898210"/>
          </a:xfrm>
          <a:prstGeom prst="rect">
            <a:avLst/>
          </a:prstGeom>
        </p:spPr>
      </p:pic>
    </p:spTree>
    <p:extLst>
      <p:ext uri="{BB962C8B-B14F-4D97-AF65-F5344CB8AC3E}">
        <p14:creationId xmlns:p14="http://schemas.microsoft.com/office/powerpoint/2010/main" val="79007936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Shape 111"/>
          <p:cNvSpPr/>
          <p:nvPr/>
        </p:nvSpPr>
        <p:spPr>
          <a:xfrm>
            <a:off x="3176892" y="14042408"/>
            <a:ext cx="1071563" cy="714376"/>
          </a:xfrm>
          <a:prstGeom prst="rect">
            <a:avLst/>
          </a:prstGeom>
          <a:solidFill>
            <a:srgbClr val="35AEF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5" name="Shape 112"/>
          <p:cNvSpPr/>
          <p:nvPr/>
        </p:nvSpPr>
        <p:spPr>
          <a:xfrm>
            <a:off x="3176892" y="14835283"/>
            <a:ext cx="1071563" cy="714376"/>
          </a:xfrm>
          <a:prstGeom prst="rect">
            <a:avLst/>
          </a:prstGeom>
          <a:solidFill>
            <a:srgbClr val="2293D6"/>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6" name="Shape 113"/>
          <p:cNvSpPr/>
          <p:nvPr/>
        </p:nvSpPr>
        <p:spPr>
          <a:xfrm>
            <a:off x="4794561" y="14042408"/>
            <a:ext cx="1071564" cy="714376"/>
          </a:xfrm>
          <a:prstGeom prst="rect">
            <a:avLst/>
          </a:prstGeom>
          <a:solidFill>
            <a:srgbClr val="00BD9C"/>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7" name="Shape 114"/>
          <p:cNvSpPr/>
          <p:nvPr/>
        </p:nvSpPr>
        <p:spPr>
          <a:xfrm>
            <a:off x="4794561" y="14835283"/>
            <a:ext cx="1071564" cy="714376"/>
          </a:xfrm>
          <a:prstGeom prst="rect">
            <a:avLst/>
          </a:prstGeom>
          <a:solidFill>
            <a:srgbClr val="00A185"/>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8" name="Shape 115"/>
          <p:cNvSpPr/>
          <p:nvPr/>
        </p:nvSpPr>
        <p:spPr>
          <a:xfrm>
            <a:off x="6412230" y="14061389"/>
            <a:ext cx="1071564" cy="714376"/>
          </a:xfrm>
          <a:prstGeom prst="rect">
            <a:avLst/>
          </a:prstGeom>
          <a:solidFill>
            <a:srgbClr val="2AE37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9" name="Shape 116"/>
          <p:cNvSpPr/>
          <p:nvPr/>
        </p:nvSpPr>
        <p:spPr>
          <a:xfrm>
            <a:off x="6412230" y="14854264"/>
            <a:ext cx="1071564" cy="714376"/>
          </a:xfrm>
          <a:prstGeom prst="rect">
            <a:avLst/>
          </a:prstGeom>
          <a:solidFill>
            <a:srgbClr val="1FCD6D"/>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0" name="Shape 117"/>
          <p:cNvSpPr/>
          <p:nvPr/>
        </p:nvSpPr>
        <p:spPr>
          <a:xfrm>
            <a:off x="8029899" y="14061389"/>
            <a:ext cx="1071563" cy="714376"/>
          </a:xfrm>
          <a:prstGeom prst="rect">
            <a:avLst/>
          </a:prstGeom>
          <a:solidFill>
            <a:srgbClr val="C059F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1" name="Shape 118"/>
          <p:cNvSpPr/>
          <p:nvPr/>
        </p:nvSpPr>
        <p:spPr>
          <a:xfrm>
            <a:off x="8029899" y="14854264"/>
            <a:ext cx="1071563" cy="714376"/>
          </a:xfrm>
          <a:prstGeom prst="rect">
            <a:avLst/>
          </a:prstGeom>
          <a:solidFill>
            <a:srgbClr val="A355B8"/>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2" name="Shape 119"/>
          <p:cNvSpPr/>
          <p:nvPr/>
        </p:nvSpPr>
        <p:spPr>
          <a:xfrm>
            <a:off x="9629151" y="14061389"/>
            <a:ext cx="1071563" cy="714376"/>
          </a:xfrm>
          <a:prstGeom prst="rect">
            <a:avLst/>
          </a:prstGeom>
          <a:solidFill>
            <a:srgbClr val="33495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3" name="Shape 120"/>
          <p:cNvSpPr/>
          <p:nvPr/>
        </p:nvSpPr>
        <p:spPr>
          <a:xfrm>
            <a:off x="9629151" y="14854264"/>
            <a:ext cx="1071563" cy="714376"/>
          </a:xfrm>
          <a:prstGeom prst="rect">
            <a:avLst/>
          </a:prstGeom>
          <a:solidFill>
            <a:srgbClr val="2C3E5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4" name="Shape 121"/>
          <p:cNvSpPr/>
          <p:nvPr/>
        </p:nvSpPr>
        <p:spPr>
          <a:xfrm>
            <a:off x="12882906" y="14080370"/>
            <a:ext cx="1071563" cy="714376"/>
          </a:xfrm>
          <a:prstGeom prst="rect">
            <a:avLst/>
          </a:prstGeom>
          <a:solidFill>
            <a:srgbClr val="E87F04"/>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5" name="Shape 122"/>
          <p:cNvSpPr/>
          <p:nvPr/>
        </p:nvSpPr>
        <p:spPr>
          <a:xfrm>
            <a:off x="12882906" y="14873245"/>
            <a:ext cx="1071563" cy="714376"/>
          </a:xfrm>
          <a:prstGeom prst="rect">
            <a:avLst/>
          </a:prstGeom>
          <a:solidFill>
            <a:srgbClr val="D5530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6" name="Shape 123"/>
          <p:cNvSpPr/>
          <p:nvPr/>
        </p:nvSpPr>
        <p:spPr>
          <a:xfrm>
            <a:off x="14500574" y="14099351"/>
            <a:ext cx="1071564" cy="714376"/>
          </a:xfrm>
          <a:prstGeom prst="rect">
            <a:avLst/>
          </a:prstGeom>
          <a:solidFill>
            <a:srgbClr val="E94A35"/>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7" name="Shape 124"/>
          <p:cNvSpPr/>
          <p:nvPr/>
        </p:nvSpPr>
        <p:spPr>
          <a:xfrm>
            <a:off x="14500574" y="14892225"/>
            <a:ext cx="1071564" cy="714376"/>
          </a:xfrm>
          <a:prstGeom prst="rect">
            <a:avLst/>
          </a:prstGeom>
          <a:solidFill>
            <a:srgbClr val="C23724"/>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8" name="Shape 125"/>
          <p:cNvSpPr/>
          <p:nvPr/>
        </p:nvSpPr>
        <p:spPr>
          <a:xfrm>
            <a:off x="16118243" y="14099351"/>
            <a:ext cx="1071564" cy="714376"/>
          </a:xfrm>
          <a:prstGeom prst="rect">
            <a:avLst/>
          </a:prstGeom>
          <a:solidFill>
            <a:srgbClr val="D1D6D8"/>
          </a:solidFill>
          <a:ln w="12700">
            <a:miter lim="400000"/>
          </a:ln>
        </p:spPr>
        <p:txBody>
          <a:bodyPr lIns="45845" tIns="45845" rIns="45845" bIns="45845" anchor="ctr"/>
          <a:lstStyle/>
          <a:p>
            <a:pPr algn="ctr">
              <a:defRPr sz="2800">
                <a:solidFill>
                  <a:srgbClr val="7D7D7D"/>
                </a:solidFill>
                <a:latin typeface="+mn-lt"/>
                <a:ea typeface="+mn-ea"/>
                <a:cs typeface="+mn-cs"/>
                <a:sym typeface="Calibri"/>
              </a:defRPr>
            </a:pPr>
            <a:endParaRPr/>
          </a:p>
        </p:txBody>
      </p:sp>
      <p:sp>
        <p:nvSpPr>
          <p:cNvPr id="189" name="Shape 126"/>
          <p:cNvSpPr/>
          <p:nvPr/>
        </p:nvSpPr>
        <p:spPr>
          <a:xfrm>
            <a:off x="16118243" y="14892225"/>
            <a:ext cx="1071564" cy="714376"/>
          </a:xfrm>
          <a:prstGeom prst="rect">
            <a:avLst/>
          </a:prstGeom>
          <a:solidFill>
            <a:srgbClr val="B6BBC1"/>
          </a:solidFill>
          <a:ln w="12700">
            <a:miter lim="400000"/>
          </a:ln>
        </p:spPr>
        <p:txBody>
          <a:bodyPr lIns="45845" tIns="45845" rIns="45845" bIns="45845" anchor="ctr"/>
          <a:lstStyle/>
          <a:p>
            <a:pPr algn="ctr">
              <a:defRPr sz="2800">
                <a:solidFill>
                  <a:srgbClr val="7D7D7D"/>
                </a:solidFill>
                <a:latin typeface="+mn-lt"/>
                <a:ea typeface="+mn-ea"/>
                <a:cs typeface="+mn-cs"/>
                <a:sym typeface="Calibri"/>
              </a:defRPr>
            </a:pPr>
            <a:endParaRPr/>
          </a:p>
        </p:txBody>
      </p:sp>
      <p:sp>
        <p:nvSpPr>
          <p:cNvPr id="190" name="Shape 127"/>
          <p:cNvSpPr/>
          <p:nvPr/>
        </p:nvSpPr>
        <p:spPr>
          <a:xfrm>
            <a:off x="17717495" y="14099351"/>
            <a:ext cx="1071564" cy="714376"/>
          </a:xfrm>
          <a:prstGeom prst="rect">
            <a:avLst/>
          </a:prstGeom>
          <a:solidFill>
            <a:srgbClr val="94A5A6"/>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1" name="Shape 128"/>
          <p:cNvSpPr/>
          <p:nvPr/>
        </p:nvSpPr>
        <p:spPr>
          <a:xfrm>
            <a:off x="17717495" y="14892225"/>
            <a:ext cx="1071564" cy="714376"/>
          </a:xfrm>
          <a:prstGeom prst="rect">
            <a:avLst/>
          </a:prstGeom>
          <a:solidFill>
            <a:srgbClr val="7F8C8D"/>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2" name="Shape 149"/>
          <p:cNvSpPr/>
          <p:nvPr/>
        </p:nvSpPr>
        <p:spPr>
          <a:xfrm>
            <a:off x="11265236" y="14080370"/>
            <a:ext cx="1071563" cy="714376"/>
          </a:xfrm>
          <a:prstGeom prst="rect">
            <a:avLst/>
          </a:prstGeom>
          <a:solidFill>
            <a:srgbClr val="FECA0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3" name="Shape 150"/>
          <p:cNvSpPr/>
          <p:nvPr/>
        </p:nvSpPr>
        <p:spPr>
          <a:xfrm>
            <a:off x="11265236" y="14873245"/>
            <a:ext cx="1071563" cy="714376"/>
          </a:xfrm>
          <a:prstGeom prst="rect">
            <a:avLst/>
          </a:prstGeom>
          <a:solidFill>
            <a:srgbClr val="FFA70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4" name="Shape 2"/>
          <p:cNvSpPr/>
          <p:nvPr/>
        </p:nvSpPr>
        <p:spPr>
          <a:xfrm flipH="1">
            <a:off x="791481" y="571695"/>
            <a:ext cx="80708" cy="982266"/>
          </a:xfrm>
          <a:prstGeom prst="rect">
            <a:avLst/>
          </a:prstGeom>
          <a:solidFill>
            <a:srgbClr val="3498DB"/>
          </a:solidFill>
          <a:ln w="12700">
            <a:miter lim="400000"/>
          </a:ln>
        </p:spPr>
        <p:txBody>
          <a:bodyPr lIns="45845" tIns="45845" rIns="45845" bIns="45845" anchor="ctr"/>
          <a:lstStyle/>
          <a:p>
            <a:pPr algn="ctr">
              <a:defRPr sz="2400">
                <a:solidFill>
                  <a:srgbClr val="060C13"/>
                </a:solidFill>
              </a:defRPr>
            </a:pPr>
            <a:endParaRPr/>
          </a:p>
        </p:txBody>
      </p:sp>
      <p:sp>
        <p:nvSpPr>
          <p:cNvPr id="195" name="目录"/>
          <p:cNvSpPr/>
          <p:nvPr/>
        </p:nvSpPr>
        <p:spPr>
          <a:xfrm>
            <a:off x="1078740" y="494311"/>
            <a:ext cx="20010434" cy="1137034"/>
          </a:xfrm>
          <a:prstGeom prst="rect">
            <a:avLst/>
          </a:prstGeom>
          <a:ln w="3175">
            <a:miter lim="400000"/>
          </a:ln>
          <a:extLst>
            <a:ext uri="{C572A759-6A51-4108-AA02-DFA0A04FC94B}">
              <ma14:wrappingTextBoxFlag xmlns:ma14="http://schemas.microsoft.com/office/mac/drawingml/2011/main" xmlns="" val="1"/>
            </a:ext>
          </a:extLst>
        </p:spPr>
        <p:txBody>
          <a:bodyPr lIns="45845" tIns="45845" rIns="45845" bIns="45845" anchor="ctr">
            <a:normAutofit/>
          </a:bodyPr>
          <a:lstStyle>
            <a:lvl1pPr defTabSz="1682495">
              <a:defRPr sz="5800" b="1">
                <a:latin typeface="微软雅黑"/>
                <a:ea typeface="微软雅黑"/>
                <a:cs typeface="微软雅黑"/>
                <a:sym typeface="微软雅黑"/>
              </a:defRPr>
            </a:lvl1pPr>
          </a:lstStyle>
          <a:p>
            <a:r>
              <a:rPr lang="en-US" altLang="zh-CN" dirty="0"/>
              <a:t>explain </a:t>
            </a:r>
            <a:r>
              <a:rPr lang="zh-CN" altLang="en-US" dirty="0"/>
              <a:t>关联类型</a:t>
            </a:r>
            <a:endParaRPr lang="zh-CN" altLang="en-US" b="0" dirty="0"/>
          </a:p>
        </p:txBody>
      </p:sp>
      <p:sp>
        <p:nvSpPr>
          <p:cNvPr id="24" name="文本框 23">
            <a:extLst>
              <a:ext uri="{FF2B5EF4-FFF2-40B4-BE49-F238E27FC236}">
                <a16:creationId xmlns:a16="http://schemas.microsoft.com/office/drawing/2014/main" id="{9D010AC5-6DB1-4097-98AC-2019B87C0E50}"/>
              </a:ext>
            </a:extLst>
          </p:cNvPr>
          <p:cNvSpPr txBox="1"/>
          <p:nvPr/>
        </p:nvSpPr>
        <p:spPr>
          <a:xfrm>
            <a:off x="873571" y="2073170"/>
            <a:ext cx="1504831" cy="585028"/>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845" tIns="45845" rIns="45845" bIns="45845" numCol="1" spcCol="38100" rtlCol="0" anchor="t">
            <a:spAutoFit/>
          </a:bodyPr>
          <a:lstStyle/>
          <a:p>
            <a:r>
              <a:rPr lang="en-US" altLang="zh-CN" b="1" dirty="0"/>
              <a:t>system</a:t>
            </a:r>
          </a:p>
        </p:txBody>
      </p:sp>
      <p:sp>
        <p:nvSpPr>
          <p:cNvPr id="2" name="矩形 1">
            <a:extLst>
              <a:ext uri="{FF2B5EF4-FFF2-40B4-BE49-F238E27FC236}">
                <a16:creationId xmlns:a16="http://schemas.microsoft.com/office/drawing/2014/main" id="{5FBB8A46-0B30-46A6-9846-8B6694C83869}"/>
              </a:ext>
            </a:extLst>
          </p:cNvPr>
          <p:cNvSpPr/>
          <p:nvPr/>
        </p:nvSpPr>
        <p:spPr>
          <a:xfrm>
            <a:off x="856519" y="3100023"/>
            <a:ext cx="12192000" cy="461665"/>
          </a:xfrm>
          <a:prstGeom prst="rect">
            <a:avLst/>
          </a:prstGeom>
        </p:spPr>
        <p:txBody>
          <a:bodyPr>
            <a:spAutoFit/>
          </a:bodyPr>
          <a:lstStyle/>
          <a:p>
            <a:r>
              <a:rPr lang="zh-CN" altLang="en-US" sz="2400" dirty="0">
                <a:solidFill>
                  <a:srgbClr val="333333"/>
                </a:solidFill>
                <a:latin typeface="Helvetica Neue"/>
              </a:rPr>
              <a:t>查询的表中只有一行数据，且这张表属于系统表。这是</a:t>
            </a:r>
            <a:r>
              <a:rPr lang="en-US" altLang="zh-CN" sz="2400" dirty="0">
                <a:solidFill>
                  <a:srgbClr val="333333"/>
                </a:solidFill>
                <a:latin typeface="Helvetica Neue"/>
              </a:rPr>
              <a:t>const</a:t>
            </a:r>
            <a:r>
              <a:rPr lang="zh-CN" altLang="en-US" sz="2400" dirty="0">
                <a:solidFill>
                  <a:srgbClr val="333333"/>
                </a:solidFill>
                <a:latin typeface="Helvetica Neue"/>
              </a:rPr>
              <a:t>的特殊类型。</a:t>
            </a:r>
            <a:endParaRPr lang="zh-CN" altLang="en-US" sz="2400" dirty="0"/>
          </a:p>
        </p:txBody>
      </p:sp>
      <p:sp>
        <p:nvSpPr>
          <p:cNvPr id="3" name="矩形 2">
            <a:extLst>
              <a:ext uri="{FF2B5EF4-FFF2-40B4-BE49-F238E27FC236}">
                <a16:creationId xmlns:a16="http://schemas.microsoft.com/office/drawing/2014/main" id="{D3AEFF89-C00B-47A4-B21E-75D88CAEC186}"/>
              </a:ext>
            </a:extLst>
          </p:cNvPr>
          <p:cNvSpPr/>
          <p:nvPr/>
        </p:nvSpPr>
        <p:spPr>
          <a:xfrm>
            <a:off x="856519" y="3966169"/>
            <a:ext cx="12192000" cy="830997"/>
          </a:xfrm>
          <a:prstGeom prst="rect">
            <a:avLst/>
          </a:prstGeom>
        </p:spPr>
        <p:txBody>
          <a:bodyPr>
            <a:spAutoFit/>
          </a:bodyPr>
          <a:lstStyle/>
          <a:p>
            <a:r>
              <a:rPr lang="zh-CN" altLang="en-US" sz="2400" dirty="0">
                <a:solidFill>
                  <a:srgbClr val="333333"/>
                </a:solidFill>
                <a:latin typeface="Helvetica Neue"/>
              </a:rPr>
              <a:t>        一般来说，系统表的存储引擎用的是</a:t>
            </a:r>
            <a:r>
              <a:rPr lang="en-US" altLang="zh-CN" sz="2400" dirty="0">
                <a:solidFill>
                  <a:srgbClr val="333333"/>
                </a:solidFill>
                <a:latin typeface="Helvetica Neue"/>
              </a:rPr>
              <a:t>Memory</a:t>
            </a:r>
            <a:r>
              <a:rPr lang="zh-CN" altLang="en-US" sz="2400" dirty="0">
                <a:solidFill>
                  <a:srgbClr val="333333"/>
                </a:solidFill>
                <a:latin typeface="Helvetica Neue"/>
              </a:rPr>
              <a:t>。一般来说保存在内存里面的数据查询速度肯定是比存在硬盘里面的要快的。</a:t>
            </a:r>
            <a:endParaRPr lang="zh-CN" altLang="en-US" sz="2400" dirty="0"/>
          </a:p>
        </p:txBody>
      </p:sp>
      <p:pic>
        <p:nvPicPr>
          <p:cNvPr id="5" name="图片 4">
            <a:extLst>
              <a:ext uri="{FF2B5EF4-FFF2-40B4-BE49-F238E27FC236}">
                <a16:creationId xmlns:a16="http://schemas.microsoft.com/office/drawing/2014/main" id="{923845D0-BB84-4CC2-B5B6-569AE938B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570" y="5348157"/>
            <a:ext cx="11463229" cy="3537481"/>
          </a:xfrm>
          <a:prstGeom prst="rect">
            <a:avLst/>
          </a:prstGeom>
        </p:spPr>
      </p:pic>
      <p:pic>
        <p:nvPicPr>
          <p:cNvPr id="7" name="图片 6">
            <a:extLst>
              <a:ext uri="{FF2B5EF4-FFF2-40B4-BE49-F238E27FC236}">
                <a16:creationId xmlns:a16="http://schemas.microsoft.com/office/drawing/2014/main" id="{9F16EC79-7BB3-4704-9540-5C09AFBE2C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6519" y="9939456"/>
            <a:ext cx="11468400" cy="1878100"/>
          </a:xfrm>
          <a:prstGeom prst="rect">
            <a:avLst/>
          </a:prstGeom>
        </p:spPr>
      </p:pic>
    </p:spTree>
    <p:extLst>
      <p:ext uri="{BB962C8B-B14F-4D97-AF65-F5344CB8AC3E}">
        <p14:creationId xmlns:p14="http://schemas.microsoft.com/office/powerpoint/2010/main" val="214074831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 grpId="0"/>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Shape 111"/>
          <p:cNvSpPr/>
          <p:nvPr/>
        </p:nvSpPr>
        <p:spPr>
          <a:xfrm>
            <a:off x="3176892" y="14042408"/>
            <a:ext cx="1071563" cy="714376"/>
          </a:xfrm>
          <a:prstGeom prst="rect">
            <a:avLst/>
          </a:prstGeom>
          <a:solidFill>
            <a:srgbClr val="35AEF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5" name="Shape 112"/>
          <p:cNvSpPr/>
          <p:nvPr/>
        </p:nvSpPr>
        <p:spPr>
          <a:xfrm>
            <a:off x="3176892" y="14835283"/>
            <a:ext cx="1071563" cy="714376"/>
          </a:xfrm>
          <a:prstGeom prst="rect">
            <a:avLst/>
          </a:prstGeom>
          <a:solidFill>
            <a:srgbClr val="2293D6"/>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6" name="Shape 113"/>
          <p:cNvSpPr/>
          <p:nvPr/>
        </p:nvSpPr>
        <p:spPr>
          <a:xfrm>
            <a:off x="4794561" y="14042408"/>
            <a:ext cx="1071564" cy="714376"/>
          </a:xfrm>
          <a:prstGeom prst="rect">
            <a:avLst/>
          </a:prstGeom>
          <a:solidFill>
            <a:srgbClr val="00BD9C"/>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7" name="Shape 114"/>
          <p:cNvSpPr/>
          <p:nvPr/>
        </p:nvSpPr>
        <p:spPr>
          <a:xfrm>
            <a:off x="4794561" y="14835283"/>
            <a:ext cx="1071564" cy="714376"/>
          </a:xfrm>
          <a:prstGeom prst="rect">
            <a:avLst/>
          </a:prstGeom>
          <a:solidFill>
            <a:srgbClr val="00A185"/>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8" name="Shape 115"/>
          <p:cNvSpPr/>
          <p:nvPr/>
        </p:nvSpPr>
        <p:spPr>
          <a:xfrm>
            <a:off x="6412230" y="14061389"/>
            <a:ext cx="1071564" cy="714376"/>
          </a:xfrm>
          <a:prstGeom prst="rect">
            <a:avLst/>
          </a:prstGeom>
          <a:solidFill>
            <a:srgbClr val="2AE37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9" name="Shape 116"/>
          <p:cNvSpPr/>
          <p:nvPr/>
        </p:nvSpPr>
        <p:spPr>
          <a:xfrm>
            <a:off x="6412230" y="14854264"/>
            <a:ext cx="1071564" cy="714376"/>
          </a:xfrm>
          <a:prstGeom prst="rect">
            <a:avLst/>
          </a:prstGeom>
          <a:solidFill>
            <a:srgbClr val="1FCD6D"/>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0" name="Shape 117"/>
          <p:cNvSpPr/>
          <p:nvPr/>
        </p:nvSpPr>
        <p:spPr>
          <a:xfrm>
            <a:off x="8029899" y="14061389"/>
            <a:ext cx="1071563" cy="714376"/>
          </a:xfrm>
          <a:prstGeom prst="rect">
            <a:avLst/>
          </a:prstGeom>
          <a:solidFill>
            <a:srgbClr val="C059F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1" name="Shape 118"/>
          <p:cNvSpPr/>
          <p:nvPr/>
        </p:nvSpPr>
        <p:spPr>
          <a:xfrm>
            <a:off x="8029899" y="14854264"/>
            <a:ext cx="1071563" cy="714376"/>
          </a:xfrm>
          <a:prstGeom prst="rect">
            <a:avLst/>
          </a:prstGeom>
          <a:solidFill>
            <a:srgbClr val="A355B8"/>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2" name="Shape 119"/>
          <p:cNvSpPr/>
          <p:nvPr/>
        </p:nvSpPr>
        <p:spPr>
          <a:xfrm>
            <a:off x="9629151" y="14061389"/>
            <a:ext cx="1071563" cy="714376"/>
          </a:xfrm>
          <a:prstGeom prst="rect">
            <a:avLst/>
          </a:prstGeom>
          <a:solidFill>
            <a:srgbClr val="33495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3" name="Shape 120"/>
          <p:cNvSpPr/>
          <p:nvPr/>
        </p:nvSpPr>
        <p:spPr>
          <a:xfrm>
            <a:off x="9629151" y="14854264"/>
            <a:ext cx="1071563" cy="714376"/>
          </a:xfrm>
          <a:prstGeom prst="rect">
            <a:avLst/>
          </a:prstGeom>
          <a:solidFill>
            <a:srgbClr val="2C3E5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4" name="Shape 121"/>
          <p:cNvSpPr/>
          <p:nvPr/>
        </p:nvSpPr>
        <p:spPr>
          <a:xfrm>
            <a:off x="12882906" y="14080370"/>
            <a:ext cx="1071563" cy="714376"/>
          </a:xfrm>
          <a:prstGeom prst="rect">
            <a:avLst/>
          </a:prstGeom>
          <a:solidFill>
            <a:srgbClr val="E87F04"/>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5" name="Shape 122"/>
          <p:cNvSpPr/>
          <p:nvPr/>
        </p:nvSpPr>
        <p:spPr>
          <a:xfrm>
            <a:off x="12882906" y="14873245"/>
            <a:ext cx="1071563" cy="714376"/>
          </a:xfrm>
          <a:prstGeom prst="rect">
            <a:avLst/>
          </a:prstGeom>
          <a:solidFill>
            <a:srgbClr val="D5530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6" name="Shape 123"/>
          <p:cNvSpPr/>
          <p:nvPr/>
        </p:nvSpPr>
        <p:spPr>
          <a:xfrm>
            <a:off x="14500574" y="14099351"/>
            <a:ext cx="1071564" cy="714376"/>
          </a:xfrm>
          <a:prstGeom prst="rect">
            <a:avLst/>
          </a:prstGeom>
          <a:solidFill>
            <a:srgbClr val="E94A35"/>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7" name="Shape 124"/>
          <p:cNvSpPr/>
          <p:nvPr/>
        </p:nvSpPr>
        <p:spPr>
          <a:xfrm>
            <a:off x="14500574" y="14892225"/>
            <a:ext cx="1071564" cy="714376"/>
          </a:xfrm>
          <a:prstGeom prst="rect">
            <a:avLst/>
          </a:prstGeom>
          <a:solidFill>
            <a:srgbClr val="C23724"/>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8" name="Shape 125"/>
          <p:cNvSpPr/>
          <p:nvPr/>
        </p:nvSpPr>
        <p:spPr>
          <a:xfrm>
            <a:off x="16118243" y="14099351"/>
            <a:ext cx="1071564" cy="714376"/>
          </a:xfrm>
          <a:prstGeom prst="rect">
            <a:avLst/>
          </a:prstGeom>
          <a:solidFill>
            <a:srgbClr val="D1D6D8"/>
          </a:solidFill>
          <a:ln w="12700">
            <a:miter lim="400000"/>
          </a:ln>
        </p:spPr>
        <p:txBody>
          <a:bodyPr lIns="45845" tIns="45845" rIns="45845" bIns="45845" anchor="ctr"/>
          <a:lstStyle/>
          <a:p>
            <a:pPr algn="ctr">
              <a:defRPr sz="2800">
                <a:solidFill>
                  <a:srgbClr val="7D7D7D"/>
                </a:solidFill>
                <a:latin typeface="+mn-lt"/>
                <a:ea typeface="+mn-ea"/>
                <a:cs typeface="+mn-cs"/>
                <a:sym typeface="Calibri"/>
              </a:defRPr>
            </a:pPr>
            <a:endParaRPr/>
          </a:p>
        </p:txBody>
      </p:sp>
      <p:sp>
        <p:nvSpPr>
          <p:cNvPr id="189" name="Shape 126"/>
          <p:cNvSpPr/>
          <p:nvPr/>
        </p:nvSpPr>
        <p:spPr>
          <a:xfrm>
            <a:off x="16118243" y="14892225"/>
            <a:ext cx="1071564" cy="714376"/>
          </a:xfrm>
          <a:prstGeom prst="rect">
            <a:avLst/>
          </a:prstGeom>
          <a:solidFill>
            <a:srgbClr val="B6BBC1"/>
          </a:solidFill>
          <a:ln w="12700">
            <a:miter lim="400000"/>
          </a:ln>
        </p:spPr>
        <p:txBody>
          <a:bodyPr lIns="45845" tIns="45845" rIns="45845" bIns="45845" anchor="ctr"/>
          <a:lstStyle/>
          <a:p>
            <a:pPr algn="ctr">
              <a:defRPr sz="2800">
                <a:solidFill>
                  <a:srgbClr val="7D7D7D"/>
                </a:solidFill>
                <a:latin typeface="+mn-lt"/>
                <a:ea typeface="+mn-ea"/>
                <a:cs typeface="+mn-cs"/>
                <a:sym typeface="Calibri"/>
              </a:defRPr>
            </a:pPr>
            <a:endParaRPr/>
          </a:p>
        </p:txBody>
      </p:sp>
      <p:sp>
        <p:nvSpPr>
          <p:cNvPr id="190" name="Shape 127"/>
          <p:cNvSpPr/>
          <p:nvPr/>
        </p:nvSpPr>
        <p:spPr>
          <a:xfrm>
            <a:off x="17717495" y="14099351"/>
            <a:ext cx="1071564" cy="714376"/>
          </a:xfrm>
          <a:prstGeom prst="rect">
            <a:avLst/>
          </a:prstGeom>
          <a:solidFill>
            <a:srgbClr val="94A5A6"/>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1" name="Shape 128"/>
          <p:cNvSpPr/>
          <p:nvPr/>
        </p:nvSpPr>
        <p:spPr>
          <a:xfrm>
            <a:off x="17717495" y="14892225"/>
            <a:ext cx="1071564" cy="714376"/>
          </a:xfrm>
          <a:prstGeom prst="rect">
            <a:avLst/>
          </a:prstGeom>
          <a:solidFill>
            <a:srgbClr val="7F8C8D"/>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2" name="Shape 149"/>
          <p:cNvSpPr/>
          <p:nvPr/>
        </p:nvSpPr>
        <p:spPr>
          <a:xfrm>
            <a:off x="11265236" y="14080370"/>
            <a:ext cx="1071563" cy="714376"/>
          </a:xfrm>
          <a:prstGeom prst="rect">
            <a:avLst/>
          </a:prstGeom>
          <a:solidFill>
            <a:srgbClr val="FECA0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3" name="Shape 150"/>
          <p:cNvSpPr/>
          <p:nvPr/>
        </p:nvSpPr>
        <p:spPr>
          <a:xfrm>
            <a:off x="11265236" y="14873245"/>
            <a:ext cx="1071563" cy="714376"/>
          </a:xfrm>
          <a:prstGeom prst="rect">
            <a:avLst/>
          </a:prstGeom>
          <a:solidFill>
            <a:srgbClr val="FFA70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4" name="Shape 2"/>
          <p:cNvSpPr/>
          <p:nvPr/>
        </p:nvSpPr>
        <p:spPr>
          <a:xfrm flipH="1">
            <a:off x="791481" y="571695"/>
            <a:ext cx="80708" cy="982266"/>
          </a:xfrm>
          <a:prstGeom prst="rect">
            <a:avLst/>
          </a:prstGeom>
          <a:solidFill>
            <a:srgbClr val="3498DB"/>
          </a:solidFill>
          <a:ln w="12700">
            <a:miter lim="400000"/>
          </a:ln>
        </p:spPr>
        <p:txBody>
          <a:bodyPr lIns="45845" tIns="45845" rIns="45845" bIns="45845" anchor="ctr"/>
          <a:lstStyle/>
          <a:p>
            <a:pPr algn="ctr">
              <a:defRPr sz="2400">
                <a:solidFill>
                  <a:srgbClr val="060C13"/>
                </a:solidFill>
              </a:defRPr>
            </a:pPr>
            <a:endParaRPr/>
          </a:p>
        </p:txBody>
      </p:sp>
      <p:sp>
        <p:nvSpPr>
          <p:cNvPr id="195" name="目录"/>
          <p:cNvSpPr/>
          <p:nvPr/>
        </p:nvSpPr>
        <p:spPr>
          <a:xfrm>
            <a:off x="1078740" y="494311"/>
            <a:ext cx="20010434" cy="1137034"/>
          </a:xfrm>
          <a:prstGeom prst="rect">
            <a:avLst/>
          </a:prstGeom>
          <a:ln w="3175">
            <a:miter lim="400000"/>
          </a:ln>
          <a:extLst>
            <a:ext uri="{C572A759-6A51-4108-AA02-DFA0A04FC94B}">
              <ma14:wrappingTextBoxFlag xmlns:ma14="http://schemas.microsoft.com/office/mac/drawingml/2011/main" xmlns="" val="1"/>
            </a:ext>
          </a:extLst>
        </p:spPr>
        <p:txBody>
          <a:bodyPr lIns="45845" tIns="45845" rIns="45845" bIns="45845" anchor="ctr">
            <a:normAutofit/>
          </a:bodyPr>
          <a:lstStyle>
            <a:lvl1pPr defTabSz="1682495">
              <a:defRPr sz="5800" b="1">
                <a:latin typeface="微软雅黑"/>
                <a:ea typeface="微软雅黑"/>
                <a:cs typeface="微软雅黑"/>
                <a:sym typeface="微软雅黑"/>
              </a:defRPr>
            </a:lvl1pPr>
          </a:lstStyle>
          <a:p>
            <a:r>
              <a:rPr lang="en-US" altLang="zh-CN" dirty="0"/>
              <a:t>explain </a:t>
            </a:r>
            <a:r>
              <a:rPr lang="zh-CN" altLang="en-US" dirty="0"/>
              <a:t>关联类型</a:t>
            </a:r>
            <a:endParaRPr lang="zh-CN" altLang="en-US" b="0" dirty="0"/>
          </a:p>
        </p:txBody>
      </p:sp>
      <p:sp>
        <p:nvSpPr>
          <p:cNvPr id="24" name="文本框 23">
            <a:extLst>
              <a:ext uri="{FF2B5EF4-FFF2-40B4-BE49-F238E27FC236}">
                <a16:creationId xmlns:a16="http://schemas.microsoft.com/office/drawing/2014/main" id="{7B0576AD-5F81-426B-AB60-F1615BECCA21}"/>
              </a:ext>
            </a:extLst>
          </p:cNvPr>
          <p:cNvSpPr txBox="1"/>
          <p:nvPr/>
        </p:nvSpPr>
        <p:spPr>
          <a:xfrm>
            <a:off x="873571" y="2073170"/>
            <a:ext cx="1184231" cy="585028"/>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845" tIns="45845" rIns="45845" bIns="45845" numCol="1" spcCol="38100" rtlCol="0" anchor="t">
            <a:spAutoFit/>
          </a:bodyPr>
          <a:lstStyle/>
          <a:p>
            <a:r>
              <a:rPr lang="en-US" altLang="zh-CN" b="1" dirty="0"/>
              <a:t>const</a:t>
            </a:r>
          </a:p>
        </p:txBody>
      </p:sp>
      <p:sp>
        <p:nvSpPr>
          <p:cNvPr id="2" name="矩形 1">
            <a:extLst>
              <a:ext uri="{FF2B5EF4-FFF2-40B4-BE49-F238E27FC236}">
                <a16:creationId xmlns:a16="http://schemas.microsoft.com/office/drawing/2014/main" id="{AE9E331E-AFBA-4D19-8470-3EACB311F3A8}"/>
              </a:ext>
            </a:extLst>
          </p:cNvPr>
          <p:cNvSpPr/>
          <p:nvPr/>
        </p:nvSpPr>
        <p:spPr>
          <a:xfrm>
            <a:off x="831835" y="3100023"/>
            <a:ext cx="12192000" cy="1200329"/>
          </a:xfrm>
          <a:prstGeom prst="rect">
            <a:avLst/>
          </a:prstGeom>
        </p:spPr>
        <p:txBody>
          <a:bodyPr>
            <a:spAutoFit/>
          </a:bodyPr>
          <a:lstStyle/>
          <a:p>
            <a:r>
              <a:rPr lang="zh-CN" altLang="en-US" sz="2400" dirty="0">
                <a:solidFill>
                  <a:srgbClr val="333333"/>
                </a:solidFill>
                <a:latin typeface="Helvetica Neue"/>
              </a:rPr>
              <a:t>       表中最多只有一行匹配行，在查询的开头读取。因为只有一行的数据，优化器可以把这一行的值看作常量。</a:t>
            </a:r>
            <a:r>
              <a:rPr lang="en-US" altLang="zh-CN" sz="2400" dirty="0">
                <a:solidFill>
                  <a:srgbClr val="333333"/>
                </a:solidFill>
                <a:latin typeface="Helvetica Neue"/>
              </a:rPr>
              <a:t>const</a:t>
            </a:r>
            <a:r>
              <a:rPr lang="zh-CN" altLang="en-US" sz="2400" dirty="0">
                <a:solidFill>
                  <a:srgbClr val="333333"/>
                </a:solidFill>
                <a:latin typeface="Helvetica Neue"/>
              </a:rPr>
              <a:t>表查询的速度非常的快，因为其只读一次。</a:t>
            </a:r>
            <a:r>
              <a:rPr lang="zh-CN" altLang="en-US" sz="2400" dirty="0"/>
              <a:t/>
            </a:r>
            <a:br>
              <a:rPr lang="zh-CN" altLang="en-US" sz="2400" dirty="0"/>
            </a:br>
            <a:r>
              <a:rPr lang="zh-CN" altLang="en-US" sz="2400" dirty="0"/>
              <a:t>      </a:t>
            </a:r>
            <a:r>
              <a:rPr lang="zh-CN" altLang="en-US" sz="2400" dirty="0">
                <a:solidFill>
                  <a:srgbClr val="333333"/>
                </a:solidFill>
                <a:latin typeface="Helvetica Neue"/>
              </a:rPr>
              <a:t>当你使用主键或唯一键来作比较时，你可以使用</a:t>
            </a:r>
            <a:r>
              <a:rPr lang="en-US" altLang="zh-CN" sz="2400" dirty="0">
                <a:solidFill>
                  <a:srgbClr val="333333"/>
                </a:solidFill>
                <a:latin typeface="Helvetica Neue"/>
              </a:rPr>
              <a:t>const</a:t>
            </a:r>
            <a:r>
              <a:rPr lang="zh-CN" altLang="en-US" sz="2400" dirty="0">
                <a:solidFill>
                  <a:srgbClr val="333333"/>
                </a:solidFill>
                <a:latin typeface="Helvetica Neue"/>
              </a:rPr>
              <a:t>类型。</a:t>
            </a:r>
            <a:endParaRPr lang="zh-CN" altLang="en-US" sz="2400" dirty="0"/>
          </a:p>
        </p:txBody>
      </p:sp>
      <p:pic>
        <p:nvPicPr>
          <p:cNvPr id="4" name="图片 3">
            <a:extLst>
              <a:ext uri="{FF2B5EF4-FFF2-40B4-BE49-F238E27FC236}">
                <a16:creationId xmlns:a16="http://schemas.microsoft.com/office/drawing/2014/main" id="{6141FAF4-29FC-44A9-A05F-66CA4E47B3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835" y="4839643"/>
            <a:ext cx="12031597" cy="3325460"/>
          </a:xfrm>
          <a:prstGeom prst="rect">
            <a:avLst/>
          </a:prstGeom>
        </p:spPr>
      </p:pic>
      <p:pic>
        <p:nvPicPr>
          <p:cNvPr id="6" name="图片 5">
            <a:extLst>
              <a:ext uri="{FF2B5EF4-FFF2-40B4-BE49-F238E27FC236}">
                <a16:creationId xmlns:a16="http://schemas.microsoft.com/office/drawing/2014/main" id="{0556B388-BDCE-456D-9344-B721AA9AEC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482" y="9199820"/>
            <a:ext cx="12232354" cy="2031597"/>
          </a:xfrm>
          <a:prstGeom prst="rect">
            <a:avLst/>
          </a:prstGeom>
        </p:spPr>
      </p:pic>
    </p:spTree>
    <p:extLst>
      <p:ext uri="{BB962C8B-B14F-4D97-AF65-F5344CB8AC3E}">
        <p14:creationId xmlns:p14="http://schemas.microsoft.com/office/powerpoint/2010/main" val="343281375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Shape 111"/>
          <p:cNvSpPr/>
          <p:nvPr/>
        </p:nvSpPr>
        <p:spPr>
          <a:xfrm>
            <a:off x="3176892" y="14042408"/>
            <a:ext cx="1071563" cy="714376"/>
          </a:xfrm>
          <a:prstGeom prst="rect">
            <a:avLst/>
          </a:prstGeom>
          <a:solidFill>
            <a:srgbClr val="35AEF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5" name="Shape 112"/>
          <p:cNvSpPr/>
          <p:nvPr/>
        </p:nvSpPr>
        <p:spPr>
          <a:xfrm>
            <a:off x="3176892" y="14835283"/>
            <a:ext cx="1071563" cy="714376"/>
          </a:xfrm>
          <a:prstGeom prst="rect">
            <a:avLst/>
          </a:prstGeom>
          <a:solidFill>
            <a:srgbClr val="2293D6"/>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6" name="Shape 113"/>
          <p:cNvSpPr/>
          <p:nvPr/>
        </p:nvSpPr>
        <p:spPr>
          <a:xfrm>
            <a:off x="4794561" y="14042408"/>
            <a:ext cx="1071564" cy="714376"/>
          </a:xfrm>
          <a:prstGeom prst="rect">
            <a:avLst/>
          </a:prstGeom>
          <a:solidFill>
            <a:srgbClr val="00BD9C"/>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7" name="Shape 114"/>
          <p:cNvSpPr/>
          <p:nvPr/>
        </p:nvSpPr>
        <p:spPr>
          <a:xfrm>
            <a:off x="4794561" y="14835283"/>
            <a:ext cx="1071564" cy="714376"/>
          </a:xfrm>
          <a:prstGeom prst="rect">
            <a:avLst/>
          </a:prstGeom>
          <a:solidFill>
            <a:srgbClr val="00A185"/>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8" name="Shape 115"/>
          <p:cNvSpPr/>
          <p:nvPr/>
        </p:nvSpPr>
        <p:spPr>
          <a:xfrm>
            <a:off x="6412230" y="14061389"/>
            <a:ext cx="1071564" cy="714376"/>
          </a:xfrm>
          <a:prstGeom prst="rect">
            <a:avLst/>
          </a:prstGeom>
          <a:solidFill>
            <a:srgbClr val="2AE37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9" name="Shape 116"/>
          <p:cNvSpPr/>
          <p:nvPr/>
        </p:nvSpPr>
        <p:spPr>
          <a:xfrm>
            <a:off x="6412230" y="14854264"/>
            <a:ext cx="1071564" cy="714376"/>
          </a:xfrm>
          <a:prstGeom prst="rect">
            <a:avLst/>
          </a:prstGeom>
          <a:solidFill>
            <a:srgbClr val="1FCD6D"/>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0" name="Shape 117"/>
          <p:cNvSpPr/>
          <p:nvPr/>
        </p:nvSpPr>
        <p:spPr>
          <a:xfrm>
            <a:off x="8029899" y="14061389"/>
            <a:ext cx="1071563" cy="714376"/>
          </a:xfrm>
          <a:prstGeom prst="rect">
            <a:avLst/>
          </a:prstGeom>
          <a:solidFill>
            <a:srgbClr val="C059F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1" name="Shape 118"/>
          <p:cNvSpPr/>
          <p:nvPr/>
        </p:nvSpPr>
        <p:spPr>
          <a:xfrm>
            <a:off x="8029899" y="14854264"/>
            <a:ext cx="1071563" cy="714376"/>
          </a:xfrm>
          <a:prstGeom prst="rect">
            <a:avLst/>
          </a:prstGeom>
          <a:solidFill>
            <a:srgbClr val="A355B8"/>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2" name="Shape 119"/>
          <p:cNvSpPr/>
          <p:nvPr/>
        </p:nvSpPr>
        <p:spPr>
          <a:xfrm>
            <a:off x="9629151" y="14061389"/>
            <a:ext cx="1071563" cy="714376"/>
          </a:xfrm>
          <a:prstGeom prst="rect">
            <a:avLst/>
          </a:prstGeom>
          <a:solidFill>
            <a:srgbClr val="33495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3" name="Shape 120"/>
          <p:cNvSpPr/>
          <p:nvPr/>
        </p:nvSpPr>
        <p:spPr>
          <a:xfrm>
            <a:off x="9629151" y="14854264"/>
            <a:ext cx="1071563" cy="714376"/>
          </a:xfrm>
          <a:prstGeom prst="rect">
            <a:avLst/>
          </a:prstGeom>
          <a:solidFill>
            <a:srgbClr val="2C3E5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4" name="Shape 121"/>
          <p:cNvSpPr/>
          <p:nvPr/>
        </p:nvSpPr>
        <p:spPr>
          <a:xfrm>
            <a:off x="12882906" y="14080370"/>
            <a:ext cx="1071563" cy="714376"/>
          </a:xfrm>
          <a:prstGeom prst="rect">
            <a:avLst/>
          </a:prstGeom>
          <a:solidFill>
            <a:srgbClr val="E87F04"/>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5" name="Shape 122"/>
          <p:cNvSpPr/>
          <p:nvPr/>
        </p:nvSpPr>
        <p:spPr>
          <a:xfrm>
            <a:off x="12882906" y="14873245"/>
            <a:ext cx="1071563" cy="714376"/>
          </a:xfrm>
          <a:prstGeom prst="rect">
            <a:avLst/>
          </a:prstGeom>
          <a:solidFill>
            <a:srgbClr val="D5530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6" name="Shape 123"/>
          <p:cNvSpPr/>
          <p:nvPr/>
        </p:nvSpPr>
        <p:spPr>
          <a:xfrm>
            <a:off x="14500574" y="14099351"/>
            <a:ext cx="1071564" cy="714376"/>
          </a:xfrm>
          <a:prstGeom prst="rect">
            <a:avLst/>
          </a:prstGeom>
          <a:solidFill>
            <a:srgbClr val="E94A35"/>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7" name="Shape 124"/>
          <p:cNvSpPr/>
          <p:nvPr/>
        </p:nvSpPr>
        <p:spPr>
          <a:xfrm>
            <a:off x="14500574" y="14892225"/>
            <a:ext cx="1071564" cy="714376"/>
          </a:xfrm>
          <a:prstGeom prst="rect">
            <a:avLst/>
          </a:prstGeom>
          <a:solidFill>
            <a:srgbClr val="C23724"/>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8" name="Shape 125"/>
          <p:cNvSpPr/>
          <p:nvPr/>
        </p:nvSpPr>
        <p:spPr>
          <a:xfrm>
            <a:off x="16118243" y="14099351"/>
            <a:ext cx="1071564" cy="714376"/>
          </a:xfrm>
          <a:prstGeom prst="rect">
            <a:avLst/>
          </a:prstGeom>
          <a:solidFill>
            <a:srgbClr val="D1D6D8"/>
          </a:solidFill>
          <a:ln w="12700">
            <a:miter lim="400000"/>
          </a:ln>
        </p:spPr>
        <p:txBody>
          <a:bodyPr lIns="45845" tIns="45845" rIns="45845" bIns="45845" anchor="ctr"/>
          <a:lstStyle/>
          <a:p>
            <a:pPr algn="ctr">
              <a:defRPr sz="2800">
                <a:solidFill>
                  <a:srgbClr val="7D7D7D"/>
                </a:solidFill>
                <a:latin typeface="+mn-lt"/>
                <a:ea typeface="+mn-ea"/>
                <a:cs typeface="+mn-cs"/>
                <a:sym typeface="Calibri"/>
              </a:defRPr>
            </a:pPr>
            <a:endParaRPr/>
          </a:p>
        </p:txBody>
      </p:sp>
      <p:sp>
        <p:nvSpPr>
          <p:cNvPr id="189" name="Shape 126"/>
          <p:cNvSpPr/>
          <p:nvPr/>
        </p:nvSpPr>
        <p:spPr>
          <a:xfrm>
            <a:off x="16118243" y="14892225"/>
            <a:ext cx="1071564" cy="714376"/>
          </a:xfrm>
          <a:prstGeom prst="rect">
            <a:avLst/>
          </a:prstGeom>
          <a:solidFill>
            <a:srgbClr val="B6BBC1"/>
          </a:solidFill>
          <a:ln w="12700">
            <a:miter lim="400000"/>
          </a:ln>
        </p:spPr>
        <p:txBody>
          <a:bodyPr lIns="45845" tIns="45845" rIns="45845" bIns="45845" anchor="ctr"/>
          <a:lstStyle/>
          <a:p>
            <a:pPr algn="ctr">
              <a:defRPr sz="2800">
                <a:solidFill>
                  <a:srgbClr val="7D7D7D"/>
                </a:solidFill>
                <a:latin typeface="+mn-lt"/>
                <a:ea typeface="+mn-ea"/>
                <a:cs typeface="+mn-cs"/>
                <a:sym typeface="Calibri"/>
              </a:defRPr>
            </a:pPr>
            <a:endParaRPr/>
          </a:p>
        </p:txBody>
      </p:sp>
      <p:sp>
        <p:nvSpPr>
          <p:cNvPr id="190" name="Shape 127"/>
          <p:cNvSpPr/>
          <p:nvPr/>
        </p:nvSpPr>
        <p:spPr>
          <a:xfrm>
            <a:off x="17717495" y="14099351"/>
            <a:ext cx="1071564" cy="714376"/>
          </a:xfrm>
          <a:prstGeom prst="rect">
            <a:avLst/>
          </a:prstGeom>
          <a:solidFill>
            <a:srgbClr val="94A5A6"/>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1" name="Shape 128"/>
          <p:cNvSpPr/>
          <p:nvPr/>
        </p:nvSpPr>
        <p:spPr>
          <a:xfrm>
            <a:off x="17717495" y="14892225"/>
            <a:ext cx="1071564" cy="714376"/>
          </a:xfrm>
          <a:prstGeom prst="rect">
            <a:avLst/>
          </a:prstGeom>
          <a:solidFill>
            <a:srgbClr val="7F8C8D"/>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2" name="Shape 149"/>
          <p:cNvSpPr/>
          <p:nvPr/>
        </p:nvSpPr>
        <p:spPr>
          <a:xfrm>
            <a:off x="11265236" y="14080370"/>
            <a:ext cx="1071563" cy="714376"/>
          </a:xfrm>
          <a:prstGeom prst="rect">
            <a:avLst/>
          </a:prstGeom>
          <a:solidFill>
            <a:srgbClr val="FECA0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3" name="Shape 150"/>
          <p:cNvSpPr/>
          <p:nvPr/>
        </p:nvSpPr>
        <p:spPr>
          <a:xfrm>
            <a:off x="11265236" y="14873245"/>
            <a:ext cx="1071563" cy="714376"/>
          </a:xfrm>
          <a:prstGeom prst="rect">
            <a:avLst/>
          </a:prstGeom>
          <a:solidFill>
            <a:srgbClr val="FFA70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4" name="Shape 2"/>
          <p:cNvSpPr/>
          <p:nvPr/>
        </p:nvSpPr>
        <p:spPr>
          <a:xfrm flipH="1">
            <a:off x="791481" y="571695"/>
            <a:ext cx="80708" cy="982266"/>
          </a:xfrm>
          <a:prstGeom prst="rect">
            <a:avLst/>
          </a:prstGeom>
          <a:solidFill>
            <a:srgbClr val="3498DB"/>
          </a:solidFill>
          <a:ln w="12700">
            <a:miter lim="400000"/>
          </a:ln>
        </p:spPr>
        <p:txBody>
          <a:bodyPr lIns="45845" tIns="45845" rIns="45845" bIns="45845" anchor="ctr"/>
          <a:lstStyle/>
          <a:p>
            <a:pPr algn="ctr">
              <a:defRPr sz="2400">
                <a:solidFill>
                  <a:srgbClr val="060C13"/>
                </a:solidFill>
              </a:defRPr>
            </a:pPr>
            <a:endParaRPr/>
          </a:p>
        </p:txBody>
      </p:sp>
      <p:sp>
        <p:nvSpPr>
          <p:cNvPr id="195" name="目录"/>
          <p:cNvSpPr/>
          <p:nvPr/>
        </p:nvSpPr>
        <p:spPr>
          <a:xfrm>
            <a:off x="1078740" y="494311"/>
            <a:ext cx="20010434" cy="1137034"/>
          </a:xfrm>
          <a:prstGeom prst="rect">
            <a:avLst/>
          </a:prstGeom>
          <a:ln w="3175">
            <a:miter lim="400000"/>
          </a:ln>
          <a:extLst>
            <a:ext uri="{C572A759-6A51-4108-AA02-DFA0A04FC94B}">
              <ma14:wrappingTextBoxFlag xmlns:ma14="http://schemas.microsoft.com/office/mac/drawingml/2011/main" xmlns="" val="1"/>
            </a:ext>
          </a:extLst>
        </p:spPr>
        <p:txBody>
          <a:bodyPr lIns="45845" tIns="45845" rIns="45845" bIns="45845" anchor="ctr">
            <a:normAutofit/>
          </a:bodyPr>
          <a:lstStyle>
            <a:lvl1pPr defTabSz="1682495">
              <a:defRPr sz="5800" b="1">
                <a:latin typeface="微软雅黑"/>
                <a:ea typeface="微软雅黑"/>
                <a:cs typeface="微软雅黑"/>
                <a:sym typeface="微软雅黑"/>
              </a:defRPr>
            </a:lvl1pPr>
          </a:lstStyle>
          <a:p>
            <a:r>
              <a:rPr lang="en-US" altLang="zh-CN" dirty="0"/>
              <a:t>explain </a:t>
            </a:r>
            <a:r>
              <a:rPr lang="zh-CN" altLang="en-US" dirty="0"/>
              <a:t>关联类型</a:t>
            </a:r>
            <a:endParaRPr lang="zh-CN" altLang="en-US" b="0" dirty="0"/>
          </a:p>
        </p:txBody>
      </p:sp>
      <p:sp>
        <p:nvSpPr>
          <p:cNvPr id="24" name="文本框 23">
            <a:extLst>
              <a:ext uri="{FF2B5EF4-FFF2-40B4-BE49-F238E27FC236}">
                <a16:creationId xmlns:a16="http://schemas.microsoft.com/office/drawing/2014/main" id="{7B0576AD-5F81-426B-AB60-F1615BECCA21}"/>
              </a:ext>
            </a:extLst>
          </p:cNvPr>
          <p:cNvSpPr txBox="1"/>
          <p:nvPr/>
        </p:nvSpPr>
        <p:spPr>
          <a:xfrm>
            <a:off x="873571" y="2073170"/>
            <a:ext cx="1322089" cy="585028"/>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845" tIns="45845" rIns="45845" bIns="45845" numCol="1" spcCol="38100" rtlCol="0" anchor="t">
            <a:spAutoFit/>
          </a:bodyPr>
          <a:lstStyle/>
          <a:p>
            <a:r>
              <a:rPr lang="en-US" altLang="zh-CN" b="1" dirty="0" err="1"/>
              <a:t>eq_ref</a:t>
            </a:r>
            <a:endParaRPr lang="en-US" altLang="zh-CN" b="1" dirty="0"/>
          </a:p>
        </p:txBody>
      </p:sp>
      <p:sp>
        <p:nvSpPr>
          <p:cNvPr id="2" name="矩形 1">
            <a:extLst>
              <a:ext uri="{FF2B5EF4-FFF2-40B4-BE49-F238E27FC236}">
                <a16:creationId xmlns:a16="http://schemas.microsoft.com/office/drawing/2014/main" id="{A3FBD508-2C33-4F75-ABED-4C32419E97D4}"/>
              </a:ext>
            </a:extLst>
          </p:cNvPr>
          <p:cNvSpPr/>
          <p:nvPr/>
        </p:nvSpPr>
        <p:spPr>
          <a:xfrm>
            <a:off x="873571" y="3100023"/>
            <a:ext cx="12192000" cy="1938992"/>
          </a:xfrm>
          <a:prstGeom prst="rect">
            <a:avLst/>
          </a:prstGeom>
        </p:spPr>
        <p:txBody>
          <a:bodyPr>
            <a:spAutoFit/>
          </a:bodyPr>
          <a:lstStyle/>
          <a:p>
            <a:r>
              <a:rPr lang="zh-CN" altLang="en-US" sz="2400" dirty="0">
                <a:solidFill>
                  <a:srgbClr val="333333"/>
                </a:solidFill>
                <a:latin typeface="Helvetica Neue"/>
              </a:rPr>
              <a:t>       前一张表的每一行与这张表的数据相结合时，这张表都只读取一行数据。除了</a:t>
            </a:r>
            <a:r>
              <a:rPr lang="en-US" altLang="zh-CN" sz="2400" dirty="0">
                <a:solidFill>
                  <a:srgbClr val="333333"/>
                </a:solidFill>
                <a:latin typeface="Helvetica Neue"/>
              </a:rPr>
              <a:t>system</a:t>
            </a:r>
            <a:r>
              <a:rPr lang="zh-CN" altLang="en-US" sz="2400" dirty="0">
                <a:solidFill>
                  <a:srgbClr val="333333"/>
                </a:solidFill>
                <a:latin typeface="Helvetica Neue"/>
              </a:rPr>
              <a:t>和</a:t>
            </a:r>
            <a:r>
              <a:rPr lang="en-US" altLang="zh-CN" sz="2400" dirty="0">
                <a:solidFill>
                  <a:srgbClr val="333333"/>
                </a:solidFill>
                <a:latin typeface="Helvetica Neue"/>
              </a:rPr>
              <a:t>const</a:t>
            </a:r>
            <a:r>
              <a:rPr lang="zh-CN" altLang="en-US" sz="2400" dirty="0">
                <a:solidFill>
                  <a:srgbClr val="333333"/>
                </a:solidFill>
                <a:latin typeface="Helvetica Neue"/>
              </a:rPr>
              <a:t>外，</a:t>
            </a:r>
            <a:r>
              <a:rPr lang="en-US" altLang="zh-CN" sz="2400" dirty="0" err="1">
                <a:solidFill>
                  <a:srgbClr val="333333"/>
                </a:solidFill>
                <a:latin typeface="Helvetica Neue"/>
              </a:rPr>
              <a:t>eq_ref</a:t>
            </a:r>
            <a:r>
              <a:rPr lang="zh-CN" altLang="en-US" sz="2400" dirty="0">
                <a:solidFill>
                  <a:srgbClr val="333333"/>
                </a:solidFill>
                <a:latin typeface="Helvetica Neue"/>
              </a:rPr>
              <a:t>是最好的关联类型了。它在索引的每一部分都用作比较的时候用到，并且这些</a:t>
            </a:r>
            <a:r>
              <a:rPr lang="zh-CN" altLang="en-US" sz="2400" dirty="0" smtClean="0">
                <a:solidFill>
                  <a:srgbClr val="333333"/>
                </a:solidFill>
                <a:latin typeface="Helvetica Neue"/>
              </a:rPr>
              <a:t>索引是主</a:t>
            </a:r>
            <a:r>
              <a:rPr lang="zh-CN" altLang="en-US" sz="2400" dirty="0">
                <a:solidFill>
                  <a:srgbClr val="333333"/>
                </a:solidFill>
                <a:latin typeface="Helvetica Neue"/>
              </a:rPr>
              <a:t>键或者非空唯一索引。</a:t>
            </a:r>
            <a:r>
              <a:rPr lang="zh-CN" altLang="en-US" sz="2400" dirty="0"/>
              <a:t/>
            </a:r>
            <a:br>
              <a:rPr lang="zh-CN" altLang="en-US" sz="2400" dirty="0"/>
            </a:br>
            <a:r>
              <a:rPr lang="zh-CN" altLang="en-US" sz="2400" dirty="0"/>
              <a:t>       </a:t>
            </a:r>
            <a:r>
              <a:rPr lang="en-US" altLang="zh-CN" sz="2400" dirty="0" err="1">
                <a:solidFill>
                  <a:srgbClr val="333333"/>
                </a:solidFill>
                <a:latin typeface="Helvetica Neue"/>
              </a:rPr>
              <a:t>eq_ref</a:t>
            </a:r>
            <a:r>
              <a:rPr lang="zh-CN" altLang="en-US" sz="2400" dirty="0">
                <a:solidFill>
                  <a:srgbClr val="333333"/>
                </a:solidFill>
                <a:latin typeface="Helvetica Neue"/>
              </a:rPr>
              <a:t>关联类型可以在</a:t>
            </a:r>
            <a:r>
              <a:rPr lang="en-US" altLang="zh-CN" sz="2400" dirty="0">
                <a:solidFill>
                  <a:srgbClr val="333333"/>
                </a:solidFill>
                <a:latin typeface="Helvetica Neue"/>
              </a:rPr>
              <a:t>"="</a:t>
            </a:r>
            <a:r>
              <a:rPr lang="zh-CN" altLang="en-US" sz="2400" dirty="0">
                <a:solidFill>
                  <a:srgbClr val="333333"/>
                </a:solidFill>
                <a:latin typeface="Helvetica Neue"/>
              </a:rPr>
              <a:t>操作时用到，比较的值可以是常量或者是来自上一张表的行。</a:t>
            </a:r>
            <a:endParaRPr lang="zh-CN" altLang="en-US" sz="2400" dirty="0"/>
          </a:p>
        </p:txBody>
      </p:sp>
      <p:pic>
        <p:nvPicPr>
          <p:cNvPr id="4" name="图片 3">
            <a:extLst>
              <a:ext uri="{FF2B5EF4-FFF2-40B4-BE49-F238E27FC236}">
                <a16:creationId xmlns:a16="http://schemas.microsoft.com/office/drawing/2014/main" id="{EFF5CD3C-495E-4CEF-95D3-1EC1226038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571" y="5705619"/>
            <a:ext cx="12372958" cy="2111605"/>
          </a:xfrm>
          <a:prstGeom prst="rect">
            <a:avLst/>
          </a:prstGeom>
        </p:spPr>
      </p:pic>
      <p:pic>
        <p:nvPicPr>
          <p:cNvPr id="6" name="图片 5">
            <a:extLst>
              <a:ext uri="{FF2B5EF4-FFF2-40B4-BE49-F238E27FC236}">
                <a16:creationId xmlns:a16="http://schemas.microsoft.com/office/drawing/2014/main" id="{AFFCFB0D-1515-449B-A4C4-0825078633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89" y="8676986"/>
            <a:ext cx="11989236" cy="1789725"/>
          </a:xfrm>
          <a:prstGeom prst="rect">
            <a:avLst/>
          </a:prstGeom>
        </p:spPr>
      </p:pic>
    </p:spTree>
    <p:extLst>
      <p:ext uri="{BB962C8B-B14F-4D97-AF65-F5344CB8AC3E}">
        <p14:creationId xmlns:p14="http://schemas.microsoft.com/office/powerpoint/2010/main" val="331131285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Shape 111"/>
          <p:cNvSpPr/>
          <p:nvPr/>
        </p:nvSpPr>
        <p:spPr>
          <a:xfrm>
            <a:off x="3176892" y="14042408"/>
            <a:ext cx="1071563" cy="714376"/>
          </a:xfrm>
          <a:prstGeom prst="rect">
            <a:avLst/>
          </a:prstGeom>
          <a:solidFill>
            <a:srgbClr val="35AEF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5" name="Shape 112"/>
          <p:cNvSpPr/>
          <p:nvPr/>
        </p:nvSpPr>
        <p:spPr>
          <a:xfrm>
            <a:off x="3176892" y="14835283"/>
            <a:ext cx="1071563" cy="714376"/>
          </a:xfrm>
          <a:prstGeom prst="rect">
            <a:avLst/>
          </a:prstGeom>
          <a:solidFill>
            <a:srgbClr val="2293D6"/>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6" name="Shape 113"/>
          <p:cNvSpPr/>
          <p:nvPr/>
        </p:nvSpPr>
        <p:spPr>
          <a:xfrm>
            <a:off x="4794561" y="14042408"/>
            <a:ext cx="1071564" cy="714376"/>
          </a:xfrm>
          <a:prstGeom prst="rect">
            <a:avLst/>
          </a:prstGeom>
          <a:solidFill>
            <a:srgbClr val="00BD9C"/>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7" name="Shape 114"/>
          <p:cNvSpPr/>
          <p:nvPr/>
        </p:nvSpPr>
        <p:spPr>
          <a:xfrm>
            <a:off x="4794561" y="14835283"/>
            <a:ext cx="1071564" cy="714376"/>
          </a:xfrm>
          <a:prstGeom prst="rect">
            <a:avLst/>
          </a:prstGeom>
          <a:solidFill>
            <a:srgbClr val="00A185"/>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8" name="Shape 115"/>
          <p:cNvSpPr/>
          <p:nvPr/>
        </p:nvSpPr>
        <p:spPr>
          <a:xfrm>
            <a:off x="6412230" y="14061389"/>
            <a:ext cx="1071564" cy="714376"/>
          </a:xfrm>
          <a:prstGeom prst="rect">
            <a:avLst/>
          </a:prstGeom>
          <a:solidFill>
            <a:srgbClr val="2AE37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9" name="Shape 116"/>
          <p:cNvSpPr/>
          <p:nvPr/>
        </p:nvSpPr>
        <p:spPr>
          <a:xfrm>
            <a:off x="6412230" y="14854264"/>
            <a:ext cx="1071564" cy="714376"/>
          </a:xfrm>
          <a:prstGeom prst="rect">
            <a:avLst/>
          </a:prstGeom>
          <a:solidFill>
            <a:srgbClr val="1FCD6D"/>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0" name="Shape 117"/>
          <p:cNvSpPr/>
          <p:nvPr/>
        </p:nvSpPr>
        <p:spPr>
          <a:xfrm>
            <a:off x="8029899" y="14061389"/>
            <a:ext cx="1071563" cy="714376"/>
          </a:xfrm>
          <a:prstGeom prst="rect">
            <a:avLst/>
          </a:prstGeom>
          <a:solidFill>
            <a:srgbClr val="C059F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1" name="Shape 118"/>
          <p:cNvSpPr/>
          <p:nvPr/>
        </p:nvSpPr>
        <p:spPr>
          <a:xfrm>
            <a:off x="8029899" y="14854264"/>
            <a:ext cx="1071563" cy="714376"/>
          </a:xfrm>
          <a:prstGeom prst="rect">
            <a:avLst/>
          </a:prstGeom>
          <a:solidFill>
            <a:srgbClr val="A355B8"/>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2" name="Shape 119"/>
          <p:cNvSpPr/>
          <p:nvPr/>
        </p:nvSpPr>
        <p:spPr>
          <a:xfrm>
            <a:off x="9629151" y="14061389"/>
            <a:ext cx="1071563" cy="714376"/>
          </a:xfrm>
          <a:prstGeom prst="rect">
            <a:avLst/>
          </a:prstGeom>
          <a:solidFill>
            <a:srgbClr val="33495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3" name="Shape 120"/>
          <p:cNvSpPr/>
          <p:nvPr/>
        </p:nvSpPr>
        <p:spPr>
          <a:xfrm>
            <a:off x="9629151" y="14854264"/>
            <a:ext cx="1071563" cy="714376"/>
          </a:xfrm>
          <a:prstGeom prst="rect">
            <a:avLst/>
          </a:prstGeom>
          <a:solidFill>
            <a:srgbClr val="2C3E5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4" name="Shape 121"/>
          <p:cNvSpPr/>
          <p:nvPr/>
        </p:nvSpPr>
        <p:spPr>
          <a:xfrm>
            <a:off x="12882906" y="14080370"/>
            <a:ext cx="1071563" cy="714376"/>
          </a:xfrm>
          <a:prstGeom prst="rect">
            <a:avLst/>
          </a:prstGeom>
          <a:solidFill>
            <a:srgbClr val="E87F04"/>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5" name="Shape 122"/>
          <p:cNvSpPr/>
          <p:nvPr/>
        </p:nvSpPr>
        <p:spPr>
          <a:xfrm>
            <a:off x="12882906" y="14873245"/>
            <a:ext cx="1071563" cy="714376"/>
          </a:xfrm>
          <a:prstGeom prst="rect">
            <a:avLst/>
          </a:prstGeom>
          <a:solidFill>
            <a:srgbClr val="D5530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6" name="Shape 123"/>
          <p:cNvSpPr/>
          <p:nvPr/>
        </p:nvSpPr>
        <p:spPr>
          <a:xfrm>
            <a:off x="14500574" y="14099351"/>
            <a:ext cx="1071564" cy="714376"/>
          </a:xfrm>
          <a:prstGeom prst="rect">
            <a:avLst/>
          </a:prstGeom>
          <a:solidFill>
            <a:srgbClr val="E94A35"/>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7" name="Shape 124"/>
          <p:cNvSpPr/>
          <p:nvPr/>
        </p:nvSpPr>
        <p:spPr>
          <a:xfrm>
            <a:off x="14500574" y="14892225"/>
            <a:ext cx="1071564" cy="714376"/>
          </a:xfrm>
          <a:prstGeom prst="rect">
            <a:avLst/>
          </a:prstGeom>
          <a:solidFill>
            <a:srgbClr val="C23724"/>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8" name="Shape 125"/>
          <p:cNvSpPr/>
          <p:nvPr/>
        </p:nvSpPr>
        <p:spPr>
          <a:xfrm>
            <a:off x="16118243" y="14099351"/>
            <a:ext cx="1071564" cy="714376"/>
          </a:xfrm>
          <a:prstGeom prst="rect">
            <a:avLst/>
          </a:prstGeom>
          <a:solidFill>
            <a:srgbClr val="D1D6D8"/>
          </a:solidFill>
          <a:ln w="12700">
            <a:miter lim="400000"/>
          </a:ln>
        </p:spPr>
        <p:txBody>
          <a:bodyPr lIns="45845" tIns="45845" rIns="45845" bIns="45845" anchor="ctr"/>
          <a:lstStyle/>
          <a:p>
            <a:pPr algn="ctr">
              <a:defRPr sz="2800">
                <a:solidFill>
                  <a:srgbClr val="7D7D7D"/>
                </a:solidFill>
                <a:latin typeface="+mn-lt"/>
                <a:ea typeface="+mn-ea"/>
                <a:cs typeface="+mn-cs"/>
                <a:sym typeface="Calibri"/>
              </a:defRPr>
            </a:pPr>
            <a:endParaRPr/>
          </a:p>
        </p:txBody>
      </p:sp>
      <p:sp>
        <p:nvSpPr>
          <p:cNvPr id="189" name="Shape 126"/>
          <p:cNvSpPr/>
          <p:nvPr/>
        </p:nvSpPr>
        <p:spPr>
          <a:xfrm>
            <a:off x="16118243" y="14892225"/>
            <a:ext cx="1071564" cy="714376"/>
          </a:xfrm>
          <a:prstGeom prst="rect">
            <a:avLst/>
          </a:prstGeom>
          <a:solidFill>
            <a:srgbClr val="B6BBC1"/>
          </a:solidFill>
          <a:ln w="12700">
            <a:miter lim="400000"/>
          </a:ln>
        </p:spPr>
        <p:txBody>
          <a:bodyPr lIns="45845" tIns="45845" rIns="45845" bIns="45845" anchor="ctr"/>
          <a:lstStyle/>
          <a:p>
            <a:pPr algn="ctr">
              <a:defRPr sz="2800">
                <a:solidFill>
                  <a:srgbClr val="7D7D7D"/>
                </a:solidFill>
                <a:latin typeface="+mn-lt"/>
                <a:ea typeface="+mn-ea"/>
                <a:cs typeface="+mn-cs"/>
                <a:sym typeface="Calibri"/>
              </a:defRPr>
            </a:pPr>
            <a:endParaRPr/>
          </a:p>
        </p:txBody>
      </p:sp>
      <p:sp>
        <p:nvSpPr>
          <p:cNvPr id="190" name="Shape 127"/>
          <p:cNvSpPr/>
          <p:nvPr/>
        </p:nvSpPr>
        <p:spPr>
          <a:xfrm>
            <a:off x="17717495" y="14099351"/>
            <a:ext cx="1071564" cy="714376"/>
          </a:xfrm>
          <a:prstGeom prst="rect">
            <a:avLst/>
          </a:prstGeom>
          <a:solidFill>
            <a:srgbClr val="94A5A6"/>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1" name="Shape 128"/>
          <p:cNvSpPr/>
          <p:nvPr/>
        </p:nvSpPr>
        <p:spPr>
          <a:xfrm>
            <a:off x="17717495" y="14892225"/>
            <a:ext cx="1071564" cy="714376"/>
          </a:xfrm>
          <a:prstGeom prst="rect">
            <a:avLst/>
          </a:prstGeom>
          <a:solidFill>
            <a:srgbClr val="7F8C8D"/>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2" name="Shape 149"/>
          <p:cNvSpPr/>
          <p:nvPr/>
        </p:nvSpPr>
        <p:spPr>
          <a:xfrm>
            <a:off x="11265236" y="14080370"/>
            <a:ext cx="1071563" cy="714376"/>
          </a:xfrm>
          <a:prstGeom prst="rect">
            <a:avLst/>
          </a:prstGeom>
          <a:solidFill>
            <a:srgbClr val="FECA0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3" name="Shape 150"/>
          <p:cNvSpPr/>
          <p:nvPr/>
        </p:nvSpPr>
        <p:spPr>
          <a:xfrm>
            <a:off x="11265236" y="14873245"/>
            <a:ext cx="1071563" cy="714376"/>
          </a:xfrm>
          <a:prstGeom prst="rect">
            <a:avLst/>
          </a:prstGeom>
          <a:solidFill>
            <a:srgbClr val="FFA70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4" name="Shape 2"/>
          <p:cNvSpPr/>
          <p:nvPr/>
        </p:nvSpPr>
        <p:spPr>
          <a:xfrm flipH="1">
            <a:off x="791481" y="571695"/>
            <a:ext cx="80708" cy="982266"/>
          </a:xfrm>
          <a:prstGeom prst="rect">
            <a:avLst/>
          </a:prstGeom>
          <a:solidFill>
            <a:srgbClr val="3498DB"/>
          </a:solidFill>
          <a:ln w="12700">
            <a:miter lim="400000"/>
          </a:ln>
        </p:spPr>
        <p:txBody>
          <a:bodyPr lIns="45845" tIns="45845" rIns="45845" bIns="45845" anchor="ctr"/>
          <a:lstStyle/>
          <a:p>
            <a:pPr algn="ctr">
              <a:defRPr sz="2400">
                <a:solidFill>
                  <a:srgbClr val="060C13"/>
                </a:solidFill>
              </a:defRPr>
            </a:pPr>
            <a:endParaRPr/>
          </a:p>
        </p:txBody>
      </p:sp>
      <p:sp>
        <p:nvSpPr>
          <p:cNvPr id="195" name="目录"/>
          <p:cNvSpPr/>
          <p:nvPr/>
        </p:nvSpPr>
        <p:spPr>
          <a:xfrm>
            <a:off x="1078740" y="494311"/>
            <a:ext cx="20010434" cy="1137034"/>
          </a:xfrm>
          <a:prstGeom prst="rect">
            <a:avLst/>
          </a:prstGeom>
          <a:ln w="3175">
            <a:miter lim="400000"/>
          </a:ln>
          <a:extLst>
            <a:ext uri="{C572A759-6A51-4108-AA02-DFA0A04FC94B}">
              <ma14:wrappingTextBoxFlag xmlns:ma14="http://schemas.microsoft.com/office/mac/drawingml/2011/main" xmlns="" val="1"/>
            </a:ext>
          </a:extLst>
        </p:spPr>
        <p:txBody>
          <a:bodyPr lIns="45845" tIns="45845" rIns="45845" bIns="45845" anchor="ctr">
            <a:normAutofit/>
          </a:bodyPr>
          <a:lstStyle>
            <a:lvl1pPr defTabSz="1682495">
              <a:defRPr sz="5800" b="1">
                <a:latin typeface="微软雅黑"/>
                <a:ea typeface="微软雅黑"/>
                <a:cs typeface="微软雅黑"/>
                <a:sym typeface="微软雅黑"/>
              </a:defRPr>
            </a:lvl1pPr>
          </a:lstStyle>
          <a:p>
            <a:r>
              <a:rPr lang="en-US" altLang="zh-CN" dirty="0"/>
              <a:t>explain </a:t>
            </a:r>
            <a:r>
              <a:rPr lang="zh-CN" altLang="en-US" dirty="0"/>
              <a:t>关联类型</a:t>
            </a:r>
            <a:endParaRPr lang="zh-CN" altLang="en-US" b="0" dirty="0"/>
          </a:p>
        </p:txBody>
      </p:sp>
      <p:sp>
        <p:nvSpPr>
          <p:cNvPr id="24" name="文本框 23">
            <a:extLst>
              <a:ext uri="{FF2B5EF4-FFF2-40B4-BE49-F238E27FC236}">
                <a16:creationId xmlns:a16="http://schemas.microsoft.com/office/drawing/2014/main" id="{7B0576AD-5F81-426B-AB60-F1615BECCA21}"/>
              </a:ext>
            </a:extLst>
          </p:cNvPr>
          <p:cNvSpPr txBox="1"/>
          <p:nvPr/>
        </p:nvSpPr>
        <p:spPr>
          <a:xfrm>
            <a:off x="873571" y="2073170"/>
            <a:ext cx="616768" cy="585028"/>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845" tIns="45845" rIns="45845" bIns="45845" numCol="1" spcCol="38100" rtlCol="0" anchor="t">
            <a:spAutoFit/>
          </a:bodyPr>
          <a:lstStyle/>
          <a:p>
            <a:r>
              <a:rPr lang="en-US" altLang="zh-CN" b="1" dirty="0"/>
              <a:t>ref</a:t>
            </a:r>
          </a:p>
        </p:txBody>
      </p:sp>
      <p:sp>
        <p:nvSpPr>
          <p:cNvPr id="3" name="矩形 2">
            <a:extLst>
              <a:ext uri="{FF2B5EF4-FFF2-40B4-BE49-F238E27FC236}">
                <a16:creationId xmlns:a16="http://schemas.microsoft.com/office/drawing/2014/main" id="{146B56E9-AE12-4BAD-8541-29C35BEDD086}"/>
              </a:ext>
            </a:extLst>
          </p:cNvPr>
          <p:cNvSpPr/>
          <p:nvPr/>
        </p:nvSpPr>
        <p:spPr>
          <a:xfrm>
            <a:off x="852012" y="3073635"/>
            <a:ext cx="12192000" cy="1938992"/>
          </a:xfrm>
          <a:prstGeom prst="rect">
            <a:avLst/>
          </a:prstGeom>
        </p:spPr>
        <p:txBody>
          <a:bodyPr>
            <a:spAutoFit/>
          </a:bodyPr>
          <a:lstStyle/>
          <a:p>
            <a:r>
              <a:rPr lang="zh-CN" altLang="en-US" sz="2400" dirty="0">
                <a:solidFill>
                  <a:srgbClr val="333333"/>
                </a:solidFill>
                <a:latin typeface="Helvetica Neue"/>
              </a:rPr>
              <a:t>       前一张表的每一行与这张表的数据相结合时，这张表的每一个匹配行都可以从某个索引找得到。当关联时使用到了索引的最左前缀部分或者索引不是主键或者唯一索引时</a:t>
            </a:r>
            <a:r>
              <a:rPr lang="en-US" altLang="zh-CN" sz="2400" dirty="0">
                <a:solidFill>
                  <a:srgbClr val="333333"/>
                </a:solidFill>
                <a:latin typeface="Helvetica Neue"/>
              </a:rPr>
              <a:t>(</a:t>
            </a:r>
            <a:r>
              <a:rPr lang="zh-CN" altLang="en-US" sz="2400" dirty="0">
                <a:solidFill>
                  <a:srgbClr val="333333"/>
                </a:solidFill>
                <a:latin typeface="Helvetica Neue"/>
              </a:rPr>
              <a:t>换句话说，关联时不能找到单一的匹配行</a:t>
            </a:r>
            <a:r>
              <a:rPr lang="en-US" altLang="zh-CN" sz="2400" dirty="0">
                <a:solidFill>
                  <a:srgbClr val="333333"/>
                </a:solidFill>
                <a:latin typeface="Helvetica Neue"/>
              </a:rPr>
              <a:t>)</a:t>
            </a:r>
            <a:r>
              <a:rPr lang="zh-CN" altLang="en-US" sz="2400" dirty="0">
                <a:solidFill>
                  <a:srgbClr val="333333"/>
                </a:solidFill>
                <a:latin typeface="Helvetica Neue"/>
              </a:rPr>
              <a:t>可以使用</a:t>
            </a:r>
            <a:r>
              <a:rPr lang="en-US" altLang="zh-CN" sz="2400" dirty="0">
                <a:solidFill>
                  <a:srgbClr val="333333"/>
                </a:solidFill>
                <a:latin typeface="Helvetica Neue"/>
              </a:rPr>
              <a:t>ref</a:t>
            </a:r>
            <a:r>
              <a:rPr lang="zh-CN" altLang="en-US" sz="2400" dirty="0">
                <a:solidFill>
                  <a:srgbClr val="333333"/>
                </a:solidFill>
                <a:latin typeface="Helvetica Neue"/>
              </a:rPr>
              <a:t>关联类型。如果关联时索引可以匹配到一小部分的行数据时，</a:t>
            </a:r>
            <a:r>
              <a:rPr lang="en-US" altLang="zh-CN" sz="2400" dirty="0">
                <a:solidFill>
                  <a:srgbClr val="333333"/>
                </a:solidFill>
                <a:latin typeface="Helvetica Neue"/>
              </a:rPr>
              <a:t>ref</a:t>
            </a:r>
            <a:r>
              <a:rPr lang="zh-CN" altLang="en-US" sz="2400" dirty="0">
                <a:solidFill>
                  <a:srgbClr val="333333"/>
                </a:solidFill>
                <a:latin typeface="Helvetica Neue"/>
              </a:rPr>
              <a:t>是一个很好的选择。</a:t>
            </a:r>
            <a:r>
              <a:rPr lang="zh-CN" altLang="en-US" sz="2400" dirty="0"/>
              <a:t/>
            </a:r>
            <a:br>
              <a:rPr lang="zh-CN" altLang="en-US" sz="2400" dirty="0"/>
            </a:br>
            <a:r>
              <a:rPr lang="zh-CN" altLang="en-US" sz="2400" dirty="0"/>
              <a:t>       </a:t>
            </a:r>
            <a:r>
              <a:rPr lang="en-US" altLang="zh-CN" sz="2400" dirty="0">
                <a:solidFill>
                  <a:srgbClr val="333333"/>
                </a:solidFill>
                <a:latin typeface="Helvetica Neue"/>
              </a:rPr>
              <a:t>ref</a:t>
            </a:r>
            <a:r>
              <a:rPr lang="zh-CN" altLang="en-US" sz="2400" dirty="0">
                <a:solidFill>
                  <a:srgbClr val="333333"/>
                </a:solidFill>
                <a:latin typeface="Helvetica Neue"/>
              </a:rPr>
              <a:t>可以在</a:t>
            </a:r>
            <a:r>
              <a:rPr lang="en-US" altLang="zh-CN" sz="2400" dirty="0">
                <a:solidFill>
                  <a:srgbClr val="333333"/>
                </a:solidFill>
                <a:latin typeface="Helvetica Neue"/>
              </a:rPr>
              <a:t>"="</a:t>
            </a:r>
            <a:r>
              <a:rPr lang="zh-CN" altLang="en-US" sz="2400" dirty="0">
                <a:solidFill>
                  <a:srgbClr val="333333"/>
                </a:solidFill>
                <a:latin typeface="Helvetica Neue"/>
              </a:rPr>
              <a:t>和</a:t>
            </a:r>
            <a:r>
              <a:rPr lang="en-US" altLang="zh-CN" sz="2400" dirty="0">
                <a:solidFill>
                  <a:srgbClr val="333333"/>
                </a:solidFill>
                <a:latin typeface="Helvetica Neue"/>
              </a:rPr>
              <a:t>"&lt;=&gt;"</a:t>
            </a:r>
            <a:r>
              <a:rPr lang="zh-CN" altLang="en-US" sz="2400" dirty="0">
                <a:solidFill>
                  <a:srgbClr val="333333"/>
                </a:solidFill>
                <a:latin typeface="Helvetica Neue"/>
              </a:rPr>
              <a:t>操作时用到。</a:t>
            </a:r>
            <a:endParaRPr lang="zh-CN" altLang="en-US" sz="2400" dirty="0"/>
          </a:p>
        </p:txBody>
      </p:sp>
      <p:pic>
        <p:nvPicPr>
          <p:cNvPr id="7" name="图片 6">
            <a:extLst>
              <a:ext uri="{FF2B5EF4-FFF2-40B4-BE49-F238E27FC236}">
                <a16:creationId xmlns:a16="http://schemas.microsoft.com/office/drawing/2014/main" id="{8DE80AFE-7540-485A-9A68-8E559E6AD4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463" y="5428064"/>
            <a:ext cx="11454336" cy="3909019"/>
          </a:xfrm>
          <a:prstGeom prst="rect">
            <a:avLst/>
          </a:prstGeom>
        </p:spPr>
      </p:pic>
      <p:pic>
        <p:nvPicPr>
          <p:cNvPr id="9" name="图片 8">
            <a:extLst>
              <a:ext uri="{FF2B5EF4-FFF2-40B4-BE49-F238E27FC236}">
                <a16:creationId xmlns:a16="http://schemas.microsoft.com/office/drawing/2014/main" id="{AD36EDCF-E1CE-4BA2-A695-6176BD267B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463" y="10152961"/>
            <a:ext cx="12856712" cy="2057073"/>
          </a:xfrm>
          <a:prstGeom prst="rect">
            <a:avLst/>
          </a:prstGeom>
        </p:spPr>
      </p:pic>
    </p:spTree>
    <p:extLst>
      <p:ext uri="{BB962C8B-B14F-4D97-AF65-F5344CB8AC3E}">
        <p14:creationId xmlns:p14="http://schemas.microsoft.com/office/powerpoint/2010/main" val="330335427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Shape 111"/>
          <p:cNvSpPr/>
          <p:nvPr/>
        </p:nvSpPr>
        <p:spPr>
          <a:xfrm>
            <a:off x="3176892" y="14042408"/>
            <a:ext cx="1071563" cy="714376"/>
          </a:xfrm>
          <a:prstGeom prst="rect">
            <a:avLst/>
          </a:prstGeom>
          <a:solidFill>
            <a:srgbClr val="35AEF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5" name="Shape 112"/>
          <p:cNvSpPr/>
          <p:nvPr/>
        </p:nvSpPr>
        <p:spPr>
          <a:xfrm>
            <a:off x="3176892" y="14835283"/>
            <a:ext cx="1071563" cy="714376"/>
          </a:xfrm>
          <a:prstGeom prst="rect">
            <a:avLst/>
          </a:prstGeom>
          <a:solidFill>
            <a:srgbClr val="2293D6"/>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6" name="Shape 113"/>
          <p:cNvSpPr/>
          <p:nvPr/>
        </p:nvSpPr>
        <p:spPr>
          <a:xfrm>
            <a:off x="4794561" y="14042408"/>
            <a:ext cx="1071564" cy="714376"/>
          </a:xfrm>
          <a:prstGeom prst="rect">
            <a:avLst/>
          </a:prstGeom>
          <a:solidFill>
            <a:srgbClr val="00BD9C"/>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7" name="Shape 114"/>
          <p:cNvSpPr/>
          <p:nvPr/>
        </p:nvSpPr>
        <p:spPr>
          <a:xfrm>
            <a:off x="4794561" y="14835283"/>
            <a:ext cx="1071564" cy="714376"/>
          </a:xfrm>
          <a:prstGeom prst="rect">
            <a:avLst/>
          </a:prstGeom>
          <a:solidFill>
            <a:srgbClr val="00A185"/>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8" name="Shape 115"/>
          <p:cNvSpPr/>
          <p:nvPr/>
        </p:nvSpPr>
        <p:spPr>
          <a:xfrm>
            <a:off x="6412230" y="14061389"/>
            <a:ext cx="1071564" cy="714376"/>
          </a:xfrm>
          <a:prstGeom prst="rect">
            <a:avLst/>
          </a:prstGeom>
          <a:solidFill>
            <a:srgbClr val="2AE37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9" name="Shape 116"/>
          <p:cNvSpPr/>
          <p:nvPr/>
        </p:nvSpPr>
        <p:spPr>
          <a:xfrm>
            <a:off x="6412230" y="14854264"/>
            <a:ext cx="1071564" cy="714376"/>
          </a:xfrm>
          <a:prstGeom prst="rect">
            <a:avLst/>
          </a:prstGeom>
          <a:solidFill>
            <a:srgbClr val="1FCD6D"/>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0" name="Shape 117"/>
          <p:cNvSpPr/>
          <p:nvPr/>
        </p:nvSpPr>
        <p:spPr>
          <a:xfrm>
            <a:off x="8029899" y="14061389"/>
            <a:ext cx="1071563" cy="714376"/>
          </a:xfrm>
          <a:prstGeom prst="rect">
            <a:avLst/>
          </a:prstGeom>
          <a:solidFill>
            <a:srgbClr val="C059F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1" name="Shape 118"/>
          <p:cNvSpPr/>
          <p:nvPr/>
        </p:nvSpPr>
        <p:spPr>
          <a:xfrm>
            <a:off x="8029899" y="14854264"/>
            <a:ext cx="1071563" cy="714376"/>
          </a:xfrm>
          <a:prstGeom prst="rect">
            <a:avLst/>
          </a:prstGeom>
          <a:solidFill>
            <a:srgbClr val="A355B8"/>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2" name="Shape 119"/>
          <p:cNvSpPr/>
          <p:nvPr/>
        </p:nvSpPr>
        <p:spPr>
          <a:xfrm>
            <a:off x="9629151" y="14061389"/>
            <a:ext cx="1071563" cy="714376"/>
          </a:xfrm>
          <a:prstGeom prst="rect">
            <a:avLst/>
          </a:prstGeom>
          <a:solidFill>
            <a:srgbClr val="33495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3" name="Shape 120"/>
          <p:cNvSpPr/>
          <p:nvPr/>
        </p:nvSpPr>
        <p:spPr>
          <a:xfrm>
            <a:off x="9629151" y="14854264"/>
            <a:ext cx="1071563" cy="714376"/>
          </a:xfrm>
          <a:prstGeom prst="rect">
            <a:avLst/>
          </a:prstGeom>
          <a:solidFill>
            <a:srgbClr val="2C3E5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4" name="Shape 121"/>
          <p:cNvSpPr/>
          <p:nvPr/>
        </p:nvSpPr>
        <p:spPr>
          <a:xfrm>
            <a:off x="12882906" y="14080370"/>
            <a:ext cx="1071563" cy="714376"/>
          </a:xfrm>
          <a:prstGeom prst="rect">
            <a:avLst/>
          </a:prstGeom>
          <a:solidFill>
            <a:srgbClr val="E87F04"/>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5" name="Shape 122"/>
          <p:cNvSpPr/>
          <p:nvPr/>
        </p:nvSpPr>
        <p:spPr>
          <a:xfrm>
            <a:off x="12882906" y="14873245"/>
            <a:ext cx="1071563" cy="714376"/>
          </a:xfrm>
          <a:prstGeom prst="rect">
            <a:avLst/>
          </a:prstGeom>
          <a:solidFill>
            <a:srgbClr val="D5530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6" name="Shape 123"/>
          <p:cNvSpPr/>
          <p:nvPr/>
        </p:nvSpPr>
        <p:spPr>
          <a:xfrm>
            <a:off x="14500574" y="14099351"/>
            <a:ext cx="1071564" cy="714376"/>
          </a:xfrm>
          <a:prstGeom prst="rect">
            <a:avLst/>
          </a:prstGeom>
          <a:solidFill>
            <a:srgbClr val="E94A35"/>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7" name="Shape 124"/>
          <p:cNvSpPr/>
          <p:nvPr/>
        </p:nvSpPr>
        <p:spPr>
          <a:xfrm>
            <a:off x="14500574" y="14892225"/>
            <a:ext cx="1071564" cy="714376"/>
          </a:xfrm>
          <a:prstGeom prst="rect">
            <a:avLst/>
          </a:prstGeom>
          <a:solidFill>
            <a:srgbClr val="C23724"/>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8" name="Shape 125"/>
          <p:cNvSpPr/>
          <p:nvPr/>
        </p:nvSpPr>
        <p:spPr>
          <a:xfrm>
            <a:off x="16118243" y="14099351"/>
            <a:ext cx="1071564" cy="714376"/>
          </a:xfrm>
          <a:prstGeom prst="rect">
            <a:avLst/>
          </a:prstGeom>
          <a:solidFill>
            <a:srgbClr val="D1D6D8"/>
          </a:solidFill>
          <a:ln w="12700">
            <a:miter lim="400000"/>
          </a:ln>
        </p:spPr>
        <p:txBody>
          <a:bodyPr lIns="45845" tIns="45845" rIns="45845" bIns="45845" anchor="ctr"/>
          <a:lstStyle/>
          <a:p>
            <a:pPr algn="ctr">
              <a:defRPr sz="2800">
                <a:solidFill>
                  <a:srgbClr val="7D7D7D"/>
                </a:solidFill>
                <a:latin typeface="+mn-lt"/>
                <a:ea typeface="+mn-ea"/>
                <a:cs typeface="+mn-cs"/>
                <a:sym typeface="Calibri"/>
              </a:defRPr>
            </a:pPr>
            <a:endParaRPr/>
          </a:p>
        </p:txBody>
      </p:sp>
      <p:sp>
        <p:nvSpPr>
          <p:cNvPr id="189" name="Shape 126"/>
          <p:cNvSpPr/>
          <p:nvPr/>
        </p:nvSpPr>
        <p:spPr>
          <a:xfrm>
            <a:off x="16118243" y="14892225"/>
            <a:ext cx="1071564" cy="714376"/>
          </a:xfrm>
          <a:prstGeom prst="rect">
            <a:avLst/>
          </a:prstGeom>
          <a:solidFill>
            <a:srgbClr val="B6BBC1"/>
          </a:solidFill>
          <a:ln w="12700">
            <a:miter lim="400000"/>
          </a:ln>
        </p:spPr>
        <p:txBody>
          <a:bodyPr lIns="45845" tIns="45845" rIns="45845" bIns="45845" anchor="ctr"/>
          <a:lstStyle/>
          <a:p>
            <a:pPr algn="ctr">
              <a:defRPr sz="2800">
                <a:solidFill>
                  <a:srgbClr val="7D7D7D"/>
                </a:solidFill>
                <a:latin typeface="+mn-lt"/>
                <a:ea typeface="+mn-ea"/>
                <a:cs typeface="+mn-cs"/>
                <a:sym typeface="Calibri"/>
              </a:defRPr>
            </a:pPr>
            <a:endParaRPr/>
          </a:p>
        </p:txBody>
      </p:sp>
      <p:sp>
        <p:nvSpPr>
          <p:cNvPr id="190" name="Shape 127"/>
          <p:cNvSpPr/>
          <p:nvPr/>
        </p:nvSpPr>
        <p:spPr>
          <a:xfrm>
            <a:off x="17717495" y="14099351"/>
            <a:ext cx="1071564" cy="714376"/>
          </a:xfrm>
          <a:prstGeom prst="rect">
            <a:avLst/>
          </a:prstGeom>
          <a:solidFill>
            <a:srgbClr val="94A5A6"/>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1" name="Shape 128"/>
          <p:cNvSpPr/>
          <p:nvPr/>
        </p:nvSpPr>
        <p:spPr>
          <a:xfrm>
            <a:off x="17717495" y="14892225"/>
            <a:ext cx="1071564" cy="714376"/>
          </a:xfrm>
          <a:prstGeom prst="rect">
            <a:avLst/>
          </a:prstGeom>
          <a:solidFill>
            <a:srgbClr val="7F8C8D"/>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2" name="Shape 149"/>
          <p:cNvSpPr/>
          <p:nvPr/>
        </p:nvSpPr>
        <p:spPr>
          <a:xfrm>
            <a:off x="11265236" y="14080370"/>
            <a:ext cx="1071563" cy="714376"/>
          </a:xfrm>
          <a:prstGeom prst="rect">
            <a:avLst/>
          </a:prstGeom>
          <a:solidFill>
            <a:srgbClr val="FECA0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3" name="Shape 150"/>
          <p:cNvSpPr/>
          <p:nvPr/>
        </p:nvSpPr>
        <p:spPr>
          <a:xfrm>
            <a:off x="11265236" y="14873245"/>
            <a:ext cx="1071563" cy="714376"/>
          </a:xfrm>
          <a:prstGeom prst="rect">
            <a:avLst/>
          </a:prstGeom>
          <a:solidFill>
            <a:srgbClr val="FFA70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4" name="Shape 2"/>
          <p:cNvSpPr/>
          <p:nvPr/>
        </p:nvSpPr>
        <p:spPr>
          <a:xfrm flipH="1">
            <a:off x="791481" y="571695"/>
            <a:ext cx="80708" cy="982266"/>
          </a:xfrm>
          <a:prstGeom prst="rect">
            <a:avLst/>
          </a:prstGeom>
          <a:solidFill>
            <a:srgbClr val="3498DB"/>
          </a:solidFill>
          <a:ln w="12700">
            <a:miter lim="400000"/>
          </a:ln>
        </p:spPr>
        <p:txBody>
          <a:bodyPr lIns="45845" tIns="45845" rIns="45845" bIns="45845" anchor="ctr"/>
          <a:lstStyle/>
          <a:p>
            <a:pPr algn="ctr">
              <a:defRPr sz="2400">
                <a:solidFill>
                  <a:srgbClr val="060C13"/>
                </a:solidFill>
              </a:defRPr>
            </a:pPr>
            <a:endParaRPr/>
          </a:p>
        </p:txBody>
      </p:sp>
      <p:sp>
        <p:nvSpPr>
          <p:cNvPr id="195" name="目录"/>
          <p:cNvSpPr/>
          <p:nvPr/>
        </p:nvSpPr>
        <p:spPr>
          <a:xfrm>
            <a:off x="872189" y="636555"/>
            <a:ext cx="20010434" cy="1137034"/>
          </a:xfrm>
          <a:prstGeom prst="rect">
            <a:avLst/>
          </a:prstGeom>
          <a:ln w="3175">
            <a:miter lim="400000"/>
          </a:ln>
          <a:extLst>
            <a:ext uri="{C572A759-6A51-4108-AA02-DFA0A04FC94B}">
              <ma14:wrappingTextBoxFlag xmlns:ma14="http://schemas.microsoft.com/office/mac/drawingml/2011/main" xmlns="" val="1"/>
            </a:ext>
          </a:extLst>
        </p:spPr>
        <p:txBody>
          <a:bodyPr lIns="45845" tIns="45845" rIns="45845" bIns="45845" anchor="ctr">
            <a:normAutofit/>
          </a:bodyPr>
          <a:lstStyle>
            <a:lvl1pPr defTabSz="1682495">
              <a:defRPr sz="5800" b="1">
                <a:latin typeface="微软雅黑"/>
                <a:ea typeface="微软雅黑"/>
                <a:cs typeface="微软雅黑"/>
                <a:sym typeface="微软雅黑"/>
              </a:defRPr>
            </a:lvl1pPr>
          </a:lstStyle>
          <a:p>
            <a:r>
              <a:rPr lang="zh-CN" altLang="en-US" dirty="0"/>
              <a:t>前言</a:t>
            </a:r>
            <a:endParaRPr dirty="0"/>
          </a:p>
        </p:txBody>
      </p:sp>
      <p:sp>
        <p:nvSpPr>
          <p:cNvPr id="3" name="文本框 2">
            <a:extLst>
              <a:ext uri="{FF2B5EF4-FFF2-40B4-BE49-F238E27FC236}">
                <a16:creationId xmlns:a16="http://schemas.microsoft.com/office/drawing/2014/main" id="{FD417B5A-6C46-43BB-ABAF-E836872C65C5}"/>
              </a:ext>
            </a:extLst>
          </p:cNvPr>
          <p:cNvSpPr txBox="1"/>
          <p:nvPr/>
        </p:nvSpPr>
        <p:spPr>
          <a:xfrm>
            <a:off x="2090097" y="3334871"/>
            <a:ext cx="16584706" cy="3047240"/>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845" tIns="45845" rIns="45845" bIns="45845" numCol="1" spcCol="38100" rtlCol="0" anchor="t">
            <a:spAutoFit/>
          </a:bodyPr>
          <a:lstStyle/>
          <a:p>
            <a:pPr marL="0" marR="0" indent="0" algn="l" defTabSz="1836439" rtl="0" fontAlgn="auto" latinLnBrk="0" hangingPunct="0">
              <a:lnSpc>
                <a:spcPct val="100000"/>
              </a:lnSpc>
              <a:spcBef>
                <a:spcPts val="0"/>
              </a:spcBef>
              <a:spcAft>
                <a:spcPts val="0"/>
              </a:spcAft>
              <a:buClrTx/>
              <a:buSzTx/>
              <a:buFontTx/>
              <a:buNone/>
              <a:tabLst/>
            </a:pPr>
            <a:r>
              <a:rPr kumimoji="0" lang="zh-CN" altLang="en-US" sz="3200" b="0" i="0" u="none" strike="noStrike" cap="none" spc="0" normalizeH="0" baseline="0" dirty="0">
                <a:ln>
                  <a:noFill/>
                </a:ln>
                <a:solidFill>
                  <a:srgbClr val="000000"/>
                </a:solidFill>
                <a:effectLst/>
                <a:uFillTx/>
                <a:latin typeface="+mj-lt"/>
                <a:ea typeface="+mj-ea"/>
                <a:cs typeface="+mj-cs"/>
                <a:sym typeface="Helvetica"/>
              </a:rPr>
              <a:t>后端开发时，经常会遇到查数据量比较大的表</a:t>
            </a:r>
            <a:endParaRPr kumimoji="0" lang="en-US" altLang="zh-CN" sz="3200" b="0" i="0" u="none" strike="noStrike" cap="none" spc="0" normalizeH="0" baseline="0" dirty="0">
              <a:ln>
                <a:noFill/>
              </a:ln>
              <a:solidFill>
                <a:srgbClr val="000000"/>
              </a:solidFill>
              <a:effectLst/>
              <a:uFillTx/>
              <a:latin typeface="+mj-lt"/>
              <a:ea typeface="+mj-ea"/>
              <a:cs typeface="+mj-cs"/>
              <a:sym typeface="Helvetica"/>
            </a:endParaRPr>
          </a:p>
          <a:p>
            <a:pPr marL="0" marR="0" indent="0" algn="l" defTabSz="1836439" rtl="0" fontAlgn="auto" latinLnBrk="0" hangingPunct="0">
              <a:lnSpc>
                <a:spcPct val="100000"/>
              </a:lnSpc>
              <a:spcBef>
                <a:spcPts val="0"/>
              </a:spcBef>
              <a:spcAft>
                <a:spcPts val="0"/>
              </a:spcAft>
              <a:buClrTx/>
              <a:buSzTx/>
              <a:buFontTx/>
              <a:buNone/>
              <a:tabLst/>
            </a:pPr>
            <a:endParaRPr lang="en-US" altLang="zh-CN" dirty="0"/>
          </a:p>
          <a:p>
            <a:pPr marL="0" marR="0" indent="0" algn="l" defTabSz="1836439" rtl="0" fontAlgn="auto" latinLnBrk="0" hangingPunct="0">
              <a:lnSpc>
                <a:spcPct val="100000"/>
              </a:lnSpc>
              <a:spcBef>
                <a:spcPts val="0"/>
              </a:spcBef>
              <a:spcAft>
                <a:spcPts val="0"/>
              </a:spcAft>
              <a:buClrTx/>
              <a:buSzTx/>
              <a:buFontTx/>
              <a:buNone/>
              <a:tabLst/>
            </a:pPr>
            <a:r>
              <a:rPr kumimoji="0" lang="zh-CN" altLang="en-US" sz="3200" b="0" i="0" u="none" strike="noStrike" cap="none" spc="0" normalizeH="0" baseline="0" dirty="0">
                <a:ln>
                  <a:noFill/>
                </a:ln>
                <a:solidFill>
                  <a:srgbClr val="000000"/>
                </a:solidFill>
                <a:effectLst/>
                <a:uFillTx/>
                <a:latin typeface="+mj-lt"/>
                <a:ea typeface="+mj-ea"/>
                <a:cs typeface="+mj-cs"/>
                <a:sym typeface="Helvetica"/>
              </a:rPr>
              <a:t>我们经常会对表添加索引来提升查询效率</a:t>
            </a:r>
            <a:endParaRPr kumimoji="0" lang="en-US" altLang="zh-CN" sz="3200" b="0" i="0" u="none" strike="noStrike" cap="none" spc="0" normalizeH="0" baseline="0" dirty="0">
              <a:ln>
                <a:noFill/>
              </a:ln>
              <a:solidFill>
                <a:srgbClr val="000000"/>
              </a:solidFill>
              <a:effectLst/>
              <a:uFillTx/>
              <a:latin typeface="+mj-lt"/>
              <a:ea typeface="+mj-ea"/>
              <a:cs typeface="+mj-cs"/>
              <a:sym typeface="Helvetica"/>
            </a:endParaRPr>
          </a:p>
          <a:p>
            <a:pPr marL="0" marR="0" indent="0" algn="l" defTabSz="1836439" rtl="0" fontAlgn="auto" latinLnBrk="0" hangingPunct="0">
              <a:lnSpc>
                <a:spcPct val="100000"/>
              </a:lnSpc>
              <a:spcBef>
                <a:spcPts val="0"/>
              </a:spcBef>
              <a:spcAft>
                <a:spcPts val="0"/>
              </a:spcAft>
              <a:buClrTx/>
              <a:buSzTx/>
              <a:buFontTx/>
              <a:buNone/>
              <a:tabLst/>
            </a:pPr>
            <a:endParaRPr lang="en-US" altLang="zh-CN" dirty="0"/>
          </a:p>
          <a:p>
            <a:pPr marL="0" marR="0" indent="0" algn="l" defTabSz="1836439" rtl="0" fontAlgn="auto" latinLnBrk="0" hangingPunct="0">
              <a:lnSpc>
                <a:spcPct val="100000"/>
              </a:lnSpc>
              <a:spcBef>
                <a:spcPts val="0"/>
              </a:spcBef>
              <a:spcAft>
                <a:spcPts val="0"/>
              </a:spcAft>
              <a:buClrTx/>
              <a:buSzTx/>
              <a:buFontTx/>
              <a:buNone/>
              <a:tabLst/>
            </a:pPr>
            <a:r>
              <a:rPr kumimoji="0" lang="en-US" altLang="zh-CN" sz="3200" b="0" i="0" u="none" strike="noStrike" cap="none" spc="0" normalizeH="0" baseline="0" dirty="0">
                <a:ln>
                  <a:noFill/>
                </a:ln>
                <a:solidFill>
                  <a:srgbClr val="000000"/>
                </a:solidFill>
                <a:effectLst/>
                <a:uFillTx/>
                <a:latin typeface="+mj-lt"/>
                <a:ea typeface="+mj-ea"/>
                <a:cs typeface="+mj-cs"/>
                <a:sym typeface="Helvetica"/>
              </a:rPr>
              <a:t>explain </a:t>
            </a:r>
            <a:r>
              <a:rPr kumimoji="0" lang="zh-CN" altLang="en-US" sz="3200" b="0" i="0" u="none" strike="noStrike" cap="none" spc="0" normalizeH="0" baseline="0" dirty="0">
                <a:ln>
                  <a:noFill/>
                </a:ln>
                <a:solidFill>
                  <a:srgbClr val="000000"/>
                </a:solidFill>
                <a:effectLst/>
                <a:uFillTx/>
                <a:latin typeface="+mj-lt"/>
                <a:ea typeface="+mj-ea"/>
                <a:cs typeface="+mj-cs"/>
                <a:sym typeface="Helvetica"/>
              </a:rPr>
              <a:t>语句能够比较好地让我们了解一个语句的执行过程，方便我们去优化查询语句</a:t>
            </a:r>
            <a:endParaRPr kumimoji="0" lang="en-US" altLang="zh-CN" sz="3200" b="0" i="0" u="none" strike="noStrike" cap="none" spc="0" normalizeH="0" baseline="0" dirty="0">
              <a:ln>
                <a:noFill/>
              </a:ln>
              <a:solidFill>
                <a:srgbClr val="000000"/>
              </a:solidFill>
              <a:effectLst/>
              <a:uFillTx/>
              <a:latin typeface="+mj-lt"/>
              <a:ea typeface="+mj-ea"/>
              <a:cs typeface="+mj-cs"/>
              <a:sym typeface="Helvetica"/>
            </a:endParaRPr>
          </a:p>
          <a:p>
            <a:pPr marL="0" marR="0" indent="0" algn="l" defTabSz="1836439"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dirty="0">
              <a:ln>
                <a:noFill/>
              </a:ln>
              <a:solidFill>
                <a:srgbClr val="000000"/>
              </a:solidFill>
              <a:effectLst/>
              <a:uFillTx/>
              <a:latin typeface="+mj-lt"/>
              <a:ea typeface="+mj-ea"/>
              <a:cs typeface="+mj-cs"/>
              <a:sym typeface="Helvetica"/>
            </a:endParaRPr>
          </a:p>
        </p:txBody>
      </p:sp>
    </p:spTree>
    <p:extLst>
      <p:ext uri="{BB962C8B-B14F-4D97-AF65-F5344CB8AC3E}">
        <p14:creationId xmlns:p14="http://schemas.microsoft.com/office/powerpoint/2010/main" val="62648436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Shape 111"/>
          <p:cNvSpPr/>
          <p:nvPr/>
        </p:nvSpPr>
        <p:spPr>
          <a:xfrm>
            <a:off x="3176892" y="14042408"/>
            <a:ext cx="1071563" cy="714376"/>
          </a:xfrm>
          <a:prstGeom prst="rect">
            <a:avLst/>
          </a:prstGeom>
          <a:solidFill>
            <a:srgbClr val="35AEF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5" name="Shape 112"/>
          <p:cNvSpPr/>
          <p:nvPr/>
        </p:nvSpPr>
        <p:spPr>
          <a:xfrm>
            <a:off x="3176892" y="14835283"/>
            <a:ext cx="1071563" cy="714376"/>
          </a:xfrm>
          <a:prstGeom prst="rect">
            <a:avLst/>
          </a:prstGeom>
          <a:solidFill>
            <a:srgbClr val="2293D6"/>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6" name="Shape 113"/>
          <p:cNvSpPr/>
          <p:nvPr/>
        </p:nvSpPr>
        <p:spPr>
          <a:xfrm>
            <a:off x="4794561" y="14042408"/>
            <a:ext cx="1071564" cy="714376"/>
          </a:xfrm>
          <a:prstGeom prst="rect">
            <a:avLst/>
          </a:prstGeom>
          <a:solidFill>
            <a:srgbClr val="00BD9C"/>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7" name="Shape 114"/>
          <p:cNvSpPr/>
          <p:nvPr/>
        </p:nvSpPr>
        <p:spPr>
          <a:xfrm>
            <a:off x="4794561" y="14835283"/>
            <a:ext cx="1071564" cy="714376"/>
          </a:xfrm>
          <a:prstGeom prst="rect">
            <a:avLst/>
          </a:prstGeom>
          <a:solidFill>
            <a:srgbClr val="00A185"/>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8" name="Shape 115"/>
          <p:cNvSpPr/>
          <p:nvPr/>
        </p:nvSpPr>
        <p:spPr>
          <a:xfrm>
            <a:off x="6412230" y="14061389"/>
            <a:ext cx="1071564" cy="714376"/>
          </a:xfrm>
          <a:prstGeom prst="rect">
            <a:avLst/>
          </a:prstGeom>
          <a:solidFill>
            <a:srgbClr val="2AE37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9" name="Shape 116"/>
          <p:cNvSpPr/>
          <p:nvPr/>
        </p:nvSpPr>
        <p:spPr>
          <a:xfrm>
            <a:off x="6412230" y="14854264"/>
            <a:ext cx="1071564" cy="714376"/>
          </a:xfrm>
          <a:prstGeom prst="rect">
            <a:avLst/>
          </a:prstGeom>
          <a:solidFill>
            <a:srgbClr val="1FCD6D"/>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0" name="Shape 117"/>
          <p:cNvSpPr/>
          <p:nvPr/>
        </p:nvSpPr>
        <p:spPr>
          <a:xfrm>
            <a:off x="8029899" y="14061389"/>
            <a:ext cx="1071563" cy="714376"/>
          </a:xfrm>
          <a:prstGeom prst="rect">
            <a:avLst/>
          </a:prstGeom>
          <a:solidFill>
            <a:srgbClr val="C059F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1" name="Shape 118"/>
          <p:cNvSpPr/>
          <p:nvPr/>
        </p:nvSpPr>
        <p:spPr>
          <a:xfrm>
            <a:off x="8029899" y="14854264"/>
            <a:ext cx="1071563" cy="714376"/>
          </a:xfrm>
          <a:prstGeom prst="rect">
            <a:avLst/>
          </a:prstGeom>
          <a:solidFill>
            <a:srgbClr val="A355B8"/>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2" name="Shape 119"/>
          <p:cNvSpPr/>
          <p:nvPr/>
        </p:nvSpPr>
        <p:spPr>
          <a:xfrm>
            <a:off x="9629151" y="14061389"/>
            <a:ext cx="1071563" cy="714376"/>
          </a:xfrm>
          <a:prstGeom prst="rect">
            <a:avLst/>
          </a:prstGeom>
          <a:solidFill>
            <a:srgbClr val="33495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3" name="Shape 120"/>
          <p:cNvSpPr/>
          <p:nvPr/>
        </p:nvSpPr>
        <p:spPr>
          <a:xfrm>
            <a:off x="9629151" y="14854264"/>
            <a:ext cx="1071563" cy="714376"/>
          </a:xfrm>
          <a:prstGeom prst="rect">
            <a:avLst/>
          </a:prstGeom>
          <a:solidFill>
            <a:srgbClr val="2C3E5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4" name="Shape 121"/>
          <p:cNvSpPr/>
          <p:nvPr/>
        </p:nvSpPr>
        <p:spPr>
          <a:xfrm>
            <a:off x="12882906" y="14080370"/>
            <a:ext cx="1071563" cy="714376"/>
          </a:xfrm>
          <a:prstGeom prst="rect">
            <a:avLst/>
          </a:prstGeom>
          <a:solidFill>
            <a:srgbClr val="E87F04"/>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5" name="Shape 122"/>
          <p:cNvSpPr/>
          <p:nvPr/>
        </p:nvSpPr>
        <p:spPr>
          <a:xfrm>
            <a:off x="12882906" y="14873245"/>
            <a:ext cx="1071563" cy="714376"/>
          </a:xfrm>
          <a:prstGeom prst="rect">
            <a:avLst/>
          </a:prstGeom>
          <a:solidFill>
            <a:srgbClr val="D5530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6" name="Shape 123"/>
          <p:cNvSpPr/>
          <p:nvPr/>
        </p:nvSpPr>
        <p:spPr>
          <a:xfrm>
            <a:off x="14500574" y="14099351"/>
            <a:ext cx="1071564" cy="714376"/>
          </a:xfrm>
          <a:prstGeom prst="rect">
            <a:avLst/>
          </a:prstGeom>
          <a:solidFill>
            <a:srgbClr val="E94A35"/>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7" name="Shape 124"/>
          <p:cNvSpPr/>
          <p:nvPr/>
        </p:nvSpPr>
        <p:spPr>
          <a:xfrm>
            <a:off x="14500574" y="14892225"/>
            <a:ext cx="1071564" cy="714376"/>
          </a:xfrm>
          <a:prstGeom prst="rect">
            <a:avLst/>
          </a:prstGeom>
          <a:solidFill>
            <a:srgbClr val="C23724"/>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8" name="Shape 125"/>
          <p:cNvSpPr/>
          <p:nvPr/>
        </p:nvSpPr>
        <p:spPr>
          <a:xfrm>
            <a:off x="16118243" y="14099351"/>
            <a:ext cx="1071564" cy="714376"/>
          </a:xfrm>
          <a:prstGeom prst="rect">
            <a:avLst/>
          </a:prstGeom>
          <a:solidFill>
            <a:srgbClr val="D1D6D8"/>
          </a:solidFill>
          <a:ln w="12700">
            <a:miter lim="400000"/>
          </a:ln>
        </p:spPr>
        <p:txBody>
          <a:bodyPr lIns="45845" tIns="45845" rIns="45845" bIns="45845" anchor="ctr"/>
          <a:lstStyle/>
          <a:p>
            <a:pPr algn="ctr">
              <a:defRPr sz="2800">
                <a:solidFill>
                  <a:srgbClr val="7D7D7D"/>
                </a:solidFill>
                <a:latin typeface="+mn-lt"/>
                <a:ea typeface="+mn-ea"/>
                <a:cs typeface="+mn-cs"/>
                <a:sym typeface="Calibri"/>
              </a:defRPr>
            </a:pPr>
            <a:endParaRPr/>
          </a:p>
        </p:txBody>
      </p:sp>
      <p:sp>
        <p:nvSpPr>
          <p:cNvPr id="189" name="Shape 126"/>
          <p:cNvSpPr/>
          <p:nvPr/>
        </p:nvSpPr>
        <p:spPr>
          <a:xfrm>
            <a:off x="16118243" y="14892225"/>
            <a:ext cx="1071564" cy="714376"/>
          </a:xfrm>
          <a:prstGeom prst="rect">
            <a:avLst/>
          </a:prstGeom>
          <a:solidFill>
            <a:srgbClr val="B6BBC1"/>
          </a:solidFill>
          <a:ln w="12700">
            <a:miter lim="400000"/>
          </a:ln>
        </p:spPr>
        <p:txBody>
          <a:bodyPr lIns="45845" tIns="45845" rIns="45845" bIns="45845" anchor="ctr"/>
          <a:lstStyle/>
          <a:p>
            <a:pPr algn="ctr">
              <a:defRPr sz="2800">
                <a:solidFill>
                  <a:srgbClr val="7D7D7D"/>
                </a:solidFill>
                <a:latin typeface="+mn-lt"/>
                <a:ea typeface="+mn-ea"/>
                <a:cs typeface="+mn-cs"/>
                <a:sym typeface="Calibri"/>
              </a:defRPr>
            </a:pPr>
            <a:endParaRPr/>
          </a:p>
        </p:txBody>
      </p:sp>
      <p:sp>
        <p:nvSpPr>
          <p:cNvPr id="190" name="Shape 127"/>
          <p:cNvSpPr/>
          <p:nvPr/>
        </p:nvSpPr>
        <p:spPr>
          <a:xfrm>
            <a:off x="17717495" y="14099351"/>
            <a:ext cx="1071564" cy="714376"/>
          </a:xfrm>
          <a:prstGeom prst="rect">
            <a:avLst/>
          </a:prstGeom>
          <a:solidFill>
            <a:srgbClr val="94A5A6"/>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1" name="Shape 128"/>
          <p:cNvSpPr/>
          <p:nvPr/>
        </p:nvSpPr>
        <p:spPr>
          <a:xfrm>
            <a:off x="17717495" y="14892225"/>
            <a:ext cx="1071564" cy="714376"/>
          </a:xfrm>
          <a:prstGeom prst="rect">
            <a:avLst/>
          </a:prstGeom>
          <a:solidFill>
            <a:srgbClr val="7F8C8D"/>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2" name="Shape 149"/>
          <p:cNvSpPr/>
          <p:nvPr/>
        </p:nvSpPr>
        <p:spPr>
          <a:xfrm>
            <a:off x="11265236" y="14080370"/>
            <a:ext cx="1071563" cy="714376"/>
          </a:xfrm>
          <a:prstGeom prst="rect">
            <a:avLst/>
          </a:prstGeom>
          <a:solidFill>
            <a:srgbClr val="FECA0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3" name="Shape 150"/>
          <p:cNvSpPr/>
          <p:nvPr/>
        </p:nvSpPr>
        <p:spPr>
          <a:xfrm>
            <a:off x="11265236" y="14873245"/>
            <a:ext cx="1071563" cy="714376"/>
          </a:xfrm>
          <a:prstGeom prst="rect">
            <a:avLst/>
          </a:prstGeom>
          <a:solidFill>
            <a:srgbClr val="FFA70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4" name="Shape 2"/>
          <p:cNvSpPr/>
          <p:nvPr/>
        </p:nvSpPr>
        <p:spPr>
          <a:xfrm flipH="1">
            <a:off x="791481" y="571695"/>
            <a:ext cx="80708" cy="982266"/>
          </a:xfrm>
          <a:prstGeom prst="rect">
            <a:avLst/>
          </a:prstGeom>
          <a:solidFill>
            <a:srgbClr val="3498DB"/>
          </a:solidFill>
          <a:ln w="12700">
            <a:miter lim="400000"/>
          </a:ln>
        </p:spPr>
        <p:txBody>
          <a:bodyPr lIns="45845" tIns="45845" rIns="45845" bIns="45845" anchor="ctr"/>
          <a:lstStyle/>
          <a:p>
            <a:pPr algn="ctr">
              <a:defRPr sz="2400">
                <a:solidFill>
                  <a:srgbClr val="060C13"/>
                </a:solidFill>
              </a:defRPr>
            </a:pPr>
            <a:endParaRPr/>
          </a:p>
        </p:txBody>
      </p:sp>
      <p:sp>
        <p:nvSpPr>
          <p:cNvPr id="195" name="目录"/>
          <p:cNvSpPr/>
          <p:nvPr/>
        </p:nvSpPr>
        <p:spPr>
          <a:xfrm>
            <a:off x="1078740" y="494311"/>
            <a:ext cx="20010434" cy="1137034"/>
          </a:xfrm>
          <a:prstGeom prst="rect">
            <a:avLst/>
          </a:prstGeom>
          <a:ln w="3175">
            <a:miter lim="400000"/>
          </a:ln>
          <a:extLst>
            <a:ext uri="{C572A759-6A51-4108-AA02-DFA0A04FC94B}">
              <ma14:wrappingTextBoxFlag xmlns:ma14="http://schemas.microsoft.com/office/mac/drawingml/2011/main" xmlns="" val="1"/>
            </a:ext>
          </a:extLst>
        </p:spPr>
        <p:txBody>
          <a:bodyPr lIns="45845" tIns="45845" rIns="45845" bIns="45845" anchor="ctr">
            <a:normAutofit/>
          </a:bodyPr>
          <a:lstStyle>
            <a:lvl1pPr defTabSz="1682495">
              <a:defRPr sz="5800" b="1">
                <a:latin typeface="微软雅黑"/>
                <a:ea typeface="微软雅黑"/>
                <a:cs typeface="微软雅黑"/>
                <a:sym typeface="微软雅黑"/>
              </a:defRPr>
            </a:lvl1pPr>
          </a:lstStyle>
          <a:p>
            <a:r>
              <a:rPr lang="en-US" altLang="zh-CN" dirty="0"/>
              <a:t>explain </a:t>
            </a:r>
            <a:r>
              <a:rPr lang="zh-CN" altLang="en-US" dirty="0"/>
              <a:t>关联类型</a:t>
            </a:r>
            <a:endParaRPr lang="zh-CN" altLang="en-US" b="0" dirty="0"/>
          </a:p>
        </p:txBody>
      </p:sp>
      <p:sp>
        <p:nvSpPr>
          <p:cNvPr id="24" name="文本框 23">
            <a:extLst>
              <a:ext uri="{FF2B5EF4-FFF2-40B4-BE49-F238E27FC236}">
                <a16:creationId xmlns:a16="http://schemas.microsoft.com/office/drawing/2014/main" id="{7B0576AD-5F81-426B-AB60-F1615BECCA21}"/>
              </a:ext>
            </a:extLst>
          </p:cNvPr>
          <p:cNvSpPr txBox="1"/>
          <p:nvPr/>
        </p:nvSpPr>
        <p:spPr>
          <a:xfrm>
            <a:off x="873571" y="2073170"/>
            <a:ext cx="1208275" cy="585028"/>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845" tIns="45845" rIns="45845" bIns="45845" numCol="1" spcCol="38100" rtlCol="0" anchor="t">
            <a:spAutoFit/>
          </a:bodyPr>
          <a:lstStyle/>
          <a:p>
            <a:r>
              <a:rPr lang="en-US" altLang="zh-CN" b="1" dirty="0"/>
              <a:t>range</a:t>
            </a:r>
          </a:p>
        </p:txBody>
      </p:sp>
      <p:sp>
        <p:nvSpPr>
          <p:cNvPr id="3" name="矩形 2">
            <a:extLst>
              <a:ext uri="{FF2B5EF4-FFF2-40B4-BE49-F238E27FC236}">
                <a16:creationId xmlns:a16="http://schemas.microsoft.com/office/drawing/2014/main" id="{0809EC85-9F60-4556-80AC-B13520311726}"/>
              </a:ext>
            </a:extLst>
          </p:cNvPr>
          <p:cNvSpPr/>
          <p:nvPr/>
        </p:nvSpPr>
        <p:spPr>
          <a:xfrm>
            <a:off x="791481" y="2963105"/>
            <a:ext cx="12192000" cy="1569660"/>
          </a:xfrm>
          <a:prstGeom prst="rect">
            <a:avLst/>
          </a:prstGeom>
        </p:spPr>
        <p:txBody>
          <a:bodyPr>
            <a:spAutoFit/>
          </a:bodyPr>
          <a:lstStyle/>
          <a:p>
            <a:r>
              <a:rPr lang="zh-CN" altLang="en-US" sz="2400" dirty="0">
                <a:solidFill>
                  <a:srgbClr val="333333"/>
                </a:solidFill>
                <a:latin typeface="Helvetica Neue"/>
              </a:rPr>
              <a:t>       使用索引在给出的范围内检索匹配的行。</a:t>
            </a:r>
            <a:r>
              <a:rPr lang="en-US" altLang="zh-CN" sz="2400" dirty="0">
                <a:solidFill>
                  <a:srgbClr val="333333"/>
                </a:solidFill>
                <a:latin typeface="Helvetica Neue"/>
              </a:rPr>
              <a:t>key</a:t>
            </a:r>
            <a:r>
              <a:rPr lang="zh-CN" altLang="en-US" sz="2400" dirty="0">
                <a:solidFill>
                  <a:srgbClr val="333333"/>
                </a:solidFill>
                <a:latin typeface="Helvetica Neue"/>
              </a:rPr>
              <a:t>列显示的值表示使用的索引是什么。</a:t>
            </a:r>
            <a:r>
              <a:rPr lang="en-US" altLang="zh-CN" sz="2400" dirty="0" err="1">
                <a:solidFill>
                  <a:srgbClr val="333333"/>
                </a:solidFill>
                <a:latin typeface="Helvetica Neue"/>
              </a:rPr>
              <a:t>key_len</a:t>
            </a:r>
            <a:r>
              <a:rPr lang="zh-CN" altLang="en-US" sz="2400" dirty="0">
                <a:solidFill>
                  <a:srgbClr val="333333"/>
                </a:solidFill>
                <a:latin typeface="Helvetica Neue"/>
              </a:rPr>
              <a:t>包含了索引使用的行的长度。</a:t>
            </a:r>
            <a:r>
              <a:rPr lang="en-US" altLang="zh-CN" sz="2400" dirty="0">
                <a:solidFill>
                  <a:srgbClr val="333333"/>
                </a:solidFill>
                <a:latin typeface="Helvetica Neue"/>
              </a:rPr>
              <a:t>ref</a:t>
            </a:r>
            <a:r>
              <a:rPr lang="zh-CN" altLang="en-US" sz="2400" dirty="0">
                <a:solidFill>
                  <a:srgbClr val="333333"/>
                </a:solidFill>
                <a:latin typeface="Helvetica Neue"/>
              </a:rPr>
              <a:t>列在这种关联类型中显示为</a:t>
            </a:r>
            <a:r>
              <a:rPr lang="en-US" altLang="zh-CN" sz="2400" dirty="0">
                <a:solidFill>
                  <a:srgbClr val="333333"/>
                </a:solidFill>
                <a:latin typeface="Helvetica Neue"/>
              </a:rPr>
              <a:t>null</a:t>
            </a:r>
            <a:r>
              <a:rPr lang="zh-CN" altLang="en-US" sz="2400" dirty="0">
                <a:solidFill>
                  <a:srgbClr val="333333"/>
                </a:solidFill>
                <a:latin typeface="Helvetica Neue"/>
              </a:rPr>
              <a:t>。</a:t>
            </a:r>
            <a:r>
              <a:rPr lang="en-US" altLang="zh-CN" sz="2400" dirty="0"/>
              <a:t/>
            </a:r>
            <a:br>
              <a:rPr lang="en-US" altLang="zh-CN" sz="2400" dirty="0"/>
            </a:br>
            <a:r>
              <a:rPr lang="en-US" altLang="zh-CN" sz="2400" dirty="0"/>
              <a:t>       </a:t>
            </a:r>
            <a:r>
              <a:rPr lang="en-US" altLang="zh-CN" sz="2400" dirty="0">
                <a:solidFill>
                  <a:srgbClr val="333333"/>
                </a:solidFill>
                <a:latin typeface="Helvetica Neue"/>
              </a:rPr>
              <a:t>range</a:t>
            </a:r>
            <a:r>
              <a:rPr lang="zh-CN" altLang="en-US" sz="2400" dirty="0">
                <a:solidFill>
                  <a:srgbClr val="333333"/>
                </a:solidFill>
                <a:latin typeface="Helvetica Neue"/>
              </a:rPr>
              <a:t>关联类型可以在 </a:t>
            </a:r>
            <a:r>
              <a:rPr lang="en-US" altLang="zh-CN" sz="2400" dirty="0">
                <a:solidFill>
                  <a:srgbClr val="333333"/>
                </a:solidFill>
                <a:latin typeface="Helvetica Neue"/>
              </a:rPr>
              <a:t>=, &lt;&gt;, &gt;, &gt;=, &lt;, &lt;=, IS NULL, &lt;=&gt;, BETWEEN, LIKE, or IN()</a:t>
            </a:r>
            <a:r>
              <a:rPr lang="zh-CN" altLang="en-US" sz="2400" dirty="0">
                <a:solidFill>
                  <a:srgbClr val="333333"/>
                </a:solidFill>
                <a:latin typeface="Helvetica Neue"/>
              </a:rPr>
              <a:t>等操作符中使用。</a:t>
            </a:r>
            <a:endParaRPr lang="zh-CN" altLang="en-US" sz="2400" dirty="0"/>
          </a:p>
        </p:txBody>
      </p:sp>
      <p:pic>
        <p:nvPicPr>
          <p:cNvPr id="7" name="图片 6">
            <a:extLst>
              <a:ext uri="{FF2B5EF4-FFF2-40B4-BE49-F238E27FC236}">
                <a16:creationId xmlns:a16="http://schemas.microsoft.com/office/drawing/2014/main" id="{F72B4BA6-5E50-4B5B-8834-773EDEC6DC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189" y="5149156"/>
            <a:ext cx="8755581" cy="4034080"/>
          </a:xfrm>
          <a:prstGeom prst="rect">
            <a:avLst/>
          </a:prstGeom>
        </p:spPr>
      </p:pic>
    </p:spTree>
    <p:extLst>
      <p:ext uri="{BB962C8B-B14F-4D97-AF65-F5344CB8AC3E}">
        <p14:creationId xmlns:p14="http://schemas.microsoft.com/office/powerpoint/2010/main" val="207540014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Shape 111"/>
          <p:cNvSpPr/>
          <p:nvPr/>
        </p:nvSpPr>
        <p:spPr>
          <a:xfrm>
            <a:off x="3176892" y="14042408"/>
            <a:ext cx="1071563" cy="714376"/>
          </a:xfrm>
          <a:prstGeom prst="rect">
            <a:avLst/>
          </a:prstGeom>
          <a:solidFill>
            <a:srgbClr val="35AEF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5" name="Shape 112"/>
          <p:cNvSpPr/>
          <p:nvPr/>
        </p:nvSpPr>
        <p:spPr>
          <a:xfrm>
            <a:off x="3176892" y="14835283"/>
            <a:ext cx="1071563" cy="714376"/>
          </a:xfrm>
          <a:prstGeom prst="rect">
            <a:avLst/>
          </a:prstGeom>
          <a:solidFill>
            <a:srgbClr val="2293D6"/>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6" name="Shape 113"/>
          <p:cNvSpPr/>
          <p:nvPr/>
        </p:nvSpPr>
        <p:spPr>
          <a:xfrm>
            <a:off x="4794561" y="14042408"/>
            <a:ext cx="1071564" cy="714376"/>
          </a:xfrm>
          <a:prstGeom prst="rect">
            <a:avLst/>
          </a:prstGeom>
          <a:solidFill>
            <a:srgbClr val="00BD9C"/>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7" name="Shape 114"/>
          <p:cNvSpPr/>
          <p:nvPr/>
        </p:nvSpPr>
        <p:spPr>
          <a:xfrm>
            <a:off x="4794561" y="14835283"/>
            <a:ext cx="1071564" cy="714376"/>
          </a:xfrm>
          <a:prstGeom prst="rect">
            <a:avLst/>
          </a:prstGeom>
          <a:solidFill>
            <a:srgbClr val="00A185"/>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8" name="Shape 115"/>
          <p:cNvSpPr/>
          <p:nvPr/>
        </p:nvSpPr>
        <p:spPr>
          <a:xfrm>
            <a:off x="6412230" y="14061389"/>
            <a:ext cx="1071564" cy="714376"/>
          </a:xfrm>
          <a:prstGeom prst="rect">
            <a:avLst/>
          </a:prstGeom>
          <a:solidFill>
            <a:srgbClr val="2AE37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9" name="Shape 116"/>
          <p:cNvSpPr/>
          <p:nvPr/>
        </p:nvSpPr>
        <p:spPr>
          <a:xfrm>
            <a:off x="6412230" y="14854264"/>
            <a:ext cx="1071564" cy="714376"/>
          </a:xfrm>
          <a:prstGeom prst="rect">
            <a:avLst/>
          </a:prstGeom>
          <a:solidFill>
            <a:srgbClr val="1FCD6D"/>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0" name="Shape 117"/>
          <p:cNvSpPr/>
          <p:nvPr/>
        </p:nvSpPr>
        <p:spPr>
          <a:xfrm>
            <a:off x="8029899" y="14061389"/>
            <a:ext cx="1071563" cy="714376"/>
          </a:xfrm>
          <a:prstGeom prst="rect">
            <a:avLst/>
          </a:prstGeom>
          <a:solidFill>
            <a:srgbClr val="C059F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1" name="Shape 118"/>
          <p:cNvSpPr/>
          <p:nvPr/>
        </p:nvSpPr>
        <p:spPr>
          <a:xfrm>
            <a:off x="8029899" y="14854264"/>
            <a:ext cx="1071563" cy="714376"/>
          </a:xfrm>
          <a:prstGeom prst="rect">
            <a:avLst/>
          </a:prstGeom>
          <a:solidFill>
            <a:srgbClr val="A355B8"/>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2" name="Shape 119"/>
          <p:cNvSpPr/>
          <p:nvPr/>
        </p:nvSpPr>
        <p:spPr>
          <a:xfrm>
            <a:off x="9629151" y="14061389"/>
            <a:ext cx="1071563" cy="714376"/>
          </a:xfrm>
          <a:prstGeom prst="rect">
            <a:avLst/>
          </a:prstGeom>
          <a:solidFill>
            <a:srgbClr val="33495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3" name="Shape 120"/>
          <p:cNvSpPr/>
          <p:nvPr/>
        </p:nvSpPr>
        <p:spPr>
          <a:xfrm>
            <a:off x="9629151" y="14854264"/>
            <a:ext cx="1071563" cy="714376"/>
          </a:xfrm>
          <a:prstGeom prst="rect">
            <a:avLst/>
          </a:prstGeom>
          <a:solidFill>
            <a:srgbClr val="2C3E5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4" name="Shape 121"/>
          <p:cNvSpPr/>
          <p:nvPr/>
        </p:nvSpPr>
        <p:spPr>
          <a:xfrm>
            <a:off x="12882906" y="14080370"/>
            <a:ext cx="1071563" cy="714376"/>
          </a:xfrm>
          <a:prstGeom prst="rect">
            <a:avLst/>
          </a:prstGeom>
          <a:solidFill>
            <a:srgbClr val="E87F04"/>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5" name="Shape 122"/>
          <p:cNvSpPr/>
          <p:nvPr/>
        </p:nvSpPr>
        <p:spPr>
          <a:xfrm>
            <a:off x="12882906" y="14873245"/>
            <a:ext cx="1071563" cy="714376"/>
          </a:xfrm>
          <a:prstGeom prst="rect">
            <a:avLst/>
          </a:prstGeom>
          <a:solidFill>
            <a:srgbClr val="D5530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6" name="Shape 123"/>
          <p:cNvSpPr/>
          <p:nvPr/>
        </p:nvSpPr>
        <p:spPr>
          <a:xfrm>
            <a:off x="14500574" y="14099351"/>
            <a:ext cx="1071564" cy="714376"/>
          </a:xfrm>
          <a:prstGeom prst="rect">
            <a:avLst/>
          </a:prstGeom>
          <a:solidFill>
            <a:srgbClr val="E94A35"/>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7" name="Shape 124"/>
          <p:cNvSpPr/>
          <p:nvPr/>
        </p:nvSpPr>
        <p:spPr>
          <a:xfrm>
            <a:off x="14500574" y="14892225"/>
            <a:ext cx="1071564" cy="714376"/>
          </a:xfrm>
          <a:prstGeom prst="rect">
            <a:avLst/>
          </a:prstGeom>
          <a:solidFill>
            <a:srgbClr val="C23724"/>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8" name="Shape 125"/>
          <p:cNvSpPr/>
          <p:nvPr/>
        </p:nvSpPr>
        <p:spPr>
          <a:xfrm>
            <a:off x="16118243" y="14099351"/>
            <a:ext cx="1071564" cy="714376"/>
          </a:xfrm>
          <a:prstGeom prst="rect">
            <a:avLst/>
          </a:prstGeom>
          <a:solidFill>
            <a:srgbClr val="D1D6D8"/>
          </a:solidFill>
          <a:ln w="12700">
            <a:miter lim="400000"/>
          </a:ln>
        </p:spPr>
        <p:txBody>
          <a:bodyPr lIns="45845" tIns="45845" rIns="45845" bIns="45845" anchor="ctr"/>
          <a:lstStyle/>
          <a:p>
            <a:pPr algn="ctr">
              <a:defRPr sz="2800">
                <a:solidFill>
                  <a:srgbClr val="7D7D7D"/>
                </a:solidFill>
                <a:latin typeface="+mn-lt"/>
                <a:ea typeface="+mn-ea"/>
                <a:cs typeface="+mn-cs"/>
                <a:sym typeface="Calibri"/>
              </a:defRPr>
            </a:pPr>
            <a:endParaRPr/>
          </a:p>
        </p:txBody>
      </p:sp>
      <p:sp>
        <p:nvSpPr>
          <p:cNvPr id="189" name="Shape 126"/>
          <p:cNvSpPr/>
          <p:nvPr/>
        </p:nvSpPr>
        <p:spPr>
          <a:xfrm>
            <a:off x="16118243" y="14892225"/>
            <a:ext cx="1071564" cy="714376"/>
          </a:xfrm>
          <a:prstGeom prst="rect">
            <a:avLst/>
          </a:prstGeom>
          <a:solidFill>
            <a:srgbClr val="B6BBC1"/>
          </a:solidFill>
          <a:ln w="12700">
            <a:miter lim="400000"/>
          </a:ln>
        </p:spPr>
        <p:txBody>
          <a:bodyPr lIns="45845" tIns="45845" rIns="45845" bIns="45845" anchor="ctr"/>
          <a:lstStyle/>
          <a:p>
            <a:pPr algn="ctr">
              <a:defRPr sz="2800">
                <a:solidFill>
                  <a:srgbClr val="7D7D7D"/>
                </a:solidFill>
                <a:latin typeface="+mn-lt"/>
                <a:ea typeface="+mn-ea"/>
                <a:cs typeface="+mn-cs"/>
                <a:sym typeface="Calibri"/>
              </a:defRPr>
            </a:pPr>
            <a:endParaRPr/>
          </a:p>
        </p:txBody>
      </p:sp>
      <p:sp>
        <p:nvSpPr>
          <p:cNvPr id="190" name="Shape 127"/>
          <p:cNvSpPr/>
          <p:nvPr/>
        </p:nvSpPr>
        <p:spPr>
          <a:xfrm>
            <a:off x="17717495" y="14099351"/>
            <a:ext cx="1071564" cy="714376"/>
          </a:xfrm>
          <a:prstGeom prst="rect">
            <a:avLst/>
          </a:prstGeom>
          <a:solidFill>
            <a:srgbClr val="94A5A6"/>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1" name="Shape 128"/>
          <p:cNvSpPr/>
          <p:nvPr/>
        </p:nvSpPr>
        <p:spPr>
          <a:xfrm>
            <a:off x="17717495" y="14892225"/>
            <a:ext cx="1071564" cy="714376"/>
          </a:xfrm>
          <a:prstGeom prst="rect">
            <a:avLst/>
          </a:prstGeom>
          <a:solidFill>
            <a:srgbClr val="7F8C8D"/>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2" name="Shape 149"/>
          <p:cNvSpPr/>
          <p:nvPr/>
        </p:nvSpPr>
        <p:spPr>
          <a:xfrm>
            <a:off x="11265236" y="14080370"/>
            <a:ext cx="1071563" cy="714376"/>
          </a:xfrm>
          <a:prstGeom prst="rect">
            <a:avLst/>
          </a:prstGeom>
          <a:solidFill>
            <a:srgbClr val="FECA0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3" name="Shape 150"/>
          <p:cNvSpPr/>
          <p:nvPr/>
        </p:nvSpPr>
        <p:spPr>
          <a:xfrm>
            <a:off x="11265236" y="14873245"/>
            <a:ext cx="1071563" cy="714376"/>
          </a:xfrm>
          <a:prstGeom prst="rect">
            <a:avLst/>
          </a:prstGeom>
          <a:solidFill>
            <a:srgbClr val="FFA70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4" name="Shape 2"/>
          <p:cNvSpPr/>
          <p:nvPr/>
        </p:nvSpPr>
        <p:spPr>
          <a:xfrm flipH="1">
            <a:off x="791481" y="571695"/>
            <a:ext cx="80708" cy="982266"/>
          </a:xfrm>
          <a:prstGeom prst="rect">
            <a:avLst/>
          </a:prstGeom>
          <a:solidFill>
            <a:srgbClr val="3498DB"/>
          </a:solidFill>
          <a:ln w="12700">
            <a:miter lim="400000"/>
          </a:ln>
        </p:spPr>
        <p:txBody>
          <a:bodyPr lIns="45845" tIns="45845" rIns="45845" bIns="45845" anchor="ctr"/>
          <a:lstStyle/>
          <a:p>
            <a:pPr algn="ctr">
              <a:defRPr sz="2400">
                <a:solidFill>
                  <a:srgbClr val="060C13"/>
                </a:solidFill>
              </a:defRPr>
            </a:pPr>
            <a:endParaRPr/>
          </a:p>
        </p:txBody>
      </p:sp>
      <p:sp>
        <p:nvSpPr>
          <p:cNvPr id="195" name="目录"/>
          <p:cNvSpPr/>
          <p:nvPr/>
        </p:nvSpPr>
        <p:spPr>
          <a:xfrm>
            <a:off x="1078740" y="494311"/>
            <a:ext cx="20010434" cy="1137034"/>
          </a:xfrm>
          <a:prstGeom prst="rect">
            <a:avLst/>
          </a:prstGeom>
          <a:ln w="3175">
            <a:miter lim="400000"/>
          </a:ln>
          <a:extLst>
            <a:ext uri="{C572A759-6A51-4108-AA02-DFA0A04FC94B}">
              <ma14:wrappingTextBoxFlag xmlns:ma14="http://schemas.microsoft.com/office/mac/drawingml/2011/main" xmlns="" val="1"/>
            </a:ext>
          </a:extLst>
        </p:spPr>
        <p:txBody>
          <a:bodyPr lIns="45845" tIns="45845" rIns="45845" bIns="45845" anchor="ctr">
            <a:normAutofit/>
          </a:bodyPr>
          <a:lstStyle>
            <a:lvl1pPr defTabSz="1682495">
              <a:defRPr sz="5800" b="1">
                <a:latin typeface="微软雅黑"/>
                <a:ea typeface="微软雅黑"/>
                <a:cs typeface="微软雅黑"/>
                <a:sym typeface="微软雅黑"/>
              </a:defRPr>
            </a:lvl1pPr>
          </a:lstStyle>
          <a:p>
            <a:r>
              <a:rPr lang="en-US" altLang="zh-CN" dirty="0"/>
              <a:t>explain </a:t>
            </a:r>
            <a:r>
              <a:rPr lang="zh-CN" altLang="en-US" dirty="0"/>
              <a:t>关联类型</a:t>
            </a:r>
            <a:endParaRPr lang="zh-CN" altLang="en-US" b="0" dirty="0"/>
          </a:p>
        </p:txBody>
      </p:sp>
      <p:sp>
        <p:nvSpPr>
          <p:cNvPr id="24" name="文本框 23">
            <a:extLst>
              <a:ext uri="{FF2B5EF4-FFF2-40B4-BE49-F238E27FC236}">
                <a16:creationId xmlns:a16="http://schemas.microsoft.com/office/drawing/2014/main" id="{7B0576AD-5F81-426B-AB60-F1615BECCA21}"/>
              </a:ext>
            </a:extLst>
          </p:cNvPr>
          <p:cNvSpPr txBox="1"/>
          <p:nvPr/>
        </p:nvSpPr>
        <p:spPr>
          <a:xfrm>
            <a:off x="873571" y="2073170"/>
            <a:ext cx="1161789" cy="585028"/>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845" tIns="45845" rIns="45845" bIns="45845" numCol="1" spcCol="38100" rtlCol="0" anchor="t">
            <a:spAutoFit/>
          </a:bodyPr>
          <a:lstStyle/>
          <a:p>
            <a:r>
              <a:rPr lang="en-US" altLang="zh-CN" b="1" dirty="0"/>
              <a:t>index</a:t>
            </a:r>
          </a:p>
        </p:txBody>
      </p:sp>
      <p:sp>
        <p:nvSpPr>
          <p:cNvPr id="3" name="矩形 2">
            <a:extLst>
              <a:ext uri="{FF2B5EF4-FFF2-40B4-BE49-F238E27FC236}">
                <a16:creationId xmlns:a16="http://schemas.microsoft.com/office/drawing/2014/main" id="{5764E56F-41E1-487F-BE0E-83B8EB046639}"/>
              </a:ext>
            </a:extLst>
          </p:cNvPr>
          <p:cNvSpPr/>
          <p:nvPr/>
        </p:nvSpPr>
        <p:spPr>
          <a:xfrm>
            <a:off x="871080" y="3100023"/>
            <a:ext cx="12192000" cy="954107"/>
          </a:xfrm>
          <a:prstGeom prst="rect">
            <a:avLst/>
          </a:prstGeom>
        </p:spPr>
        <p:txBody>
          <a:bodyPr>
            <a:spAutoFit/>
          </a:bodyPr>
          <a:lstStyle/>
          <a:p>
            <a:r>
              <a:rPr lang="en-US" altLang="zh-CN" sz="2800" dirty="0">
                <a:solidFill>
                  <a:srgbClr val="333333"/>
                </a:solidFill>
                <a:latin typeface="Helvetica Neue"/>
              </a:rPr>
              <a:t>       index</a:t>
            </a:r>
            <a:r>
              <a:rPr lang="zh-CN" altLang="en-US" sz="2800" dirty="0">
                <a:solidFill>
                  <a:srgbClr val="333333"/>
                </a:solidFill>
                <a:latin typeface="Helvetica Neue"/>
              </a:rPr>
              <a:t>关联类型与</a:t>
            </a:r>
            <a:r>
              <a:rPr lang="en-US" altLang="zh-CN" sz="2800" dirty="0">
                <a:solidFill>
                  <a:srgbClr val="333333"/>
                </a:solidFill>
                <a:latin typeface="Helvetica Neue"/>
              </a:rPr>
              <a:t>ALL</a:t>
            </a:r>
            <a:r>
              <a:rPr lang="zh-CN" altLang="en-US" sz="2800" dirty="0">
                <a:solidFill>
                  <a:srgbClr val="333333"/>
                </a:solidFill>
                <a:latin typeface="Helvetica Neue"/>
              </a:rPr>
              <a:t>相似，不过</a:t>
            </a:r>
            <a:r>
              <a:rPr lang="en-US" altLang="zh-CN" sz="2800" dirty="0">
                <a:solidFill>
                  <a:srgbClr val="333333"/>
                </a:solidFill>
                <a:latin typeface="Helvetica Neue"/>
              </a:rPr>
              <a:t>index</a:t>
            </a:r>
            <a:r>
              <a:rPr lang="zh-CN" altLang="en-US" sz="2800" dirty="0">
                <a:solidFill>
                  <a:srgbClr val="333333"/>
                </a:solidFill>
                <a:latin typeface="Helvetica Neue"/>
              </a:rPr>
              <a:t>检索的是索引树</a:t>
            </a:r>
            <a:r>
              <a:rPr lang="en-US" altLang="zh-CN" sz="2800" dirty="0">
                <a:solidFill>
                  <a:srgbClr val="333333"/>
                </a:solidFill>
                <a:latin typeface="Helvetica Neue"/>
              </a:rPr>
              <a:t>.index</a:t>
            </a:r>
            <a:r>
              <a:rPr lang="zh-CN" altLang="en-US" sz="2800" dirty="0">
                <a:solidFill>
                  <a:srgbClr val="333333"/>
                </a:solidFill>
                <a:latin typeface="Helvetica Neue"/>
              </a:rPr>
              <a:t>关联会在以下两种情况中出现：</a:t>
            </a:r>
            <a:endParaRPr lang="zh-CN" altLang="en-US" sz="2800" dirty="0"/>
          </a:p>
        </p:txBody>
      </p:sp>
      <p:sp>
        <p:nvSpPr>
          <p:cNvPr id="5" name="矩形 4">
            <a:extLst>
              <a:ext uri="{FF2B5EF4-FFF2-40B4-BE49-F238E27FC236}">
                <a16:creationId xmlns:a16="http://schemas.microsoft.com/office/drawing/2014/main" id="{78E5C100-6895-4E8C-893B-C62F1E3736F0}"/>
              </a:ext>
            </a:extLst>
          </p:cNvPr>
          <p:cNvSpPr/>
          <p:nvPr/>
        </p:nvSpPr>
        <p:spPr>
          <a:xfrm>
            <a:off x="873571" y="4581588"/>
            <a:ext cx="12192000" cy="1938992"/>
          </a:xfrm>
          <a:prstGeom prst="rect">
            <a:avLst/>
          </a:prstGeom>
        </p:spPr>
        <p:txBody>
          <a:bodyPr>
            <a:spAutoFit/>
          </a:bodyPr>
          <a:lstStyle/>
          <a:p>
            <a:pPr>
              <a:buFont typeface="Arial" panose="020B0604020202020204" pitchFamily="34" charset="0"/>
              <a:buChar char="•"/>
            </a:pPr>
            <a:r>
              <a:rPr lang="zh-CN" altLang="en-US" sz="2400" dirty="0">
                <a:solidFill>
                  <a:srgbClr val="333333"/>
                </a:solidFill>
                <a:latin typeface="Helvetica Neue"/>
              </a:rPr>
              <a:t>  查询中使用了索引覆盖，并且在索引中有能够满足查询结果的行，那么这个时候</a:t>
            </a:r>
            <a:r>
              <a:rPr lang="en-US" altLang="zh-CN" sz="2400" dirty="0">
                <a:solidFill>
                  <a:srgbClr val="333333"/>
                </a:solidFill>
                <a:latin typeface="Helvetica Neue"/>
              </a:rPr>
              <a:t>MySQL</a:t>
            </a:r>
            <a:r>
              <a:rPr lang="zh-CN" altLang="en-US" sz="2400" dirty="0">
                <a:solidFill>
                  <a:srgbClr val="333333"/>
                </a:solidFill>
                <a:latin typeface="Helvetica Neue"/>
              </a:rPr>
              <a:t>就只会遍历索引，不会执行全表扫描。在这种情况下</a:t>
            </a:r>
            <a:r>
              <a:rPr lang="en-US" altLang="zh-CN" sz="2400" dirty="0">
                <a:solidFill>
                  <a:srgbClr val="333333"/>
                </a:solidFill>
                <a:latin typeface="Helvetica Neue"/>
              </a:rPr>
              <a:t>Extra</a:t>
            </a:r>
            <a:r>
              <a:rPr lang="zh-CN" altLang="en-US" sz="2400" dirty="0">
                <a:solidFill>
                  <a:srgbClr val="333333"/>
                </a:solidFill>
                <a:latin typeface="Helvetica Neue"/>
              </a:rPr>
              <a:t>列会显示</a:t>
            </a:r>
            <a:r>
              <a:rPr lang="en-US" altLang="zh-CN" sz="2400" dirty="0">
                <a:solidFill>
                  <a:srgbClr val="333333"/>
                </a:solidFill>
                <a:latin typeface="Helvetica Neue"/>
              </a:rPr>
              <a:t>Using index</a:t>
            </a:r>
            <a:r>
              <a:rPr lang="zh-CN" altLang="en-US" sz="2400" dirty="0">
                <a:solidFill>
                  <a:srgbClr val="333333"/>
                </a:solidFill>
                <a:latin typeface="Helvetica Neue"/>
              </a:rPr>
              <a:t>。索引扫描的效率一般情况下会比全表扫描效率要高，因为索引的占用空间比全表要小。</a:t>
            </a:r>
            <a:endParaRPr lang="en-US" altLang="zh-CN" sz="2400" dirty="0">
              <a:solidFill>
                <a:srgbClr val="333333"/>
              </a:solidFill>
              <a:latin typeface="Helvetica Neue"/>
            </a:endParaRPr>
          </a:p>
          <a:p>
            <a:pPr>
              <a:buFont typeface="Arial" panose="020B0604020202020204" pitchFamily="34" charset="0"/>
              <a:buChar char="•"/>
            </a:pPr>
            <a:endParaRPr lang="zh-CN" altLang="en-US" sz="2400" dirty="0">
              <a:solidFill>
                <a:srgbClr val="333333"/>
              </a:solidFill>
              <a:latin typeface="Helvetica Neue"/>
            </a:endParaRPr>
          </a:p>
          <a:p>
            <a:pPr>
              <a:buFont typeface="Arial" panose="020B0604020202020204" pitchFamily="34" charset="0"/>
              <a:buChar char="•"/>
            </a:pPr>
            <a:r>
              <a:rPr lang="zh-CN" altLang="en-US" sz="2400" dirty="0">
                <a:solidFill>
                  <a:srgbClr val="333333"/>
                </a:solidFill>
                <a:latin typeface="Helvetica Neue"/>
              </a:rPr>
              <a:t>  全表扫描时需要根据索引的顺序来查找行。这种情况下</a:t>
            </a:r>
            <a:r>
              <a:rPr lang="en-US" altLang="zh-CN" sz="2400" dirty="0">
                <a:solidFill>
                  <a:srgbClr val="333333"/>
                </a:solidFill>
                <a:latin typeface="Helvetica Neue"/>
              </a:rPr>
              <a:t>Extra</a:t>
            </a:r>
            <a:r>
              <a:rPr lang="zh-CN" altLang="en-US" sz="2400" dirty="0">
                <a:solidFill>
                  <a:srgbClr val="333333"/>
                </a:solidFill>
                <a:latin typeface="Helvetica Neue"/>
              </a:rPr>
              <a:t>列不会出现</a:t>
            </a:r>
            <a:r>
              <a:rPr lang="en-US" altLang="zh-CN" sz="2400" dirty="0">
                <a:solidFill>
                  <a:srgbClr val="333333"/>
                </a:solidFill>
                <a:latin typeface="Helvetica Neue"/>
              </a:rPr>
              <a:t>Using index</a:t>
            </a:r>
            <a:r>
              <a:rPr lang="zh-CN" altLang="en-US" sz="2400" dirty="0">
                <a:solidFill>
                  <a:srgbClr val="333333"/>
                </a:solidFill>
                <a:latin typeface="Helvetica Neue"/>
              </a:rPr>
              <a:t>。</a:t>
            </a:r>
          </a:p>
        </p:txBody>
      </p:sp>
      <p:sp>
        <p:nvSpPr>
          <p:cNvPr id="30" name="文本框 29">
            <a:extLst>
              <a:ext uri="{FF2B5EF4-FFF2-40B4-BE49-F238E27FC236}">
                <a16:creationId xmlns:a16="http://schemas.microsoft.com/office/drawing/2014/main" id="{9D487303-7E72-45AD-8EDB-A1CCB60C811A}"/>
              </a:ext>
            </a:extLst>
          </p:cNvPr>
          <p:cNvSpPr txBox="1"/>
          <p:nvPr/>
        </p:nvSpPr>
        <p:spPr>
          <a:xfrm>
            <a:off x="873571" y="7908316"/>
            <a:ext cx="889278" cy="585028"/>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845" tIns="45845" rIns="45845" bIns="45845" numCol="1" spcCol="38100" rtlCol="0" anchor="t">
            <a:spAutoFit/>
          </a:bodyPr>
          <a:lstStyle/>
          <a:p>
            <a:r>
              <a:rPr lang="en-US" altLang="zh-CN" b="1" dirty="0"/>
              <a:t>ALL</a:t>
            </a:r>
          </a:p>
        </p:txBody>
      </p:sp>
      <p:sp>
        <p:nvSpPr>
          <p:cNvPr id="7" name="矩形 6">
            <a:extLst>
              <a:ext uri="{FF2B5EF4-FFF2-40B4-BE49-F238E27FC236}">
                <a16:creationId xmlns:a16="http://schemas.microsoft.com/office/drawing/2014/main" id="{CE5815C8-0664-420A-85A1-4E2B3024D6B8}"/>
              </a:ext>
            </a:extLst>
          </p:cNvPr>
          <p:cNvSpPr/>
          <p:nvPr/>
        </p:nvSpPr>
        <p:spPr>
          <a:xfrm>
            <a:off x="791481" y="9112390"/>
            <a:ext cx="12192000" cy="830997"/>
          </a:xfrm>
          <a:prstGeom prst="rect">
            <a:avLst/>
          </a:prstGeom>
        </p:spPr>
        <p:txBody>
          <a:bodyPr>
            <a:spAutoFit/>
          </a:bodyPr>
          <a:lstStyle/>
          <a:p>
            <a:r>
              <a:rPr lang="zh-CN" altLang="en-US" sz="2400" dirty="0">
                <a:solidFill>
                  <a:srgbClr val="333333"/>
                </a:solidFill>
                <a:latin typeface="Helvetica Neue"/>
              </a:rPr>
              <a:t>       表关联时使用了全表扫描。一般情况下来说</a:t>
            </a:r>
            <a:r>
              <a:rPr lang="en-US" altLang="zh-CN" sz="2400" dirty="0">
                <a:solidFill>
                  <a:srgbClr val="333333"/>
                </a:solidFill>
                <a:latin typeface="Helvetica Neue"/>
              </a:rPr>
              <a:t>ALL</a:t>
            </a:r>
            <a:r>
              <a:rPr lang="zh-CN" altLang="en-US" sz="2400" dirty="0">
                <a:solidFill>
                  <a:srgbClr val="333333"/>
                </a:solidFill>
                <a:latin typeface="Helvetica Neue"/>
              </a:rPr>
              <a:t>是一种非常糟糕的关联方式。很多时候你都可以通过合理地添加索引来避免</a:t>
            </a:r>
            <a:r>
              <a:rPr lang="en-US" altLang="zh-CN" sz="2400" dirty="0">
                <a:solidFill>
                  <a:srgbClr val="333333"/>
                </a:solidFill>
                <a:latin typeface="Helvetica Neue"/>
              </a:rPr>
              <a:t>ALL</a:t>
            </a:r>
            <a:r>
              <a:rPr lang="zh-CN" altLang="en-US" sz="2400" dirty="0">
                <a:solidFill>
                  <a:srgbClr val="333333"/>
                </a:solidFill>
                <a:latin typeface="Helvetica Neue"/>
              </a:rPr>
              <a:t>关联。</a:t>
            </a:r>
            <a:endParaRPr lang="zh-CN" altLang="en-US" sz="2400" dirty="0"/>
          </a:p>
        </p:txBody>
      </p:sp>
    </p:spTree>
    <p:extLst>
      <p:ext uri="{BB962C8B-B14F-4D97-AF65-F5344CB8AC3E}">
        <p14:creationId xmlns:p14="http://schemas.microsoft.com/office/powerpoint/2010/main" val="46641000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 grpId="0"/>
      <p:bldP spid="5" grpId="0"/>
      <p:bldP spid="30"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Shape 111"/>
          <p:cNvSpPr/>
          <p:nvPr/>
        </p:nvSpPr>
        <p:spPr>
          <a:xfrm>
            <a:off x="3176892" y="14042408"/>
            <a:ext cx="1071563" cy="714376"/>
          </a:xfrm>
          <a:prstGeom prst="rect">
            <a:avLst/>
          </a:prstGeom>
          <a:solidFill>
            <a:srgbClr val="35AEF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5" name="Shape 112"/>
          <p:cNvSpPr/>
          <p:nvPr/>
        </p:nvSpPr>
        <p:spPr>
          <a:xfrm>
            <a:off x="3176892" y="14835283"/>
            <a:ext cx="1071563" cy="714376"/>
          </a:xfrm>
          <a:prstGeom prst="rect">
            <a:avLst/>
          </a:prstGeom>
          <a:solidFill>
            <a:srgbClr val="2293D6"/>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6" name="Shape 113"/>
          <p:cNvSpPr/>
          <p:nvPr/>
        </p:nvSpPr>
        <p:spPr>
          <a:xfrm>
            <a:off x="4794561" y="14042408"/>
            <a:ext cx="1071564" cy="714376"/>
          </a:xfrm>
          <a:prstGeom prst="rect">
            <a:avLst/>
          </a:prstGeom>
          <a:solidFill>
            <a:srgbClr val="00BD9C"/>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7" name="Shape 114"/>
          <p:cNvSpPr/>
          <p:nvPr/>
        </p:nvSpPr>
        <p:spPr>
          <a:xfrm>
            <a:off x="4794561" y="14835283"/>
            <a:ext cx="1071564" cy="714376"/>
          </a:xfrm>
          <a:prstGeom prst="rect">
            <a:avLst/>
          </a:prstGeom>
          <a:solidFill>
            <a:srgbClr val="00A185"/>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8" name="Shape 115"/>
          <p:cNvSpPr/>
          <p:nvPr/>
        </p:nvSpPr>
        <p:spPr>
          <a:xfrm>
            <a:off x="6412230" y="14061389"/>
            <a:ext cx="1071564" cy="714376"/>
          </a:xfrm>
          <a:prstGeom prst="rect">
            <a:avLst/>
          </a:prstGeom>
          <a:solidFill>
            <a:srgbClr val="2AE37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9" name="Shape 116"/>
          <p:cNvSpPr/>
          <p:nvPr/>
        </p:nvSpPr>
        <p:spPr>
          <a:xfrm>
            <a:off x="6412230" y="14854264"/>
            <a:ext cx="1071564" cy="714376"/>
          </a:xfrm>
          <a:prstGeom prst="rect">
            <a:avLst/>
          </a:prstGeom>
          <a:solidFill>
            <a:srgbClr val="1FCD6D"/>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0" name="Shape 117"/>
          <p:cNvSpPr/>
          <p:nvPr/>
        </p:nvSpPr>
        <p:spPr>
          <a:xfrm>
            <a:off x="8029899" y="14061389"/>
            <a:ext cx="1071563" cy="714376"/>
          </a:xfrm>
          <a:prstGeom prst="rect">
            <a:avLst/>
          </a:prstGeom>
          <a:solidFill>
            <a:srgbClr val="C059F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1" name="Shape 118"/>
          <p:cNvSpPr/>
          <p:nvPr/>
        </p:nvSpPr>
        <p:spPr>
          <a:xfrm>
            <a:off x="8029899" y="14854264"/>
            <a:ext cx="1071563" cy="714376"/>
          </a:xfrm>
          <a:prstGeom prst="rect">
            <a:avLst/>
          </a:prstGeom>
          <a:solidFill>
            <a:srgbClr val="A355B8"/>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2" name="Shape 119"/>
          <p:cNvSpPr/>
          <p:nvPr/>
        </p:nvSpPr>
        <p:spPr>
          <a:xfrm>
            <a:off x="9629151" y="14061389"/>
            <a:ext cx="1071563" cy="714376"/>
          </a:xfrm>
          <a:prstGeom prst="rect">
            <a:avLst/>
          </a:prstGeom>
          <a:solidFill>
            <a:srgbClr val="33495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3" name="Shape 120"/>
          <p:cNvSpPr/>
          <p:nvPr/>
        </p:nvSpPr>
        <p:spPr>
          <a:xfrm>
            <a:off x="9629151" y="14854264"/>
            <a:ext cx="1071563" cy="714376"/>
          </a:xfrm>
          <a:prstGeom prst="rect">
            <a:avLst/>
          </a:prstGeom>
          <a:solidFill>
            <a:srgbClr val="2C3E5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4" name="Shape 121"/>
          <p:cNvSpPr/>
          <p:nvPr/>
        </p:nvSpPr>
        <p:spPr>
          <a:xfrm>
            <a:off x="12882906" y="14080370"/>
            <a:ext cx="1071563" cy="714376"/>
          </a:xfrm>
          <a:prstGeom prst="rect">
            <a:avLst/>
          </a:prstGeom>
          <a:solidFill>
            <a:srgbClr val="E87F04"/>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5" name="Shape 122"/>
          <p:cNvSpPr/>
          <p:nvPr/>
        </p:nvSpPr>
        <p:spPr>
          <a:xfrm>
            <a:off x="12882906" y="14873245"/>
            <a:ext cx="1071563" cy="714376"/>
          </a:xfrm>
          <a:prstGeom prst="rect">
            <a:avLst/>
          </a:prstGeom>
          <a:solidFill>
            <a:srgbClr val="D5530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6" name="Shape 123"/>
          <p:cNvSpPr/>
          <p:nvPr/>
        </p:nvSpPr>
        <p:spPr>
          <a:xfrm>
            <a:off x="14500574" y="14099351"/>
            <a:ext cx="1071564" cy="714376"/>
          </a:xfrm>
          <a:prstGeom prst="rect">
            <a:avLst/>
          </a:prstGeom>
          <a:solidFill>
            <a:srgbClr val="E94A35"/>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7" name="Shape 124"/>
          <p:cNvSpPr/>
          <p:nvPr/>
        </p:nvSpPr>
        <p:spPr>
          <a:xfrm>
            <a:off x="14500574" y="14892225"/>
            <a:ext cx="1071564" cy="714376"/>
          </a:xfrm>
          <a:prstGeom prst="rect">
            <a:avLst/>
          </a:prstGeom>
          <a:solidFill>
            <a:srgbClr val="C23724"/>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8" name="Shape 125"/>
          <p:cNvSpPr/>
          <p:nvPr/>
        </p:nvSpPr>
        <p:spPr>
          <a:xfrm>
            <a:off x="16118243" y="14099351"/>
            <a:ext cx="1071564" cy="714376"/>
          </a:xfrm>
          <a:prstGeom prst="rect">
            <a:avLst/>
          </a:prstGeom>
          <a:solidFill>
            <a:srgbClr val="D1D6D8"/>
          </a:solidFill>
          <a:ln w="12700">
            <a:miter lim="400000"/>
          </a:ln>
        </p:spPr>
        <p:txBody>
          <a:bodyPr lIns="45845" tIns="45845" rIns="45845" bIns="45845" anchor="ctr"/>
          <a:lstStyle/>
          <a:p>
            <a:pPr algn="ctr">
              <a:defRPr sz="2800">
                <a:solidFill>
                  <a:srgbClr val="7D7D7D"/>
                </a:solidFill>
                <a:latin typeface="+mn-lt"/>
                <a:ea typeface="+mn-ea"/>
                <a:cs typeface="+mn-cs"/>
                <a:sym typeface="Calibri"/>
              </a:defRPr>
            </a:pPr>
            <a:endParaRPr/>
          </a:p>
        </p:txBody>
      </p:sp>
      <p:sp>
        <p:nvSpPr>
          <p:cNvPr id="189" name="Shape 126"/>
          <p:cNvSpPr/>
          <p:nvPr/>
        </p:nvSpPr>
        <p:spPr>
          <a:xfrm>
            <a:off x="16118243" y="14892225"/>
            <a:ext cx="1071564" cy="714376"/>
          </a:xfrm>
          <a:prstGeom prst="rect">
            <a:avLst/>
          </a:prstGeom>
          <a:solidFill>
            <a:srgbClr val="B6BBC1"/>
          </a:solidFill>
          <a:ln w="12700">
            <a:miter lim="400000"/>
          </a:ln>
        </p:spPr>
        <p:txBody>
          <a:bodyPr lIns="45845" tIns="45845" rIns="45845" bIns="45845" anchor="ctr"/>
          <a:lstStyle/>
          <a:p>
            <a:pPr algn="ctr">
              <a:defRPr sz="2800">
                <a:solidFill>
                  <a:srgbClr val="7D7D7D"/>
                </a:solidFill>
                <a:latin typeface="+mn-lt"/>
                <a:ea typeface="+mn-ea"/>
                <a:cs typeface="+mn-cs"/>
                <a:sym typeface="Calibri"/>
              </a:defRPr>
            </a:pPr>
            <a:endParaRPr/>
          </a:p>
        </p:txBody>
      </p:sp>
      <p:sp>
        <p:nvSpPr>
          <p:cNvPr id="190" name="Shape 127"/>
          <p:cNvSpPr/>
          <p:nvPr/>
        </p:nvSpPr>
        <p:spPr>
          <a:xfrm>
            <a:off x="17717495" y="14099351"/>
            <a:ext cx="1071564" cy="714376"/>
          </a:xfrm>
          <a:prstGeom prst="rect">
            <a:avLst/>
          </a:prstGeom>
          <a:solidFill>
            <a:srgbClr val="94A5A6"/>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1" name="Shape 128"/>
          <p:cNvSpPr/>
          <p:nvPr/>
        </p:nvSpPr>
        <p:spPr>
          <a:xfrm>
            <a:off x="17717495" y="14892225"/>
            <a:ext cx="1071564" cy="714376"/>
          </a:xfrm>
          <a:prstGeom prst="rect">
            <a:avLst/>
          </a:prstGeom>
          <a:solidFill>
            <a:srgbClr val="7F8C8D"/>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2" name="Shape 149"/>
          <p:cNvSpPr/>
          <p:nvPr/>
        </p:nvSpPr>
        <p:spPr>
          <a:xfrm>
            <a:off x="11265236" y="14080370"/>
            <a:ext cx="1071563" cy="714376"/>
          </a:xfrm>
          <a:prstGeom prst="rect">
            <a:avLst/>
          </a:prstGeom>
          <a:solidFill>
            <a:srgbClr val="FECA0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3" name="Shape 150"/>
          <p:cNvSpPr/>
          <p:nvPr/>
        </p:nvSpPr>
        <p:spPr>
          <a:xfrm>
            <a:off x="11265236" y="14873245"/>
            <a:ext cx="1071563" cy="714376"/>
          </a:xfrm>
          <a:prstGeom prst="rect">
            <a:avLst/>
          </a:prstGeom>
          <a:solidFill>
            <a:srgbClr val="FFA70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4" name="Shape 2"/>
          <p:cNvSpPr/>
          <p:nvPr/>
        </p:nvSpPr>
        <p:spPr>
          <a:xfrm flipH="1">
            <a:off x="791481" y="571695"/>
            <a:ext cx="80708" cy="982266"/>
          </a:xfrm>
          <a:prstGeom prst="rect">
            <a:avLst/>
          </a:prstGeom>
          <a:solidFill>
            <a:srgbClr val="3498DB"/>
          </a:solidFill>
          <a:ln w="12700">
            <a:miter lim="400000"/>
          </a:ln>
        </p:spPr>
        <p:txBody>
          <a:bodyPr lIns="45845" tIns="45845" rIns="45845" bIns="45845" anchor="ctr"/>
          <a:lstStyle/>
          <a:p>
            <a:pPr algn="ctr">
              <a:defRPr sz="2400">
                <a:solidFill>
                  <a:srgbClr val="060C13"/>
                </a:solidFill>
              </a:defRPr>
            </a:pPr>
            <a:endParaRPr/>
          </a:p>
        </p:txBody>
      </p:sp>
      <p:sp>
        <p:nvSpPr>
          <p:cNvPr id="195" name="目录"/>
          <p:cNvSpPr/>
          <p:nvPr/>
        </p:nvSpPr>
        <p:spPr>
          <a:xfrm>
            <a:off x="1078740" y="494311"/>
            <a:ext cx="20010434" cy="1137034"/>
          </a:xfrm>
          <a:prstGeom prst="rect">
            <a:avLst/>
          </a:prstGeom>
          <a:ln w="3175">
            <a:miter lim="400000"/>
          </a:ln>
          <a:extLst>
            <a:ext uri="{C572A759-6A51-4108-AA02-DFA0A04FC94B}">
              <ma14:wrappingTextBoxFlag xmlns:ma14="http://schemas.microsoft.com/office/mac/drawingml/2011/main" xmlns="" val="1"/>
            </a:ext>
          </a:extLst>
        </p:spPr>
        <p:txBody>
          <a:bodyPr lIns="45845" tIns="45845" rIns="45845" bIns="45845" anchor="ctr">
            <a:normAutofit/>
          </a:bodyPr>
          <a:lstStyle>
            <a:lvl1pPr defTabSz="1682495">
              <a:defRPr sz="5800" b="1">
                <a:latin typeface="微软雅黑"/>
                <a:ea typeface="微软雅黑"/>
                <a:cs typeface="微软雅黑"/>
                <a:sym typeface="微软雅黑"/>
              </a:defRPr>
            </a:lvl1pPr>
          </a:lstStyle>
          <a:p>
            <a:r>
              <a:rPr lang="en-US" altLang="zh-CN" dirty="0"/>
              <a:t>explain Extra</a:t>
            </a:r>
          </a:p>
        </p:txBody>
      </p:sp>
      <p:sp>
        <p:nvSpPr>
          <p:cNvPr id="2" name="矩形 1">
            <a:extLst>
              <a:ext uri="{FF2B5EF4-FFF2-40B4-BE49-F238E27FC236}">
                <a16:creationId xmlns:a16="http://schemas.microsoft.com/office/drawing/2014/main" id="{09FFCE10-F9AC-4DD8-9CB1-AA19B2B025CC}"/>
              </a:ext>
            </a:extLst>
          </p:cNvPr>
          <p:cNvSpPr/>
          <p:nvPr/>
        </p:nvSpPr>
        <p:spPr>
          <a:xfrm>
            <a:off x="831835" y="2061773"/>
            <a:ext cx="12192000" cy="1569660"/>
          </a:xfrm>
          <a:prstGeom prst="rect">
            <a:avLst/>
          </a:prstGeom>
        </p:spPr>
        <p:txBody>
          <a:bodyPr>
            <a:spAutoFit/>
          </a:bodyPr>
          <a:lstStyle/>
          <a:p>
            <a:r>
              <a:rPr lang="en-US" altLang="zh-CN" sz="2400" dirty="0">
                <a:solidFill>
                  <a:srgbClr val="333333"/>
                </a:solidFill>
                <a:latin typeface="Helvetica Neue"/>
              </a:rPr>
              <a:t>       explain</a:t>
            </a:r>
            <a:r>
              <a:rPr lang="zh-CN" altLang="en-US" sz="2400" dirty="0">
                <a:solidFill>
                  <a:srgbClr val="333333"/>
                </a:solidFill>
                <a:latin typeface="Helvetica Neue"/>
              </a:rPr>
              <a:t>中的</a:t>
            </a:r>
            <a:r>
              <a:rPr lang="en-US" altLang="zh-CN" sz="2400" dirty="0">
                <a:solidFill>
                  <a:srgbClr val="333333"/>
                </a:solidFill>
                <a:latin typeface="Helvetica Neue"/>
              </a:rPr>
              <a:t>Extra</a:t>
            </a:r>
            <a:r>
              <a:rPr lang="zh-CN" altLang="en-US" sz="2400" dirty="0">
                <a:solidFill>
                  <a:srgbClr val="333333"/>
                </a:solidFill>
                <a:latin typeface="Helvetica Neue"/>
              </a:rPr>
              <a:t>列中显示了</a:t>
            </a:r>
            <a:r>
              <a:rPr lang="en-US" altLang="zh-CN" sz="2400" dirty="0">
                <a:solidFill>
                  <a:srgbClr val="333333"/>
                </a:solidFill>
                <a:latin typeface="Helvetica Neue"/>
              </a:rPr>
              <a:t>MySQL</a:t>
            </a:r>
            <a:r>
              <a:rPr lang="zh-CN" altLang="en-US" sz="2400" dirty="0">
                <a:solidFill>
                  <a:srgbClr val="333333"/>
                </a:solidFill>
                <a:latin typeface="Helvetica Neue"/>
              </a:rPr>
              <a:t>执行查询时的额外信息。下面将介绍</a:t>
            </a:r>
            <a:r>
              <a:rPr lang="en-US" altLang="zh-CN" sz="2400" dirty="0">
                <a:solidFill>
                  <a:srgbClr val="333333"/>
                </a:solidFill>
                <a:latin typeface="Helvetica Neue"/>
              </a:rPr>
              <a:t>Extra</a:t>
            </a:r>
            <a:r>
              <a:rPr lang="zh-CN" altLang="en-US" sz="2400" dirty="0">
                <a:solidFill>
                  <a:srgbClr val="333333"/>
                </a:solidFill>
                <a:latin typeface="Helvetica Neue"/>
              </a:rPr>
              <a:t>字段中常见的值。</a:t>
            </a:r>
            <a:r>
              <a:rPr lang="zh-CN" altLang="en-US" sz="2400" dirty="0"/>
              <a:t/>
            </a:r>
            <a:br>
              <a:rPr lang="zh-CN" altLang="en-US" sz="2400" dirty="0"/>
            </a:br>
            <a:r>
              <a:rPr lang="zh-CN" altLang="en-US" sz="2400" dirty="0"/>
              <a:t>       </a:t>
            </a:r>
            <a:r>
              <a:rPr lang="zh-CN" altLang="en-US" sz="2400" dirty="0">
                <a:solidFill>
                  <a:srgbClr val="333333"/>
                </a:solidFill>
                <a:latin typeface="Helvetica Neue"/>
              </a:rPr>
              <a:t>如果你想要使你的查询尽可能的快，那就去看一下</a:t>
            </a:r>
            <a:r>
              <a:rPr lang="en-US" altLang="zh-CN" sz="2400" dirty="0">
                <a:solidFill>
                  <a:srgbClr val="333333"/>
                </a:solidFill>
                <a:latin typeface="Helvetica Neue"/>
              </a:rPr>
              <a:t>Extra</a:t>
            </a:r>
            <a:r>
              <a:rPr lang="zh-CN" altLang="en-US" sz="2400" dirty="0">
                <a:solidFill>
                  <a:srgbClr val="333333"/>
                </a:solidFill>
                <a:latin typeface="Helvetica Neue"/>
              </a:rPr>
              <a:t>列中是有没有</a:t>
            </a:r>
            <a:r>
              <a:rPr lang="en-US" altLang="zh-CN" sz="2400" dirty="0">
                <a:solidFill>
                  <a:srgbClr val="333333"/>
                </a:solidFill>
                <a:latin typeface="Helvetica Neue"/>
              </a:rPr>
              <a:t>Using </a:t>
            </a:r>
            <a:r>
              <a:rPr lang="en-US" altLang="zh-CN" sz="2400" dirty="0" err="1">
                <a:solidFill>
                  <a:srgbClr val="333333"/>
                </a:solidFill>
                <a:latin typeface="Helvetica Neue"/>
              </a:rPr>
              <a:t>filesort</a:t>
            </a:r>
            <a:r>
              <a:rPr lang="zh-CN" altLang="en-US" sz="2400" dirty="0">
                <a:solidFill>
                  <a:srgbClr val="333333"/>
                </a:solidFill>
                <a:latin typeface="Helvetica Neue"/>
              </a:rPr>
              <a:t>和</a:t>
            </a:r>
            <a:r>
              <a:rPr lang="en-US" altLang="zh-CN" sz="2400" dirty="0">
                <a:solidFill>
                  <a:srgbClr val="333333"/>
                </a:solidFill>
                <a:latin typeface="Helvetica Neue"/>
              </a:rPr>
              <a:t>Using temporary</a:t>
            </a:r>
            <a:r>
              <a:rPr lang="zh-CN" altLang="en-US" sz="2400" dirty="0">
                <a:solidFill>
                  <a:srgbClr val="333333"/>
                </a:solidFill>
                <a:latin typeface="Helvetica Neue"/>
              </a:rPr>
              <a:t>。</a:t>
            </a:r>
            <a:endParaRPr lang="zh-CN" altLang="en-US" sz="2400" dirty="0"/>
          </a:p>
        </p:txBody>
      </p:sp>
      <p:sp>
        <p:nvSpPr>
          <p:cNvPr id="4" name="矩形 3">
            <a:extLst>
              <a:ext uri="{FF2B5EF4-FFF2-40B4-BE49-F238E27FC236}">
                <a16:creationId xmlns:a16="http://schemas.microsoft.com/office/drawing/2014/main" id="{BBC09345-69D1-4554-A205-3E09BE4CC334}"/>
              </a:ext>
            </a:extLst>
          </p:cNvPr>
          <p:cNvSpPr/>
          <p:nvPr/>
        </p:nvSpPr>
        <p:spPr>
          <a:xfrm>
            <a:off x="831835" y="4378224"/>
            <a:ext cx="1686680" cy="584775"/>
          </a:xfrm>
          <a:prstGeom prst="rect">
            <a:avLst/>
          </a:prstGeom>
        </p:spPr>
        <p:txBody>
          <a:bodyPr wrap="none">
            <a:spAutoFit/>
          </a:bodyPr>
          <a:lstStyle/>
          <a:p>
            <a:r>
              <a:rPr lang="en-US" altLang="zh-CN" b="1" dirty="0">
                <a:latin typeface="Helvetica Neue"/>
              </a:rPr>
              <a:t>Distinct</a:t>
            </a:r>
          </a:p>
        </p:txBody>
      </p:sp>
      <p:sp>
        <p:nvSpPr>
          <p:cNvPr id="5" name="矩形 4">
            <a:extLst>
              <a:ext uri="{FF2B5EF4-FFF2-40B4-BE49-F238E27FC236}">
                <a16:creationId xmlns:a16="http://schemas.microsoft.com/office/drawing/2014/main" id="{5BD9D8BD-EF56-4D38-9A2B-ED7B0B8D6C0D}"/>
              </a:ext>
            </a:extLst>
          </p:cNvPr>
          <p:cNvSpPr/>
          <p:nvPr/>
        </p:nvSpPr>
        <p:spPr>
          <a:xfrm>
            <a:off x="885540" y="5221005"/>
            <a:ext cx="12192000" cy="830997"/>
          </a:xfrm>
          <a:prstGeom prst="rect">
            <a:avLst/>
          </a:prstGeom>
        </p:spPr>
        <p:txBody>
          <a:bodyPr>
            <a:spAutoFit/>
          </a:bodyPr>
          <a:lstStyle/>
          <a:p>
            <a:r>
              <a:rPr lang="en-US" altLang="zh-CN" sz="2400" dirty="0">
                <a:solidFill>
                  <a:srgbClr val="333333"/>
                </a:solidFill>
                <a:latin typeface="Helvetica Neue"/>
              </a:rPr>
              <a:t>       MySQL</a:t>
            </a:r>
            <a:r>
              <a:rPr lang="zh-CN" altLang="en-US" sz="2400" dirty="0">
                <a:solidFill>
                  <a:srgbClr val="333333"/>
                </a:solidFill>
                <a:latin typeface="Helvetica Neue"/>
              </a:rPr>
              <a:t>使用某个值来作区分进行查找，当它找到第一个匹配的行时，</a:t>
            </a:r>
            <a:r>
              <a:rPr lang="en-US" altLang="zh-CN" sz="2400" dirty="0">
                <a:solidFill>
                  <a:srgbClr val="333333"/>
                </a:solidFill>
                <a:latin typeface="Helvetica Neue"/>
              </a:rPr>
              <a:t>MySQL</a:t>
            </a:r>
            <a:r>
              <a:rPr lang="zh-CN" altLang="en-US" sz="2400" dirty="0">
                <a:solidFill>
                  <a:srgbClr val="333333"/>
                </a:solidFill>
                <a:latin typeface="Helvetica Neue"/>
              </a:rPr>
              <a:t>就会停止对之后的匹配行的查找。</a:t>
            </a:r>
            <a:endParaRPr lang="zh-CN" altLang="en-US" sz="2400" dirty="0"/>
          </a:p>
        </p:txBody>
      </p:sp>
      <p:sp>
        <p:nvSpPr>
          <p:cNvPr id="6" name="矩形 5">
            <a:extLst>
              <a:ext uri="{FF2B5EF4-FFF2-40B4-BE49-F238E27FC236}">
                <a16:creationId xmlns:a16="http://schemas.microsoft.com/office/drawing/2014/main" id="{DBEC919E-1083-4CF4-96E7-DCFBE73277DA}"/>
              </a:ext>
            </a:extLst>
          </p:cNvPr>
          <p:cNvSpPr/>
          <p:nvPr/>
        </p:nvSpPr>
        <p:spPr>
          <a:xfrm>
            <a:off x="831835" y="6636318"/>
            <a:ext cx="2802370" cy="584775"/>
          </a:xfrm>
          <a:prstGeom prst="rect">
            <a:avLst/>
          </a:prstGeom>
        </p:spPr>
        <p:txBody>
          <a:bodyPr wrap="none">
            <a:spAutoFit/>
          </a:bodyPr>
          <a:lstStyle/>
          <a:p>
            <a:r>
              <a:rPr lang="en-US" altLang="zh-CN" b="1" dirty="0">
                <a:latin typeface="Helvetica Neue"/>
              </a:rPr>
              <a:t>Using </a:t>
            </a:r>
            <a:r>
              <a:rPr lang="en-US" altLang="zh-CN" b="1" dirty="0" err="1">
                <a:latin typeface="Helvetica Neue"/>
              </a:rPr>
              <a:t>filesort</a:t>
            </a:r>
            <a:endParaRPr lang="en-US" altLang="zh-CN" b="1" dirty="0">
              <a:latin typeface="Helvetica Neue"/>
            </a:endParaRPr>
          </a:p>
        </p:txBody>
      </p:sp>
      <p:sp>
        <p:nvSpPr>
          <p:cNvPr id="7" name="矩形 6">
            <a:extLst>
              <a:ext uri="{FF2B5EF4-FFF2-40B4-BE49-F238E27FC236}">
                <a16:creationId xmlns:a16="http://schemas.microsoft.com/office/drawing/2014/main" id="{F8D2E228-F47B-4A7B-A567-30B29982A61B}"/>
              </a:ext>
            </a:extLst>
          </p:cNvPr>
          <p:cNvSpPr/>
          <p:nvPr/>
        </p:nvSpPr>
        <p:spPr>
          <a:xfrm>
            <a:off x="872189" y="7641464"/>
            <a:ext cx="12192000" cy="1200329"/>
          </a:xfrm>
          <a:prstGeom prst="rect">
            <a:avLst/>
          </a:prstGeom>
        </p:spPr>
        <p:txBody>
          <a:bodyPr>
            <a:spAutoFit/>
          </a:bodyPr>
          <a:lstStyle/>
          <a:p>
            <a:r>
              <a:rPr lang="en-US" altLang="zh-CN" sz="2400" dirty="0">
                <a:solidFill>
                  <a:srgbClr val="333333"/>
                </a:solidFill>
                <a:latin typeface="Helvetica Neue"/>
              </a:rPr>
              <a:t>       MySQL</a:t>
            </a:r>
            <a:r>
              <a:rPr lang="zh-CN" altLang="en-US" sz="2400" dirty="0">
                <a:solidFill>
                  <a:srgbClr val="333333"/>
                </a:solidFill>
                <a:latin typeface="Helvetica Neue"/>
              </a:rPr>
              <a:t>必须用一个额外的传输来确定怎么按照排列顺序来检索行。排序需要根据关联类型遍历所有的行，然后存储这些排序所用到的</a:t>
            </a:r>
            <a:r>
              <a:rPr lang="en-US" altLang="zh-CN" sz="2400" dirty="0">
                <a:solidFill>
                  <a:srgbClr val="333333"/>
                </a:solidFill>
                <a:latin typeface="Helvetica Neue"/>
              </a:rPr>
              <a:t>key</a:t>
            </a:r>
            <a:r>
              <a:rPr lang="zh-CN" altLang="en-US" sz="2400" dirty="0">
                <a:solidFill>
                  <a:srgbClr val="333333"/>
                </a:solidFill>
                <a:latin typeface="Helvetica Neue"/>
              </a:rPr>
              <a:t>，并且指向所有符合</a:t>
            </a:r>
            <a:r>
              <a:rPr lang="en-US" altLang="zh-CN" sz="2400" dirty="0">
                <a:solidFill>
                  <a:srgbClr val="333333"/>
                </a:solidFill>
                <a:latin typeface="Helvetica Neue"/>
              </a:rPr>
              <a:t>where</a:t>
            </a:r>
            <a:r>
              <a:rPr lang="zh-CN" altLang="en-US" sz="2400" dirty="0">
                <a:solidFill>
                  <a:srgbClr val="333333"/>
                </a:solidFill>
                <a:latin typeface="Helvetica Neue"/>
              </a:rPr>
              <a:t>子句的行。这些被存储起来的</a:t>
            </a:r>
            <a:r>
              <a:rPr lang="en-US" altLang="zh-CN" sz="2400" dirty="0">
                <a:solidFill>
                  <a:srgbClr val="333333"/>
                </a:solidFill>
                <a:latin typeface="Helvetica Neue"/>
              </a:rPr>
              <a:t>key</a:t>
            </a:r>
            <a:r>
              <a:rPr lang="zh-CN" altLang="en-US" sz="2400" dirty="0">
                <a:solidFill>
                  <a:srgbClr val="333333"/>
                </a:solidFill>
                <a:latin typeface="Helvetica Neue"/>
              </a:rPr>
              <a:t>会被排序，然后被检索出来。</a:t>
            </a:r>
            <a:endParaRPr lang="zh-CN" altLang="en-US" sz="2400" dirty="0"/>
          </a:p>
        </p:txBody>
      </p:sp>
      <p:sp>
        <p:nvSpPr>
          <p:cNvPr id="8" name="矩形 7">
            <a:extLst>
              <a:ext uri="{FF2B5EF4-FFF2-40B4-BE49-F238E27FC236}">
                <a16:creationId xmlns:a16="http://schemas.microsoft.com/office/drawing/2014/main" id="{990BC0B4-5DC7-4D5E-992A-927AEEF373D1}"/>
              </a:ext>
            </a:extLst>
          </p:cNvPr>
          <p:cNvSpPr/>
          <p:nvPr/>
        </p:nvSpPr>
        <p:spPr>
          <a:xfrm>
            <a:off x="872189" y="9481410"/>
            <a:ext cx="2505814" cy="584775"/>
          </a:xfrm>
          <a:prstGeom prst="rect">
            <a:avLst/>
          </a:prstGeom>
        </p:spPr>
        <p:txBody>
          <a:bodyPr wrap="none">
            <a:spAutoFit/>
          </a:bodyPr>
          <a:lstStyle/>
          <a:p>
            <a:r>
              <a:rPr lang="en-US" altLang="zh-CN" b="1" dirty="0">
                <a:latin typeface="Helvetica Neue"/>
              </a:rPr>
              <a:t>Using index</a:t>
            </a:r>
          </a:p>
        </p:txBody>
      </p:sp>
      <p:sp>
        <p:nvSpPr>
          <p:cNvPr id="9" name="矩形 8">
            <a:extLst>
              <a:ext uri="{FF2B5EF4-FFF2-40B4-BE49-F238E27FC236}">
                <a16:creationId xmlns:a16="http://schemas.microsoft.com/office/drawing/2014/main" id="{564F8695-C338-4A20-9939-0211B113B269}"/>
              </a:ext>
            </a:extLst>
          </p:cNvPr>
          <p:cNvSpPr/>
          <p:nvPr/>
        </p:nvSpPr>
        <p:spPr>
          <a:xfrm>
            <a:off x="831835" y="10503933"/>
            <a:ext cx="12192000" cy="830997"/>
          </a:xfrm>
          <a:prstGeom prst="rect">
            <a:avLst/>
          </a:prstGeom>
        </p:spPr>
        <p:txBody>
          <a:bodyPr>
            <a:spAutoFit/>
          </a:bodyPr>
          <a:lstStyle/>
          <a:p>
            <a:r>
              <a:rPr lang="zh-CN" altLang="en-US" sz="2400" dirty="0">
                <a:solidFill>
                  <a:srgbClr val="333333"/>
                </a:solidFill>
                <a:latin typeface="Helvetica Neue"/>
              </a:rPr>
              <a:t>       查询的行信息只从索引树中获取，没有做额外的回表操作。这种查询策略可以在查询语句只使用到单一索引的某部分时使用。</a:t>
            </a:r>
            <a:endParaRPr lang="zh-CN" altLang="en-US" sz="2400" dirty="0"/>
          </a:p>
        </p:txBody>
      </p:sp>
    </p:spTree>
    <p:extLst>
      <p:ext uri="{BB962C8B-B14F-4D97-AF65-F5344CB8AC3E}">
        <p14:creationId xmlns:p14="http://schemas.microsoft.com/office/powerpoint/2010/main" val="422382972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P spid="7" grpId="0"/>
      <p:bldP spid="8" grpId="0"/>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Shape 111"/>
          <p:cNvSpPr/>
          <p:nvPr/>
        </p:nvSpPr>
        <p:spPr>
          <a:xfrm>
            <a:off x="3176892" y="14042408"/>
            <a:ext cx="1071563" cy="714376"/>
          </a:xfrm>
          <a:prstGeom prst="rect">
            <a:avLst/>
          </a:prstGeom>
          <a:solidFill>
            <a:srgbClr val="35AEF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5" name="Shape 112"/>
          <p:cNvSpPr/>
          <p:nvPr/>
        </p:nvSpPr>
        <p:spPr>
          <a:xfrm>
            <a:off x="3176892" y="14835283"/>
            <a:ext cx="1071563" cy="714376"/>
          </a:xfrm>
          <a:prstGeom prst="rect">
            <a:avLst/>
          </a:prstGeom>
          <a:solidFill>
            <a:srgbClr val="2293D6"/>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6" name="Shape 113"/>
          <p:cNvSpPr/>
          <p:nvPr/>
        </p:nvSpPr>
        <p:spPr>
          <a:xfrm>
            <a:off x="4794561" y="14042408"/>
            <a:ext cx="1071564" cy="714376"/>
          </a:xfrm>
          <a:prstGeom prst="rect">
            <a:avLst/>
          </a:prstGeom>
          <a:solidFill>
            <a:srgbClr val="00BD9C"/>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7" name="Shape 114"/>
          <p:cNvSpPr/>
          <p:nvPr/>
        </p:nvSpPr>
        <p:spPr>
          <a:xfrm>
            <a:off x="4794561" y="14835283"/>
            <a:ext cx="1071564" cy="714376"/>
          </a:xfrm>
          <a:prstGeom prst="rect">
            <a:avLst/>
          </a:prstGeom>
          <a:solidFill>
            <a:srgbClr val="00A185"/>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8" name="Shape 115"/>
          <p:cNvSpPr/>
          <p:nvPr/>
        </p:nvSpPr>
        <p:spPr>
          <a:xfrm>
            <a:off x="6412230" y="14061389"/>
            <a:ext cx="1071564" cy="714376"/>
          </a:xfrm>
          <a:prstGeom prst="rect">
            <a:avLst/>
          </a:prstGeom>
          <a:solidFill>
            <a:srgbClr val="2AE37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9" name="Shape 116"/>
          <p:cNvSpPr/>
          <p:nvPr/>
        </p:nvSpPr>
        <p:spPr>
          <a:xfrm>
            <a:off x="6412230" y="14854264"/>
            <a:ext cx="1071564" cy="714376"/>
          </a:xfrm>
          <a:prstGeom prst="rect">
            <a:avLst/>
          </a:prstGeom>
          <a:solidFill>
            <a:srgbClr val="1FCD6D"/>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0" name="Shape 117"/>
          <p:cNvSpPr/>
          <p:nvPr/>
        </p:nvSpPr>
        <p:spPr>
          <a:xfrm>
            <a:off x="8029899" y="14061389"/>
            <a:ext cx="1071563" cy="714376"/>
          </a:xfrm>
          <a:prstGeom prst="rect">
            <a:avLst/>
          </a:prstGeom>
          <a:solidFill>
            <a:srgbClr val="C059F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1" name="Shape 118"/>
          <p:cNvSpPr/>
          <p:nvPr/>
        </p:nvSpPr>
        <p:spPr>
          <a:xfrm>
            <a:off x="8029899" y="14854264"/>
            <a:ext cx="1071563" cy="714376"/>
          </a:xfrm>
          <a:prstGeom prst="rect">
            <a:avLst/>
          </a:prstGeom>
          <a:solidFill>
            <a:srgbClr val="A355B8"/>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2" name="Shape 119"/>
          <p:cNvSpPr/>
          <p:nvPr/>
        </p:nvSpPr>
        <p:spPr>
          <a:xfrm>
            <a:off x="9629151" y="14061389"/>
            <a:ext cx="1071563" cy="714376"/>
          </a:xfrm>
          <a:prstGeom prst="rect">
            <a:avLst/>
          </a:prstGeom>
          <a:solidFill>
            <a:srgbClr val="33495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3" name="Shape 120"/>
          <p:cNvSpPr/>
          <p:nvPr/>
        </p:nvSpPr>
        <p:spPr>
          <a:xfrm>
            <a:off x="9629151" y="14854264"/>
            <a:ext cx="1071563" cy="714376"/>
          </a:xfrm>
          <a:prstGeom prst="rect">
            <a:avLst/>
          </a:prstGeom>
          <a:solidFill>
            <a:srgbClr val="2C3E5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4" name="Shape 121"/>
          <p:cNvSpPr/>
          <p:nvPr/>
        </p:nvSpPr>
        <p:spPr>
          <a:xfrm>
            <a:off x="12882906" y="14080370"/>
            <a:ext cx="1071563" cy="714376"/>
          </a:xfrm>
          <a:prstGeom prst="rect">
            <a:avLst/>
          </a:prstGeom>
          <a:solidFill>
            <a:srgbClr val="E87F04"/>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5" name="Shape 122"/>
          <p:cNvSpPr/>
          <p:nvPr/>
        </p:nvSpPr>
        <p:spPr>
          <a:xfrm>
            <a:off x="12882906" y="14873245"/>
            <a:ext cx="1071563" cy="714376"/>
          </a:xfrm>
          <a:prstGeom prst="rect">
            <a:avLst/>
          </a:prstGeom>
          <a:solidFill>
            <a:srgbClr val="D5530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6" name="Shape 123"/>
          <p:cNvSpPr/>
          <p:nvPr/>
        </p:nvSpPr>
        <p:spPr>
          <a:xfrm>
            <a:off x="14500574" y="14099351"/>
            <a:ext cx="1071564" cy="714376"/>
          </a:xfrm>
          <a:prstGeom prst="rect">
            <a:avLst/>
          </a:prstGeom>
          <a:solidFill>
            <a:srgbClr val="E94A35"/>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7" name="Shape 124"/>
          <p:cNvSpPr/>
          <p:nvPr/>
        </p:nvSpPr>
        <p:spPr>
          <a:xfrm>
            <a:off x="14500574" y="14892225"/>
            <a:ext cx="1071564" cy="714376"/>
          </a:xfrm>
          <a:prstGeom prst="rect">
            <a:avLst/>
          </a:prstGeom>
          <a:solidFill>
            <a:srgbClr val="C23724"/>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8" name="Shape 125"/>
          <p:cNvSpPr/>
          <p:nvPr/>
        </p:nvSpPr>
        <p:spPr>
          <a:xfrm>
            <a:off x="16118243" y="14099351"/>
            <a:ext cx="1071564" cy="714376"/>
          </a:xfrm>
          <a:prstGeom prst="rect">
            <a:avLst/>
          </a:prstGeom>
          <a:solidFill>
            <a:srgbClr val="D1D6D8"/>
          </a:solidFill>
          <a:ln w="12700">
            <a:miter lim="400000"/>
          </a:ln>
        </p:spPr>
        <p:txBody>
          <a:bodyPr lIns="45845" tIns="45845" rIns="45845" bIns="45845" anchor="ctr"/>
          <a:lstStyle/>
          <a:p>
            <a:pPr algn="ctr">
              <a:defRPr sz="2800">
                <a:solidFill>
                  <a:srgbClr val="7D7D7D"/>
                </a:solidFill>
                <a:latin typeface="+mn-lt"/>
                <a:ea typeface="+mn-ea"/>
                <a:cs typeface="+mn-cs"/>
                <a:sym typeface="Calibri"/>
              </a:defRPr>
            </a:pPr>
            <a:endParaRPr/>
          </a:p>
        </p:txBody>
      </p:sp>
      <p:sp>
        <p:nvSpPr>
          <p:cNvPr id="189" name="Shape 126"/>
          <p:cNvSpPr/>
          <p:nvPr/>
        </p:nvSpPr>
        <p:spPr>
          <a:xfrm>
            <a:off x="16118243" y="14892225"/>
            <a:ext cx="1071564" cy="714376"/>
          </a:xfrm>
          <a:prstGeom prst="rect">
            <a:avLst/>
          </a:prstGeom>
          <a:solidFill>
            <a:srgbClr val="B6BBC1"/>
          </a:solidFill>
          <a:ln w="12700">
            <a:miter lim="400000"/>
          </a:ln>
        </p:spPr>
        <p:txBody>
          <a:bodyPr lIns="45845" tIns="45845" rIns="45845" bIns="45845" anchor="ctr"/>
          <a:lstStyle/>
          <a:p>
            <a:pPr algn="ctr">
              <a:defRPr sz="2800">
                <a:solidFill>
                  <a:srgbClr val="7D7D7D"/>
                </a:solidFill>
                <a:latin typeface="+mn-lt"/>
                <a:ea typeface="+mn-ea"/>
                <a:cs typeface="+mn-cs"/>
                <a:sym typeface="Calibri"/>
              </a:defRPr>
            </a:pPr>
            <a:endParaRPr/>
          </a:p>
        </p:txBody>
      </p:sp>
      <p:sp>
        <p:nvSpPr>
          <p:cNvPr id="190" name="Shape 127"/>
          <p:cNvSpPr/>
          <p:nvPr/>
        </p:nvSpPr>
        <p:spPr>
          <a:xfrm>
            <a:off x="17717495" y="14099351"/>
            <a:ext cx="1071564" cy="714376"/>
          </a:xfrm>
          <a:prstGeom prst="rect">
            <a:avLst/>
          </a:prstGeom>
          <a:solidFill>
            <a:srgbClr val="94A5A6"/>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1" name="Shape 128"/>
          <p:cNvSpPr/>
          <p:nvPr/>
        </p:nvSpPr>
        <p:spPr>
          <a:xfrm>
            <a:off x="17717495" y="14892225"/>
            <a:ext cx="1071564" cy="714376"/>
          </a:xfrm>
          <a:prstGeom prst="rect">
            <a:avLst/>
          </a:prstGeom>
          <a:solidFill>
            <a:srgbClr val="7F8C8D"/>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2" name="Shape 149"/>
          <p:cNvSpPr/>
          <p:nvPr/>
        </p:nvSpPr>
        <p:spPr>
          <a:xfrm>
            <a:off x="11265236" y="14080370"/>
            <a:ext cx="1071563" cy="714376"/>
          </a:xfrm>
          <a:prstGeom prst="rect">
            <a:avLst/>
          </a:prstGeom>
          <a:solidFill>
            <a:srgbClr val="FECA0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3" name="Shape 150"/>
          <p:cNvSpPr/>
          <p:nvPr/>
        </p:nvSpPr>
        <p:spPr>
          <a:xfrm>
            <a:off x="11265236" y="14873245"/>
            <a:ext cx="1071563" cy="714376"/>
          </a:xfrm>
          <a:prstGeom prst="rect">
            <a:avLst/>
          </a:prstGeom>
          <a:solidFill>
            <a:srgbClr val="FFA70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4" name="Shape 2"/>
          <p:cNvSpPr/>
          <p:nvPr/>
        </p:nvSpPr>
        <p:spPr>
          <a:xfrm flipH="1">
            <a:off x="791481" y="571695"/>
            <a:ext cx="80708" cy="982266"/>
          </a:xfrm>
          <a:prstGeom prst="rect">
            <a:avLst/>
          </a:prstGeom>
          <a:solidFill>
            <a:srgbClr val="3498DB"/>
          </a:solidFill>
          <a:ln w="12700">
            <a:miter lim="400000"/>
          </a:ln>
        </p:spPr>
        <p:txBody>
          <a:bodyPr lIns="45845" tIns="45845" rIns="45845" bIns="45845" anchor="ctr"/>
          <a:lstStyle/>
          <a:p>
            <a:pPr algn="ctr">
              <a:defRPr sz="2400">
                <a:solidFill>
                  <a:srgbClr val="060C13"/>
                </a:solidFill>
              </a:defRPr>
            </a:pPr>
            <a:endParaRPr/>
          </a:p>
        </p:txBody>
      </p:sp>
      <p:sp>
        <p:nvSpPr>
          <p:cNvPr id="195" name="目录"/>
          <p:cNvSpPr/>
          <p:nvPr/>
        </p:nvSpPr>
        <p:spPr>
          <a:xfrm>
            <a:off x="1078740" y="494311"/>
            <a:ext cx="20010434" cy="1137034"/>
          </a:xfrm>
          <a:prstGeom prst="rect">
            <a:avLst/>
          </a:prstGeom>
          <a:ln w="3175">
            <a:miter lim="400000"/>
          </a:ln>
          <a:extLst>
            <a:ext uri="{C572A759-6A51-4108-AA02-DFA0A04FC94B}">
              <ma14:wrappingTextBoxFlag xmlns:ma14="http://schemas.microsoft.com/office/mac/drawingml/2011/main" xmlns="" val="1"/>
            </a:ext>
          </a:extLst>
        </p:spPr>
        <p:txBody>
          <a:bodyPr lIns="45845" tIns="45845" rIns="45845" bIns="45845" anchor="ctr">
            <a:normAutofit/>
          </a:bodyPr>
          <a:lstStyle>
            <a:lvl1pPr defTabSz="1682495">
              <a:defRPr sz="5800" b="1">
                <a:latin typeface="微软雅黑"/>
                <a:ea typeface="微软雅黑"/>
                <a:cs typeface="微软雅黑"/>
                <a:sym typeface="微软雅黑"/>
              </a:defRPr>
            </a:lvl1pPr>
          </a:lstStyle>
          <a:p>
            <a:r>
              <a:rPr lang="en-US" altLang="zh-CN" dirty="0"/>
              <a:t>explain Extra</a:t>
            </a:r>
          </a:p>
        </p:txBody>
      </p:sp>
      <p:sp>
        <p:nvSpPr>
          <p:cNvPr id="24" name="文本框 23">
            <a:extLst>
              <a:ext uri="{FF2B5EF4-FFF2-40B4-BE49-F238E27FC236}">
                <a16:creationId xmlns:a16="http://schemas.microsoft.com/office/drawing/2014/main" id="{7B0576AD-5F81-426B-AB60-F1615BECCA21}"/>
              </a:ext>
            </a:extLst>
          </p:cNvPr>
          <p:cNvSpPr txBox="1"/>
          <p:nvPr/>
        </p:nvSpPr>
        <p:spPr>
          <a:xfrm>
            <a:off x="873571" y="2073170"/>
            <a:ext cx="7442354" cy="585028"/>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845" tIns="45845" rIns="45845" bIns="45845" numCol="1" spcCol="38100" rtlCol="0" anchor="t">
            <a:spAutoFit/>
          </a:bodyPr>
          <a:lstStyle/>
          <a:p>
            <a:r>
              <a:rPr lang="en-US" altLang="zh-CN" b="1" dirty="0"/>
              <a:t>Using join buffer (Block Nested Loop)</a:t>
            </a:r>
          </a:p>
        </p:txBody>
      </p:sp>
      <p:sp>
        <p:nvSpPr>
          <p:cNvPr id="2" name="矩形 1">
            <a:extLst>
              <a:ext uri="{FF2B5EF4-FFF2-40B4-BE49-F238E27FC236}">
                <a16:creationId xmlns:a16="http://schemas.microsoft.com/office/drawing/2014/main" id="{2EF39B34-CD2F-463E-ADE3-EC0A8D1AF09F}"/>
              </a:ext>
            </a:extLst>
          </p:cNvPr>
          <p:cNvSpPr/>
          <p:nvPr/>
        </p:nvSpPr>
        <p:spPr>
          <a:xfrm>
            <a:off x="873571" y="3100023"/>
            <a:ext cx="12192000" cy="1200329"/>
          </a:xfrm>
          <a:prstGeom prst="rect">
            <a:avLst/>
          </a:prstGeom>
        </p:spPr>
        <p:txBody>
          <a:bodyPr>
            <a:spAutoFit/>
          </a:bodyPr>
          <a:lstStyle/>
          <a:p>
            <a:r>
              <a:rPr lang="zh-CN" altLang="en-US" sz="2400" dirty="0">
                <a:solidFill>
                  <a:srgbClr val="333333"/>
                </a:solidFill>
                <a:latin typeface="Helvetica Neue"/>
              </a:rPr>
              <a:t>       执行关联时前面的表会把一部分数据放进</a:t>
            </a:r>
            <a:r>
              <a:rPr lang="en-US" altLang="zh-CN" sz="2400" dirty="0">
                <a:solidFill>
                  <a:srgbClr val="333333"/>
                </a:solidFill>
                <a:latin typeface="Helvetica Neue"/>
              </a:rPr>
              <a:t>join buffer</a:t>
            </a:r>
            <a:r>
              <a:rPr lang="zh-CN" altLang="en-US" sz="2400" dirty="0">
                <a:solidFill>
                  <a:srgbClr val="333333"/>
                </a:solidFill>
                <a:latin typeface="Helvetica Neue"/>
              </a:rPr>
              <a:t>，这些在</a:t>
            </a:r>
            <a:r>
              <a:rPr lang="en-US" altLang="zh-CN" sz="2400" dirty="0">
                <a:solidFill>
                  <a:srgbClr val="333333"/>
                </a:solidFill>
                <a:latin typeface="Helvetica Neue"/>
              </a:rPr>
              <a:t>join buffer</a:t>
            </a:r>
            <a:r>
              <a:rPr lang="zh-CN" altLang="en-US" sz="2400" dirty="0">
                <a:solidFill>
                  <a:srgbClr val="333333"/>
                </a:solidFill>
                <a:latin typeface="Helvetica Neue"/>
              </a:rPr>
              <a:t>中的行数据会被用来与当前表的数据进行关联。一般的关联查询，如果没有索引可用，</a:t>
            </a:r>
            <a:r>
              <a:rPr lang="en-US" altLang="zh-CN" sz="2400" dirty="0">
                <a:solidFill>
                  <a:srgbClr val="333333"/>
                </a:solidFill>
                <a:latin typeface="Helvetica Neue"/>
              </a:rPr>
              <a:t>MySQL</a:t>
            </a:r>
            <a:r>
              <a:rPr lang="zh-CN" altLang="en-US" sz="2400" dirty="0">
                <a:solidFill>
                  <a:srgbClr val="333333"/>
                </a:solidFill>
                <a:latin typeface="Helvetica Neue"/>
              </a:rPr>
              <a:t>会自动把查询优化成</a:t>
            </a:r>
            <a:r>
              <a:rPr lang="en-US" altLang="zh-CN" sz="2400" dirty="0">
                <a:solidFill>
                  <a:srgbClr val="333333"/>
                </a:solidFill>
                <a:latin typeface="Helvetica Neue"/>
              </a:rPr>
              <a:t>BNL(Block Nested Loop)</a:t>
            </a:r>
            <a:r>
              <a:rPr lang="zh-CN" altLang="en-US" sz="2400" dirty="0">
                <a:solidFill>
                  <a:srgbClr val="333333"/>
                </a:solidFill>
                <a:latin typeface="Helvetica Neue"/>
              </a:rPr>
              <a:t>查询</a:t>
            </a:r>
            <a:endParaRPr lang="zh-CN" altLang="en-US" sz="2400" dirty="0"/>
          </a:p>
        </p:txBody>
      </p:sp>
      <p:pic>
        <p:nvPicPr>
          <p:cNvPr id="4" name="图片 3">
            <a:extLst>
              <a:ext uri="{FF2B5EF4-FFF2-40B4-BE49-F238E27FC236}">
                <a16:creationId xmlns:a16="http://schemas.microsoft.com/office/drawing/2014/main" id="{25649B94-B495-43AA-85BC-09B00BC5BE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571" y="4545129"/>
            <a:ext cx="12856610" cy="1586734"/>
          </a:xfrm>
          <a:prstGeom prst="rect">
            <a:avLst/>
          </a:prstGeom>
        </p:spPr>
      </p:pic>
      <p:pic>
        <p:nvPicPr>
          <p:cNvPr id="6" name="图片 5">
            <a:extLst>
              <a:ext uri="{FF2B5EF4-FFF2-40B4-BE49-F238E27FC236}">
                <a16:creationId xmlns:a16="http://schemas.microsoft.com/office/drawing/2014/main" id="{E55A984F-CA04-4047-B6A5-4C9767D23D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571" y="6437839"/>
            <a:ext cx="13152976" cy="1988986"/>
          </a:xfrm>
          <a:prstGeom prst="rect">
            <a:avLst/>
          </a:prstGeom>
        </p:spPr>
      </p:pic>
      <p:sp>
        <p:nvSpPr>
          <p:cNvPr id="7" name="矩形 6">
            <a:extLst>
              <a:ext uri="{FF2B5EF4-FFF2-40B4-BE49-F238E27FC236}">
                <a16:creationId xmlns:a16="http://schemas.microsoft.com/office/drawing/2014/main" id="{89443553-36C3-46BE-8069-3D8E4A42414B}"/>
              </a:ext>
            </a:extLst>
          </p:cNvPr>
          <p:cNvSpPr/>
          <p:nvPr/>
        </p:nvSpPr>
        <p:spPr>
          <a:xfrm>
            <a:off x="862145" y="8814458"/>
            <a:ext cx="3057247" cy="523220"/>
          </a:xfrm>
          <a:prstGeom prst="rect">
            <a:avLst/>
          </a:prstGeom>
        </p:spPr>
        <p:txBody>
          <a:bodyPr wrap="none">
            <a:spAutoFit/>
          </a:bodyPr>
          <a:lstStyle/>
          <a:p>
            <a:r>
              <a:rPr lang="zh-CN" altLang="en-US" sz="2800" dirty="0">
                <a:solidFill>
                  <a:srgbClr val="333333"/>
                </a:solidFill>
                <a:latin typeface="Helvetica Neue"/>
              </a:rPr>
              <a:t>查询的执行流程：</a:t>
            </a:r>
            <a:endParaRPr lang="zh-CN" altLang="en-US" sz="2800" dirty="0"/>
          </a:p>
        </p:txBody>
      </p:sp>
      <p:sp>
        <p:nvSpPr>
          <p:cNvPr id="8" name="矩形 7">
            <a:extLst>
              <a:ext uri="{FF2B5EF4-FFF2-40B4-BE49-F238E27FC236}">
                <a16:creationId xmlns:a16="http://schemas.microsoft.com/office/drawing/2014/main" id="{4219EEB8-CEF7-4DEE-90EF-5B70FE945ADA}"/>
              </a:ext>
            </a:extLst>
          </p:cNvPr>
          <p:cNvSpPr/>
          <p:nvPr/>
        </p:nvSpPr>
        <p:spPr>
          <a:xfrm>
            <a:off x="873571" y="9498746"/>
            <a:ext cx="12192000" cy="1569660"/>
          </a:xfrm>
          <a:prstGeom prst="rect">
            <a:avLst/>
          </a:prstGeom>
        </p:spPr>
        <p:txBody>
          <a:bodyPr>
            <a:spAutoFit/>
          </a:bodyPr>
          <a:lstStyle/>
          <a:p>
            <a:pPr>
              <a:buFont typeface="+mj-lt"/>
              <a:buAutoNum type="arabicPeriod"/>
            </a:pPr>
            <a:r>
              <a:rPr lang="zh-CN" altLang="en-US" sz="2400" dirty="0">
                <a:solidFill>
                  <a:srgbClr val="333333"/>
                </a:solidFill>
                <a:latin typeface="Helvetica Neue"/>
              </a:rPr>
              <a:t> 把表</a:t>
            </a:r>
            <a:r>
              <a:rPr lang="en-US" altLang="zh-CN" sz="2400" dirty="0">
                <a:solidFill>
                  <a:srgbClr val="333333"/>
                </a:solidFill>
                <a:latin typeface="Helvetica Neue"/>
              </a:rPr>
              <a:t>t1</a:t>
            </a:r>
            <a:r>
              <a:rPr lang="zh-CN" altLang="en-US" sz="2400" dirty="0">
                <a:solidFill>
                  <a:srgbClr val="333333"/>
                </a:solidFill>
                <a:latin typeface="Helvetica Neue"/>
              </a:rPr>
              <a:t>的数据读入线程内存</a:t>
            </a:r>
            <a:r>
              <a:rPr lang="en-US" altLang="zh-CN" sz="2400" dirty="0" err="1">
                <a:solidFill>
                  <a:srgbClr val="333333"/>
                </a:solidFill>
                <a:latin typeface="Helvetica Neue"/>
              </a:rPr>
              <a:t>join_buffer</a:t>
            </a:r>
            <a:r>
              <a:rPr lang="zh-CN" altLang="en-US" sz="2400" dirty="0">
                <a:solidFill>
                  <a:srgbClr val="333333"/>
                </a:solidFill>
                <a:latin typeface="Helvetica Neue"/>
              </a:rPr>
              <a:t>中，由于我们这个语句中写的是</a:t>
            </a:r>
            <a:r>
              <a:rPr lang="en-US" altLang="zh-CN" sz="2400" dirty="0">
                <a:solidFill>
                  <a:srgbClr val="333333"/>
                </a:solidFill>
                <a:latin typeface="Helvetica Neue"/>
              </a:rPr>
              <a:t>select *</a:t>
            </a:r>
            <a:r>
              <a:rPr lang="zh-CN" altLang="en-US" sz="2400" dirty="0">
                <a:solidFill>
                  <a:srgbClr val="333333"/>
                </a:solidFill>
                <a:latin typeface="Helvetica Neue"/>
              </a:rPr>
              <a:t>，因此是把整个表</a:t>
            </a:r>
            <a:r>
              <a:rPr lang="en-US" altLang="zh-CN" sz="2400" dirty="0">
                <a:solidFill>
                  <a:srgbClr val="333333"/>
                </a:solidFill>
                <a:latin typeface="Helvetica Neue"/>
              </a:rPr>
              <a:t>t1</a:t>
            </a:r>
            <a:r>
              <a:rPr lang="zh-CN" altLang="en-US" sz="2400" dirty="0">
                <a:solidFill>
                  <a:srgbClr val="333333"/>
                </a:solidFill>
                <a:latin typeface="Helvetica Neue"/>
              </a:rPr>
              <a:t>放入了内存；</a:t>
            </a:r>
          </a:p>
          <a:p>
            <a:pPr>
              <a:buFont typeface="+mj-lt"/>
              <a:buAutoNum type="arabicPeriod"/>
            </a:pPr>
            <a:r>
              <a:rPr lang="zh-CN" altLang="en-US" sz="2400" dirty="0">
                <a:solidFill>
                  <a:srgbClr val="333333"/>
                </a:solidFill>
                <a:latin typeface="Helvetica Neue"/>
              </a:rPr>
              <a:t> 扫描表</a:t>
            </a:r>
            <a:r>
              <a:rPr lang="en-US" altLang="zh-CN" sz="2400" dirty="0">
                <a:solidFill>
                  <a:srgbClr val="333333"/>
                </a:solidFill>
                <a:latin typeface="Helvetica Neue"/>
              </a:rPr>
              <a:t>t2</a:t>
            </a:r>
            <a:r>
              <a:rPr lang="zh-CN" altLang="en-US" sz="2400" dirty="0">
                <a:solidFill>
                  <a:srgbClr val="333333"/>
                </a:solidFill>
                <a:latin typeface="Helvetica Neue"/>
              </a:rPr>
              <a:t>，把表</a:t>
            </a:r>
            <a:r>
              <a:rPr lang="en-US" altLang="zh-CN" sz="2400" dirty="0">
                <a:solidFill>
                  <a:srgbClr val="333333"/>
                </a:solidFill>
                <a:latin typeface="Helvetica Neue"/>
              </a:rPr>
              <a:t>t2</a:t>
            </a:r>
            <a:r>
              <a:rPr lang="zh-CN" altLang="en-US" sz="2400" dirty="0">
                <a:solidFill>
                  <a:srgbClr val="333333"/>
                </a:solidFill>
                <a:latin typeface="Helvetica Neue"/>
              </a:rPr>
              <a:t>中的每一行取出来，跟</a:t>
            </a:r>
            <a:r>
              <a:rPr lang="en-US" altLang="zh-CN" sz="2400" dirty="0" err="1">
                <a:solidFill>
                  <a:srgbClr val="333333"/>
                </a:solidFill>
                <a:latin typeface="Helvetica Neue"/>
              </a:rPr>
              <a:t>join_buffer</a:t>
            </a:r>
            <a:r>
              <a:rPr lang="zh-CN" altLang="en-US" sz="2400" dirty="0">
                <a:solidFill>
                  <a:srgbClr val="333333"/>
                </a:solidFill>
                <a:latin typeface="Helvetica Neue"/>
              </a:rPr>
              <a:t>中的数据做对比，满足</a:t>
            </a:r>
            <a:r>
              <a:rPr lang="en-US" altLang="zh-CN" sz="2400" dirty="0">
                <a:solidFill>
                  <a:srgbClr val="333333"/>
                </a:solidFill>
                <a:latin typeface="Helvetica Neue"/>
              </a:rPr>
              <a:t>join</a:t>
            </a:r>
            <a:r>
              <a:rPr lang="zh-CN" altLang="en-US" sz="2400" dirty="0">
                <a:solidFill>
                  <a:srgbClr val="333333"/>
                </a:solidFill>
                <a:latin typeface="Helvetica Neue"/>
              </a:rPr>
              <a:t>条件的，作为结果集的一部分返回。</a:t>
            </a:r>
          </a:p>
        </p:txBody>
      </p:sp>
      <p:sp>
        <p:nvSpPr>
          <p:cNvPr id="9" name="矩形 8">
            <a:extLst>
              <a:ext uri="{FF2B5EF4-FFF2-40B4-BE49-F238E27FC236}">
                <a16:creationId xmlns:a16="http://schemas.microsoft.com/office/drawing/2014/main" id="{CD1723C9-6FFF-40CB-A391-04E6A7EF77B6}"/>
              </a:ext>
            </a:extLst>
          </p:cNvPr>
          <p:cNvSpPr/>
          <p:nvPr/>
        </p:nvSpPr>
        <p:spPr>
          <a:xfrm>
            <a:off x="831835" y="11397741"/>
            <a:ext cx="12192000" cy="1200329"/>
          </a:xfrm>
          <a:prstGeom prst="rect">
            <a:avLst/>
          </a:prstGeom>
        </p:spPr>
        <p:txBody>
          <a:bodyPr>
            <a:spAutoFit/>
          </a:bodyPr>
          <a:lstStyle/>
          <a:p>
            <a:r>
              <a:rPr lang="zh-CN" altLang="en-US" sz="2400" dirty="0">
                <a:solidFill>
                  <a:srgbClr val="333333"/>
                </a:solidFill>
                <a:latin typeface="Helvetica Neue"/>
              </a:rPr>
              <a:t>这个过程相当于对表</a:t>
            </a:r>
            <a:r>
              <a:rPr lang="en-US" altLang="zh-CN" sz="2400" dirty="0">
                <a:solidFill>
                  <a:srgbClr val="333333"/>
                </a:solidFill>
                <a:latin typeface="Helvetica Neue"/>
              </a:rPr>
              <a:t>t1</a:t>
            </a:r>
            <a:r>
              <a:rPr lang="zh-CN" altLang="en-US" sz="2400" dirty="0">
                <a:solidFill>
                  <a:srgbClr val="333333"/>
                </a:solidFill>
                <a:latin typeface="Helvetica Neue"/>
              </a:rPr>
              <a:t>和</a:t>
            </a:r>
            <a:r>
              <a:rPr lang="en-US" altLang="zh-CN" sz="2400" dirty="0">
                <a:solidFill>
                  <a:srgbClr val="333333"/>
                </a:solidFill>
                <a:latin typeface="Helvetica Neue"/>
              </a:rPr>
              <a:t>t2</a:t>
            </a:r>
            <a:r>
              <a:rPr lang="zh-CN" altLang="en-US" sz="2400" dirty="0">
                <a:solidFill>
                  <a:srgbClr val="333333"/>
                </a:solidFill>
                <a:latin typeface="Helvetica Neue"/>
              </a:rPr>
              <a:t>都做了一次全表扫描，由于</a:t>
            </a:r>
            <a:r>
              <a:rPr lang="en-US" altLang="zh-CN" sz="2400" dirty="0" err="1">
                <a:solidFill>
                  <a:srgbClr val="333333"/>
                </a:solidFill>
                <a:latin typeface="Helvetica Neue"/>
              </a:rPr>
              <a:t>join_buffer</a:t>
            </a:r>
            <a:r>
              <a:rPr lang="zh-CN" altLang="en-US" sz="2400" dirty="0">
                <a:solidFill>
                  <a:srgbClr val="333333"/>
                </a:solidFill>
                <a:latin typeface="Helvetica Neue"/>
              </a:rPr>
              <a:t>是以无序数组的方式组织的，因此对表</a:t>
            </a:r>
            <a:r>
              <a:rPr lang="en-US" altLang="zh-CN" sz="2400" dirty="0">
                <a:solidFill>
                  <a:srgbClr val="333333"/>
                </a:solidFill>
                <a:latin typeface="Helvetica Neue"/>
              </a:rPr>
              <a:t>t2</a:t>
            </a:r>
            <a:r>
              <a:rPr lang="zh-CN" altLang="en-US" sz="2400" dirty="0">
                <a:solidFill>
                  <a:srgbClr val="333333"/>
                </a:solidFill>
                <a:latin typeface="Helvetica Neue"/>
              </a:rPr>
              <a:t>中的每一行，都要做</a:t>
            </a:r>
            <a:r>
              <a:rPr lang="en-US" altLang="zh-CN" sz="2400" dirty="0">
                <a:solidFill>
                  <a:srgbClr val="333333"/>
                </a:solidFill>
                <a:latin typeface="Helvetica Neue"/>
              </a:rPr>
              <a:t>100</a:t>
            </a:r>
            <a:r>
              <a:rPr lang="zh-CN" altLang="en-US" sz="2400" dirty="0">
                <a:solidFill>
                  <a:srgbClr val="333333"/>
                </a:solidFill>
                <a:latin typeface="Helvetica Neue"/>
              </a:rPr>
              <a:t>次判断，总共需要在内存中做的判断次数是：</a:t>
            </a:r>
            <a:r>
              <a:rPr lang="en-US" altLang="zh-CN" sz="2400" dirty="0">
                <a:solidFill>
                  <a:srgbClr val="333333"/>
                </a:solidFill>
                <a:latin typeface="Helvetica Neue"/>
              </a:rPr>
              <a:t>100*100=10000</a:t>
            </a:r>
            <a:r>
              <a:rPr lang="zh-CN" altLang="en-US" sz="2400" dirty="0">
                <a:solidFill>
                  <a:srgbClr val="333333"/>
                </a:solidFill>
                <a:latin typeface="Helvetica Neue"/>
              </a:rPr>
              <a:t>次。</a:t>
            </a:r>
            <a:endParaRPr lang="zh-CN" altLang="en-US" sz="2400" dirty="0"/>
          </a:p>
        </p:txBody>
      </p:sp>
    </p:spTree>
    <p:extLst>
      <p:ext uri="{BB962C8B-B14F-4D97-AF65-F5344CB8AC3E}">
        <p14:creationId xmlns:p14="http://schemas.microsoft.com/office/powerpoint/2010/main" val="232149963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 grpId="0"/>
      <p:bldP spid="7" grpId="0"/>
      <p:bldP spid="8"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Shape 111"/>
          <p:cNvSpPr/>
          <p:nvPr/>
        </p:nvSpPr>
        <p:spPr>
          <a:xfrm>
            <a:off x="3176892" y="14042408"/>
            <a:ext cx="1071563" cy="714376"/>
          </a:xfrm>
          <a:prstGeom prst="rect">
            <a:avLst/>
          </a:prstGeom>
          <a:solidFill>
            <a:srgbClr val="35AEF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5" name="Shape 112"/>
          <p:cNvSpPr/>
          <p:nvPr/>
        </p:nvSpPr>
        <p:spPr>
          <a:xfrm>
            <a:off x="3176892" y="14835283"/>
            <a:ext cx="1071563" cy="714376"/>
          </a:xfrm>
          <a:prstGeom prst="rect">
            <a:avLst/>
          </a:prstGeom>
          <a:solidFill>
            <a:srgbClr val="2293D6"/>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6" name="Shape 113"/>
          <p:cNvSpPr/>
          <p:nvPr/>
        </p:nvSpPr>
        <p:spPr>
          <a:xfrm>
            <a:off x="4794561" y="14042408"/>
            <a:ext cx="1071564" cy="714376"/>
          </a:xfrm>
          <a:prstGeom prst="rect">
            <a:avLst/>
          </a:prstGeom>
          <a:solidFill>
            <a:srgbClr val="00BD9C"/>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7" name="Shape 114"/>
          <p:cNvSpPr/>
          <p:nvPr/>
        </p:nvSpPr>
        <p:spPr>
          <a:xfrm>
            <a:off x="4794561" y="14835283"/>
            <a:ext cx="1071564" cy="714376"/>
          </a:xfrm>
          <a:prstGeom prst="rect">
            <a:avLst/>
          </a:prstGeom>
          <a:solidFill>
            <a:srgbClr val="00A185"/>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8" name="Shape 115"/>
          <p:cNvSpPr/>
          <p:nvPr/>
        </p:nvSpPr>
        <p:spPr>
          <a:xfrm>
            <a:off x="6412230" y="14061389"/>
            <a:ext cx="1071564" cy="714376"/>
          </a:xfrm>
          <a:prstGeom prst="rect">
            <a:avLst/>
          </a:prstGeom>
          <a:solidFill>
            <a:srgbClr val="2AE37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9" name="Shape 116"/>
          <p:cNvSpPr/>
          <p:nvPr/>
        </p:nvSpPr>
        <p:spPr>
          <a:xfrm>
            <a:off x="6412230" y="14854264"/>
            <a:ext cx="1071564" cy="714376"/>
          </a:xfrm>
          <a:prstGeom prst="rect">
            <a:avLst/>
          </a:prstGeom>
          <a:solidFill>
            <a:srgbClr val="1FCD6D"/>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0" name="Shape 117"/>
          <p:cNvSpPr/>
          <p:nvPr/>
        </p:nvSpPr>
        <p:spPr>
          <a:xfrm>
            <a:off x="8029899" y="14061389"/>
            <a:ext cx="1071563" cy="714376"/>
          </a:xfrm>
          <a:prstGeom prst="rect">
            <a:avLst/>
          </a:prstGeom>
          <a:solidFill>
            <a:srgbClr val="C059F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1" name="Shape 118"/>
          <p:cNvSpPr/>
          <p:nvPr/>
        </p:nvSpPr>
        <p:spPr>
          <a:xfrm>
            <a:off x="8029899" y="14854264"/>
            <a:ext cx="1071563" cy="714376"/>
          </a:xfrm>
          <a:prstGeom prst="rect">
            <a:avLst/>
          </a:prstGeom>
          <a:solidFill>
            <a:srgbClr val="A355B8"/>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2" name="Shape 119"/>
          <p:cNvSpPr/>
          <p:nvPr/>
        </p:nvSpPr>
        <p:spPr>
          <a:xfrm>
            <a:off x="9629151" y="14061389"/>
            <a:ext cx="1071563" cy="714376"/>
          </a:xfrm>
          <a:prstGeom prst="rect">
            <a:avLst/>
          </a:prstGeom>
          <a:solidFill>
            <a:srgbClr val="33495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3" name="Shape 120"/>
          <p:cNvSpPr/>
          <p:nvPr/>
        </p:nvSpPr>
        <p:spPr>
          <a:xfrm>
            <a:off x="9629151" y="14854264"/>
            <a:ext cx="1071563" cy="714376"/>
          </a:xfrm>
          <a:prstGeom prst="rect">
            <a:avLst/>
          </a:prstGeom>
          <a:solidFill>
            <a:srgbClr val="2C3E5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4" name="Shape 121"/>
          <p:cNvSpPr/>
          <p:nvPr/>
        </p:nvSpPr>
        <p:spPr>
          <a:xfrm>
            <a:off x="12882906" y="14080370"/>
            <a:ext cx="1071563" cy="714376"/>
          </a:xfrm>
          <a:prstGeom prst="rect">
            <a:avLst/>
          </a:prstGeom>
          <a:solidFill>
            <a:srgbClr val="E87F04"/>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5" name="Shape 122"/>
          <p:cNvSpPr/>
          <p:nvPr/>
        </p:nvSpPr>
        <p:spPr>
          <a:xfrm>
            <a:off x="12882906" y="14873245"/>
            <a:ext cx="1071563" cy="714376"/>
          </a:xfrm>
          <a:prstGeom prst="rect">
            <a:avLst/>
          </a:prstGeom>
          <a:solidFill>
            <a:srgbClr val="D5530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6" name="Shape 123"/>
          <p:cNvSpPr/>
          <p:nvPr/>
        </p:nvSpPr>
        <p:spPr>
          <a:xfrm>
            <a:off x="14500574" y="14099351"/>
            <a:ext cx="1071564" cy="714376"/>
          </a:xfrm>
          <a:prstGeom prst="rect">
            <a:avLst/>
          </a:prstGeom>
          <a:solidFill>
            <a:srgbClr val="E94A35"/>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7" name="Shape 124"/>
          <p:cNvSpPr/>
          <p:nvPr/>
        </p:nvSpPr>
        <p:spPr>
          <a:xfrm>
            <a:off x="14500574" y="14892225"/>
            <a:ext cx="1071564" cy="714376"/>
          </a:xfrm>
          <a:prstGeom prst="rect">
            <a:avLst/>
          </a:prstGeom>
          <a:solidFill>
            <a:srgbClr val="C23724"/>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8" name="Shape 125"/>
          <p:cNvSpPr/>
          <p:nvPr/>
        </p:nvSpPr>
        <p:spPr>
          <a:xfrm>
            <a:off x="16118243" y="14099351"/>
            <a:ext cx="1071564" cy="714376"/>
          </a:xfrm>
          <a:prstGeom prst="rect">
            <a:avLst/>
          </a:prstGeom>
          <a:solidFill>
            <a:srgbClr val="D1D6D8"/>
          </a:solidFill>
          <a:ln w="12700">
            <a:miter lim="400000"/>
          </a:ln>
        </p:spPr>
        <p:txBody>
          <a:bodyPr lIns="45845" tIns="45845" rIns="45845" bIns="45845" anchor="ctr"/>
          <a:lstStyle/>
          <a:p>
            <a:pPr algn="ctr">
              <a:defRPr sz="2800">
                <a:solidFill>
                  <a:srgbClr val="7D7D7D"/>
                </a:solidFill>
                <a:latin typeface="+mn-lt"/>
                <a:ea typeface="+mn-ea"/>
                <a:cs typeface="+mn-cs"/>
                <a:sym typeface="Calibri"/>
              </a:defRPr>
            </a:pPr>
            <a:endParaRPr/>
          </a:p>
        </p:txBody>
      </p:sp>
      <p:sp>
        <p:nvSpPr>
          <p:cNvPr id="189" name="Shape 126"/>
          <p:cNvSpPr/>
          <p:nvPr/>
        </p:nvSpPr>
        <p:spPr>
          <a:xfrm>
            <a:off x="16118243" y="14892225"/>
            <a:ext cx="1071564" cy="714376"/>
          </a:xfrm>
          <a:prstGeom prst="rect">
            <a:avLst/>
          </a:prstGeom>
          <a:solidFill>
            <a:srgbClr val="B6BBC1"/>
          </a:solidFill>
          <a:ln w="12700">
            <a:miter lim="400000"/>
          </a:ln>
        </p:spPr>
        <p:txBody>
          <a:bodyPr lIns="45845" tIns="45845" rIns="45845" bIns="45845" anchor="ctr"/>
          <a:lstStyle/>
          <a:p>
            <a:pPr algn="ctr">
              <a:defRPr sz="2800">
                <a:solidFill>
                  <a:srgbClr val="7D7D7D"/>
                </a:solidFill>
                <a:latin typeface="+mn-lt"/>
                <a:ea typeface="+mn-ea"/>
                <a:cs typeface="+mn-cs"/>
                <a:sym typeface="Calibri"/>
              </a:defRPr>
            </a:pPr>
            <a:endParaRPr/>
          </a:p>
        </p:txBody>
      </p:sp>
      <p:sp>
        <p:nvSpPr>
          <p:cNvPr id="190" name="Shape 127"/>
          <p:cNvSpPr/>
          <p:nvPr/>
        </p:nvSpPr>
        <p:spPr>
          <a:xfrm>
            <a:off x="17717495" y="14099351"/>
            <a:ext cx="1071564" cy="714376"/>
          </a:xfrm>
          <a:prstGeom prst="rect">
            <a:avLst/>
          </a:prstGeom>
          <a:solidFill>
            <a:srgbClr val="94A5A6"/>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1" name="Shape 128"/>
          <p:cNvSpPr/>
          <p:nvPr/>
        </p:nvSpPr>
        <p:spPr>
          <a:xfrm>
            <a:off x="17717495" y="14892225"/>
            <a:ext cx="1071564" cy="714376"/>
          </a:xfrm>
          <a:prstGeom prst="rect">
            <a:avLst/>
          </a:prstGeom>
          <a:solidFill>
            <a:srgbClr val="7F8C8D"/>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2" name="Shape 149"/>
          <p:cNvSpPr/>
          <p:nvPr/>
        </p:nvSpPr>
        <p:spPr>
          <a:xfrm>
            <a:off x="11265236" y="14080370"/>
            <a:ext cx="1071563" cy="714376"/>
          </a:xfrm>
          <a:prstGeom prst="rect">
            <a:avLst/>
          </a:prstGeom>
          <a:solidFill>
            <a:srgbClr val="FECA0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3" name="Shape 150"/>
          <p:cNvSpPr/>
          <p:nvPr/>
        </p:nvSpPr>
        <p:spPr>
          <a:xfrm>
            <a:off x="11265236" y="14873245"/>
            <a:ext cx="1071563" cy="714376"/>
          </a:xfrm>
          <a:prstGeom prst="rect">
            <a:avLst/>
          </a:prstGeom>
          <a:solidFill>
            <a:srgbClr val="FFA70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4" name="Shape 2"/>
          <p:cNvSpPr/>
          <p:nvPr/>
        </p:nvSpPr>
        <p:spPr>
          <a:xfrm flipH="1">
            <a:off x="791481" y="571695"/>
            <a:ext cx="80708" cy="982266"/>
          </a:xfrm>
          <a:prstGeom prst="rect">
            <a:avLst/>
          </a:prstGeom>
          <a:solidFill>
            <a:srgbClr val="3498DB"/>
          </a:solidFill>
          <a:ln w="12700">
            <a:miter lim="400000"/>
          </a:ln>
        </p:spPr>
        <p:txBody>
          <a:bodyPr lIns="45845" tIns="45845" rIns="45845" bIns="45845" anchor="ctr"/>
          <a:lstStyle/>
          <a:p>
            <a:pPr algn="ctr">
              <a:defRPr sz="2400">
                <a:solidFill>
                  <a:srgbClr val="060C13"/>
                </a:solidFill>
              </a:defRPr>
            </a:pPr>
            <a:endParaRPr/>
          </a:p>
        </p:txBody>
      </p:sp>
      <p:sp>
        <p:nvSpPr>
          <p:cNvPr id="195" name="目录"/>
          <p:cNvSpPr/>
          <p:nvPr/>
        </p:nvSpPr>
        <p:spPr>
          <a:xfrm>
            <a:off x="1078740" y="494311"/>
            <a:ext cx="20010434" cy="1137034"/>
          </a:xfrm>
          <a:prstGeom prst="rect">
            <a:avLst/>
          </a:prstGeom>
          <a:ln w="3175">
            <a:miter lim="400000"/>
          </a:ln>
          <a:extLst>
            <a:ext uri="{C572A759-6A51-4108-AA02-DFA0A04FC94B}">
              <ma14:wrappingTextBoxFlag xmlns:ma14="http://schemas.microsoft.com/office/mac/drawingml/2011/main" xmlns="" val="1"/>
            </a:ext>
          </a:extLst>
        </p:spPr>
        <p:txBody>
          <a:bodyPr lIns="45845" tIns="45845" rIns="45845" bIns="45845" anchor="ctr">
            <a:normAutofit/>
          </a:bodyPr>
          <a:lstStyle>
            <a:lvl1pPr defTabSz="1682495">
              <a:defRPr sz="5800" b="1">
                <a:latin typeface="微软雅黑"/>
                <a:ea typeface="微软雅黑"/>
                <a:cs typeface="微软雅黑"/>
                <a:sym typeface="微软雅黑"/>
              </a:defRPr>
            </a:lvl1pPr>
          </a:lstStyle>
          <a:p>
            <a:r>
              <a:rPr lang="en-US" altLang="zh-CN" dirty="0"/>
              <a:t>explain </a:t>
            </a:r>
            <a:r>
              <a:rPr lang="zh-CN" altLang="en-US" dirty="0"/>
              <a:t>关联类型</a:t>
            </a:r>
            <a:endParaRPr lang="zh-CN" altLang="en-US" b="0" dirty="0"/>
          </a:p>
        </p:txBody>
      </p:sp>
      <p:sp>
        <p:nvSpPr>
          <p:cNvPr id="24" name="文本框 23">
            <a:extLst>
              <a:ext uri="{FF2B5EF4-FFF2-40B4-BE49-F238E27FC236}">
                <a16:creationId xmlns:a16="http://schemas.microsoft.com/office/drawing/2014/main" id="{7B0576AD-5F81-426B-AB60-F1615BECCA21}"/>
              </a:ext>
            </a:extLst>
          </p:cNvPr>
          <p:cNvSpPr txBox="1"/>
          <p:nvPr/>
        </p:nvSpPr>
        <p:spPr>
          <a:xfrm>
            <a:off x="873571" y="2073170"/>
            <a:ext cx="3349887" cy="585028"/>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845" tIns="45845" rIns="45845" bIns="45845" numCol="1" spcCol="38100" rtlCol="0" anchor="t">
            <a:spAutoFit/>
          </a:bodyPr>
          <a:lstStyle/>
          <a:p>
            <a:r>
              <a:rPr lang="en-US" altLang="zh-CN" b="1" dirty="0"/>
              <a:t>Using temporary</a:t>
            </a:r>
          </a:p>
        </p:txBody>
      </p:sp>
      <p:sp>
        <p:nvSpPr>
          <p:cNvPr id="2" name="矩形 1">
            <a:extLst>
              <a:ext uri="{FF2B5EF4-FFF2-40B4-BE49-F238E27FC236}">
                <a16:creationId xmlns:a16="http://schemas.microsoft.com/office/drawing/2014/main" id="{51A725BB-804B-43A1-8545-5389089DE575}"/>
              </a:ext>
            </a:extLst>
          </p:cNvPr>
          <p:cNvSpPr/>
          <p:nvPr/>
        </p:nvSpPr>
        <p:spPr>
          <a:xfrm>
            <a:off x="873571" y="3100023"/>
            <a:ext cx="12192000" cy="830997"/>
          </a:xfrm>
          <a:prstGeom prst="rect">
            <a:avLst/>
          </a:prstGeom>
        </p:spPr>
        <p:txBody>
          <a:bodyPr>
            <a:spAutoFit/>
          </a:bodyPr>
          <a:lstStyle/>
          <a:p>
            <a:r>
              <a:rPr lang="zh-CN" altLang="en-US" sz="2400" dirty="0">
                <a:solidFill>
                  <a:srgbClr val="333333"/>
                </a:solidFill>
                <a:latin typeface="Helvetica Neue"/>
              </a:rPr>
              <a:t>       执行查询时，</a:t>
            </a:r>
            <a:r>
              <a:rPr lang="en-US" altLang="zh-CN" sz="2400" dirty="0">
                <a:solidFill>
                  <a:srgbClr val="333333"/>
                </a:solidFill>
                <a:latin typeface="Helvetica Neue"/>
              </a:rPr>
              <a:t>MySQL</a:t>
            </a:r>
            <a:r>
              <a:rPr lang="zh-CN" altLang="en-US" sz="2400" dirty="0">
                <a:solidFill>
                  <a:srgbClr val="333333"/>
                </a:solidFill>
                <a:latin typeface="Helvetica Neue"/>
              </a:rPr>
              <a:t>需要用到临时表来保存结果。查询中包含</a:t>
            </a:r>
            <a:r>
              <a:rPr lang="en-US" altLang="zh-CN" sz="2400" dirty="0">
                <a:solidFill>
                  <a:srgbClr val="333333"/>
                </a:solidFill>
                <a:latin typeface="Helvetica Neue"/>
              </a:rPr>
              <a:t>group by</a:t>
            </a:r>
            <a:r>
              <a:rPr lang="zh-CN" altLang="en-US" sz="2400" dirty="0">
                <a:solidFill>
                  <a:srgbClr val="333333"/>
                </a:solidFill>
                <a:latin typeface="Helvetica Neue"/>
              </a:rPr>
              <a:t>和</a:t>
            </a:r>
            <a:r>
              <a:rPr lang="en-US" altLang="zh-CN" sz="2400" dirty="0">
                <a:solidFill>
                  <a:srgbClr val="333333"/>
                </a:solidFill>
                <a:latin typeface="Helvetica Neue"/>
              </a:rPr>
              <a:t>order by</a:t>
            </a:r>
            <a:r>
              <a:rPr lang="zh-CN" altLang="en-US" sz="2400" dirty="0">
                <a:solidFill>
                  <a:srgbClr val="333333"/>
                </a:solidFill>
                <a:latin typeface="Helvetica Neue"/>
              </a:rPr>
              <a:t>时经常会使用临时表。</a:t>
            </a:r>
            <a:endParaRPr lang="zh-CN" altLang="en-US" sz="2400" dirty="0"/>
          </a:p>
        </p:txBody>
      </p:sp>
      <p:pic>
        <p:nvPicPr>
          <p:cNvPr id="4" name="图片 3">
            <a:extLst>
              <a:ext uri="{FF2B5EF4-FFF2-40B4-BE49-F238E27FC236}">
                <a16:creationId xmlns:a16="http://schemas.microsoft.com/office/drawing/2014/main" id="{F666E0A4-5BC9-4183-ABC2-0CBE64772A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130" y="4210328"/>
            <a:ext cx="7320257" cy="3980937"/>
          </a:xfrm>
          <a:prstGeom prst="rect">
            <a:avLst/>
          </a:prstGeom>
        </p:spPr>
      </p:pic>
      <p:pic>
        <p:nvPicPr>
          <p:cNvPr id="6" name="图片 5">
            <a:extLst>
              <a:ext uri="{FF2B5EF4-FFF2-40B4-BE49-F238E27FC236}">
                <a16:creationId xmlns:a16="http://schemas.microsoft.com/office/drawing/2014/main" id="{423A6CF4-8977-4612-A7EA-C161732F2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9571" y="6490251"/>
            <a:ext cx="15231102" cy="1701014"/>
          </a:xfrm>
          <a:prstGeom prst="rect">
            <a:avLst/>
          </a:prstGeom>
        </p:spPr>
      </p:pic>
      <p:sp>
        <p:nvSpPr>
          <p:cNvPr id="7" name="矩形 6">
            <a:extLst>
              <a:ext uri="{FF2B5EF4-FFF2-40B4-BE49-F238E27FC236}">
                <a16:creationId xmlns:a16="http://schemas.microsoft.com/office/drawing/2014/main" id="{4F2BF877-9341-4EF2-BD9B-A9F136315401}"/>
              </a:ext>
            </a:extLst>
          </p:cNvPr>
          <p:cNvSpPr/>
          <p:nvPr/>
        </p:nvSpPr>
        <p:spPr>
          <a:xfrm>
            <a:off x="963130" y="8725195"/>
            <a:ext cx="5211683" cy="523220"/>
          </a:xfrm>
          <a:prstGeom prst="rect">
            <a:avLst/>
          </a:prstGeom>
        </p:spPr>
        <p:txBody>
          <a:bodyPr wrap="none">
            <a:spAutoFit/>
          </a:bodyPr>
          <a:lstStyle/>
          <a:p>
            <a:r>
              <a:rPr lang="zh-CN" altLang="en-US" sz="2800" dirty="0">
                <a:solidFill>
                  <a:srgbClr val="333333"/>
                </a:solidFill>
                <a:latin typeface="Helvetica Neue"/>
              </a:rPr>
              <a:t>这个语句的执行流程是这样的：</a:t>
            </a:r>
            <a:endParaRPr lang="zh-CN" altLang="en-US" sz="2800" dirty="0"/>
          </a:p>
        </p:txBody>
      </p:sp>
      <p:sp>
        <p:nvSpPr>
          <p:cNvPr id="8" name="矩形 7">
            <a:extLst>
              <a:ext uri="{FF2B5EF4-FFF2-40B4-BE49-F238E27FC236}">
                <a16:creationId xmlns:a16="http://schemas.microsoft.com/office/drawing/2014/main" id="{3A65E4DB-294F-4050-A95B-FA09745CBE31}"/>
              </a:ext>
            </a:extLst>
          </p:cNvPr>
          <p:cNvSpPr/>
          <p:nvPr/>
        </p:nvSpPr>
        <p:spPr>
          <a:xfrm>
            <a:off x="963130" y="9631285"/>
            <a:ext cx="12192000" cy="1938992"/>
          </a:xfrm>
          <a:prstGeom prst="rect">
            <a:avLst/>
          </a:prstGeom>
        </p:spPr>
        <p:txBody>
          <a:bodyPr>
            <a:spAutoFit/>
          </a:bodyPr>
          <a:lstStyle/>
          <a:p>
            <a:pPr>
              <a:buFont typeface="+mj-lt"/>
              <a:buAutoNum type="arabicPeriod"/>
            </a:pPr>
            <a:r>
              <a:rPr lang="zh-CN" altLang="en-US" sz="2400" dirty="0">
                <a:solidFill>
                  <a:srgbClr val="333333"/>
                </a:solidFill>
                <a:latin typeface="Helvetica Neue"/>
              </a:rPr>
              <a:t> 创建内存临时表，表里有两个字段</a:t>
            </a:r>
            <a:r>
              <a:rPr lang="en-US" altLang="zh-CN" sz="2400" dirty="0">
                <a:solidFill>
                  <a:srgbClr val="333333"/>
                </a:solidFill>
                <a:latin typeface="Helvetica Neue"/>
              </a:rPr>
              <a:t>m</a:t>
            </a:r>
            <a:r>
              <a:rPr lang="zh-CN" altLang="en-US" sz="2400" dirty="0">
                <a:solidFill>
                  <a:srgbClr val="333333"/>
                </a:solidFill>
                <a:latin typeface="Helvetica Neue"/>
              </a:rPr>
              <a:t>和</a:t>
            </a:r>
            <a:r>
              <a:rPr lang="en-US" altLang="zh-CN" sz="2400" dirty="0">
                <a:solidFill>
                  <a:srgbClr val="333333"/>
                </a:solidFill>
                <a:latin typeface="Helvetica Neue"/>
              </a:rPr>
              <a:t>c</a:t>
            </a:r>
            <a:r>
              <a:rPr lang="zh-CN" altLang="en-US" sz="2400" dirty="0">
                <a:solidFill>
                  <a:srgbClr val="333333"/>
                </a:solidFill>
                <a:latin typeface="Helvetica Neue"/>
              </a:rPr>
              <a:t>，主键是</a:t>
            </a:r>
            <a:r>
              <a:rPr lang="en-US" altLang="zh-CN" sz="2400" dirty="0">
                <a:solidFill>
                  <a:srgbClr val="333333"/>
                </a:solidFill>
                <a:latin typeface="Helvetica Neue"/>
              </a:rPr>
              <a:t>m</a:t>
            </a:r>
            <a:r>
              <a:rPr lang="zh-CN" altLang="en-US" sz="2400" dirty="0">
                <a:solidFill>
                  <a:srgbClr val="333333"/>
                </a:solidFill>
                <a:latin typeface="Helvetica Neue"/>
              </a:rPr>
              <a:t>；</a:t>
            </a:r>
          </a:p>
          <a:p>
            <a:pPr>
              <a:buFont typeface="+mj-lt"/>
              <a:buAutoNum type="arabicPeriod"/>
            </a:pPr>
            <a:r>
              <a:rPr lang="zh-CN" altLang="en-US" sz="2400" dirty="0">
                <a:solidFill>
                  <a:srgbClr val="333333"/>
                </a:solidFill>
                <a:latin typeface="Helvetica Neue"/>
              </a:rPr>
              <a:t> 扫描表</a:t>
            </a:r>
            <a:r>
              <a:rPr lang="en-US" altLang="zh-CN" sz="2400" dirty="0">
                <a:solidFill>
                  <a:srgbClr val="333333"/>
                </a:solidFill>
                <a:latin typeface="Helvetica Neue"/>
              </a:rPr>
              <a:t>t1</a:t>
            </a:r>
            <a:r>
              <a:rPr lang="zh-CN" altLang="en-US" sz="2400" dirty="0">
                <a:solidFill>
                  <a:srgbClr val="333333"/>
                </a:solidFill>
                <a:latin typeface="Helvetica Neue"/>
              </a:rPr>
              <a:t>的索引</a:t>
            </a:r>
            <a:r>
              <a:rPr lang="en-US" altLang="zh-CN" sz="2400" dirty="0">
                <a:solidFill>
                  <a:srgbClr val="333333"/>
                </a:solidFill>
                <a:latin typeface="Helvetica Neue"/>
              </a:rPr>
              <a:t>a</a:t>
            </a:r>
            <a:r>
              <a:rPr lang="zh-CN" altLang="en-US" sz="2400" dirty="0">
                <a:solidFill>
                  <a:srgbClr val="333333"/>
                </a:solidFill>
                <a:latin typeface="Helvetica Neue"/>
              </a:rPr>
              <a:t>，依次取出叶子节点上的</a:t>
            </a:r>
            <a:r>
              <a:rPr lang="en-US" altLang="zh-CN" sz="2400" dirty="0">
                <a:solidFill>
                  <a:srgbClr val="333333"/>
                </a:solidFill>
                <a:latin typeface="Helvetica Neue"/>
              </a:rPr>
              <a:t>id</a:t>
            </a:r>
            <a:r>
              <a:rPr lang="zh-CN" altLang="en-US" sz="2400" dirty="0">
                <a:solidFill>
                  <a:srgbClr val="333333"/>
                </a:solidFill>
                <a:latin typeface="Helvetica Neue"/>
              </a:rPr>
              <a:t>值，计算</a:t>
            </a:r>
            <a:r>
              <a:rPr lang="en-US" altLang="zh-CN" sz="2400" dirty="0">
                <a:solidFill>
                  <a:srgbClr val="333333"/>
                </a:solidFill>
                <a:latin typeface="Helvetica Neue"/>
              </a:rPr>
              <a:t>id%10</a:t>
            </a:r>
            <a:r>
              <a:rPr lang="zh-CN" altLang="en-US" sz="2400" dirty="0">
                <a:solidFill>
                  <a:srgbClr val="333333"/>
                </a:solidFill>
                <a:latin typeface="Helvetica Neue"/>
              </a:rPr>
              <a:t>的结果，记为</a:t>
            </a:r>
            <a:r>
              <a:rPr lang="en-US" altLang="zh-CN" sz="2400" dirty="0">
                <a:solidFill>
                  <a:srgbClr val="333333"/>
                </a:solidFill>
                <a:latin typeface="Helvetica Neue"/>
              </a:rPr>
              <a:t>x</a:t>
            </a:r>
            <a:r>
              <a:rPr lang="zh-CN" altLang="en-US" sz="2400" dirty="0">
                <a:solidFill>
                  <a:srgbClr val="333333"/>
                </a:solidFill>
                <a:latin typeface="Helvetica Neue"/>
              </a:rPr>
              <a:t>；</a:t>
            </a:r>
          </a:p>
          <a:p>
            <a:pPr marL="742950" lvl="1" indent="-285750">
              <a:buFont typeface="+mj-lt"/>
              <a:buAutoNum type="arabicPeriod"/>
            </a:pPr>
            <a:r>
              <a:rPr lang="zh-CN" altLang="en-US" sz="2400" dirty="0">
                <a:solidFill>
                  <a:srgbClr val="333333"/>
                </a:solidFill>
                <a:latin typeface="Helvetica Neue"/>
              </a:rPr>
              <a:t> 如果临时表中没有主键为</a:t>
            </a:r>
            <a:r>
              <a:rPr lang="en-US" altLang="zh-CN" sz="2400" dirty="0">
                <a:solidFill>
                  <a:srgbClr val="333333"/>
                </a:solidFill>
                <a:latin typeface="Helvetica Neue"/>
              </a:rPr>
              <a:t>x</a:t>
            </a:r>
            <a:r>
              <a:rPr lang="zh-CN" altLang="en-US" sz="2400" dirty="0">
                <a:solidFill>
                  <a:srgbClr val="333333"/>
                </a:solidFill>
                <a:latin typeface="Helvetica Neue"/>
              </a:rPr>
              <a:t>的行，就插入一个记录</a:t>
            </a:r>
            <a:r>
              <a:rPr lang="en-US" altLang="zh-CN" sz="2400" dirty="0">
                <a:solidFill>
                  <a:srgbClr val="333333"/>
                </a:solidFill>
                <a:latin typeface="Helvetica Neue"/>
              </a:rPr>
              <a:t>(x,1);</a:t>
            </a:r>
          </a:p>
          <a:p>
            <a:pPr marL="742950" lvl="1" indent="-285750">
              <a:buFont typeface="+mj-lt"/>
              <a:buAutoNum type="arabicPeriod"/>
            </a:pPr>
            <a:r>
              <a:rPr lang="zh-CN" altLang="en-US" sz="2400" dirty="0">
                <a:solidFill>
                  <a:srgbClr val="333333"/>
                </a:solidFill>
                <a:latin typeface="Helvetica Neue"/>
              </a:rPr>
              <a:t> 如果表中有主键为</a:t>
            </a:r>
            <a:r>
              <a:rPr lang="en-US" altLang="zh-CN" sz="2400" dirty="0">
                <a:solidFill>
                  <a:srgbClr val="333333"/>
                </a:solidFill>
                <a:latin typeface="Helvetica Neue"/>
              </a:rPr>
              <a:t>x</a:t>
            </a:r>
            <a:r>
              <a:rPr lang="zh-CN" altLang="en-US" sz="2400" dirty="0">
                <a:solidFill>
                  <a:srgbClr val="333333"/>
                </a:solidFill>
                <a:latin typeface="Helvetica Neue"/>
              </a:rPr>
              <a:t>的行，就将</a:t>
            </a:r>
            <a:r>
              <a:rPr lang="en-US" altLang="zh-CN" sz="2400" dirty="0">
                <a:solidFill>
                  <a:srgbClr val="333333"/>
                </a:solidFill>
                <a:latin typeface="Helvetica Neue"/>
              </a:rPr>
              <a:t>x</a:t>
            </a:r>
            <a:r>
              <a:rPr lang="zh-CN" altLang="en-US" sz="2400" dirty="0">
                <a:solidFill>
                  <a:srgbClr val="333333"/>
                </a:solidFill>
                <a:latin typeface="Helvetica Neue"/>
              </a:rPr>
              <a:t>这一行的</a:t>
            </a:r>
            <a:r>
              <a:rPr lang="en-US" altLang="zh-CN" sz="2400" dirty="0">
                <a:solidFill>
                  <a:srgbClr val="333333"/>
                </a:solidFill>
                <a:latin typeface="Helvetica Neue"/>
              </a:rPr>
              <a:t>c</a:t>
            </a:r>
            <a:r>
              <a:rPr lang="zh-CN" altLang="en-US" sz="2400" dirty="0">
                <a:solidFill>
                  <a:srgbClr val="333333"/>
                </a:solidFill>
                <a:latin typeface="Helvetica Neue"/>
              </a:rPr>
              <a:t>值加</a:t>
            </a:r>
            <a:r>
              <a:rPr lang="en-US" altLang="zh-CN" sz="2400" dirty="0">
                <a:solidFill>
                  <a:srgbClr val="333333"/>
                </a:solidFill>
                <a:latin typeface="Helvetica Neue"/>
              </a:rPr>
              <a:t>1</a:t>
            </a:r>
            <a:r>
              <a:rPr lang="zh-CN" altLang="en-US" sz="2400" dirty="0">
                <a:solidFill>
                  <a:srgbClr val="333333"/>
                </a:solidFill>
                <a:latin typeface="Helvetica Neue"/>
              </a:rPr>
              <a:t>；</a:t>
            </a:r>
          </a:p>
          <a:p>
            <a:pPr>
              <a:buFont typeface="+mj-lt"/>
              <a:buAutoNum type="arabicPeriod"/>
            </a:pPr>
            <a:r>
              <a:rPr lang="zh-CN" altLang="en-US" sz="2400" dirty="0">
                <a:solidFill>
                  <a:srgbClr val="333333"/>
                </a:solidFill>
                <a:latin typeface="Helvetica Neue"/>
              </a:rPr>
              <a:t> 得到结果集返回给客户端。</a:t>
            </a:r>
          </a:p>
        </p:txBody>
      </p:sp>
    </p:spTree>
    <p:extLst>
      <p:ext uri="{BB962C8B-B14F-4D97-AF65-F5344CB8AC3E}">
        <p14:creationId xmlns:p14="http://schemas.microsoft.com/office/powerpoint/2010/main" val="24658400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 grpId="0"/>
      <p:bldP spid="7"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Shape 111"/>
          <p:cNvSpPr/>
          <p:nvPr/>
        </p:nvSpPr>
        <p:spPr>
          <a:xfrm>
            <a:off x="3176892" y="14042408"/>
            <a:ext cx="1071563" cy="714376"/>
          </a:xfrm>
          <a:prstGeom prst="rect">
            <a:avLst/>
          </a:prstGeom>
          <a:solidFill>
            <a:srgbClr val="35AEF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5" name="Shape 112"/>
          <p:cNvSpPr/>
          <p:nvPr/>
        </p:nvSpPr>
        <p:spPr>
          <a:xfrm>
            <a:off x="3176892" y="14835283"/>
            <a:ext cx="1071563" cy="714376"/>
          </a:xfrm>
          <a:prstGeom prst="rect">
            <a:avLst/>
          </a:prstGeom>
          <a:solidFill>
            <a:srgbClr val="2293D6"/>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6" name="Shape 113"/>
          <p:cNvSpPr/>
          <p:nvPr/>
        </p:nvSpPr>
        <p:spPr>
          <a:xfrm>
            <a:off x="4794561" y="14042408"/>
            <a:ext cx="1071564" cy="714376"/>
          </a:xfrm>
          <a:prstGeom prst="rect">
            <a:avLst/>
          </a:prstGeom>
          <a:solidFill>
            <a:srgbClr val="00BD9C"/>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7" name="Shape 114"/>
          <p:cNvSpPr/>
          <p:nvPr/>
        </p:nvSpPr>
        <p:spPr>
          <a:xfrm>
            <a:off x="4794561" y="14835283"/>
            <a:ext cx="1071564" cy="714376"/>
          </a:xfrm>
          <a:prstGeom prst="rect">
            <a:avLst/>
          </a:prstGeom>
          <a:solidFill>
            <a:srgbClr val="00A185"/>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8" name="Shape 115"/>
          <p:cNvSpPr/>
          <p:nvPr/>
        </p:nvSpPr>
        <p:spPr>
          <a:xfrm>
            <a:off x="6412230" y="14061389"/>
            <a:ext cx="1071564" cy="714376"/>
          </a:xfrm>
          <a:prstGeom prst="rect">
            <a:avLst/>
          </a:prstGeom>
          <a:solidFill>
            <a:srgbClr val="2AE37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9" name="Shape 116"/>
          <p:cNvSpPr/>
          <p:nvPr/>
        </p:nvSpPr>
        <p:spPr>
          <a:xfrm>
            <a:off x="6412230" y="14854264"/>
            <a:ext cx="1071564" cy="714376"/>
          </a:xfrm>
          <a:prstGeom prst="rect">
            <a:avLst/>
          </a:prstGeom>
          <a:solidFill>
            <a:srgbClr val="1FCD6D"/>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0" name="Shape 117"/>
          <p:cNvSpPr/>
          <p:nvPr/>
        </p:nvSpPr>
        <p:spPr>
          <a:xfrm>
            <a:off x="8029899" y="14061389"/>
            <a:ext cx="1071563" cy="714376"/>
          </a:xfrm>
          <a:prstGeom prst="rect">
            <a:avLst/>
          </a:prstGeom>
          <a:solidFill>
            <a:srgbClr val="C059F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1" name="Shape 118"/>
          <p:cNvSpPr/>
          <p:nvPr/>
        </p:nvSpPr>
        <p:spPr>
          <a:xfrm>
            <a:off x="8029899" y="14854264"/>
            <a:ext cx="1071563" cy="714376"/>
          </a:xfrm>
          <a:prstGeom prst="rect">
            <a:avLst/>
          </a:prstGeom>
          <a:solidFill>
            <a:srgbClr val="A355B8"/>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2" name="Shape 119"/>
          <p:cNvSpPr/>
          <p:nvPr/>
        </p:nvSpPr>
        <p:spPr>
          <a:xfrm>
            <a:off x="9629151" y="14061389"/>
            <a:ext cx="1071563" cy="714376"/>
          </a:xfrm>
          <a:prstGeom prst="rect">
            <a:avLst/>
          </a:prstGeom>
          <a:solidFill>
            <a:srgbClr val="33495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3" name="Shape 120"/>
          <p:cNvSpPr/>
          <p:nvPr/>
        </p:nvSpPr>
        <p:spPr>
          <a:xfrm>
            <a:off x="9629151" y="14854264"/>
            <a:ext cx="1071563" cy="714376"/>
          </a:xfrm>
          <a:prstGeom prst="rect">
            <a:avLst/>
          </a:prstGeom>
          <a:solidFill>
            <a:srgbClr val="2C3E5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4" name="Shape 121"/>
          <p:cNvSpPr/>
          <p:nvPr/>
        </p:nvSpPr>
        <p:spPr>
          <a:xfrm>
            <a:off x="12882906" y="14080370"/>
            <a:ext cx="1071563" cy="714376"/>
          </a:xfrm>
          <a:prstGeom prst="rect">
            <a:avLst/>
          </a:prstGeom>
          <a:solidFill>
            <a:srgbClr val="E87F04"/>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5" name="Shape 122"/>
          <p:cNvSpPr/>
          <p:nvPr/>
        </p:nvSpPr>
        <p:spPr>
          <a:xfrm>
            <a:off x="12882906" y="14873245"/>
            <a:ext cx="1071563" cy="714376"/>
          </a:xfrm>
          <a:prstGeom prst="rect">
            <a:avLst/>
          </a:prstGeom>
          <a:solidFill>
            <a:srgbClr val="D5530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6" name="Shape 123"/>
          <p:cNvSpPr/>
          <p:nvPr/>
        </p:nvSpPr>
        <p:spPr>
          <a:xfrm>
            <a:off x="14500574" y="14099351"/>
            <a:ext cx="1071564" cy="714376"/>
          </a:xfrm>
          <a:prstGeom prst="rect">
            <a:avLst/>
          </a:prstGeom>
          <a:solidFill>
            <a:srgbClr val="E94A35"/>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7" name="Shape 124"/>
          <p:cNvSpPr/>
          <p:nvPr/>
        </p:nvSpPr>
        <p:spPr>
          <a:xfrm>
            <a:off x="14500574" y="14892225"/>
            <a:ext cx="1071564" cy="714376"/>
          </a:xfrm>
          <a:prstGeom prst="rect">
            <a:avLst/>
          </a:prstGeom>
          <a:solidFill>
            <a:srgbClr val="C23724"/>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8" name="Shape 125"/>
          <p:cNvSpPr/>
          <p:nvPr/>
        </p:nvSpPr>
        <p:spPr>
          <a:xfrm>
            <a:off x="16118243" y="14099351"/>
            <a:ext cx="1071564" cy="714376"/>
          </a:xfrm>
          <a:prstGeom prst="rect">
            <a:avLst/>
          </a:prstGeom>
          <a:solidFill>
            <a:srgbClr val="D1D6D8"/>
          </a:solidFill>
          <a:ln w="12700">
            <a:miter lim="400000"/>
          </a:ln>
        </p:spPr>
        <p:txBody>
          <a:bodyPr lIns="45845" tIns="45845" rIns="45845" bIns="45845" anchor="ctr"/>
          <a:lstStyle/>
          <a:p>
            <a:pPr algn="ctr">
              <a:defRPr sz="2800">
                <a:solidFill>
                  <a:srgbClr val="7D7D7D"/>
                </a:solidFill>
                <a:latin typeface="+mn-lt"/>
                <a:ea typeface="+mn-ea"/>
                <a:cs typeface="+mn-cs"/>
                <a:sym typeface="Calibri"/>
              </a:defRPr>
            </a:pPr>
            <a:endParaRPr/>
          </a:p>
        </p:txBody>
      </p:sp>
      <p:sp>
        <p:nvSpPr>
          <p:cNvPr id="189" name="Shape 126"/>
          <p:cNvSpPr/>
          <p:nvPr/>
        </p:nvSpPr>
        <p:spPr>
          <a:xfrm>
            <a:off x="16118243" y="14892225"/>
            <a:ext cx="1071564" cy="714376"/>
          </a:xfrm>
          <a:prstGeom prst="rect">
            <a:avLst/>
          </a:prstGeom>
          <a:solidFill>
            <a:srgbClr val="B6BBC1"/>
          </a:solidFill>
          <a:ln w="12700">
            <a:miter lim="400000"/>
          </a:ln>
        </p:spPr>
        <p:txBody>
          <a:bodyPr lIns="45845" tIns="45845" rIns="45845" bIns="45845" anchor="ctr"/>
          <a:lstStyle/>
          <a:p>
            <a:pPr algn="ctr">
              <a:defRPr sz="2800">
                <a:solidFill>
                  <a:srgbClr val="7D7D7D"/>
                </a:solidFill>
                <a:latin typeface="+mn-lt"/>
                <a:ea typeface="+mn-ea"/>
                <a:cs typeface="+mn-cs"/>
                <a:sym typeface="Calibri"/>
              </a:defRPr>
            </a:pPr>
            <a:endParaRPr/>
          </a:p>
        </p:txBody>
      </p:sp>
      <p:sp>
        <p:nvSpPr>
          <p:cNvPr id="190" name="Shape 127"/>
          <p:cNvSpPr/>
          <p:nvPr/>
        </p:nvSpPr>
        <p:spPr>
          <a:xfrm>
            <a:off x="17717495" y="14099351"/>
            <a:ext cx="1071564" cy="714376"/>
          </a:xfrm>
          <a:prstGeom prst="rect">
            <a:avLst/>
          </a:prstGeom>
          <a:solidFill>
            <a:srgbClr val="94A5A6"/>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1" name="Shape 128"/>
          <p:cNvSpPr/>
          <p:nvPr/>
        </p:nvSpPr>
        <p:spPr>
          <a:xfrm>
            <a:off x="17717495" y="14892225"/>
            <a:ext cx="1071564" cy="714376"/>
          </a:xfrm>
          <a:prstGeom prst="rect">
            <a:avLst/>
          </a:prstGeom>
          <a:solidFill>
            <a:srgbClr val="7F8C8D"/>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2" name="Shape 149"/>
          <p:cNvSpPr/>
          <p:nvPr/>
        </p:nvSpPr>
        <p:spPr>
          <a:xfrm>
            <a:off x="11265236" y="14080370"/>
            <a:ext cx="1071563" cy="714376"/>
          </a:xfrm>
          <a:prstGeom prst="rect">
            <a:avLst/>
          </a:prstGeom>
          <a:solidFill>
            <a:srgbClr val="FECA0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3" name="Shape 150"/>
          <p:cNvSpPr/>
          <p:nvPr/>
        </p:nvSpPr>
        <p:spPr>
          <a:xfrm>
            <a:off x="11265236" y="14873245"/>
            <a:ext cx="1071563" cy="714376"/>
          </a:xfrm>
          <a:prstGeom prst="rect">
            <a:avLst/>
          </a:prstGeom>
          <a:solidFill>
            <a:srgbClr val="FFA70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4" name="Shape 2"/>
          <p:cNvSpPr/>
          <p:nvPr/>
        </p:nvSpPr>
        <p:spPr>
          <a:xfrm flipH="1">
            <a:off x="791481" y="571695"/>
            <a:ext cx="80708" cy="982266"/>
          </a:xfrm>
          <a:prstGeom prst="rect">
            <a:avLst/>
          </a:prstGeom>
          <a:solidFill>
            <a:srgbClr val="3498DB"/>
          </a:solidFill>
          <a:ln w="12700">
            <a:miter lim="400000"/>
          </a:ln>
        </p:spPr>
        <p:txBody>
          <a:bodyPr lIns="45845" tIns="45845" rIns="45845" bIns="45845" anchor="ctr"/>
          <a:lstStyle/>
          <a:p>
            <a:pPr algn="ctr">
              <a:defRPr sz="2400">
                <a:solidFill>
                  <a:srgbClr val="060C13"/>
                </a:solidFill>
              </a:defRPr>
            </a:pPr>
            <a:endParaRPr/>
          </a:p>
        </p:txBody>
      </p:sp>
      <p:sp>
        <p:nvSpPr>
          <p:cNvPr id="195" name="目录"/>
          <p:cNvSpPr/>
          <p:nvPr/>
        </p:nvSpPr>
        <p:spPr>
          <a:xfrm>
            <a:off x="1078740" y="494311"/>
            <a:ext cx="20010434" cy="1137034"/>
          </a:xfrm>
          <a:prstGeom prst="rect">
            <a:avLst/>
          </a:prstGeom>
          <a:ln w="3175">
            <a:miter lim="400000"/>
          </a:ln>
          <a:extLst>
            <a:ext uri="{C572A759-6A51-4108-AA02-DFA0A04FC94B}">
              <ma14:wrappingTextBoxFlag xmlns:ma14="http://schemas.microsoft.com/office/mac/drawingml/2011/main" xmlns="" val="1"/>
            </a:ext>
          </a:extLst>
        </p:spPr>
        <p:txBody>
          <a:bodyPr lIns="45845" tIns="45845" rIns="45845" bIns="45845" anchor="ctr">
            <a:normAutofit/>
          </a:bodyPr>
          <a:lstStyle>
            <a:lvl1pPr defTabSz="1682495">
              <a:defRPr sz="5800" b="1">
                <a:latin typeface="微软雅黑"/>
                <a:ea typeface="微软雅黑"/>
                <a:cs typeface="微软雅黑"/>
                <a:sym typeface="微软雅黑"/>
              </a:defRPr>
            </a:lvl1pPr>
          </a:lstStyle>
          <a:p>
            <a:r>
              <a:rPr lang="zh-CN" altLang="en-US" dirty="0"/>
              <a:t>常见的优化例子</a:t>
            </a:r>
          </a:p>
        </p:txBody>
      </p:sp>
      <p:sp>
        <p:nvSpPr>
          <p:cNvPr id="24" name="文本框 23">
            <a:extLst>
              <a:ext uri="{FF2B5EF4-FFF2-40B4-BE49-F238E27FC236}">
                <a16:creationId xmlns:a16="http://schemas.microsoft.com/office/drawing/2014/main" id="{7B0576AD-5F81-426B-AB60-F1615BECCA21}"/>
              </a:ext>
            </a:extLst>
          </p:cNvPr>
          <p:cNvSpPr txBox="1"/>
          <p:nvPr/>
        </p:nvSpPr>
        <p:spPr>
          <a:xfrm>
            <a:off x="873571" y="2073170"/>
            <a:ext cx="9300234" cy="585028"/>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845" tIns="45845" rIns="45845" bIns="45845" numCol="1" spcCol="38100" rtlCol="0" anchor="t">
            <a:spAutoFit/>
          </a:bodyPr>
          <a:lstStyle/>
          <a:p>
            <a:r>
              <a:rPr lang="zh-CN" altLang="en-US" b="1" dirty="0"/>
              <a:t>明明建了索引，为什么</a:t>
            </a:r>
            <a:r>
              <a:rPr lang="en-US" altLang="zh-CN" b="1" dirty="0"/>
              <a:t>explain</a:t>
            </a:r>
            <a:r>
              <a:rPr lang="zh-CN" altLang="en-US" b="1" dirty="0"/>
              <a:t>时发现没有使用索引</a:t>
            </a:r>
          </a:p>
        </p:txBody>
      </p:sp>
      <p:sp>
        <p:nvSpPr>
          <p:cNvPr id="2" name="矩形 1">
            <a:extLst>
              <a:ext uri="{FF2B5EF4-FFF2-40B4-BE49-F238E27FC236}">
                <a16:creationId xmlns:a16="http://schemas.microsoft.com/office/drawing/2014/main" id="{651B39D2-843D-4821-B59A-32FD9CB65663}"/>
              </a:ext>
            </a:extLst>
          </p:cNvPr>
          <p:cNvSpPr/>
          <p:nvPr/>
        </p:nvSpPr>
        <p:spPr>
          <a:xfrm>
            <a:off x="873571" y="2905361"/>
            <a:ext cx="16105582" cy="1200329"/>
          </a:xfrm>
          <a:prstGeom prst="rect">
            <a:avLst/>
          </a:prstGeom>
        </p:spPr>
        <p:txBody>
          <a:bodyPr wrap="square">
            <a:spAutoFit/>
          </a:bodyPr>
          <a:lstStyle/>
          <a:p>
            <a:r>
              <a:rPr lang="zh-CN" altLang="en-US" sz="2400" dirty="0">
                <a:solidFill>
                  <a:srgbClr val="333333"/>
                </a:solidFill>
                <a:latin typeface="Helvetica Neue"/>
              </a:rPr>
              <a:t>       假设你现在维护了一个交易系统，其中交易记录表</a:t>
            </a:r>
            <a:r>
              <a:rPr lang="en-US" altLang="zh-CN" sz="2400" dirty="0" err="1">
                <a:solidFill>
                  <a:srgbClr val="333333"/>
                </a:solidFill>
                <a:latin typeface="Helvetica Neue"/>
              </a:rPr>
              <a:t>tradelog</a:t>
            </a:r>
            <a:r>
              <a:rPr lang="zh-CN" altLang="en-US" sz="2400" dirty="0">
                <a:solidFill>
                  <a:srgbClr val="333333"/>
                </a:solidFill>
                <a:latin typeface="Helvetica Neue"/>
              </a:rPr>
              <a:t>包含交易流水号（</a:t>
            </a:r>
            <a:r>
              <a:rPr lang="en-US" altLang="zh-CN" sz="2400" dirty="0" err="1">
                <a:solidFill>
                  <a:srgbClr val="333333"/>
                </a:solidFill>
                <a:latin typeface="Helvetica Neue"/>
              </a:rPr>
              <a:t>tradeid</a:t>
            </a:r>
            <a:r>
              <a:rPr lang="zh-CN" altLang="en-US" sz="2400" dirty="0">
                <a:solidFill>
                  <a:srgbClr val="333333"/>
                </a:solidFill>
                <a:latin typeface="Helvetica Neue"/>
              </a:rPr>
              <a:t>）、交易员</a:t>
            </a:r>
            <a:r>
              <a:rPr lang="en-US" altLang="zh-CN" sz="2400" dirty="0">
                <a:solidFill>
                  <a:srgbClr val="333333"/>
                </a:solidFill>
                <a:latin typeface="Helvetica Neue"/>
              </a:rPr>
              <a:t>id</a:t>
            </a:r>
            <a:r>
              <a:rPr lang="zh-CN" altLang="en-US" sz="2400" dirty="0">
                <a:solidFill>
                  <a:srgbClr val="333333"/>
                </a:solidFill>
                <a:latin typeface="Helvetica Neue"/>
              </a:rPr>
              <a:t>（</a:t>
            </a:r>
            <a:r>
              <a:rPr lang="en-US" altLang="zh-CN" sz="2400" dirty="0">
                <a:solidFill>
                  <a:srgbClr val="333333"/>
                </a:solidFill>
                <a:latin typeface="Helvetica Neue"/>
              </a:rPr>
              <a:t>operator</a:t>
            </a:r>
            <a:r>
              <a:rPr lang="zh-CN" altLang="en-US" sz="2400" dirty="0">
                <a:solidFill>
                  <a:srgbClr val="333333"/>
                </a:solidFill>
                <a:latin typeface="Helvetica Neue"/>
              </a:rPr>
              <a:t>）、交易时间（</a:t>
            </a:r>
            <a:r>
              <a:rPr lang="en-US" altLang="zh-CN" sz="2400" dirty="0" err="1">
                <a:solidFill>
                  <a:srgbClr val="333333"/>
                </a:solidFill>
                <a:latin typeface="Helvetica Neue"/>
              </a:rPr>
              <a:t>t_modified</a:t>
            </a:r>
            <a:r>
              <a:rPr lang="zh-CN" altLang="en-US" sz="2400" dirty="0">
                <a:solidFill>
                  <a:srgbClr val="333333"/>
                </a:solidFill>
                <a:latin typeface="Helvetica Neue"/>
              </a:rPr>
              <a:t>）等字段。系统里还有另外一个表</a:t>
            </a:r>
            <a:r>
              <a:rPr lang="en-US" altLang="zh-CN" sz="2400" dirty="0" err="1">
                <a:solidFill>
                  <a:srgbClr val="333333"/>
                </a:solidFill>
                <a:latin typeface="Helvetica Neue"/>
              </a:rPr>
              <a:t>trade_detail</a:t>
            </a:r>
            <a:r>
              <a:rPr lang="zh-CN" altLang="en-US" sz="2400" dirty="0">
                <a:solidFill>
                  <a:srgbClr val="333333"/>
                </a:solidFill>
                <a:latin typeface="Helvetica Neue"/>
              </a:rPr>
              <a:t>，用于记录交易的操作细节。为了便于量化分析和复现，我往交易日志表</a:t>
            </a:r>
            <a:r>
              <a:rPr lang="en-US" altLang="zh-CN" sz="2400" dirty="0" err="1">
                <a:solidFill>
                  <a:srgbClr val="333333"/>
                </a:solidFill>
                <a:latin typeface="Helvetica Neue"/>
              </a:rPr>
              <a:t>tradelog</a:t>
            </a:r>
            <a:r>
              <a:rPr lang="zh-CN" altLang="en-US" sz="2400" dirty="0">
                <a:solidFill>
                  <a:srgbClr val="333333"/>
                </a:solidFill>
                <a:latin typeface="Helvetica Neue"/>
              </a:rPr>
              <a:t>和交易详情表</a:t>
            </a:r>
            <a:r>
              <a:rPr lang="en-US" altLang="zh-CN" sz="2400" dirty="0" err="1">
                <a:solidFill>
                  <a:srgbClr val="333333"/>
                </a:solidFill>
                <a:latin typeface="Helvetica Neue"/>
              </a:rPr>
              <a:t>trade_detail</a:t>
            </a:r>
            <a:r>
              <a:rPr lang="zh-CN" altLang="en-US" sz="2400" dirty="0">
                <a:solidFill>
                  <a:srgbClr val="333333"/>
                </a:solidFill>
                <a:latin typeface="Helvetica Neue"/>
              </a:rPr>
              <a:t>这两个表里插入一些数据。</a:t>
            </a:r>
            <a:endParaRPr lang="zh-CN" altLang="en-US" sz="2400" dirty="0"/>
          </a:p>
        </p:txBody>
      </p:sp>
      <p:pic>
        <p:nvPicPr>
          <p:cNvPr id="4" name="图片 3">
            <a:extLst>
              <a:ext uri="{FF2B5EF4-FFF2-40B4-BE49-F238E27FC236}">
                <a16:creationId xmlns:a16="http://schemas.microsoft.com/office/drawing/2014/main" id="{C5D0C203-E6E4-4398-AF6A-F70C400AD9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189" y="4352853"/>
            <a:ext cx="11464610" cy="9245214"/>
          </a:xfrm>
          <a:prstGeom prst="rect">
            <a:avLst/>
          </a:prstGeom>
        </p:spPr>
      </p:pic>
    </p:spTree>
    <p:extLst>
      <p:ext uri="{BB962C8B-B14F-4D97-AF65-F5344CB8AC3E}">
        <p14:creationId xmlns:p14="http://schemas.microsoft.com/office/powerpoint/2010/main" val="216172398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Shape 111"/>
          <p:cNvSpPr/>
          <p:nvPr/>
        </p:nvSpPr>
        <p:spPr>
          <a:xfrm>
            <a:off x="3176892" y="14042408"/>
            <a:ext cx="1071563" cy="714376"/>
          </a:xfrm>
          <a:prstGeom prst="rect">
            <a:avLst/>
          </a:prstGeom>
          <a:solidFill>
            <a:srgbClr val="35AEF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5" name="Shape 112"/>
          <p:cNvSpPr/>
          <p:nvPr/>
        </p:nvSpPr>
        <p:spPr>
          <a:xfrm>
            <a:off x="3176892" y="14835283"/>
            <a:ext cx="1071563" cy="714376"/>
          </a:xfrm>
          <a:prstGeom prst="rect">
            <a:avLst/>
          </a:prstGeom>
          <a:solidFill>
            <a:srgbClr val="2293D6"/>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6" name="Shape 113"/>
          <p:cNvSpPr/>
          <p:nvPr/>
        </p:nvSpPr>
        <p:spPr>
          <a:xfrm>
            <a:off x="4794561" y="14042408"/>
            <a:ext cx="1071564" cy="714376"/>
          </a:xfrm>
          <a:prstGeom prst="rect">
            <a:avLst/>
          </a:prstGeom>
          <a:solidFill>
            <a:srgbClr val="00BD9C"/>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7" name="Shape 114"/>
          <p:cNvSpPr/>
          <p:nvPr/>
        </p:nvSpPr>
        <p:spPr>
          <a:xfrm>
            <a:off x="4794561" y="14835283"/>
            <a:ext cx="1071564" cy="714376"/>
          </a:xfrm>
          <a:prstGeom prst="rect">
            <a:avLst/>
          </a:prstGeom>
          <a:solidFill>
            <a:srgbClr val="00A185"/>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8" name="Shape 115"/>
          <p:cNvSpPr/>
          <p:nvPr/>
        </p:nvSpPr>
        <p:spPr>
          <a:xfrm>
            <a:off x="6412230" y="14061389"/>
            <a:ext cx="1071564" cy="714376"/>
          </a:xfrm>
          <a:prstGeom prst="rect">
            <a:avLst/>
          </a:prstGeom>
          <a:solidFill>
            <a:srgbClr val="2AE37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9" name="Shape 116"/>
          <p:cNvSpPr/>
          <p:nvPr/>
        </p:nvSpPr>
        <p:spPr>
          <a:xfrm>
            <a:off x="6412230" y="14854264"/>
            <a:ext cx="1071564" cy="714376"/>
          </a:xfrm>
          <a:prstGeom prst="rect">
            <a:avLst/>
          </a:prstGeom>
          <a:solidFill>
            <a:srgbClr val="1FCD6D"/>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0" name="Shape 117"/>
          <p:cNvSpPr/>
          <p:nvPr/>
        </p:nvSpPr>
        <p:spPr>
          <a:xfrm>
            <a:off x="8029899" y="14061389"/>
            <a:ext cx="1071563" cy="714376"/>
          </a:xfrm>
          <a:prstGeom prst="rect">
            <a:avLst/>
          </a:prstGeom>
          <a:solidFill>
            <a:srgbClr val="C059F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1" name="Shape 118"/>
          <p:cNvSpPr/>
          <p:nvPr/>
        </p:nvSpPr>
        <p:spPr>
          <a:xfrm>
            <a:off x="8029899" y="14854264"/>
            <a:ext cx="1071563" cy="714376"/>
          </a:xfrm>
          <a:prstGeom prst="rect">
            <a:avLst/>
          </a:prstGeom>
          <a:solidFill>
            <a:srgbClr val="A355B8"/>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2" name="Shape 119"/>
          <p:cNvSpPr/>
          <p:nvPr/>
        </p:nvSpPr>
        <p:spPr>
          <a:xfrm>
            <a:off x="9629151" y="14061389"/>
            <a:ext cx="1071563" cy="714376"/>
          </a:xfrm>
          <a:prstGeom prst="rect">
            <a:avLst/>
          </a:prstGeom>
          <a:solidFill>
            <a:srgbClr val="33495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3" name="Shape 120"/>
          <p:cNvSpPr/>
          <p:nvPr/>
        </p:nvSpPr>
        <p:spPr>
          <a:xfrm>
            <a:off x="9629151" y="14854264"/>
            <a:ext cx="1071563" cy="714376"/>
          </a:xfrm>
          <a:prstGeom prst="rect">
            <a:avLst/>
          </a:prstGeom>
          <a:solidFill>
            <a:srgbClr val="2C3E5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4" name="Shape 121"/>
          <p:cNvSpPr/>
          <p:nvPr/>
        </p:nvSpPr>
        <p:spPr>
          <a:xfrm>
            <a:off x="12882906" y="14080370"/>
            <a:ext cx="1071563" cy="714376"/>
          </a:xfrm>
          <a:prstGeom prst="rect">
            <a:avLst/>
          </a:prstGeom>
          <a:solidFill>
            <a:srgbClr val="E87F04"/>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5" name="Shape 122"/>
          <p:cNvSpPr/>
          <p:nvPr/>
        </p:nvSpPr>
        <p:spPr>
          <a:xfrm>
            <a:off x="12882906" y="14873245"/>
            <a:ext cx="1071563" cy="714376"/>
          </a:xfrm>
          <a:prstGeom prst="rect">
            <a:avLst/>
          </a:prstGeom>
          <a:solidFill>
            <a:srgbClr val="D5530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6" name="Shape 123"/>
          <p:cNvSpPr/>
          <p:nvPr/>
        </p:nvSpPr>
        <p:spPr>
          <a:xfrm>
            <a:off x="14500574" y="14099351"/>
            <a:ext cx="1071564" cy="714376"/>
          </a:xfrm>
          <a:prstGeom prst="rect">
            <a:avLst/>
          </a:prstGeom>
          <a:solidFill>
            <a:srgbClr val="E94A35"/>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7" name="Shape 124"/>
          <p:cNvSpPr/>
          <p:nvPr/>
        </p:nvSpPr>
        <p:spPr>
          <a:xfrm>
            <a:off x="14500574" y="14892225"/>
            <a:ext cx="1071564" cy="714376"/>
          </a:xfrm>
          <a:prstGeom prst="rect">
            <a:avLst/>
          </a:prstGeom>
          <a:solidFill>
            <a:srgbClr val="C23724"/>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8" name="Shape 125"/>
          <p:cNvSpPr/>
          <p:nvPr/>
        </p:nvSpPr>
        <p:spPr>
          <a:xfrm>
            <a:off x="16118243" y="14099351"/>
            <a:ext cx="1071564" cy="714376"/>
          </a:xfrm>
          <a:prstGeom prst="rect">
            <a:avLst/>
          </a:prstGeom>
          <a:solidFill>
            <a:srgbClr val="D1D6D8"/>
          </a:solidFill>
          <a:ln w="12700">
            <a:miter lim="400000"/>
          </a:ln>
        </p:spPr>
        <p:txBody>
          <a:bodyPr lIns="45845" tIns="45845" rIns="45845" bIns="45845" anchor="ctr"/>
          <a:lstStyle/>
          <a:p>
            <a:pPr algn="ctr">
              <a:defRPr sz="2800">
                <a:solidFill>
                  <a:srgbClr val="7D7D7D"/>
                </a:solidFill>
                <a:latin typeface="+mn-lt"/>
                <a:ea typeface="+mn-ea"/>
                <a:cs typeface="+mn-cs"/>
                <a:sym typeface="Calibri"/>
              </a:defRPr>
            </a:pPr>
            <a:endParaRPr/>
          </a:p>
        </p:txBody>
      </p:sp>
      <p:sp>
        <p:nvSpPr>
          <p:cNvPr id="189" name="Shape 126"/>
          <p:cNvSpPr/>
          <p:nvPr/>
        </p:nvSpPr>
        <p:spPr>
          <a:xfrm>
            <a:off x="16118243" y="14892225"/>
            <a:ext cx="1071564" cy="714376"/>
          </a:xfrm>
          <a:prstGeom prst="rect">
            <a:avLst/>
          </a:prstGeom>
          <a:solidFill>
            <a:srgbClr val="B6BBC1"/>
          </a:solidFill>
          <a:ln w="12700">
            <a:miter lim="400000"/>
          </a:ln>
        </p:spPr>
        <p:txBody>
          <a:bodyPr lIns="45845" tIns="45845" rIns="45845" bIns="45845" anchor="ctr"/>
          <a:lstStyle/>
          <a:p>
            <a:pPr algn="ctr">
              <a:defRPr sz="2800">
                <a:solidFill>
                  <a:srgbClr val="7D7D7D"/>
                </a:solidFill>
                <a:latin typeface="+mn-lt"/>
                <a:ea typeface="+mn-ea"/>
                <a:cs typeface="+mn-cs"/>
                <a:sym typeface="Calibri"/>
              </a:defRPr>
            </a:pPr>
            <a:endParaRPr/>
          </a:p>
        </p:txBody>
      </p:sp>
      <p:sp>
        <p:nvSpPr>
          <p:cNvPr id="190" name="Shape 127"/>
          <p:cNvSpPr/>
          <p:nvPr/>
        </p:nvSpPr>
        <p:spPr>
          <a:xfrm>
            <a:off x="17717495" y="14099351"/>
            <a:ext cx="1071564" cy="714376"/>
          </a:xfrm>
          <a:prstGeom prst="rect">
            <a:avLst/>
          </a:prstGeom>
          <a:solidFill>
            <a:srgbClr val="94A5A6"/>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1" name="Shape 128"/>
          <p:cNvSpPr/>
          <p:nvPr/>
        </p:nvSpPr>
        <p:spPr>
          <a:xfrm>
            <a:off x="17717495" y="14892225"/>
            <a:ext cx="1071564" cy="714376"/>
          </a:xfrm>
          <a:prstGeom prst="rect">
            <a:avLst/>
          </a:prstGeom>
          <a:solidFill>
            <a:srgbClr val="7F8C8D"/>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2" name="Shape 149"/>
          <p:cNvSpPr/>
          <p:nvPr/>
        </p:nvSpPr>
        <p:spPr>
          <a:xfrm>
            <a:off x="11265236" y="14080370"/>
            <a:ext cx="1071563" cy="714376"/>
          </a:xfrm>
          <a:prstGeom prst="rect">
            <a:avLst/>
          </a:prstGeom>
          <a:solidFill>
            <a:srgbClr val="FECA0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3" name="Shape 150"/>
          <p:cNvSpPr/>
          <p:nvPr/>
        </p:nvSpPr>
        <p:spPr>
          <a:xfrm>
            <a:off x="11265236" y="14873245"/>
            <a:ext cx="1071563" cy="714376"/>
          </a:xfrm>
          <a:prstGeom prst="rect">
            <a:avLst/>
          </a:prstGeom>
          <a:solidFill>
            <a:srgbClr val="FFA70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4" name="Shape 2"/>
          <p:cNvSpPr/>
          <p:nvPr/>
        </p:nvSpPr>
        <p:spPr>
          <a:xfrm flipH="1">
            <a:off x="791481" y="571695"/>
            <a:ext cx="80708" cy="982266"/>
          </a:xfrm>
          <a:prstGeom prst="rect">
            <a:avLst/>
          </a:prstGeom>
          <a:solidFill>
            <a:srgbClr val="3498DB"/>
          </a:solidFill>
          <a:ln w="12700">
            <a:miter lim="400000"/>
          </a:ln>
        </p:spPr>
        <p:txBody>
          <a:bodyPr lIns="45845" tIns="45845" rIns="45845" bIns="45845" anchor="ctr"/>
          <a:lstStyle/>
          <a:p>
            <a:pPr algn="ctr">
              <a:defRPr sz="2400">
                <a:solidFill>
                  <a:srgbClr val="060C13"/>
                </a:solidFill>
              </a:defRPr>
            </a:pPr>
            <a:endParaRPr/>
          </a:p>
        </p:txBody>
      </p:sp>
      <p:sp>
        <p:nvSpPr>
          <p:cNvPr id="195" name="目录"/>
          <p:cNvSpPr/>
          <p:nvPr/>
        </p:nvSpPr>
        <p:spPr>
          <a:xfrm>
            <a:off x="1078740" y="494311"/>
            <a:ext cx="20010434" cy="1137034"/>
          </a:xfrm>
          <a:prstGeom prst="rect">
            <a:avLst/>
          </a:prstGeom>
          <a:ln w="3175">
            <a:miter lim="400000"/>
          </a:ln>
          <a:extLst>
            <a:ext uri="{C572A759-6A51-4108-AA02-DFA0A04FC94B}">
              <ma14:wrappingTextBoxFlag xmlns:ma14="http://schemas.microsoft.com/office/mac/drawingml/2011/main" xmlns="" val="1"/>
            </a:ext>
          </a:extLst>
        </p:spPr>
        <p:txBody>
          <a:bodyPr lIns="45845" tIns="45845" rIns="45845" bIns="45845" anchor="ctr">
            <a:normAutofit/>
          </a:bodyPr>
          <a:lstStyle>
            <a:lvl1pPr defTabSz="1682495">
              <a:defRPr sz="5800" b="1">
                <a:latin typeface="微软雅黑"/>
                <a:ea typeface="微软雅黑"/>
                <a:cs typeface="微软雅黑"/>
                <a:sym typeface="微软雅黑"/>
              </a:defRPr>
            </a:lvl1pPr>
          </a:lstStyle>
          <a:p>
            <a:r>
              <a:rPr lang="zh-CN" altLang="en-US" dirty="0"/>
              <a:t>常见的优化例子</a:t>
            </a:r>
          </a:p>
        </p:txBody>
      </p:sp>
      <p:sp>
        <p:nvSpPr>
          <p:cNvPr id="2" name="矩形 1">
            <a:extLst>
              <a:ext uri="{FF2B5EF4-FFF2-40B4-BE49-F238E27FC236}">
                <a16:creationId xmlns:a16="http://schemas.microsoft.com/office/drawing/2014/main" id="{CA5C96EC-FCC6-4532-84CD-CAF1B84A8B85}"/>
              </a:ext>
            </a:extLst>
          </p:cNvPr>
          <p:cNvSpPr/>
          <p:nvPr/>
        </p:nvSpPr>
        <p:spPr>
          <a:xfrm>
            <a:off x="872189" y="3186537"/>
            <a:ext cx="12192000" cy="2062103"/>
          </a:xfrm>
          <a:prstGeom prst="rect">
            <a:avLst/>
          </a:prstGeom>
        </p:spPr>
        <p:txBody>
          <a:bodyPr>
            <a:spAutoFit/>
          </a:bodyPr>
          <a:lstStyle/>
          <a:p>
            <a:r>
              <a:rPr lang="zh-CN" altLang="en-US" dirty="0">
                <a:solidFill>
                  <a:srgbClr val="333333"/>
                </a:solidFill>
                <a:latin typeface="Helvetica Neue"/>
              </a:rPr>
              <a:t>为什么会这样呢？</a:t>
            </a:r>
            <a:endParaRPr lang="en-US" altLang="zh-CN" dirty="0">
              <a:solidFill>
                <a:srgbClr val="333333"/>
              </a:solidFill>
              <a:latin typeface="Helvetica Neue"/>
            </a:endParaRPr>
          </a:p>
          <a:p>
            <a:endParaRPr lang="zh-CN" altLang="en-US" dirty="0">
              <a:solidFill>
                <a:srgbClr val="333333"/>
              </a:solidFill>
              <a:latin typeface="Helvetica Neue"/>
            </a:endParaRPr>
          </a:p>
          <a:p>
            <a:r>
              <a:rPr lang="zh-CN" altLang="en-US" dirty="0">
                <a:solidFill>
                  <a:srgbClr val="333333"/>
                </a:solidFill>
                <a:latin typeface="Helvetica Neue"/>
              </a:rPr>
              <a:t>因为</a:t>
            </a:r>
            <a:r>
              <a:rPr lang="zh-CN" altLang="en-US" b="1" dirty="0">
                <a:latin typeface="Helvetica Neue"/>
              </a:rPr>
              <a:t>对索引字段做函数操作，可能会破坏索引值的有序性，因此优化器就决定放弃走树搜索功能</a:t>
            </a:r>
            <a:r>
              <a:rPr lang="zh-CN" altLang="en-US" dirty="0">
                <a:solidFill>
                  <a:srgbClr val="333333"/>
                </a:solidFill>
                <a:latin typeface="Helvetica Neue"/>
              </a:rPr>
              <a:t>。</a:t>
            </a:r>
          </a:p>
        </p:txBody>
      </p:sp>
      <p:sp>
        <p:nvSpPr>
          <p:cNvPr id="3" name="矩形 2">
            <a:extLst>
              <a:ext uri="{FF2B5EF4-FFF2-40B4-BE49-F238E27FC236}">
                <a16:creationId xmlns:a16="http://schemas.microsoft.com/office/drawing/2014/main" id="{CBCEC4B5-ACDC-4195-B9C6-D9D161A383AE}"/>
              </a:ext>
            </a:extLst>
          </p:cNvPr>
          <p:cNvSpPr/>
          <p:nvPr/>
        </p:nvSpPr>
        <p:spPr>
          <a:xfrm>
            <a:off x="872189" y="5797191"/>
            <a:ext cx="12192000" cy="461665"/>
          </a:xfrm>
          <a:prstGeom prst="rect">
            <a:avLst/>
          </a:prstGeom>
        </p:spPr>
        <p:txBody>
          <a:bodyPr>
            <a:spAutoFit/>
          </a:bodyPr>
          <a:lstStyle/>
          <a:p>
            <a:r>
              <a:rPr lang="zh-CN" altLang="en-US" sz="2400" dirty="0">
                <a:solidFill>
                  <a:srgbClr val="333333"/>
                </a:solidFill>
                <a:latin typeface="Helvetica Neue"/>
              </a:rPr>
              <a:t>我们来通过</a:t>
            </a:r>
            <a:r>
              <a:rPr lang="en-US" altLang="zh-CN" sz="2400" dirty="0">
                <a:solidFill>
                  <a:srgbClr val="333333"/>
                </a:solidFill>
                <a:latin typeface="Helvetica Neue"/>
              </a:rPr>
              <a:t>show warnings</a:t>
            </a:r>
            <a:r>
              <a:rPr lang="zh-CN" altLang="en-US" sz="2400" dirty="0">
                <a:solidFill>
                  <a:srgbClr val="333333"/>
                </a:solidFill>
                <a:latin typeface="Helvetica Neue"/>
              </a:rPr>
              <a:t>语句来查看一下这条语句被优化器优化后的执行语句：</a:t>
            </a:r>
            <a:endParaRPr lang="zh-CN" altLang="en-US" sz="2400" dirty="0"/>
          </a:p>
        </p:txBody>
      </p:sp>
      <p:pic>
        <p:nvPicPr>
          <p:cNvPr id="5" name="图片 4">
            <a:extLst>
              <a:ext uri="{FF2B5EF4-FFF2-40B4-BE49-F238E27FC236}">
                <a16:creationId xmlns:a16="http://schemas.microsoft.com/office/drawing/2014/main" id="{10CED2D4-E4EC-4361-97AE-D2559566EF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189" y="6538999"/>
            <a:ext cx="13571365" cy="1690604"/>
          </a:xfrm>
          <a:prstGeom prst="rect">
            <a:avLst/>
          </a:prstGeom>
        </p:spPr>
      </p:pic>
      <p:pic>
        <p:nvPicPr>
          <p:cNvPr id="7" name="图片 6">
            <a:extLst>
              <a:ext uri="{FF2B5EF4-FFF2-40B4-BE49-F238E27FC236}">
                <a16:creationId xmlns:a16="http://schemas.microsoft.com/office/drawing/2014/main" id="{1BB93401-0C37-4274-95E1-C901DB3521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89" y="8509745"/>
            <a:ext cx="7859435" cy="4674565"/>
          </a:xfrm>
          <a:prstGeom prst="rect">
            <a:avLst/>
          </a:prstGeom>
        </p:spPr>
      </p:pic>
      <p:sp>
        <p:nvSpPr>
          <p:cNvPr id="31" name="文本框 30">
            <a:extLst>
              <a:ext uri="{FF2B5EF4-FFF2-40B4-BE49-F238E27FC236}">
                <a16:creationId xmlns:a16="http://schemas.microsoft.com/office/drawing/2014/main" id="{9512D14D-7635-4208-BEAC-B462679303E6}"/>
              </a:ext>
            </a:extLst>
          </p:cNvPr>
          <p:cNvSpPr txBox="1"/>
          <p:nvPr/>
        </p:nvSpPr>
        <p:spPr>
          <a:xfrm>
            <a:off x="873571" y="2073170"/>
            <a:ext cx="9300234" cy="585028"/>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845" tIns="45845" rIns="45845" bIns="45845" numCol="1" spcCol="38100" rtlCol="0" anchor="t">
            <a:spAutoFit/>
          </a:bodyPr>
          <a:lstStyle/>
          <a:p>
            <a:r>
              <a:rPr lang="zh-CN" altLang="en-US" b="1" dirty="0"/>
              <a:t>明明建了索引，为什么</a:t>
            </a:r>
            <a:r>
              <a:rPr lang="en-US" altLang="zh-CN" b="1" dirty="0"/>
              <a:t>explain</a:t>
            </a:r>
            <a:r>
              <a:rPr lang="zh-CN" altLang="en-US" b="1" dirty="0"/>
              <a:t>时发现没有使用索引</a:t>
            </a:r>
          </a:p>
        </p:txBody>
      </p:sp>
    </p:spTree>
    <p:extLst>
      <p:ext uri="{BB962C8B-B14F-4D97-AF65-F5344CB8AC3E}">
        <p14:creationId xmlns:p14="http://schemas.microsoft.com/office/powerpoint/2010/main" val="318420280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Shape 111"/>
          <p:cNvSpPr/>
          <p:nvPr/>
        </p:nvSpPr>
        <p:spPr>
          <a:xfrm>
            <a:off x="3176892" y="14042408"/>
            <a:ext cx="1071563" cy="714376"/>
          </a:xfrm>
          <a:prstGeom prst="rect">
            <a:avLst/>
          </a:prstGeom>
          <a:solidFill>
            <a:srgbClr val="35AEF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5" name="Shape 112"/>
          <p:cNvSpPr/>
          <p:nvPr/>
        </p:nvSpPr>
        <p:spPr>
          <a:xfrm>
            <a:off x="3176892" y="14835283"/>
            <a:ext cx="1071563" cy="714376"/>
          </a:xfrm>
          <a:prstGeom prst="rect">
            <a:avLst/>
          </a:prstGeom>
          <a:solidFill>
            <a:srgbClr val="2293D6"/>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6" name="Shape 113"/>
          <p:cNvSpPr/>
          <p:nvPr/>
        </p:nvSpPr>
        <p:spPr>
          <a:xfrm>
            <a:off x="4794561" y="14042408"/>
            <a:ext cx="1071564" cy="714376"/>
          </a:xfrm>
          <a:prstGeom prst="rect">
            <a:avLst/>
          </a:prstGeom>
          <a:solidFill>
            <a:srgbClr val="00BD9C"/>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7" name="Shape 114"/>
          <p:cNvSpPr/>
          <p:nvPr/>
        </p:nvSpPr>
        <p:spPr>
          <a:xfrm>
            <a:off x="4794561" y="14835283"/>
            <a:ext cx="1071564" cy="714376"/>
          </a:xfrm>
          <a:prstGeom prst="rect">
            <a:avLst/>
          </a:prstGeom>
          <a:solidFill>
            <a:srgbClr val="00A185"/>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8" name="Shape 115"/>
          <p:cNvSpPr/>
          <p:nvPr/>
        </p:nvSpPr>
        <p:spPr>
          <a:xfrm>
            <a:off x="6412230" y="14061389"/>
            <a:ext cx="1071564" cy="714376"/>
          </a:xfrm>
          <a:prstGeom prst="rect">
            <a:avLst/>
          </a:prstGeom>
          <a:solidFill>
            <a:srgbClr val="2AE37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9" name="Shape 116"/>
          <p:cNvSpPr/>
          <p:nvPr/>
        </p:nvSpPr>
        <p:spPr>
          <a:xfrm>
            <a:off x="6412230" y="14854264"/>
            <a:ext cx="1071564" cy="714376"/>
          </a:xfrm>
          <a:prstGeom prst="rect">
            <a:avLst/>
          </a:prstGeom>
          <a:solidFill>
            <a:srgbClr val="1FCD6D"/>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0" name="Shape 117"/>
          <p:cNvSpPr/>
          <p:nvPr/>
        </p:nvSpPr>
        <p:spPr>
          <a:xfrm>
            <a:off x="8029899" y="14061389"/>
            <a:ext cx="1071563" cy="714376"/>
          </a:xfrm>
          <a:prstGeom prst="rect">
            <a:avLst/>
          </a:prstGeom>
          <a:solidFill>
            <a:srgbClr val="C059F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1" name="Shape 118"/>
          <p:cNvSpPr/>
          <p:nvPr/>
        </p:nvSpPr>
        <p:spPr>
          <a:xfrm>
            <a:off x="8029899" y="14854264"/>
            <a:ext cx="1071563" cy="714376"/>
          </a:xfrm>
          <a:prstGeom prst="rect">
            <a:avLst/>
          </a:prstGeom>
          <a:solidFill>
            <a:srgbClr val="A355B8"/>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2" name="Shape 119"/>
          <p:cNvSpPr/>
          <p:nvPr/>
        </p:nvSpPr>
        <p:spPr>
          <a:xfrm>
            <a:off x="9629151" y="14061389"/>
            <a:ext cx="1071563" cy="714376"/>
          </a:xfrm>
          <a:prstGeom prst="rect">
            <a:avLst/>
          </a:prstGeom>
          <a:solidFill>
            <a:srgbClr val="33495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3" name="Shape 120"/>
          <p:cNvSpPr/>
          <p:nvPr/>
        </p:nvSpPr>
        <p:spPr>
          <a:xfrm>
            <a:off x="9629151" y="14854264"/>
            <a:ext cx="1071563" cy="714376"/>
          </a:xfrm>
          <a:prstGeom prst="rect">
            <a:avLst/>
          </a:prstGeom>
          <a:solidFill>
            <a:srgbClr val="2C3E5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4" name="Shape 121"/>
          <p:cNvSpPr/>
          <p:nvPr/>
        </p:nvSpPr>
        <p:spPr>
          <a:xfrm>
            <a:off x="12882906" y="14080370"/>
            <a:ext cx="1071563" cy="714376"/>
          </a:xfrm>
          <a:prstGeom prst="rect">
            <a:avLst/>
          </a:prstGeom>
          <a:solidFill>
            <a:srgbClr val="E87F04"/>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5" name="Shape 122"/>
          <p:cNvSpPr/>
          <p:nvPr/>
        </p:nvSpPr>
        <p:spPr>
          <a:xfrm>
            <a:off x="12882906" y="14873245"/>
            <a:ext cx="1071563" cy="714376"/>
          </a:xfrm>
          <a:prstGeom prst="rect">
            <a:avLst/>
          </a:prstGeom>
          <a:solidFill>
            <a:srgbClr val="D5530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6" name="Shape 123"/>
          <p:cNvSpPr/>
          <p:nvPr/>
        </p:nvSpPr>
        <p:spPr>
          <a:xfrm>
            <a:off x="14500574" y="14099351"/>
            <a:ext cx="1071564" cy="714376"/>
          </a:xfrm>
          <a:prstGeom prst="rect">
            <a:avLst/>
          </a:prstGeom>
          <a:solidFill>
            <a:srgbClr val="E94A35"/>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7" name="Shape 124"/>
          <p:cNvSpPr/>
          <p:nvPr/>
        </p:nvSpPr>
        <p:spPr>
          <a:xfrm>
            <a:off x="14500574" y="14892225"/>
            <a:ext cx="1071564" cy="714376"/>
          </a:xfrm>
          <a:prstGeom prst="rect">
            <a:avLst/>
          </a:prstGeom>
          <a:solidFill>
            <a:srgbClr val="C23724"/>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8" name="Shape 125"/>
          <p:cNvSpPr/>
          <p:nvPr/>
        </p:nvSpPr>
        <p:spPr>
          <a:xfrm>
            <a:off x="16118243" y="14099351"/>
            <a:ext cx="1071564" cy="714376"/>
          </a:xfrm>
          <a:prstGeom prst="rect">
            <a:avLst/>
          </a:prstGeom>
          <a:solidFill>
            <a:srgbClr val="D1D6D8"/>
          </a:solidFill>
          <a:ln w="12700">
            <a:miter lim="400000"/>
          </a:ln>
        </p:spPr>
        <p:txBody>
          <a:bodyPr lIns="45845" tIns="45845" rIns="45845" bIns="45845" anchor="ctr"/>
          <a:lstStyle/>
          <a:p>
            <a:pPr algn="ctr">
              <a:defRPr sz="2800">
                <a:solidFill>
                  <a:srgbClr val="7D7D7D"/>
                </a:solidFill>
                <a:latin typeface="+mn-lt"/>
                <a:ea typeface="+mn-ea"/>
                <a:cs typeface="+mn-cs"/>
                <a:sym typeface="Calibri"/>
              </a:defRPr>
            </a:pPr>
            <a:endParaRPr/>
          </a:p>
        </p:txBody>
      </p:sp>
      <p:sp>
        <p:nvSpPr>
          <p:cNvPr id="189" name="Shape 126"/>
          <p:cNvSpPr/>
          <p:nvPr/>
        </p:nvSpPr>
        <p:spPr>
          <a:xfrm>
            <a:off x="16118243" y="14892225"/>
            <a:ext cx="1071564" cy="714376"/>
          </a:xfrm>
          <a:prstGeom prst="rect">
            <a:avLst/>
          </a:prstGeom>
          <a:solidFill>
            <a:srgbClr val="B6BBC1"/>
          </a:solidFill>
          <a:ln w="12700">
            <a:miter lim="400000"/>
          </a:ln>
        </p:spPr>
        <p:txBody>
          <a:bodyPr lIns="45845" tIns="45845" rIns="45845" bIns="45845" anchor="ctr"/>
          <a:lstStyle/>
          <a:p>
            <a:pPr algn="ctr">
              <a:defRPr sz="2800">
                <a:solidFill>
                  <a:srgbClr val="7D7D7D"/>
                </a:solidFill>
                <a:latin typeface="+mn-lt"/>
                <a:ea typeface="+mn-ea"/>
                <a:cs typeface="+mn-cs"/>
                <a:sym typeface="Calibri"/>
              </a:defRPr>
            </a:pPr>
            <a:endParaRPr/>
          </a:p>
        </p:txBody>
      </p:sp>
      <p:sp>
        <p:nvSpPr>
          <p:cNvPr id="190" name="Shape 127"/>
          <p:cNvSpPr/>
          <p:nvPr/>
        </p:nvSpPr>
        <p:spPr>
          <a:xfrm>
            <a:off x="17717495" y="14099351"/>
            <a:ext cx="1071564" cy="714376"/>
          </a:xfrm>
          <a:prstGeom prst="rect">
            <a:avLst/>
          </a:prstGeom>
          <a:solidFill>
            <a:srgbClr val="94A5A6"/>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1" name="Shape 128"/>
          <p:cNvSpPr/>
          <p:nvPr/>
        </p:nvSpPr>
        <p:spPr>
          <a:xfrm>
            <a:off x="17717495" y="14892225"/>
            <a:ext cx="1071564" cy="714376"/>
          </a:xfrm>
          <a:prstGeom prst="rect">
            <a:avLst/>
          </a:prstGeom>
          <a:solidFill>
            <a:srgbClr val="7F8C8D"/>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2" name="Shape 149"/>
          <p:cNvSpPr/>
          <p:nvPr/>
        </p:nvSpPr>
        <p:spPr>
          <a:xfrm>
            <a:off x="11265236" y="14080370"/>
            <a:ext cx="1071563" cy="714376"/>
          </a:xfrm>
          <a:prstGeom prst="rect">
            <a:avLst/>
          </a:prstGeom>
          <a:solidFill>
            <a:srgbClr val="FECA0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3" name="Shape 150"/>
          <p:cNvSpPr/>
          <p:nvPr/>
        </p:nvSpPr>
        <p:spPr>
          <a:xfrm>
            <a:off x="11265236" y="14873245"/>
            <a:ext cx="1071563" cy="714376"/>
          </a:xfrm>
          <a:prstGeom prst="rect">
            <a:avLst/>
          </a:prstGeom>
          <a:solidFill>
            <a:srgbClr val="FFA70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4" name="Shape 2"/>
          <p:cNvSpPr/>
          <p:nvPr/>
        </p:nvSpPr>
        <p:spPr>
          <a:xfrm flipH="1">
            <a:off x="791481" y="571695"/>
            <a:ext cx="80708" cy="982266"/>
          </a:xfrm>
          <a:prstGeom prst="rect">
            <a:avLst/>
          </a:prstGeom>
          <a:solidFill>
            <a:srgbClr val="3498DB"/>
          </a:solidFill>
          <a:ln w="12700">
            <a:miter lim="400000"/>
          </a:ln>
        </p:spPr>
        <p:txBody>
          <a:bodyPr lIns="45845" tIns="45845" rIns="45845" bIns="45845" anchor="ctr"/>
          <a:lstStyle/>
          <a:p>
            <a:pPr algn="ctr">
              <a:defRPr sz="2400">
                <a:solidFill>
                  <a:srgbClr val="060C13"/>
                </a:solidFill>
              </a:defRPr>
            </a:pPr>
            <a:endParaRPr/>
          </a:p>
        </p:txBody>
      </p:sp>
      <p:sp>
        <p:nvSpPr>
          <p:cNvPr id="195" name="目录"/>
          <p:cNvSpPr/>
          <p:nvPr/>
        </p:nvSpPr>
        <p:spPr>
          <a:xfrm>
            <a:off x="1078740" y="494311"/>
            <a:ext cx="20010434" cy="1137034"/>
          </a:xfrm>
          <a:prstGeom prst="rect">
            <a:avLst/>
          </a:prstGeom>
          <a:ln w="3175">
            <a:miter lim="400000"/>
          </a:ln>
          <a:extLst>
            <a:ext uri="{C572A759-6A51-4108-AA02-DFA0A04FC94B}">
              <ma14:wrappingTextBoxFlag xmlns:ma14="http://schemas.microsoft.com/office/mac/drawingml/2011/main" xmlns="" val="1"/>
            </a:ext>
          </a:extLst>
        </p:spPr>
        <p:txBody>
          <a:bodyPr lIns="45845" tIns="45845" rIns="45845" bIns="45845" anchor="ctr">
            <a:normAutofit/>
          </a:bodyPr>
          <a:lstStyle>
            <a:lvl1pPr defTabSz="1682495">
              <a:defRPr sz="5800" b="1">
                <a:latin typeface="微软雅黑"/>
                <a:ea typeface="微软雅黑"/>
                <a:cs typeface="微软雅黑"/>
                <a:sym typeface="微软雅黑"/>
              </a:defRPr>
            </a:lvl1pPr>
          </a:lstStyle>
          <a:p>
            <a:r>
              <a:rPr lang="zh-CN" altLang="en-US" dirty="0"/>
              <a:t>常见的优化例子</a:t>
            </a:r>
          </a:p>
        </p:txBody>
      </p:sp>
      <p:sp>
        <p:nvSpPr>
          <p:cNvPr id="2" name="矩形 1">
            <a:extLst>
              <a:ext uri="{FF2B5EF4-FFF2-40B4-BE49-F238E27FC236}">
                <a16:creationId xmlns:a16="http://schemas.microsoft.com/office/drawing/2014/main" id="{4C678F79-E1CC-44E6-B38A-EE5442F7B771}"/>
              </a:ext>
            </a:extLst>
          </p:cNvPr>
          <p:cNvSpPr/>
          <p:nvPr/>
        </p:nvSpPr>
        <p:spPr>
          <a:xfrm>
            <a:off x="791481" y="3343108"/>
            <a:ext cx="12192000" cy="461665"/>
          </a:xfrm>
          <a:prstGeom prst="rect">
            <a:avLst/>
          </a:prstGeom>
        </p:spPr>
        <p:txBody>
          <a:bodyPr>
            <a:spAutoFit/>
          </a:bodyPr>
          <a:lstStyle/>
          <a:p>
            <a:r>
              <a:rPr lang="zh-CN" altLang="en-US" sz="2400" dirty="0">
                <a:solidFill>
                  <a:srgbClr val="333333"/>
                </a:solidFill>
                <a:latin typeface="Helvetica Neue"/>
              </a:rPr>
              <a:t>为了使关联的两个字段字符集一样，我们修改一下</a:t>
            </a:r>
            <a:r>
              <a:rPr lang="en-US" altLang="zh-CN" sz="2400" dirty="0" err="1">
                <a:solidFill>
                  <a:srgbClr val="333333"/>
                </a:solidFill>
                <a:latin typeface="Helvetica Neue"/>
              </a:rPr>
              <a:t>trade_detail</a:t>
            </a:r>
            <a:r>
              <a:rPr lang="zh-CN" altLang="en-US" sz="2400" dirty="0">
                <a:solidFill>
                  <a:srgbClr val="333333"/>
                </a:solidFill>
                <a:latin typeface="Helvetica Neue"/>
              </a:rPr>
              <a:t>表的</a:t>
            </a:r>
            <a:r>
              <a:rPr lang="en-US" altLang="zh-CN" sz="2400" dirty="0" err="1">
                <a:solidFill>
                  <a:srgbClr val="333333"/>
                </a:solidFill>
                <a:latin typeface="Helvetica Neue"/>
              </a:rPr>
              <a:t>tradeid</a:t>
            </a:r>
            <a:r>
              <a:rPr lang="zh-CN" altLang="en-US" sz="2400" dirty="0">
                <a:solidFill>
                  <a:srgbClr val="333333"/>
                </a:solidFill>
                <a:latin typeface="Helvetica Neue"/>
              </a:rPr>
              <a:t>字段</a:t>
            </a:r>
            <a:endParaRPr lang="zh-CN" altLang="en-US" sz="2400" dirty="0"/>
          </a:p>
        </p:txBody>
      </p:sp>
      <p:sp>
        <p:nvSpPr>
          <p:cNvPr id="4" name="矩形 3">
            <a:extLst>
              <a:ext uri="{FF2B5EF4-FFF2-40B4-BE49-F238E27FC236}">
                <a16:creationId xmlns:a16="http://schemas.microsoft.com/office/drawing/2014/main" id="{DD773069-12A1-419A-B605-FB0C52E2FEB2}"/>
              </a:ext>
            </a:extLst>
          </p:cNvPr>
          <p:cNvSpPr/>
          <p:nvPr/>
        </p:nvSpPr>
        <p:spPr>
          <a:xfrm>
            <a:off x="791481" y="4536085"/>
            <a:ext cx="12709366" cy="400110"/>
          </a:xfrm>
          <a:prstGeom prst="rect">
            <a:avLst/>
          </a:prstGeom>
        </p:spPr>
        <p:txBody>
          <a:bodyPr wrap="square">
            <a:spAutoFit/>
          </a:bodyPr>
          <a:lstStyle/>
          <a:p>
            <a:r>
              <a:rPr lang="en-US" altLang="zh-CN" sz="2000" dirty="0">
                <a:solidFill>
                  <a:schemeClr val="tx1"/>
                </a:solidFill>
                <a:latin typeface="Consolas" panose="020B0609020204030204" pitchFamily="49" charset="0"/>
              </a:rPr>
              <a:t>alter table </a:t>
            </a:r>
            <a:r>
              <a:rPr lang="en-US" altLang="zh-CN" sz="2000" dirty="0" err="1">
                <a:solidFill>
                  <a:schemeClr val="tx1"/>
                </a:solidFill>
                <a:latin typeface="Consolas" panose="020B0609020204030204" pitchFamily="49" charset="0"/>
              </a:rPr>
              <a:t>trade_detail</a:t>
            </a:r>
            <a:r>
              <a:rPr lang="en-US" altLang="zh-CN" sz="2000" dirty="0">
                <a:solidFill>
                  <a:schemeClr val="tx1"/>
                </a:solidFill>
                <a:latin typeface="Consolas" panose="020B0609020204030204" pitchFamily="49" charset="0"/>
              </a:rPr>
              <a:t> modify </a:t>
            </a:r>
            <a:r>
              <a:rPr lang="en-US" altLang="zh-CN" sz="2000" dirty="0" err="1">
                <a:solidFill>
                  <a:schemeClr val="tx1"/>
                </a:solidFill>
                <a:latin typeface="Consolas" panose="020B0609020204030204" pitchFamily="49" charset="0"/>
              </a:rPr>
              <a:t>tradeid</a:t>
            </a:r>
            <a:r>
              <a:rPr lang="en-US" altLang="zh-CN" sz="2000" dirty="0">
                <a:solidFill>
                  <a:schemeClr val="tx1"/>
                </a:solidFill>
                <a:latin typeface="Consolas" panose="020B0609020204030204" pitchFamily="49" charset="0"/>
              </a:rPr>
              <a:t> varchar(32) CHARACTER SET utf8mb4 default null;</a:t>
            </a:r>
          </a:p>
        </p:txBody>
      </p:sp>
      <p:pic>
        <p:nvPicPr>
          <p:cNvPr id="6" name="图片 5">
            <a:extLst>
              <a:ext uri="{FF2B5EF4-FFF2-40B4-BE49-F238E27FC236}">
                <a16:creationId xmlns:a16="http://schemas.microsoft.com/office/drawing/2014/main" id="{F2BECE62-E04B-41CC-ADE1-127F58F999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188" y="5634244"/>
            <a:ext cx="13239529" cy="1967825"/>
          </a:xfrm>
          <a:prstGeom prst="rect">
            <a:avLst/>
          </a:prstGeom>
        </p:spPr>
      </p:pic>
      <p:sp>
        <p:nvSpPr>
          <p:cNvPr id="30" name="文本框 29">
            <a:extLst>
              <a:ext uri="{FF2B5EF4-FFF2-40B4-BE49-F238E27FC236}">
                <a16:creationId xmlns:a16="http://schemas.microsoft.com/office/drawing/2014/main" id="{D5E97FBB-3E67-4C3F-BC86-5DF0EE64300F}"/>
              </a:ext>
            </a:extLst>
          </p:cNvPr>
          <p:cNvSpPr txBox="1"/>
          <p:nvPr/>
        </p:nvSpPr>
        <p:spPr>
          <a:xfrm>
            <a:off x="873571" y="2073170"/>
            <a:ext cx="9300234" cy="585028"/>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845" tIns="45845" rIns="45845" bIns="45845" numCol="1" spcCol="38100" rtlCol="0" anchor="t">
            <a:spAutoFit/>
          </a:bodyPr>
          <a:lstStyle/>
          <a:p>
            <a:r>
              <a:rPr lang="zh-CN" altLang="en-US" b="1" dirty="0"/>
              <a:t>明明建了索引，为什么</a:t>
            </a:r>
            <a:r>
              <a:rPr lang="en-US" altLang="zh-CN" b="1" dirty="0"/>
              <a:t>explain</a:t>
            </a:r>
            <a:r>
              <a:rPr lang="zh-CN" altLang="en-US" b="1" dirty="0"/>
              <a:t>时发现没有使用索引</a:t>
            </a:r>
          </a:p>
        </p:txBody>
      </p:sp>
    </p:spTree>
    <p:extLst>
      <p:ext uri="{BB962C8B-B14F-4D97-AF65-F5344CB8AC3E}">
        <p14:creationId xmlns:p14="http://schemas.microsoft.com/office/powerpoint/2010/main" val="54982532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Shape 111"/>
          <p:cNvSpPr/>
          <p:nvPr/>
        </p:nvSpPr>
        <p:spPr>
          <a:xfrm>
            <a:off x="3176892" y="14042408"/>
            <a:ext cx="1071563" cy="714376"/>
          </a:xfrm>
          <a:prstGeom prst="rect">
            <a:avLst/>
          </a:prstGeom>
          <a:solidFill>
            <a:srgbClr val="35AEF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5" name="Shape 112"/>
          <p:cNvSpPr/>
          <p:nvPr/>
        </p:nvSpPr>
        <p:spPr>
          <a:xfrm>
            <a:off x="3176892" y="14835283"/>
            <a:ext cx="1071563" cy="714376"/>
          </a:xfrm>
          <a:prstGeom prst="rect">
            <a:avLst/>
          </a:prstGeom>
          <a:solidFill>
            <a:srgbClr val="2293D6"/>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6" name="Shape 113"/>
          <p:cNvSpPr/>
          <p:nvPr/>
        </p:nvSpPr>
        <p:spPr>
          <a:xfrm>
            <a:off x="4794561" y="14042408"/>
            <a:ext cx="1071564" cy="714376"/>
          </a:xfrm>
          <a:prstGeom prst="rect">
            <a:avLst/>
          </a:prstGeom>
          <a:solidFill>
            <a:srgbClr val="00BD9C"/>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7" name="Shape 114"/>
          <p:cNvSpPr/>
          <p:nvPr/>
        </p:nvSpPr>
        <p:spPr>
          <a:xfrm>
            <a:off x="4794561" y="14835283"/>
            <a:ext cx="1071564" cy="714376"/>
          </a:xfrm>
          <a:prstGeom prst="rect">
            <a:avLst/>
          </a:prstGeom>
          <a:solidFill>
            <a:srgbClr val="00A185"/>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8" name="Shape 115"/>
          <p:cNvSpPr/>
          <p:nvPr/>
        </p:nvSpPr>
        <p:spPr>
          <a:xfrm>
            <a:off x="6412230" y="14061389"/>
            <a:ext cx="1071564" cy="714376"/>
          </a:xfrm>
          <a:prstGeom prst="rect">
            <a:avLst/>
          </a:prstGeom>
          <a:solidFill>
            <a:srgbClr val="2AE37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9" name="Shape 116"/>
          <p:cNvSpPr/>
          <p:nvPr/>
        </p:nvSpPr>
        <p:spPr>
          <a:xfrm>
            <a:off x="6412230" y="14854264"/>
            <a:ext cx="1071564" cy="714376"/>
          </a:xfrm>
          <a:prstGeom prst="rect">
            <a:avLst/>
          </a:prstGeom>
          <a:solidFill>
            <a:srgbClr val="1FCD6D"/>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0" name="Shape 117"/>
          <p:cNvSpPr/>
          <p:nvPr/>
        </p:nvSpPr>
        <p:spPr>
          <a:xfrm>
            <a:off x="8029899" y="14061389"/>
            <a:ext cx="1071563" cy="714376"/>
          </a:xfrm>
          <a:prstGeom prst="rect">
            <a:avLst/>
          </a:prstGeom>
          <a:solidFill>
            <a:srgbClr val="C059F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1" name="Shape 118"/>
          <p:cNvSpPr/>
          <p:nvPr/>
        </p:nvSpPr>
        <p:spPr>
          <a:xfrm>
            <a:off x="8029899" y="14854264"/>
            <a:ext cx="1071563" cy="714376"/>
          </a:xfrm>
          <a:prstGeom prst="rect">
            <a:avLst/>
          </a:prstGeom>
          <a:solidFill>
            <a:srgbClr val="A355B8"/>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2" name="Shape 119"/>
          <p:cNvSpPr/>
          <p:nvPr/>
        </p:nvSpPr>
        <p:spPr>
          <a:xfrm>
            <a:off x="9629151" y="14061389"/>
            <a:ext cx="1071563" cy="714376"/>
          </a:xfrm>
          <a:prstGeom prst="rect">
            <a:avLst/>
          </a:prstGeom>
          <a:solidFill>
            <a:srgbClr val="33495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3" name="Shape 120"/>
          <p:cNvSpPr/>
          <p:nvPr/>
        </p:nvSpPr>
        <p:spPr>
          <a:xfrm>
            <a:off x="9629151" y="14854264"/>
            <a:ext cx="1071563" cy="714376"/>
          </a:xfrm>
          <a:prstGeom prst="rect">
            <a:avLst/>
          </a:prstGeom>
          <a:solidFill>
            <a:srgbClr val="2C3E5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4" name="Shape 121"/>
          <p:cNvSpPr/>
          <p:nvPr/>
        </p:nvSpPr>
        <p:spPr>
          <a:xfrm>
            <a:off x="12882906" y="14080370"/>
            <a:ext cx="1071563" cy="714376"/>
          </a:xfrm>
          <a:prstGeom prst="rect">
            <a:avLst/>
          </a:prstGeom>
          <a:solidFill>
            <a:srgbClr val="E87F04"/>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5" name="Shape 122"/>
          <p:cNvSpPr/>
          <p:nvPr/>
        </p:nvSpPr>
        <p:spPr>
          <a:xfrm>
            <a:off x="12882906" y="14873245"/>
            <a:ext cx="1071563" cy="714376"/>
          </a:xfrm>
          <a:prstGeom prst="rect">
            <a:avLst/>
          </a:prstGeom>
          <a:solidFill>
            <a:srgbClr val="D5530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6" name="Shape 123"/>
          <p:cNvSpPr/>
          <p:nvPr/>
        </p:nvSpPr>
        <p:spPr>
          <a:xfrm>
            <a:off x="14500574" y="14099351"/>
            <a:ext cx="1071564" cy="714376"/>
          </a:xfrm>
          <a:prstGeom prst="rect">
            <a:avLst/>
          </a:prstGeom>
          <a:solidFill>
            <a:srgbClr val="E94A35"/>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7" name="Shape 124"/>
          <p:cNvSpPr/>
          <p:nvPr/>
        </p:nvSpPr>
        <p:spPr>
          <a:xfrm>
            <a:off x="14500574" y="14892225"/>
            <a:ext cx="1071564" cy="714376"/>
          </a:xfrm>
          <a:prstGeom prst="rect">
            <a:avLst/>
          </a:prstGeom>
          <a:solidFill>
            <a:srgbClr val="C23724"/>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8" name="Shape 125"/>
          <p:cNvSpPr/>
          <p:nvPr/>
        </p:nvSpPr>
        <p:spPr>
          <a:xfrm>
            <a:off x="16118243" y="14099351"/>
            <a:ext cx="1071564" cy="714376"/>
          </a:xfrm>
          <a:prstGeom prst="rect">
            <a:avLst/>
          </a:prstGeom>
          <a:solidFill>
            <a:srgbClr val="D1D6D8"/>
          </a:solidFill>
          <a:ln w="12700">
            <a:miter lim="400000"/>
          </a:ln>
        </p:spPr>
        <p:txBody>
          <a:bodyPr lIns="45845" tIns="45845" rIns="45845" bIns="45845" anchor="ctr"/>
          <a:lstStyle/>
          <a:p>
            <a:pPr algn="ctr">
              <a:defRPr sz="2800">
                <a:solidFill>
                  <a:srgbClr val="7D7D7D"/>
                </a:solidFill>
                <a:latin typeface="+mn-lt"/>
                <a:ea typeface="+mn-ea"/>
                <a:cs typeface="+mn-cs"/>
                <a:sym typeface="Calibri"/>
              </a:defRPr>
            </a:pPr>
            <a:endParaRPr/>
          </a:p>
        </p:txBody>
      </p:sp>
      <p:sp>
        <p:nvSpPr>
          <p:cNvPr id="189" name="Shape 126"/>
          <p:cNvSpPr/>
          <p:nvPr/>
        </p:nvSpPr>
        <p:spPr>
          <a:xfrm>
            <a:off x="16118243" y="14892225"/>
            <a:ext cx="1071564" cy="714376"/>
          </a:xfrm>
          <a:prstGeom prst="rect">
            <a:avLst/>
          </a:prstGeom>
          <a:solidFill>
            <a:srgbClr val="B6BBC1"/>
          </a:solidFill>
          <a:ln w="12700">
            <a:miter lim="400000"/>
          </a:ln>
        </p:spPr>
        <p:txBody>
          <a:bodyPr lIns="45845" tIns="45845" rIns="45845" bIns="45845" anchor="ctr"/>
          <a:lstStyle/>
          <a:p>
            <a:pPr algn="ctr">
              <a:defRPr sz="2800">
                <a:solidFill>
                  <a:srgbClr val="7D7D7D"/>
                </a:solidFill>
                <a:latin typeface="+mn-lt"/>
                <a:ea typeface="+mn-ea"/>
                <a:cs typeface="+mn-cs"/>
                <a:sym typeface="Calibri"/>
              </a:defRPr>
            </a:pPr>
            <a:endParaRPr/>
          </a:p>
        </p:txBody>
      </p:sp>
      <p:sp>
        <p:nvSpPr>
          <p:cNvPr id="190" name="Shape 127"/>
          <p:cNvSpPr/>
          <p:nvPr/>
        </p:nvSpPr>
        <p:spPr>
          <a:xfrm>
            <a:off x="17717495" y="14099351"/>
            <a:ext cx="1071564" cy="714376"/>
          </a:xfrm>
          <a:prstGeom prst="rect">
            <a:avLst/>
          </a:prstGeom>
          <a:solidFill>
            <a:srgbClr val="94A5A6"/>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1" name="Shape 128"/>
          <p:cNvSpPr/>
          <p:nvPr/>
        </p:nvSpPr>
        <p:spPr>
          <a:xfrm>
            <a:off x="17717495" y="14892225"/>
            <a:ext cx="1071564" cy="714376"/>
          </a:xfrm>
          <a:prstGeom prst="rect">
            <a:avLst/>
          </a:prstGeom>
          <a:solidFill>
            <a:srgbClr val="7F8C8D"/>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2" name="Shape 149"/>
          <p:cNvSpPr/>
          <p:nvPr/>
        </p:nvSpPr>
        <p:spPr>
          <a:xfrm>
            <a:off x="11265236" y="14080370"/>
            <a:ext cx="1071563" cy="714376"/>
          </a:xfrm>
          <a:prstGeom prst="rect">
            <a:avLst/>
          </a:prstGeom>
          <a:solidFill>
            <a:srgbClr val="FECA0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3" name="Shape 150"/>
          <p:cNvSpPr/>
          <p:nvPr/>
        </p:nvSpPr>
        <p:spPr>
          <a:xfrm>
            <a:off x="11265236" y="14873245"/>
            <a:ext cx="1071563" cy="714376"/>
          </a:xfrm>
          <a:prstGeom prst="rect">
            <a:avLst/>
          </a:prstGeom>
          <a:solidFill>
            <a:srgbClr val="FFA70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4" name="Shape 2"/>
          <p:cNvSpPr/>
          <p:nvPr/>
        </p:nvSpPr>
        <p:spPr>
          <a:xfrm flipH="1">
            <a:off x="791481" y="571695"/>
            <a:ext cx="80708" cy="982266"/>
          </a:xfrm>
          <a:prstGeom prst="rect">
            <a:avLst/>
          </a:prstGeom>
          <a:solidFill>
            <a:srgbClr val="3498DB"/>
          </a:solidFill>
          <a:ln w="12700">
            <a:miter lim="400000"/>
          </a:ln>
        </p:spPr>
        <p:txBody>
          <a:bodyPr lIns="45845" tIns="45845" rIns="45845" bIns="45845" anchor="ctr"/>
          <a:lstStyle/>
          <a:p>
            <a:pPr algn="ctr">
              <a:defRPr sz="2400">
                <a:solidFill>
                  <a:srgbClr val="060C13"/>
                </a:solidFill>
              </a:defRPr>
            </a:pPr>
            <a:endParaRPr/>
          </a:p>
        </p:txBody>
      </p:sp>
      <p:sp>
        <p:nvSpPr>
          <p:cNvPr id="195" name="目录"/>
          <p:cNvSpPr/>
          <p:nvPr/>
        </p:nvSpPr>
        <p:spPr>
          <a:xfrm>
            <a:off x="1078740" y="494311"/>
            <a:ext cx="20010434" cy="1137034"/>
          </a:xfrm>
          <a:prstGeom prst="rect">
            <a:avLst/>
          </a:prstGeom>
          <a:ln w="3175">
            <a:miter lim="400000"/>
          </a:ln>
          <a:extLst>
            <a:ext uri="{C572A759-6A51-4108-AA02-DFA0A04FC94B}">
              <ma14:wrappingTextBoxFlag xmlns:ma14="http://schemas.microsoft.com/office/mac/drawingml/2011/main" xmlns="" val="1"/>
            </a:ext>
          </a:extLst>
        </p:spPr>
        <p:txBody>
          <a:bodyPr lIns="45845" tIns="45845" rIns="45845" bIns="45845" anchor="ctr">
            <a:normAutofit/>
          </a:bodyPr>
          <a:lstStyle>
            <a:lvl1pPr defTabSz="1682495">
              <a:defRPr sz="5800" b="1">
                <a:latin typeface="微软雅黑"/>
                <a:ea typeface="微软雅黑"/>
                <a:cs typeface="微软雅黑"/>
                <a:sym typeface="微软雅黑"/>
              </a:defRPr>
            </a:lvl1pPr>
          </a:lstStyle>
          <a:p>
            <a:r>
              <a:rPr lang="zh-CN" altLang="en-US" dirty="0"/>
              <a:t>常见的优化例子</a:t>
            </a:r>
          </a:p>
        </p:txBody>
      </p:sp>
      <p:sp>
        <p:nvSpPr>
          <p:cNvPr id="24" name="文本框 23">
            <a:extLst>
              <a:ext uri="{FF2B5EF4-FFF2-40B4-BE49-F238E27FC236}">
                <a16:creationId xmlns:a16="http://schemas.microsoft.com/office/drawing/2014/main" id="{7B0576AD-5F81-426B-AB60-F1615BECCA21}"/>
              </a:ext>
            </a:extLst>
          </p:cNvPr>
          <p:cNvSpPr txBox="1"/>
          <p:nvPr/>
        </p:nvSpPr>
        <p:spPr>
          <a:xfrm>
            <a:off x="873571" y="2073170"/>
            <a:ext cx="1734060" cy="585028"/>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845" tIns="45845" rIns="45845" bIns="45845" numCol="1" spcCol="38100" rtlCol="0" anchor="t">
            <a:spAutoFit/>
          </a:bodyPr>
          <a:lstStyle/>
          <a:p>
            <a:r>
              <a:rPr lang="zh-CN" altLang="en-US" b="1" dirty="0"/>
              <a:t>排序优化</a:t>
            </a:r>
            <a:endParaRPr lang="zh-CN" altLang="en-US" dirty="0"/>
          </a:p>
        </p:txBody>
      </p:sp>
      <p:sp>
        <p:nvSpPr>
          <p:cNvPr id="4" name="矩形 3">
            <a:extLst>
              <a:ext uri="{FF2B5EF4-FFF2-40B4-BE49-F238E27FC236}">
                <a16:creationId xmlns:a16="http://schemas.microsoft.com/office/drawing/2014/main" id="{EAE19010-1F33-419F-BCFF-AB3C723A19B4}"/>
              </a:ext>
            </a:extLst>
          </p:cNvPr>
          <p:cNvSpPr/>
          <p:nvPr/>
        </p:nvSpPr>
        <p:spPr>
          <a:xfrm>
            <a:off x="791481" y="2997957"/>
            <a:ext cx="6510115" cy="461665"/>
          </a:xfrm>
          <a:prstGeom prst="rect">
            <a:avLst/>
          </a:prstGeom>
        </p:spPr>
        <p:txBody>
          <a:bodyPr wrap="none">
            <a:spAutoFit/>
          </a:bodyPr>
          <a:lstStyle/>
          <a:p>
            <a:r>
              <a:rPr lang="zh-CN" altLang="en-US" sz="2400" dirty="0">
                <a:solidFill>
                  <a:srgbClr val="333333"/>
                </a:solidFill>
                <a:latin typeface="Helvetica Neue"/>
              </a:rPr>
              <a:t>假设有一张表</a:t>
            </a:r>
            <a:r>
              <a:rPr lang="en-US" altLang="zh-CN" sz="2400" dirty="0">
                <a:solidFill>
                  <a:srgbClr val="333333"/>
                </a:solidFill>
                <a:latin typeface="Helvetica Neue"/>
              </a:rPr>
              <a:t>t</a:t>
            </a:r>
            <a:r>
              <a:rPr lang="zh-CN" altLang="en-US" sz="2400" dirty="0">
                <a:solidFill>
                  <a:srgbClr val="333333"/>
                </a:solidFill>
                <a:latin typeface="Helvetica Neue"/>
              </a:rPr>
              <a:t>，</a:t>
            </a:r>
            <a:r>
              <a:rPr lang="en-US" altLang="zh-CN" sz="2400" dirty="0">
                <a:solidFill>
                  <a:srgbClr val="333333"/>
                </a:solidFill>
                <a:latin typeface="Helvetica Neue"/>
              </a:rPr>
              <a:t>t</a:t>
            </a:r>
            <a:r>
              <a:rPr lang="zh-CN" altLang="en-US" sz="2400" dirty="0">
                <a:solidFill>
                  <a:srgbClr val="333333"/>
                </a:solidFill>
                <a:latin typeface="Helvetica Neue"/>
              </a:rPr>
              <a:t>包含了市民的一些基本信息。</a:t>
            </a:r>
            <a:endParaRPr lang="zh-CN" altLang="en-US" sz="2400" dirty="0"/>
          </a:p>
        </p:txBody>
      </p:sp>
      <p:sp>
        <p:nvSpPr>
          <p:cNvPr id="5" name="矩形 4">
            <a:extLst>
              <a:ext uri="{FF2B5EF4-FFF2-40B4-BE49-F238E27FC236}">
                <a16:creationId xmlns:a16="http://schemas.microsoft.com/office/drawing/2014/main" id="{40796046-D3A3-4636-8C2E-12954A9BAC31}"/>
              </a:ext>
            </a:extLst>
          </p:cNvPr>
          <p:cNvSpPr/>
          <p:nvPr/>
        </p:nvSpPr>
        <p:spPr>
          <a:xfrm>
            <a:off x="766433" y="3793977"/>
            <a:ext cx="9417963" cy="461665"/>
          </a:xfrm>
          <a:prstGeom prst="rect">
            <a:avLst/>
          </a:prstGeom>
        </p:spPr>
        <p:txBody>
          <a:bodyPr wrap="none">
            <a:spAutoFit/>
          </a:bodyPr>
          <a:lstStyle/>
          <a:p>
            <a:r>
              <a:rPr lang="zh-CN" altLang="en-US" sz="2400" dirty="0">
                <a:solidFill>
                  <a:srgbClr val="333333"/>
                </a:solidFill>
                <a:latin typeface="Helvetica Neue"/>
              </a:rPr>
              <a:t>现在我们要查询</a:t>
            </a:r>
            <a:r>
              <a:rPr lang="en-US" altLang="zh-CN" sz="2400" dirty="0">
                <a:solidFill>
                  <a:srgbClr val="333333"/>
                </a:solidFill>
                <a:latin typeface="Helvetica Neue"/>
              </a:rPr>
              <a:t>c3</a:t>
            </a:r>
            <a:r>
              <a:rPr lang="zh-CN" altLang="en-US" sz="2400" dirty="0" smtClean="0">
                <a:solidFill>
                  <a:srgbClr val="333333"/>
                </a:solidFill>
                <a:latin typeface="Helvetica Neue"/>
              </a:rPr>
              <a:t>市的市民信息</a:t>
            </a:r>
            <a:r>
              <a:rPr lang="zh-CN" altLang="en-US" sz="2400" dirty="0">
                <a:solidFill>
                  <a:srgbClr val="333333"/>
                </a:solidFill>
                <a:latin typeface="Helvetica Neue"/>
              </a:rPr>
              <a:t>，并且要按照市民名称来排列显示：</a:t>
            </a:r>
            <a:endParaRPr lang="zh-CN" altLang="en-US" sz="2400" dirty="0"/>
          </a:p>
        </p:txBody>
      </p:sp>
      <p:pic>
        <p:nvPicPr>
          <p:cNvPr id="8" name="图片 7">
            <a:extLst>
              <a:ext uri="{FF2B5EF4-FFF2-40B4-BE49-F238E27FC236}">
                <a16:creationId xmlns:a16="http://schemas.microsoft.com/office/drawing/2014/main" id="{276EE61D-6647-4C49-ADB9-A54EAE0920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571" y="4589997"/>
            <a:ext cx="12009335" cy="4234506"/>
          </a:xfrm>
          <a:prstGeom prst="rect">
            <a:avLst/>
          </a:prstGeom>
        </p:spPr>
      </p:pic>
    </p:spTree>
    <p:extLst>
      <p:ext uri="{BB962C8B-B14F-4D97-AF65-F5344CB8AC3E}">
        <p14:creationId xmlns:p14="http://schemas.microsoft.com/office/powerpoint/2010/main" val="369970245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4" grpId="0"/>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Shape 111"/>
          <p:cNvSpPr/>
          <p:nvPr/>
        </p:nvSpPr>
        <p:spPr>
          <a:xfrm>
            <a:off x="3176892" y="14042408"/>
            <a:ext cx="1071563" cy="714376"/>
          </a:xfrm>
          <a:prstGeom prst="rect">
            <a:avLst/>
          </a:prstGeom>
          <a:solidFill>
            <a:srgbClr val="35AEF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5" name="Shape 112"/>
          <p:cNvSpPr/>
          <p:nvPr/>
        </p:nvSpPr>
        <p:spPr>
          <a:xfrm>
            <a:off x="3176892" y="14835283"/>
            <a:ext cx="1071563" cy="714376"/>
          </a:xfrm>
          <a:prstGeom prst="rect">
            <a:avLst/>
          </a:prstGeom>
          <a:solidFill>
            <a:srgbClr val="2293D6"/>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6" name="Shape 113"/>
          <p:cNvSpPr/>
          <p:nvPr/>
        </p:nvSpPr>
        <p:spPr>
          <a:xfrm>
            <a:off x="4794561" y="14042408"/>
            <a:ext cx="1071564" cy="714376"/>
          </a:xfrm>
          <a:prstGeom prst="rect">
            <a:avLst/>
          </a:prstGeom>
          <a:solidFill>
            <a:srgbClr val="00BD9C"/>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7" name="Shape 114"/>
          <p:cNvSpPr/>
          <p:nvPr/>
        </p:nvSpPr>
        <p:spPr>
          <a:xfrm>
            <a:off x="4794561" y="14835283"/>
            <a:ext cx="1071564" cy="714376"/>
          </a:xfrm>
          <a:prstGeom prst="rect">
            <a:avLst/>
          </a:prstGeom>
          <a:solidFill>
            <a:srgbClr val="00A185"/>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8" name="Shape 115"/>
          <p:cNvSpPr/>
          <p:nvPr/>
        </p:nvSpPr>
        <p:spPr>
          <a:xfrm>
            <a:off x="6412230" y="14061389"/>
            <a:ext cx="1071564" cy="714376"/>
          </a:xfrm>
          <a:prstGeom prst="rect">
            <a:avLst/>
          </a:prstGeom>
          <a:solidFill>
            <a:srgbClr val="2AE37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9" name="Shape 116"/>
          <p:cNvSpPr/>
          <p:nvPr/>
        </p:nvSpPr>
        <p:spPr>
          <a:xfrm>
            <a:off x="6412230" y="14854264"/>
            <a:ext cx="1071564" cy="714376"/>
          </a:xfrm>
          <a:prstGeom prst="rect">
            <a:avLst/>
          </a:prstGeom>
          <a:solidFill>
            <a:srgbClr val="1FCD6D"/>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0" name="Shape 117"/>
          <p:cNvSpPr/>
          <p:nvPr/>
        </p:nvSpPr>
        <p:spPr>
          <a:xfrm>
            <a:off x="8029899" y="14061389"/>
            <a:ext cx="1071563" cy="714376"/>
          </a:xfrm>
          <a:prstGeom prst="rect">
            <a:avLst/>
          </a:prstGeom>
          <a:solidFill>
            <a:srgbClr val="C059F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1" name="Shape 118"/>
          <p:cNvSpPr/>
          <p:nvPr/>
        </p:nvSpPr>
        <p:spPr>
          <a:xfrm>
            <a:off x="8029899" y="14854264"/>
            <a:ext cx="1071563" cy="714376"/>
          </a:xfrm>
          <a:prstGeom prst="rect">
            <a:avLst/>
          </a:prstGeom>
          <a:solidFill>
            <a:srgbClr val="A355B8"/>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2" name="Shape 119"/>
          <p:cNvSpPr/>
          <p:nvPr/>
        </p:nvSpPr>
        <p:spPr>
          <a:xfrm>
            <a:off x="9629151" y="14061389"/>
            <a:ext cx="1071563" cy="714376"/>
          </a:xfrm>
          <a:prstGeom prst="rect">
            <a:avLst/>
          </a:prstGeom>
          <a:solidFill>
            <a:srgbClr val="33495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3" name="Shape 120"/>
          <p:cNvSpPr/>
          <p:nvPr/>
        </p:nvSpPr>
        <p:spPr>
          <a:xfrm>
            <a:off x="9629151" y="14854264"/>
            <a:ext cx="1071563" cy="714376"/>
          </a:xfrm>
          <a:prstGeom prst="rect">
            <a:avLst/>
          </a:prstGeom>
          <a:solidFill>
            <a:srgbClr val="2C3E5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4" name="Shape 121"/>
          <p:cNvSpPr/>
          <p:nvPr/>
        </p:nvSpPr>
        <p:spPr>
          <a:xfrm>
            <a:off x="12882906" y="14080370"/>
            <a:ext cx="1071563" cy="714376"/>
          </a:xfrm>
          <a:prstGeom prst="rect">
            <a:avLst/>
          </a:prstGeom>
          <a:solidFill>
            <a:srgbClr val="E87F04"/>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5" name="Shape 122"/>
          <p:cNvSpPr/>
          <p:nvPr/>
        </p:nvSpPr>
        <p:spPr>
          <a:xfrm>
            <a:off x="12882906" y="14873245"/>
            <a:ext cx="1071563" cy="714376"/>
          </a:xfrm>
          <a:prstGeom prst="rect">
            <a:avLst/>
          </a:prstGeom>
          <a:solidFill>
            <a:srgbClr val="D5530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6" name="Shape 123"/>
          <p:cNvSpPr/>
          <p:nvPr/>
        </p:nvSpPr>
        <p:spPr>
          <a:xfrm>
            <a:off x="14500574" y="14099351"/>
            <a:ext cx="1071564" cy="714376"/>
          </a:xfrm>
          <a:prstGeom prst="rect">
            <a:avLst/>
          </a:prstGeom>
          <a:solidFill>
            <a:srgbClr val="E94A35"/>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7" name="Shape 124"/>
          <p:cNvSpPr/>
          <p:nvPr/>
        </p:nvSpPr>
        <p:spPr>
          <a:xfrm>
            <a:off x="14500574" y="14892225"/>
            <a:ext cx="1071564" cy="714376"/>
          </a:xfrm>
          <a:prstGeom prst="rect">
            <a:avLst/>
          </a:prstGeom>
          <a:solidFill>
            <a:srgbClr val="C23724"/>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8" name="Shape 125"/>
          <p:cNvSpPr/>
          <p:nvPr/>
        </p:nvSpPr>
        <p:spPr>
          <a:xfrm>
            <a:off x="16118243" y="14099351"/>
            <a:ext cx="1071564" cy="714376"/>
          </a:xfrm>
          <a:prstGeom prst="rect">
            <a:avLst/>
          </a:prstGeom>
          <a:solidFill>
            <a:srgbClr val="D1D6D8"/>
          </a:solidFill>
          <a:ln w="12700">
            <a:miter lim="400000"/>
          </a:ln>
        </p:spPr>
        <p:txBody>
          <a:bodyPr lIns="45845" tIns="45845" rIns="45845" bIns="45845" anchor="ctr"/>
          <a:lstStyle/>
          <a:p>
            <a:pPr algn="ctr">
              <a:defRPr sz="2800">
                <a:solidFill>
                  <a:srgbClr val="7D7D7D"/>
                </a:solidFill>
                <a:latin typeface="+mn-lt"/>
                <a:ea typeface="+mn-ea"/>
                <a:cs typeface="+mn-cs"/>
                <a:sym typeface="Calibri"/>
              </a:defRPr>
            </a:pPr>
            <a:endParaRPr/>
          </a:p>
        </p:txBody>
      </p:sp>
      <p:sp>
        <p:nvSpPr>
          <p:cNvPr id="189" name="Shape 126"/>
          <p:cNvSpPr/>
          <p:nvPr/>
        </p:nvSpPr>
        <p:spPr>
          <a:xfrm>
            <a:off x="16118243" y="14892225"/>
            <a:ext cx="1071564" cy="714376"/>
          </a:xfrm>
          <a:prstGeom prst="rect">
            <a:avLst/>
          </a:prstGeom>
          <a:solidFill>
            <a:srgbClr val="B6BBC1"/>
          </a:solidFill>
          <a:ln w="12700">
            <a:miter lim="400000"/>
          </a:ln>
        </p:spPr>
        <p:txBody>
          <a:bodyPr lIns="45845" tIns="45845" rIns="45845" bIns="45845" anchor="ctr"/>
          <a:lstStyle/>
          <a:p>
            <a:pPr algn="ctr">
              <a:defRPr sz="2800">
                <a:solidFill>
                  <a:srgbClr val="7D7D7D"/>
                </a:solidFill>
                <a:latin typeface="+mn-lt"/>
                <a:ea typeface="+mn-ea"/>
                <a:cs typeface="+mn-cs"/>
                <a:sym typeface="Calibri"/>
              </a:defRPr>
            </a:pPr>
            <a:endParaRPr/>
          </a:p>
        </p:txBody>
      </p:sp>
      <p:sp>
        <p:nvSpPr>
          <p:cNvPr id="190" name="Shape 127"/>
          <p:cNvSpPr/>
          <p:nvPr/>
        </p:nvSpPr>
        <p:spPr>
          <a:xfrm>
            <a:off x="17717495" y="14099351"/>
            <a:ext cx="1071564" cy="714376"/>
          </a:xfrm>
          <a:prstGeom prst="rect">
            <a:avLst/>
          </a:prstGeom>
          <a:solidFill>
            <a:srgbClr val="94A5A6"/>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1" name="Shape 128"/>
          <p:cNvSpPr/>
          <p:nvPr/>
        </p:nvSpPr>
        <p:spPr>
          <a:xfrm>
            <a:off x="17717495" y="14892225"/>
            <a:ext cx="1071564" cy="714376"/>
          </a:xfrm>
          <a:prstGeom prst="rect">
            <a:avLst/>
          </a:prstGeom>
          <a:solidFill>
            <a:srgbClr val="7F8C8D"/>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2" name="Shape 149"/>
          <p:cNvSpPr/>
          <p:nvPr/>
        </p:nvSpPr>
        <p:spPr>
          <a:xfrm>
            <a:off x="11265236" y="14080370"/>
            <a:ext cx="1071563" cy="714376"/>
          </a:xfrm>
          <a:prstGeom prst="rect">
            <a:avLst/>
          </a:prstGeom>
          <a:solidFill>
            <a:srgbClr val="FECA0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3" name="Shape 150"/>
          <p:cNvSpPr/>
          <p:nvPr/>
        </p:nvSpPr>
        <p:spPr>
          <a:xfrm>
            <a:off x="11265236" y="14873245"/>
            <a:ext cx="1071563" cy="714376"/>
          </a:xfrm>
          <a:prstGeom prst="rect">
            <a:avLst/>
          </a:prstGeom>
          <a:solidFill>
            <a:srgbClr val="FFA70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4" name="Shape 2"/>
          <p:cNvSpPr/>
          <p:nvPr/>
        </p:nvSpPr>
        <p:spPr>
          <a:xfrm flipH="1">
            <a:off x="791481" y="571695"/>
            <a:ext cx="80708" cy="982266"/>
          </a:xfrm>
          <a:prstGeom prst="rect">
            <a:avLst/>
          </a:prstGeom>
          <a:solidFill>
            <a:srgbClr val="3498DB"/>
          </a:solidFill>
          <a:ln w="12700">
            <a:miter lim="400000"/>
          </a:ln>
        </p:spPr>
        <p:txBody>
          <a:bodyPr lIns="45845" tIns="45845" rIns="45845" bIns="45845" anchor="ctr"/>
          <a:lstStyle/>
          <a:p>
            <a:pPr algn="ctr">
              <a:defRPr sz="2400">
                <a:solidFill>
                  <a:srgbClr val="060C13"/>
                </a:solidFill>
              </a:defRPr>
            </a:pPr>
            <a:endParaRPr/>
          </a:p>
        </p:txBody>
      </p:sp>
      <p:sp>
        <p:nvSpPr>
          <p:cNvPr id="195" name="目录"/>
          <p:cNvSpPr/>
          <p:nvPr/>
        </p:nvSpPr>
        <p:spPr>
          <a:xfrm>
            <a:off x="1078740" y="494311"/>
            <a:ext cx="20010434" cy="1137034"/>
          </a:xfrm>
          <a:prstGeom prst="rect">
            <a:avLst/>
          </a:prstGeom>
          <a:ln w="3175">
            <a:miter lim="400000"/>
          </a:ln>
          <a:extLst>
            <a:ext uri="{C572A759-6A51-4108-AA02-DFA0A04FC94B}">
              <ma14:wrappingTextBoxFlag xmlns:ma14="http://schemas.microsoft.com/office/mac/drawingml/2011/main" xmlns="" val="1"/>
            </a:ext>
          </a:extLst>
        </p:spPr>
        <p:txBody>
          <a:bodyPr lIns="45845" tIns="45845" rIns="45845" bIns="45845" anchor="ctr">
            <a:normAutofit/>
          </a:bodyPr>
          <a:lstStyle>
            <a:lvl1pPr defTabSz="1682495">
              <a:defRPr sz="5800" b="1">
                <a:latin typeface="微软雅黑"/>
                <a:ea typeface="微软雅黑"/>
                <a:cs typeface="微软雅黑"/>
                <a:sym typeface="微软雅黑"/>
              </a:defRPr>
            </a:lvl1pPr>
          </a:lstStyle>
          <a:p>
            <a:r>
              <a:rPr lang="zh-CN" altLang="en-US" dirty="0"/>
              <a:t>常见的优化例子</a:t>
            </a:r>
          </a:p>
        </p:txBody>
      </p:sp>
      <p:sp>
        <p:nvSpPr>
          <p:cNvPr id="25" name="文本框 24">
            <a:extLst>
              <a:ext uri="{FF2B5EF4-FFF2-40B4-BE49-F238E27FC236}">
                <a16:creationId xmlns:a16="http://schemas.microsoft.com/office/drawing/2014/main" id="{8E1D521F-9486-417C-95CA-16BAE9F734AB}"/>
              </a:ext>
            </a:extLst>
          </p:cNvPr>
          <p:cNvSpPr txBox="1"/>
          <p:nvPr/>
        </p:nvSpPr>
        <p:spPr>
          <a:xfrm>
            <a:off x="873571" y="2073170"/>
            <a:ext cx="1734060" cy="585028"/>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845" tIns="45845" rIns="45845" bIns="45845" numCol="1" spcCol="38100" rtlCol="0" anchor="t">
            <a:spAutoFit/>
          </a:bodyPr>
          <a:lstStyle/>
          <a:p>
            <a:r>
              <a:rPr lang="zh-CN" altLang="en-US" b="1" dirty="0"/>
              <a:t>排序优化</a:t>
            </a:r>
            <a:endParaRPr lang="zh-CN" altLang="en-US" dirty="0"/>
          </a:p>
        </p:txBody>
      </p:sp>
      <p:sp>
        <p:nvSpPr>
          <p:cNvPr id="2" name="矩形 1">
            <a:extLst>
              <a:ext uri="{FF2B5EF4-FFF2-40B4-BE49-F238E27FC236}">
                <a16:creationId xmlns:a16="http://schemas.microsoft.com/office/drawing/2014/main" id="{610EF821-CCF4-4F49-A5EC-C44ACBA86900}"/>
              </a:ext>
            </a:extLst>
          </p:cNvPr>
          <p:cNvSpPr/>
          <p:nvPr/>
        </p:nvSpPr>
        <p:spPr>
          <a:xfrm>
            <a:off x="791481" y="3179203"/>
            <a:ext cx="8648521" cy="461665"/>
          </a:xfrm>
          <a:prstGeom prst="rect">
            <a:avLst/>
          </a:prstGeom>
        </p:spPr>
        <p:txBody>
          <a:bodyPr wrap="none">
            <a:spAutoFit/>
          </a:bodyPr>
          <a:lstStyle/>
          <a:p>
            <a:r>
              <a:rPr lang="zh-CN" altLang="en-US" sz="2400" dirty="0">
                <a:solidFill>
                  <a:srgbClr val="333333"/>
                </a:solidFill>
                <a:latin typeface="Helvetica Neue"/>
              </a:rPr>
              <a:t>一般情况下，我们可以给</a:t>
            </a:r>
            <a:r>
              <a:rPr lang="en-US" altLang="zh-CN" sz="2400" dirty="0">
                <a:solidFill>
                  <a:srgbClr val="333333"/>
                </a:solidFill>
                <a:latin typeface="Helvetica Neue"/>
              </a:rPr>
              <a:t>city</a:t>
            </a:r>
            <a:r>
              <a:rPr lang="zh-CN" altLang="en-US" sz="2400" dirty="0">
                <a:solidFill>
                  <a:srgbClr val="333333"/>
                </a:solidFill>
                <a:latin typeface="Helvetica Neue"/>
              </a:rPr>
              <a:t>加索引，来筛选需要显示的结果：</a:t>
            </a:r>
            <a:endParaRPr lang="zh-CN" altLang="en-US" sz="2400" dirty="0"/>
          </a:p>
        </p:txBody>
      </p:sp>
      <p:sp>
        <p:nvSpPr>
          <p:cNvPr id="3" name="矩形 2">
            <a:extLst>
              <a:ext uri="{FF2B5EF4-FFF2-40B4-BE49-F238E27FC236}">
                <a16:creationId xmlns:a16="http://schemas.microsoft.com/office/drawing/2014/main" id="{56EF0368-E67E-4891-B7D3-05F381893D49}"/>
              </a:ext>
            </a:extLst>
          </p:cNvPr>
          <p:cNvSpPr/>
          <p:nvPr/>
        </p:nvSpPr>
        <p:spPr>
          <a:xfrm>
            <a:off x="791481" y="4161873"/>
            <a:ext cx="8071440" cy="523220"/>
          </a:xfrm>
          <a:prstGeom prst="rect">
            <a:avLst/>
          </a:prstGeom>
        </p:spPr>
        <p:txBody>
          <a:bodyPr wrap="none">
            <a:spAutoFit/>
          </a:bodyPr>
          <a:lstStyle/>
          <a:p>
            <a:r>
              <a:rPr lang="en-US" altLang="zh-CN" sz="2800" dirty="0">
                <a:solidFill>
                  <a:schemeClr val="tx1"/>
                </a:solidFill>
                <a:latin typeface="Consolas" panose="020B0609020204030204" pitchFamily="49" charset="0"/>
              </a:rPr>
              <a:t>alter table t add key </a:t>
            </a:r>
            <a:r>
              <a:rPr lang="en-US" altLang="zh-CN" sz="2800" dirty="0" err="1">
                <a:solidFill>
                  <a:schemeClr val="tx1"/>
                </a:solidFill>
                <a:latin typeface="Consolas" panose="020B0609020204030204" pitchFamily="49" charset="0"/>
              </a:rPr>
              <a:t>idx_city</a:t>
            </a:r>
            <a:r>
              <a:rPr lang="en-US" altLang="zh-CN" sz="2800" dirty="0">
                <a:solidFill>
                  <a:schemeClr val="tx1"/>
                </a:solidFill>
                <a:latin typeface="Consolas" panose="020B0609020204030204" pitchFamily="49" charset="0"/>
              </a:rPr>
              <a:t> (`city`);</a:t>
            </a:r>
          </a:p>
        </p:txBody>
      </p:sp>
      <p:pic>
        <p:nvPicPr>
          <p:cNvPr id="5" name="图片 4">
            <a:extLst>
              <a:ext uri="{FF2B5EF4-FFF2-40B4-BE49-F238E27FC236}">
                <a16:creationId xmlns:a16="http://schemas.microsoft.com/office/drawing/2014/main" id="{2CD249BF-9126-4CED-832A-04500F7F96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835" y="6082889"/>
            <a:ext cx="13048286" cy="714376"/>
          </a:xfrm>
          <a:prstGeom prst="rect">
            <a:avLst/>
          </a:prstGeom>
        </p:spPr>
      </p:pic>
      <p:sp>
        <p:nvSpPr>
          <p:cNvPr id="6" name="矩形 5">
            <a:extLst>
              <a:ext uri="{FF2B5EF4-FFF2-40B4-BE49-F238E27FC236}">
                <a16:creationId xmlns:a16="http://schemas.microsoft.com/office/drawing/2014/main" id="{1E742122-4032-4D30-8808-BC736AE0E95E}"/>
              </a:ext>
            </a:extLst>
          </p:cNvPr>
          <p:cNvSpPr/>
          <p:nvPr/>
        </p:nvSpPr>
        <p:spPr>
          <a:xfrm>
            <a:off x="791481" y="5164167"/>
            <a:ext cx="4960012" cy="461665"/>
          </a:xfrm>
          <a:prstGeom prst="rect">
            <a:avLst/>
          </a:prstGeom>
        </p:spPr>
        <p:txBody>
          <a:bodyPr wrap="none">
            <a:spAutoFit/>
          </a:bodyPr>
          <a:lstStyle/>
          <a:p>
            <a:r>
              <a:rPr lang="zh-CN" altLang="en-US" sz="2400" dirty="0">
                <a:solidFill>
                  <a:srgbClr val="333333"/>
                </a:solidFill>
                <a:latin typeface="Helvetica Neue"/>
              </a:rPr>
              <a:t>添加</a:t>
            </a:r>
            <a:r>
              <a:rPr lang="en-US" altLang="zh-CN" sz="2400" dirty="0" err="1">
                <a:solidFill>
                  <a:srgbClr val="333333"/>
                </a:solidFill>
                <a:latin typeface="Helvetica Neue"/>
              </a:rPr>
              <a:t>idx_city</a:t>
            </a:r>
            <a:r>
              <a:rPr lang="zh-CN" altLang="en-US" sz="2400" dirty="0">
                <a:solidFill>
                  <a:srgbClr val="333333"/>
                </a:solidFill>
                <a:latin typeface="Helvetica Neue"/>
              </a:rPr>
              <a:t>索引后的</a:t>
            </a:r>
            <a:r>
              <a:rPr lang="en-US" altLang="zh-CN" sz="2400" dirty="0">
                <a:solidFill>
                  <a:srgbClr val="333333"/>
                </a:solidFill>
                <a:latin typeface="Helvetica Neue"/>
              </a:rPr>
              <a:t>explain</a:t>
            </a:r>
            <a:r>
              <a:rPr lang="zh-CN" altLang="en-US" sz="2400" dirty="0">
                <a:solidFill>
                  <a:srgbClr val="333333"/>
                </a:solidFill>
                <a:latin typeface="Helvetica Neue"/>
              </a:rPr>
              <a:t>结果：</a:t>
            </a:r>
            <a:endParaRPr lang="zh-CN" altLang="en-US" sz="2400" dirty="0"/>
          </a:p>
        </p:txBody>
      </p:sp>
      <p:sp>
        <p:nvSpPr>
          <p:cNvPr id="7" name="矩形 6">
            <a:extLst>
              <a:ext uri="{FF2B5EF4-FFF2-40B4-BE49-F238E27FC236}">
                <a16:creationId xmlns:a16="http://schemas.microsoft.com/office/drawing/2014/main" id="{223435AA-C273-4E85-8DBE-EDC88927DEAA}"/>
              </a:ext>
            </a:extLst>
          </p:cNvPr>
          <p:cNvSpPr/>
          <p:nvPr/>
        </p:nvSpPr>
        <p:spPr>
          <a:xfrm>
            <a:off x="781490" y="7174954"/>
            <a:ext cx="1826141" cy="584775"/>
          </a:xfrm>
          <a:prstGeom prst="rect">
            <a:avLst/>
          </a:prstGeom>
        </p:spPr>
        <p:txBody>
          <a:bodyPr wrap="none">
            <a:spAutoFit/>
          </a:bodyPr>
          <a:lstStyle/>
          <a:p>
            <a:r>
              <a:rPr lang="zh-CN" altLang="en-US" b="1" dirty="0">
                <a:latin typeface="Helvetica Neue"/>
              </a:rPr>
              <a:t>排序过程</a:t>
            </a:r>
            <a:endParaRPr lang="zh-CN" altLang="en-US" dirty="0"/>
          </a:p>
        </p:txBody>
      </p:sp>
      <p:sp>
        <p:nvSpPr>
          <p:cNvPr id="8" name="矩形 7">
            <a:extLst>
              <a:ext uri="{FF2B5EF4-FFF2-40B4-BE49-F238E27FC236}">
                <a16:creationId xmlns:a16="http://schemas.microsoft.com/office/drawing/2014/main" id="{ADA48934-F35A-402F-8D39-B83B3E60B7A6}"/>
              </a:ext>
            </a:extLst>
          </p:cNvPr>
          <p:cNvSpPr/>
          <p:nvPr/>
        </p:nvSpPr>
        <p:spPr>
          <a:xfrm>
            <a:off x="831835" y="7964228"/>
            <a:ext cx="8837676" cy="461665"/>
          </a:xfrm>
          <a:prstGeom prst="rect">
            <a:avLst/>
          </a:prstGeom>
        </p:spPr>
        <p:txBody>
          <a:bodyPr wrap="none">
            <a:spAutoFit/>
          </a:bodyPr>
          <a:lstStyle/>
          <a:p>
            <a:r>
              <a:rPr lang="en-US" altLang="zh-CN" sz="2400" dirty="0">
                <a:solidFill>
                  <a:srgbClr val="333333"/>
                </a:solidFill>
                <a:latin typeface="Helvetica Neue"/>
              </a:rPr>
              <a:t>MySQL</a:t>
            </a:r>
            <a:r>
              <a:rPr lang="zh-CN" altLang="en-US" sz="2400" dirty="0">
                <a:solidFill>
                  <a:srgbClr val="333333"/>
                </a:solidFill>
                <a:latin typeface="Helvetica Neue"/>
              </a:rPr>
              <a:t>会给每个线程分配一块内存用于排序，称为</a:t>
            </a:r>
            <a:r>
              <a:rPr lang="en-US" altLang="zh-CN" sz="2400" i="1" dirty="0" err="1">
                <a:solidFill>
                  <a:srgbClr val="333333"/>
                </a:solidFill>
                <a:latin typeface="Helvetica Neue"/>
              </a:rPr>
              <a:t>sort_buffer</a:t>
            </a:r>
            <a:r>
              <a:rPr lang="zh-CN" altLang="en-US" sz="2400" dirty="0">
                <a:solidFill>
                  <a:srgbClr val="333333"/>
                </a:solidFill>
                <a:latin typeface="Helvetica Neue"/>
              </a:rPr>
              <a:t>。</a:t>
            </a:r>
            <a:endParaRPr lang="zh-CN" altLang="en-US" sz="2400" dirty="0"/>
          </a:p>
        </p:txBody>
      </p:sp>
      <p:sp>
        <p:nvSpPr>
          <p:cNvPr id="9" name="矩形 8">
            <a:extLst>
              <a:ext uri="{FF2B5EF4-FFF2-40B4-BE49-F238E27FC236}">
                <a16:creationId xmlns:a16="http://schemas.microsoft.com/office/drawing/2014/main" id="{7E59F60D-5418-427D-A123-429BCBD7D3CB}"/>
              </a:ext>
            </a:extLst>
          </p:cNvPr>
          <p:cNvSpPr/>
          <p:nvPr/>
        </p:nvSpPr>
        <p:spPr>
          <a:xfrm>
            <a:off x="791481" y="8809828"/>
            <a:ext cx="12192000" cy="3719736"/>
          </a:xfrm>
          <a:prstGeom prst="rect">
            <a:avLst/>
          </a:prstGeom>
        </p:spPr>
        <p:txBody>
          <a:bodyPr>
            <a:spAutoFit/>
          </a:bodyPr>
          <a:lstStyle/>
          <a:p>
            <a:r>
              <a:rPr lang="zh-CN" altLang="en-US" sz="2400" dirty="0">
                <a:solidFill>
                  <a:srgbClr val="333333"/>
                </a:solidFill>
                <a:latin typeface="Helvetica Neue"/>
              </a:rPr>
              <a:t>通常情况下，这个语句执行流程如下所示 ：</a:t>
            </a:r>
          </a:p>
          <a:p>
            <a:pPr>
              <a:lnSpc>
                <a:spcPct val="150000"/>
              </a:lnSpc>
              <a:buFont typeface="+mj-lt"/>
              <a:buAutoNum type="arabicPeriod"/>
            </a:pPr>
            <a:r>
              <a:rPr lang="zh-CN" altLang="en-US" sz="2400" dirty="0">
                <a:solidFill>
                  <a:srgbClr val="333333"/>
                </a:solidFill>
                <a:latin typeface="Helvetica Neue"/>
              </a:rPr>
              <a:t> 初始化</a:t>
            </a:r>
            <a:r>
              <a:rPr lang="en-US" altLang="zh-CN" sz="2400" dirty="0" err="1">
                <a:solidFill>
                  <a:srgbClr val="333333"/>
                </a:solidFill>
                <a:latin typeface="Helvetica Neue"/>
              </a:rPr>
              <a:t>sort_buffer</a:t>
            </a:r>
            <a:r>
              <a:rPr lang="zh-CN" altLang="en-US" sz="2400" dirty="0">
                <a:solidFill>
                  <a:srgbClr val="333333"/>
                </a:solidFill>
                <a:latin typeface="Helvetica Neue"/>
              </a:rPr>
              <a:t>，确定放入</a:t>
            </a:r>
            <a:r>
              <a:rPr lang="en-US" altLang="zh-CN" sz="2400" dirty="0">
                <a:solidFill>
                  <a:srgbClr val="333333"/>
                </a:solidFill>
                <a:latin typeface="Helvetica Neue"/>
              </a:rPr>
              <a:t>name</a:t>
            </a:r>
            <a:r>
              <a:rPr lang="zh-CN" altLang="en-US" sz="2400" dirty="0">
                <a:solidFill>
                  <a:srgbClr val="333333"/>
                </a:solidFill>
                <a:latin typeface="Helvetica Neue"/>
              </a:rPr>
              <a:t>、</a:t>
            </a:r>
            <a:r>
              <a:rPr lang="en-US" altLang="zh-CN" sz="2400" dirty="0">
                <a:solidFill>
                  <a:srgbClr val="333333"/>
                </a:solidFill>
                <a:latin typeface="Helvetica Neue"/>
              </a:rPr>
              <a:t>city</a:t>
            </a:r>
            <a:r>
              <a:rPr lang="zh-CN" altLang="en-US" sz="2400" dirty="0">
                <a:solidFill>
                  <a:srgbClr val="333333"/>
                </a:solidFill>
                <a:latin typeface="Helvetica Neue"/>
              </a:rPr>
              <a:t>、</a:t>
            </a:r>
            <a:r>
              <a:rPr lang="en-US" altLang="zh-CN" sz="2400" dirty="0">
                <a:solidFill>
                  <a:srgbClr val="333333"/>
                </a:solidFill>
                <a:latin typeface="Helvetica Neue"/>
              </a:rPr>
              <a:t>age</a:t>
            </a:r>
            <a:r>
              <a:rPr lang="zh-CN" altLang="en-US" sz="2400" dirty="0">
                <a:solidFill>
                  <a:srgbClr val="333333"/>
                </a:solidFill>
                <a:latin typeface="Helvetica Neue"/>
              </a:rPr>
              <a:t>这三个字段；</a:t>
            </a:r>
          </a:p>
          <a:p>
            <a:pPr>
              <a:lnSpc>
                <a:spcPct val="150000"/>
              </a:lnSpc>
              <a:buFont typeface="+mj-lt"/>
              <a:buAutoNum type="arabicPeriod"/>
            </a:pPr>
            <a:r>
              <a:rPr lang="zh-CN" altLang="en-US" sz="2400" dirty="0">
                <a:solidFill>
                  <a:srgbClr val="333333"/>
                </a:solidFill>
                <a:latin typeface="Helvetica Neue"/>
              </a:rPr>
              <a:t> 从索引</a:t>
            </a:r>
            <a:r>
              <a:rPr lang="en-US" altLang="zh-CN" sz="2400" dirty="0">
                <a:solidFill>
                  <a:srgbClr val="333333"/>
                </a:solidFill>
                <a:latin typeface="Helvetica Neue"/>
              </a:rPr>
              <a:t>city</a:t>
            </a:r>
            <a:r>
              <a:rPr lang="zh-CN" altLang="en-US" sz="2400" dirty="0">
                <a:solidFill>
                  <a:srgbClr val="333333"/>
                </a:solidFill>
                <a:latin typeface="Helvetica Neue"/>
              </a:rPr>
              <a:t>找到第一个满足</a:t>
            </a:r>
            <a:r>
              <a:rPr lang="en-US" altLang="zh-CN" sz="2400" dirty="0">
                <a:solidFill>
                  <a:srgbClr val="333333"/>
                </a:solidFill>
                <a:latin typeface="Helvetica Neue"/>
              </a:rPr>
              <a:t>city='c3'</a:t>
            </a:r>
            <a:r>
              <a:rPr lang="zh-CN" altLang="en-US" sz="2400" dirty="0">
                <a:solidFill>
                  <a:srgbClr val="333333"/>
                </a:solidFill>
                <a:latin typeface="Helvetica Neue"/>
              </a:rPr>
              <a:t>条件的主键</a:t>
            </a:r>
            <a:r>
              <a:rPr lang="en-US" altLang="zh-CN" sz="2400" dirty="0">
                <a:solidFill>
                  <a:srgbClr val="333333"/>
                </a:solidFill>
                <a:latin typeface="Helvetica Neue"/>
              </a:rPr>
              <a:t>id</a:t>
            </a:r>
            <a:r>
              <a:rPr lang="zh-CN" altLang="en-US" sz="2400" dirty="0">
                <a:solidFill>
                  <a:srgbClr val="333333"/>
                </a:solidFill>
                <a:latin typeface="Helvetica Neue"/>
              </a:rPr>
              <a:t>；</a:t>
            </a:r>
          </a:p>
          <a:p>
            <a:pPr>
              <a:lnSpc>
                <a:spcPct val="150000"/>
              </a:lnSpc>
              <a:buFont typeface="+mj-lt"/>
              <a:buAutoNum type="arabicPeriod"/>
            </a:pPr>
            <a:r>
              <a:rPr lang="zh-CN" altLang="en-US" sz="2400" dirty="0">
                <a:solidFill>
                  <a:srgbClr val="333333"/>
                </a:solidFill>
                <a:latin typeface="Helvetica Neue"/>
              </a:rPr>
              <a:t> 到主键</a:t>
            </a:r>
            <a:r>
              <a:rPr lang="en-US" altLang="zh-CN" sz="2400" dirty="0">
                <a:solidFill>
                  <a:srgbClr val="333333"/>
                </a:solidFill>
                <a:latin typeface="Helvetica Neue"/>
              </a:rPr>
              <a:t>id</a:t>
            </a:r>
            <a:r>
              <a:rPr lang="zh-CN" altLang="en-US" sz="2400" dirty="0">
                <a:solidFill>
                  <a:srgbClr val="333333"/>
                </a:solidFill>
                <a:latin typeface="Helvetica Neue"/>
              </a:rPr>
              <a:t>索引取出整行，取</a:t>
            </a:r>
            <a:r>
              <a:rPr lang="en-US" altLang="zh-CN" sz="2400" dirty="0">
                <a:solidFill>
                  <a:srgbClr val="333333"/>
                </a:solidFill>
                <a:latin typeface="Helvetica Neue"/>
              </a:rPr>
              <a:t>name</a:t>
            </a:r>
            <a:r>
              <a:rPr lang="zh-CN" altLang="en-US" sz="2400" dirty="0">
                <a:solidFill>
                  <a:srgbClr val="333333"/>
                </a:solidFill>
                <a:latin typeface="Helvetica Neue"/>
              </a:rPr>
              <a:t>、</a:t>
            </a:r>
            <a:r>
              <a:rPr lang="en-US" altLang="zh-CN" sz="2400" dirty="0">
                <a:solidFill>
                  <a:srgbClr val="333333"/>
                </a:solidFill>
                <a:latin typeface="Helvetica Neue"/>
              </a:rPr>
              <a:t>city</a:t>
            </a:r>
            <a:r>
              <a:rPr lang="zh-CN" altLang="en-US" sz="2400" dirty="0">
                <a:solidFill>
                  <a:srgbClr val="333333"/>
                </a:solidFill>
                <a:latin typeface="Helvetica Neue"/>
              </a:rPr>
              <a:t>、</a:t>
            </a:r>
            <a:r>
              <a:rPr lang="en-US" altLang="zh-CN" sz="2400" dirty="0">
                <a:solidFill>
                  <a:srgbClr val="333333"/>
                </a:solidFill>
                <a:latin typeface="Helvetica Neue"/>
              </a:rPr>
              <a:t>age</a:t>
            </a:r>
            <a:r>
              <a:rPr lang="zh-CN" altLang="en-US" sz="2400" dirty="0">
                <a:solidFill>
                  <a:srgbClr val="333333"/>
                </a:solidFill>
                <a:latin typeface="Helvetica Neue"/>
              </a:rPr>
              <a:t>三个字段的值，存入</a:t>
            </a:r>
            <a:r>
              <a:rPr lang="en-US" altLang="zh-CN" sz="2400" dirty="0" err="1">
                <a:solidFill>
                  <a:srgbClr val="333333"/>
                </a:solidFill>
                <a:latin typeface="Helvetica Neue"/>
              </a:rPr>
              <a:t>sort_buffer</a:t>
            </a:r>
            <a:r>
              <a:rPr lang="zh-CN" altLang="en-US" sz="2400" dirty="0">
                <a:solidFill>
                  <a:srgbClr val="333333"/>
                </a:solidFill>
                <a:latin typeface="Helvetica Neue"/>
              </a:rPr>
              <a:t>中；</a:t>
            </a:r>
          </a:p>
          <a:p>
            <a:pPr>
              <a:lnSpc>
                <a:spcPct val="150000"/>
              </a:lnSpc>
              <a:buFont typeface="+mj-lt"/>
              <a:buAutoNum type="arabicPeriod"/>
            </a:pPr>
            <a:r>
              <a:rPr lang="zh-CN" altLang="en-US" sz="2400" dirty="0">
                <a:solidFill>
                  <a:srgbClr val="333333"/>
                </a:solidFill>
                <a:latin typeface="Helvetica Neue"/>
              </a:rPr>
              <a:t> 从索引</a:t>
            </a:r>
            <a:r>
              <a:rPr lang="en-US" altLang="zh-CN" sz="2400" dirty="0">
                <a:solidFill>
                  <a:srgbClr val="333333"/>
                </a:solidFill>
                <a:latin typeface="Helvetica Neue"/>
              </a:rPr>
              <a:t>city</a:t>
            </a:r>
            <a:r>
              <a:rPr lang="zh-CN" altLang="en-US" sz="2400" dirty="0">
                <a:solidFill>
                  <a:srgbClr val="333333"/>
                </a:solidFill>
                <a:latin typeface="Helvetica Neue"/>
              </a:rPr>
              <a:t>取下一个记录的主键</a:t>
            </a:r>
            <a:r>
              <a:rPr lang="en-US" altLang="zh-CN" sz="2400" dirty="0">
                <a:solidFill>
                  <a:srgbClr val="333333"/>
                </a:solidFill>
                <a:latin typeface="Helvetica Neue"/>
              </a:rPr>
              <a:t>id</a:t>
            </a:r>
            <a:r>
              <a:rPr lang="zh-CN" altLang="en-US" sz="2400" dirty="0">
                <a:solidFill>
                  <a:srgbClr val="333333"/>
                </a:solidFill>
                <a:latin typeface="Helvetica Neue"/>
              </a:rPr>
              <a:t>；</a:t>
            </a:r>
          </a:p>
          <a:p>
            <a:pPr>
              <a:lnSpc>
                <a:spcPct val="150000"/>
              </a:lnSpc>
              <a:buFont typeface="+mj-lt"/>
              <a:buAutoNum type="arabicPeriod"/>
            </a:pPr>
            <a:r>
              <a:rPr lang="zh-CN" altLang="en-US" sz="2400" dirty="0">
                <a:solidFill>
                  <a:srgbClr val="333333"/>
                </a:solidFill>
                <a:latin typeface="Helvetica Neue"/>
              </a:rPr>
              <a:t> 重复步骤</a:t>
            </a:r>
            <a:r>
              <a:rPr lang="en-US" altLang="zh-CN" sz="2400" dirty="0">
                <a:solidFill>
                  <a:srgbClr val="333333"/>
                </a:solidFill>
                <a:latin typeface="Helvetica Neue"/>
              </a:rPr>
              <a:t>3</a:t>
            </a:r>
            <a:r>
              <a:rPr lang="zh-CN" altLang="en-US" sz="2400" dirty="0">
                <a:solidFill>
                  <a:srgbClr val="333333"/>
                </a:solidFill>
                <a:latin typeface="Helvetica Neue"/>
              </a:rPr>
              <a:t>、</a:t>
            </a:r>
            <a:r>
              <a:rPr lang="en-US" altLang="zh-CN" sz="2400" dirty="0">
                <a:solidFill>
                  <a:srgbClr val="333333"/>
                </a:solidFill>
                <a:latin typeface="Helvetica Neue"/>
              </a:rPr>
              <a:t>4</a:t>
            </a:r>
            <a:r>
              <a:rPr lang="zh-CN" altLang="en-US" sz="2400" dirty="0">
                <a:solidFill>
                  <a:srgbClr val="333333"/>
                </a:solidFill>
                <a:latin typeface="Helvetica Neue"/>
              </a:rPr>
              <a:t>直到</a:t>
            </a:r>
            <a:r>
              <a:rPr lang="en-US" altLang="zh-CN" sz="2400" dirty="0">
                <a:solidFill>
                  <a:srgbClr val="333333"/>
                </a:solidFill>
                <a:latin typeface="Helvetica Neue"/>
              </a:rPr>
              <a:t>city</a:t>
            </a:r>
            <a:r>
              <a:rPr lang="zh-CN" altLang="en-US" sz="2400" dirty="0">
                <a:solidFill>
                  <a:srgbClr val="333333"/>
                </a:solidFill>
                <a:latin typeface="Helvetica Neue"/>
              </a:rPr>
              <a:t>的值不满足查询条件为止；</a:t>
            </a:r>
          </a:p>
          <a:p>
            <a:pPr>
              <a:lnSpc>
                <a:spcPct val="150000"/>
              </a:lnSpc>
              <a:buFont typeface="+mj-lt"/>
              <a:buAutoNum type="arabicPeriod"/>
            </a:pPr>
            <a:r>
              <a:rPr lang="zh-CN" altLang="en-US" sz="2400" dirty="0">
                <a:solidFill>
                  <a:srgbClr val="333333"/>
                </a:solidFill>
                <a:latin typeface="Helvetica Neue"/>
              </a:rPr>
              <a:t> 对</a:t>
            </a:r>
            <a:r>
              <a:rPr lang="en-US" altLang="zh-CN" sz="2400" dirty="0" err="1">
                <a:solidFill>
                  <a:srgbClr val="333333"/>
                </a:solidFill>
                <a:latin typeface="Helvetica Neue"/>
              </a:rPr>
              <a:t>sort_buffer</a:t>
            </a:r>
            <a:r>
              <a:rPr lang="zh-CN" altLang="en-US" sz="2400" dirty="0">
                <a:solidFill>
                  <a:srgbClr val="333333"/>
                </a:solidFill>
                <a:latin typeface="Helvetica Neue"/>
              </a:rPr>
              <a:t>中的数据按照字段</a:t>
            </a:r>
            <a:r>
              <a:rPr lang="en-US" altLang="zh-CN" sz="2400" dirty="0">
                <a:solidFill>
                  <a:srgbClr val="333333"/>
                </a:solidFill>
                <a:latin typeface="Helvetica Neue"/>
              </a:rPr>
              <a:t>name</a:t>
            </a:r>
            <a:r>
              <a:rPr lang="zh-CN" altLang="en-US" sz="2400" dirty="0">
                <a:solidFill>
                  <a:srgbClr val="333333"/>
                </a:solidFill>
                <a:latin typeface="Helvetica Neue"/>
              </a:rPr>
              <a:t>做快速排序；</a:t>
            </a:r>
          </a:p>
        </p:txBody>
      </p:sp>
    </p:spTree>
    <p:extLst>
      <p:ext uri="{BB962C8B-B14F-4D97-AF65-F5344CB8AC3E}">
        <p14:creationId xmlns:p14="http://schemas.microsoft.com/office/powerpoint/2010/main" val="29087841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P spid="7" grpId="0"/>
      <p:bldP spid="8"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Shape 2"/>
          <p:cNvSpPr/>
          <p:nvPr/>
        </p:nvSpPr>
        <p:spPr>
          <a:xfrm flipH="1">
            <a:off x="791481" y="571695"/>
            <a:ext cx="80708" cy="982266"/>
          </a:xfrm>
          <a:prstGeom prst="rect">
            <a:avLst/>
          </a:prstGeom>
          <a:solidFill>
            <a:srgbClr val="3498DB"/>
          </a:solidFill>
          <a:ln w="12700">
            <a:miter lim="400000"/>
          </a:ln>
        </p:spPr>
        <p:txBody>
          <a:bodyPr lIns="45845" tIns="45845" rIns="45845" bIns="45845" anchor="ctr"/>
          <a:lstStyle/>
          <a:p>
            <a:pPr algn="ctr">
              <a:defRPr sz="2400">
                <a:solidFill>
                  <a:srgbClr val="060C13"/>
                </a:solidFill>
              </a:defRPr>
            </a:pPr>
            <a:endParaRPr/>
          </a:p>
        </p:txBody>
      </p:sp>
      <p:sp>
        <p:nvSpPr>
          <p:cNvPr id="199" name="同类产品对比"/>
          <p:cNvSpPr/>
          <p:nvPr/>
        </p:nvSpPr>
        <p:spPr>
          <a:xfrm>
            <a:off x="1078740" y="494311"/>
            <a:ext cx="20010434" cy="1137034"/>
          </a:xfrm>
          <a:prstGeom prst="rect">
            <a:avLst/>
          </a:prstGeom>
          <a:ln w="3175">
            <a:miter lim="400000"/>
          </a:ln>
          <a:extLst>
            <a:ext uri="{C572A759-6A51-4108-AA02-DFA0A04FC94B}">
              <ma14:wrappingTextBoxFlag xmlns:ma14="http://schemas.microsoft.com/office/mac/drawingml/2011/main" xmlns="" val="1"/>
            </a:ext>
          </a:extLst>
        </p:spPr>
        <p:txBody>
          <a:bodyPr lIns="45845" tIns="45845" rIns="45845" bIns="45845" anchor="ctr">
            <a:normAutofit/>
          </a:bodyPr>
          <a:lstStyle>
            <a:lvl1pPr defTabSz="1682495">
              <a:defRPr sz="5800" b="1">
                <a:latin typeface="微软雅黑"/>
                <a:ea typeface="微软雅黑"/>
                <a:cs typeface="微软雅黑"/>
                <a:sym typeface="微软雅黑"/>
              </a:defRPr>
            </a:lvl1pPr>
          </a:lstStyle>
          <a:p>
            <a:r>
              <a:rPr lang="zh-CN" altLang="en-US" dirty="0"/>
              <a:t>课程内容介绍</a:t>
            </a:r>
            <a:endParaRPr dirty="0"/>
          </a:p>
        </p:txBody>
      </p:sp>
      <p:sp>
        <p:nvSpPr>
          <p:cNvPr id="216" name="Shape 111"/>
          <p:cNvSpPr/>
          <p:nvPr/>
        </p:nvSpPr>
        <p:spPr>
          <a:xfrm>
            <a:off x="3176892" y="14073361"/>
            <a:ext cx="1071563" cy="714376"/>
          </a:xfrm>
          <a:prstGeom prst="rect">
            <a:avLst/>
          </a:prstGeom>
          <a:solidFill>
            <a:srgbClr val="35AEF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217" name="Shape 112"/>
          <p:cNvSpPr/>
          <p:nvPr/>
        </p:nvSpPr>
        <p:spPr>
          <a:xfrm>
            <a:off x="3176892" y="14866236"/>
            <a:ext cx="1071563" cy="714376"/>
          </a:xfrm>
          <a:prstGeom prst="rect">
            <a:avLst/>
          </a:prstGeom>
          <a:solidFill>
            <a:srgbClr val="2293D6"/>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218" name="Shape 113"/>
          <p:cNvSpPr/>
          <p:nvPr/>
        </p:nvSpPr>
        <p:spPr>
          <a:xfrm>
            <a:off x="4794561" y="14073361"/>
            <a:ext cx="1071564" cy="714376"/>
          </a:xfrm>
          <a:prstGeom prst="rect">
            <a:avLst/>
          </a:prstGeom>
          <a:solidFill>
            <a:srgbClr val="00BD9C"/>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219" name="Shape 114"/>
          <p:cNvSpPr/>
          <p:nvPr/>
        </p:nvSpPr>
        <p:spPr>
          <a:xfrm>
            <a:off x="4794561" y="14866236"/>
            <a:ext cx="1071564" cy="714376"/>
          </a:xfrm>
          <a:prstGeom prst="rect">
            <a:avLst/>
          </a:prstGeom>
          <a:solidFill>
            <a:srgbClr val="00A185"/>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220" name="Shape 115"/>
          <p:cNvSpPr/>
          <p:nvPr/>
        </p:nvSpPr>
        <p:spPr>
          <a:xfrm>
            <a:off x="6412230" y="14092342"/>
            <a:ext cx="1071564" cy="714376"/>
          </a:xfrm>
          <a:prstGeom prst="rect">
            <a:avLst/>
          </a:prstGeom>
          <a:solidFill>
            <a:srgbClr val="2AE37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221" name="Shape 116"/>
          <p:cNvSpPr/>
          <p:nvPr/>
        </p:nvSpPr>
        <p:spPr>
          <a:xfrm>
            <a:off x="6412230" y="14885217"/>
            <a:ext cx="1071564" cy="714376"/>
          </a:xfrm>
          <a:prstGeom prst="rect">
            <a:avLst/>
          </a:prstGeom>
          <a:solidFill>
            <a:srgbClr val="1FCD6D"/>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222" name="Shape 117"/>
          <p:cNvSpPr/>
          <p:nvPr/>
        </p:nvSpPr>
        <p:spPr>
          <a:xfrm>
            <a:off x="8029899" y="14092342"/>
            <a:ext cx="1071563" cy="714376"/>
          </a:xfrm>
          <a:prstGeom prst="rect">
            <a:avLst/>
          </a:prstGeom>
          <a:solidFill>
            <a:srgbClr val="C059F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223" name="Shape 118"/>
          <p:cNvSpPr/>
          <p:nvPr/>
        </p:nvSpPr>
        <p:spPr>
          <a:xfrm>
            <a:off x="8029899" y="14885217"/>
            <a:ext cx="1071563" cy="714376"/>
          </a:xfrm>
          <a:prstGeom prst="rect">
            <a:avLst/>
          </a:prstGeom>
          <a:solidFill>
            <a:srgbClr val="A355B8"/>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224" name="Shape 119"/>
          <p:cNvSpPr/>
          <p:nvPr/>
        </p:nvSpPr>
        <p:spPr>
          <a:xfrm>
            <a:off x="9629151" y="14092342"/>
            <a:ext cx="1071563" cy="714376"/>
          </a:xfrm>
          <a:prstGeom prst="rect">
            <a:avLst/>
          </a:prstGeom>
          <a:solidFill>
            <a:srgbClr val="33495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225" name="Shape 120"/>
          <p:cNvSpPr/>
          <p:nvPr/>
        </p:nvSpPr>
        <p:spPr>
          <a:xfrm>
            <a:off x="9629151" y="14885217"/>
            <a:ext cx="1071563" cy="714376"/>
          </a:xfrm>
          <a:prstGeom prst="rect">
            <a:avLst/>
          </a:prstGeom>
          <a:solidFill>
            <a:srgbClr val="2C3E5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226" name="Shape 121"/>
          <p:cNvSpPr/>
          <p:nvPr/>
        </p:nvSpPr>
        <p:spPr>
          <a:xfrm>
            <a:off x="12882906" y="14111323"/>
            <a:ext cx="1071563" cy="714376"/>
          </a:xfrm>
          <a:prstGeom prst="rect">
            <a:avLst/>
          </a:prstGeom>
          <a:solidFill>
            <a:srgbClr val="E87F04"/>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227" name="Shape 122"/>
          <p:cNvSpPr/>
          <p:nvPr/>
        </p:nvSpPr>
        <p:spPr>
          <a:xfrm>
            <a:off x="12882906" y="14904198"/>
            <a:ext cx="1071563" cy="714376"/>
          </a:xfrm>
          <a:prstGeom prst="rect">
            <a:avLst/>
          </a:prstGeom>
          <a:solidFill>
            <a:srgbClr val="D5530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228" name="Shape 123"/>
          <p:cNvSpPr/>
          <p:nvPr/>
        </p:nvSpPr>
        <p:spPr>
          <a:xfrm>
            <a:off x="14500574" y="14130305"/>
            <a:ext cx="1071564" cy="714376"/>
          </a:xfrm>
          <a:prstGeom prst="rect">
            <a:avLst/>
          </a:prstGeom>
          <a:solidFill>
            <a:srgbClr val="E94A35"/>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229" name="Shape 124"/>
          <p:cNvSpPr/>
          <p:nvPr/>
        </p:nvSpPr>
        <p:spPr>
          <a:xfrm>
            <a:off x="14500574" y="14923178"/>
            <a:ext cx="1071564" cy="714376"/>
          </a:xfrm>
          <a:prstGeom prst="rect">
            <a:avLst/>
          </a:prstGeom>
          <a:solidFill>
            <a:srgbClr val="C23724"/>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230" name="Shape 125"/>
          <p:cNvSpPr/>
          <p:nvPr/>
        </p:nvSpPr>
        <p:spPr>
          <a:xfrm>
            <a:off x="16118243" y="14130305"/>
            <a:ext cx="1071564" cy="714376"/>
          </a:xfrm>
          <a:prstGeom prst="rect">
            <a:avLst/>
          </a:prstGeom>
          <a:solidFill>
            <a:srgbClr val="D1D6D8"/>
          </a:solidFill>
          <a:ln w="12700">
            <a:miter lim="400000"/>
          </a:ln>
        </p:spPr>
        <p:txBody>
          <a:bodyPr lIns="45845" tIns="45845" rIns="45845" bIns="45845" anchor="ctr"/>
          <a:lstStyle/>
          <a:p>
            <a:pPr algn="ctr">
              <a:defRPr sz="2800">
                <a:solidFill>
                  <a:srgbClr val="7D7D7D"/>
                </a:solidFill>
                <a:latin typeface="+mn-lt"/>
                <a:ea typeface="+mn-ea"/>
                <a:cs typeface="+mn-cs"/>
                <a:sym typeface="Calibri"/>
              </a:defRPr>
            </a:pPr>
            <a:endParaRPr/>
          </a:p>
        </p:txBody>
      </p:sp>
      <p:sp>
        <p:nvSpPr>
          <p:cNvPr id="231" name="Shape 126"/>
          <p:cNvSpPr/>
          <p:nvPr/>
        </p:nvSpPr>
        <p:spPr>
          <a:xfrm>
            <a:off x="16118243" y="14923178"/>
            <a:ext cx="1071564" cy="714376"/>
          </a:xfrm>
          <a:prstGeom prst="rect">
            <a:avLst/>
          </a:prstGeom>
          <a:solidFill>
            <a:srgbClr val="B6BBC1"/>
          </a:solidFill>
          <a:ln w="12700">
            <a:miter lim="400000"/>
          </a:ln>
        </p:spPr>
        <p:txBody>
          <a:bodyPr lIns="45845" tIns="45845" rIns="45845" bIns="45845" anchor="ctr"/>
          <a:lstStyle/>
          <a:p>
            <a:pPr algn="ctr">
              <a:defRPr sz="2800">
                <a:solidFill>
                  <a:srgbClr val="7D7D7D"/>
                </a:solidFill>
                <a:latin typeface="+mn-lt"/>
                <a:ea typeface="+mn-ea"/>
                <a:cs typeface="+mn-cs"/>
                <a:sym typeface="Calibri"/>
              </a:defRPr>
            </a:pPr>
            <a:endParaRPr/>
          </a:p>
        </p:txBody>
      </p:sp>
      <p:sp>
        <p:nvSpPr>
          <p:cNvPr id="232" name="Shape 127"/>
          <p:cNvSpPr/>
          <p:nvPr/>
        </p:nvSpPr>
        <p:spPr>
          <a:xfrm>
            <a:off x="17717495" y="14130305"/>
            <a:ext cx="1071564" cy="714376"/>
          </a:xfrm>
          <a:prstGeom prst="rect">
            <a:avLst/>
          </a:prstGeom>
          <a:solidFill>
            <a:srgbClr val="94A5A6"/>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233" name="Shape 128"/>
          <p:cNvSpPr/>
          <p:nvPr/>
        </p:nvSpPr>
        <p:spPr>
          <a:xfrm>
            <a:off x="17717495" y="14923178"/>
            <a:ext cx="1071564" cy="714376"/>
          </a:xfrm>
          <a:prstGeom prst="rect">
            <a:avLst/>
          </a:prstGeom>
          <a:solidFill>
            <a:srgbClr val="7F8C8D"/>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234" name="Shape 149"/>
          <p:cNvSpPr/>
          <p:nvPr/>
        </p:nvSpPr>
        <p:spPr>
          <a:xfrm>
            <a:off x="11265236" y="14111323"/>
            <a:ext cx="1071563" cy="714376"/>
          </a:xfrm>
          <a:prstGeom prst="rect">
            <a:avLst/>
          </a:prstGeom>
          <a:solidFill>
            <a:srgbClr val="FECA0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235" name="Shape 150"/>
          <p:cNvSpPr/>
          <p:nvPr/>
        </p:nvSpPr>
        <p:spPr>
          <a:xfrm>
            <a:off x="11265236" y="14904198"/>
            <a:ext cx="1071563" cy="714376"/>
          </a:xfrm>
          <a:prstGeom prst="rect">
            <a:avLst/>
          </a:prstGeom>
          <a:solidFill>
            <a:srgbClr val="FFA70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4" name="文本框 3">
            <a:extLst>
              <a:ext uri="{FF2B5EF4-FFF2-40B4-BE49-F238E27FC236}">
                <a16:creationId xmlns:a16="http://schemas.microsoft.com/office/drawing/2014/main" id="{7E742DC7-4C9B-41FA-BD13-C444450496E3}"/>
              </a:ext>
            </a:extLst>
          </p:cNvPr>
          <p:cNvSpPr txBox="1"/>
          <p:nvPr/>
        </p:nvSpPr>
        <p:spPr>
          <a:xfrm>
            <a:off x="1362635" y="2724926"/>
            <a:ext cx="13895294" cy="4524568"/>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845" tIns="45845" rIns="45845" bIns="45845" numCol="1" spcCol="38100" rtlCol="0" anchor="t">
            <a:spAutoFit/>
          </a:bodyPr>
          <a:lstStyle/>
          <a:p>
            <a:pPr marL="0" marR="0" indent="0" algn="l" defTabSz="1836439" rtl="0" fontAlgn="auto" latinLnBrk="0" hangingPunct="0">
              <a:lnSpc>
                <a:spcPct val="100000"/>
              </a:lnSpc>
              <a:spcBef>
                <a:spcPts val="0"/>
              </a:spcBef>
              <a:spcAft>
                <a:spcPts val="0"/>
              </a:spcAft>
              <a:buClrTx/>
              <a:buSzTx/>
              <a:buFontTx/>
              <a:buNone/>
              <a:tabLst/>
            </a:pPr>
            <a:r>
              <a:rPr kumimoji="0" lang="zh-CN" altLang="en-US" sz="3200" b="0" i="0" u="none" strike="noStrike" cap="none" spc="0" normalizeH="0" baseline="0" dirty="0">
                <a:ln>
                  <a:noFill/>
                </a:ln>
                <a:solidFill>
                  <a:srgbClr val="000000"/>
                </a:solidFill>
                <a:effectLst/>
                <a:uFillTx/>
                <a:latin typeface="+mj-lt"/>
                <a:ea typeface="+mj-ea"/>
                <a:cs typeface="+mj-cs"/>
                <a:sym typeface="Helvetica"/>
              </a:rPr>
              <a:t>主要章节：</a:t>
            </a:r>
            <a:endParaRPr kumimoji="0" lang="en-US" altLang="zh-CN" sz="3200" b="0" i="0" u="none" strike="noStrike" cap="none" spc="0" normalizeH="0" baseline="0" dirty="0">
              <a:ln>
                <a:noFill/>
              </a:ln>
              <a:solidFill>
                <a:srgbClr val="000000"/>
              </a:solidFill>
              <a:effectLst/>
              <a:uFillTx/>
              <a:latin typeface="+mj-lt"/>
              <a:ea typeface="+mj-ea"/>
              <a:cs typeface="+mj-cs"/>
              <a:sym typeface="Helvetica"/>
            </a:endParaRPr>
          </a:p>
          <a:p>
            <a:pPr marL="0" marR="0" indent="0" algn="l" defTabSz="1836439" rtl="0" fontAlgn="auto" latinLnBrk="0" hangingPunct="0">
              <a:lnSpc>
                <a:spcPct val="100000"/>
              </a:lnSpc>
              <a:spcBef>
                <a:spcPts val="0"/>
              </a:spcBef>
              <a:spcAft>
                <a:spcPts val="0"/>
              </a:spcAft>
              <a:buClrTx/>
              <a:buSzTx/>
              <a:buFontTx/>
              <a:buNone/>
              <a:tabLst/>
            </a:pPr>
            <a:endParaRPr lang="en-US" altLang="zh-CN" dirty="0"/>
          </a:p>
          <a:p>
            <a:pPr marL="0" marR="0" indent="0" algn="l" defTabSz="1836439" rtl="0" fontAlgn="auto" latinLnBrk="0" hangingPunct="0">
              <a:lnSpc>
                <a:spcPct val="100000"/>
              </a:lnSpc>
              <a:spcBef>
                <a:spcPts val="0"/>
              </a:spcBef>
              <a:spcAft>
                <a:spcPts val="0"/>
              </a:spcAft>
              <a:buClrTx/>
              <a:buSzTx/>
              <a:buFontTx/>
              <a:buNone/>
              <a:tabLst/>
            </a:pPr>
            <a:r>
              <a:rPr kumimoji="0" lang="en-US" altLang="zh-CN" sz="3200" b="0" i="0" u="none" strike="noStrike" cap="none" spc="0" normalizeH="0" baseline="0" dirty="0">
                <a:ln>
                  <a:noFill/>
                </a:ln>
                <a:solidFill>
                  <a:srgbClr val="000000"/>
                </a:solidFill>
                <a:effectLst/>
                <a:uFillTx/>
                <a:latin typeface="+mj-lt"/>
                <a:ea typeface="+mj-ea"/>
                <a:cs typeface="+mj-cs"/>
                <a:sym typeface="Helvetica"/>
              </a:rPr>
              <a:t>explain</a:t>
            </a:r>
            <a:r>
              <a:rPr kumimoji="0" lang="zh-CN" altLang="en-US" sz="3200" b="0" i="0" u="none" strike="noStrike" cap="none" spc="0" normalizeH="0" baseline="0" dirty="0">
                <a:ln>
                  <a:noFill/>
                </a:ln>
                <a:solidFill>
                  <a:srgbClr val="000000"/>
                </a:solidFill>
                <a:effectLst/>
                <a:uFillTx/>
                <a:latin typeface="+mj-lt"/>
                <a:ea typeface="+mj-ea"/>
                <a:cs typeface="+mj-cs"/>
                <a:sym typeface="Helvetica"/>
              </a:rPr>
              <a:t>输出行介绍</a:t>
            </a:r>
            <a:endParaRPr kumimoji="0" lang="en-US" altLang="zh-CN" sz="3200" b="0" i="0" u="none" strike="noStrike" cap="none" spc="0" normalizeH="0" baseline="0" dirty="0">
              <a:ln>
                <a:noFill/>
              </a:ln>
              <a:solidFill>
                <a:srgbClr val="000000"/>
              </a:solidFill>
              <a:effectLst/>
              <a:uFillTx/>
              <a:latin typeface="+mj-lt"/>
              <a:ea typeface="+mj-ea"/>
              <a:cs typeface="+mj-cs"/>
              <a:sym typeface="Helvetica"/>
            </a:endParaRPr>
          </a:p>
          <a:p>
            <a:pPr marL="0" marR="0" indent="0" algn="l" defTabSz="1836439" rtl="0" fontAlgn="auto" latinLnBrk="0" hangingPunct="0">
              <a:lnSpc>
                <a:spcPct val="100000"/>
              </a:lnSpc>
              <a:spcBef>
                <a:spcPts val="0"/>
              </a:spcBef>
              <a:spcAft>
                <a:spcPts val="0"/>
              </a:spcAft>
              <a:buClrTx/>
              <a:buSzTx/>
              <a:buFontTx/>
              <a:buNone/>
              <a:tabLst/>
            </a:pPr>
            <a:endParaRPr lang="en-US" altLang="zh-CN" dirty="0"/>
          </a:p>
          <a:p>
            <a:pPr marL="0" marR="0" indent="0" algn="l" defTabSz="1836439" rtl="0" fontAlgn="auto" latinLnBrk="0" hangingPunct="0">
              <a:lnSpc>
                <a:spcPct val="100000"/>
              </a:lnSpc>
              <a:spcBef>
                <a:spcPts val="0"/>
              </a:spcBef>
              <a:spcAft>
                <a:spcPts val="0"/>
              </a:spcAft>
              <a:buClrTx/>
              <a:buSzTx/>
              <a:buFontTx/>
              <a:buNone/>
              <a:tabLst/>
            </a:pPr>
            <a:r>
              <a:rPr kumimoji="0" lang="en-US" altLang="zh-CN" sz="3200" b="0" i="0" u="none" strike="noStrike" cap="none" spc="0" normalizeH="0" baseline="0" dirty="0">
                <a:ln>
                  <a:noFill/>
                </a:ln>
                <a:solidFill>
                  <a:srgbClr val="000000"/>
                </a:solidFill>
                <a:effectLst/>
                <a:uFillTx/>
                <a:latin typeface="+mj-lt"/>
                <a:ea typeface="+mj-ea"/>
                <a:cs typeface="+mj-cs"/>
                <a:sym typeface="Helvetica"/>
              </a:rPr>
              <a:t>explain</a:t>
            </a:r>
            <a:r>
              <a:rPr kumimoji="0" lang="zh-CN" altLang="en-US" sz="3200" b="0" i="0" u="none" strike="noStrike" cap="none" spc="0" normalizeH="0" baseline="0" dirty="0">
                <a:ln>
                  <a:noFill/>
                </a:ln>
                <a:solidFill>
                  <a:srgbClr val="000000"/>
                </a:solidFill>
                <a:effectLst/>
                <a:uFillTx/>
                <a:latin typeface="+mj-lt"/>
                <a:ea typeface="+mj-ea"/>
                <a:cs typeface="+mj-cs"/>
                <a:sym typeface="Helvetica"/>
              </a:rPr>
              <a:t>关联类型介绍</a:t>
            </a:r>
            <a:endParaRPr kumimoji="0" lang="en-US" altLang="zh-CN" sz="3200" b="0" i="0" u="none" strike="noStrike" cap="none" spc="0" normalizeH="0" baseline="0" dirty="0">
              <a:ln>
                <a:noFill/>
              </a:ln>
              <a:solidFill>
                <a:srgbClr val="000000"/>
              </a:solidFill>
              <a:effectLst/>
              <a:uFillTx/>
              <a:latin typeface="+mj-lt"/>
              <a:ea typeface="+mj-ea"/>
              <a:cs typeface="+mj-cs"/>
              <a:sym typeface="Helvetica"/>
            </a:endParaRPr>
          </a:p>
          <a:p>
            <a:pPr marL="0" marR="0" indent="0" algn="l" defTabSz="1836439" rtl="0" fontAlgn="auto" latinLnBrk="0" hangingPunct="0">
              <a:lnSpc>
                <a:spcPct val="100000"/>
              </a:lnSpc>
              <a:spcBef>
                <a:spcPts val="0"/>
              </a:spcBef>
              <a:spcAft>
                <a:spcPts val="0"/>
              </a:spcAft>
              <a:buClrTx/>
              <a:buSzTx/>
              <a:buFontTx/>
              <a:buNone/>
              <a:tabLst/>
            </a:pPr>
            <a:endParaRPr kumimoji="0" lang="en-US" altLang="zh-CN" sz="3200" b="0" i="0" u="none" strike="noStrike" cap="none" spc="0" normalizeH="0" baseline="0" dirty="0">
              <a:ln>
                <a:noFill/>
              </a:ln>
              <a:solidFill>
                <a:srgbClr val="000000"/>
              </a:solidFill>
              <a:effectLst/>
              <a:uFillTx/>
              <a:latin typeface="+mj-lt"/>
              <a:ea typeface="+mj-ea"/>
              <a:cs typeface="+mj-cs"/>
              <a:sym typeface="Helvetica"/>
            </a:endParaRPr>
          </a:p>
          <a:p>
            <a:pPr marL="0" marR="0" indent="0" algn="l" defTabSz="1836439" rtl="0" fontAlgn="auto" latinLnBrk="0" hangingPunct="0">
              <a:lnSpc>
                <a:spcPct val="100000"/>
              </a:lnSpc>
              <a:spcBef>
                <a:spcPts val="0"/>
              </a:spcBef>
              <a:spcAft>
                <a:spcPts val="0"/>
              </a:spcAft>
              <a:buClrTx/>
              <a:buSzTx/>
              <a:buFontTx/>
              <a:buNone/>
              <a:tabLst/>
            </a:pPr>
            <a:r>
              <a:rPr lang="en-US" altLang="zh-CN" dirty="0"/>
              <a:t>explain Extra</a:t>
            </a:r>
            <a:r>
              <a:rPr lang="zh-CN" altLang="en-US" dirty="0"/>
              <a:t>介绍</a:t>
            </a:r>
            <a:endParaRPr lang="en-US" altLang="zh-CN" dirty="0"/>
          </a:p>
          <a:p>
            <a:pPr marL="0" marR="0" indent="0" algn="l" defTabSz="1836439" rtl="0" fontAlgn="auto" latinLnBrk="0" hangingPunct="0">
              <a:lnSpc>
                <a:spcPct val="100000"/>
              </a:lnSpc>
              <a:spcBef>
                <a:spcPts val="0"/>
              </a:spcBef>
              <a:spcAft>
                <a:spcPts val="0"/>
              </a:spcAft>
              <a:buClrTx/>
              <a:buSzTx/>
              <a:buFontTx/>
              <a:buNone/>
              <a:tabLst/>
            </a:pPr>
            <a:endParaRPr kumimoji="0" lang="en-US" altLang="zh-CN" sz="3200" b="0" i="0" u="none" strike="noStrike" cap="none" spc="0" normalizeH="0" baseline="0" dirty="0">
              <a:ln>
                <a:noFill/>
              </a:ln>
              <a:solidFill>
                <a:srgbClr val="000000"/>
              </a:solidFill>
              <a:effectLst/>
              <a:uFillTx/>
              <a:latin typeface="+mj-lt"/>
              <a:ea typeface="+mj-ea"/>
              <a:cs typeface="+mj-cs"/>
              <a:sym typeface="Helvetica"/>
            </a:endParaRPr>
          </a:p>
          <a:p>
            <a:pPr marL="0" marR="0" indent="0" algn="l" defTabSz="1836439" rtl="0" fontAlgn="auto" latinLnBrk="0" hangingPunct="0">
              <a:lnSpc>
                <a:spcPct val="100000"/>
              </a:lnSpc>
              <a:spcBef>
                <a:spcPts val="0"/>
              </a:spcBef>
              <a:spcAft>
                <a:spcPts val="0"/>
              </a:spcAft>
              <a:buClrTx/>
              <a:buSzTx/>
              <a:buFontTx/>
              <a:buNone/>
              <a:tabLst/>
            </a:pPr>
            <a:r>
              <a:rPr lang="zh-CN" altLang="en-US" dirty="0"/>
              <a:t>常见优化例子介绍</a:t>
            </a:r>
            <a:endParaRPr kumimoji="0" lang="zh-CN" altLang="en-US" sz="3200" b="0" i="0" u="none" strike="noStrike" cap="none" spc="0" normalizeH="0" baseline="0" dirty="0">
              <a:ln>
                <a:noFill/>
              </a:ln>
              <a:solidFill>
                <a:srgbClr val="000000"/>
              </a:solidFill>
              <a:effectLst/>
              <a:uFillTx/>
              <a:latin typeface="+mj-lt"/>
              <a:ea typeface="+mj-ea"/>
              <a:cs typeface="+mj-cs"/>
              <a:sym typeface="Helvetica"/>
            </a:endParaRPr>
          </a:p>
        </p:txBody>
      </p:sp>
    </p:spTree>
    <p:extLst>
      <p:ext uri="{BB962C8B-B14F-4D97-AF65-F5344CB8AC3E}">
        <p14:creationId xmlns:p14="http://schemas.microsoft.com/office/powerpoint/2010/main" val="61270879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Shape 111"/>
          <p:cNvSpPr/>
          <p:nvPr/>
        </p:nvSpPr>
        <p:spPr>
          <a:xfrm>
            <a:off x="3176892" y="14042408"/>
            <a:ext cx="1071563" cy="714376"/>
          </a:xfrm>
          <a:prstGeom prst="rect">
            <a:avLst/>
          </a:prstGeom>
          <a:solidFill>
            <a:srgbClr val="35AEF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5" name="Shape 112"/>
          <p:cNvSpPr/>
          <p:nvPr/>
        </p:nvSpPr>
        <p:spPr>
          <a:xfrm>
            <a:off x="3176892" y="14835283"/>
            <a:ext cx="1071563" cy="714376"/>
          </a:xfrm>
          <a:prstGeom prst="rect">
            <a:avLst/>
          </a:prstGeom>
          <a:solidFill>
            <a:srgbClr val="2293D6"/>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6" name="Shape 113"/>
          <p:cNvSpPr/>
          <p:nvPr/>
        </p:nvSpPr>
        <p:spPr>
          <a:xfrm>
            <a:off x="4794561" y="14042408"/>
            <a:ext cx="1071564" cy="714376"/>
          </a:xfrm>
          <a:prstGeom prst="rect">
            <a:avLst/>
          </a:prstGeom>
          <a:solidFill>
            <a:srgbClr val="00BD9C"/>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7" name="Shape 114"/>
          <p:cNvSpPr/>
          <p:nvPr/>
        </p:nvSpPr>
        <p:spPr>
          <a:xfrm>
            <a:off x="4794561" y="14835283"/>
            <a:ext cx="1071564" cy="714376"/>
          </a:xfrm>
          <a:prstGeom prst="rect">
            <a:avLst/>
          </a:prstGeom>
          <a:solidFill>
            <a:srgbClr val="00A185"/>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8" name="Shape 115"/>
          <p:cNvSpPr/>
          <p:nvPr/>
        </p:nvSpPr>
        <p:spPr>
          <a:xfrm>
            <a:off x="6412230" y="14061389"/>
            <a:ext cx="1071564" cy="714376"/>
          </a:xfrm>
          <a:prstGeom prst="rect">
            <a:avLst/>
          </a:prstGeom>
          <a:solidFill>
            <a:srgbClr val="2AE37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9" name="Shape 116"/>
          <p:cNvSpPr/>
          <p:nvPr/>
        </p:nvSpPr>
        <p:spPr>
          <a:xfrm>
            <a:off x="6412230" y="14854264"/>
            <a:ext cx="1071564" cy="714376"/>
          </a:xfrm>
          <a:prstGeom prst="rect">
            <a:avLst/>
          </a:prstGeom>
          <a:solidFill>
            <a:srgbClr val="1FCD6D"/>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0" name="Shape 117"/>
          <p:cNvSpPr/>
          <p:nvPr/>
        </p:nvSpPr>
        <p:spPr>
          <a:xfrm>
            <a:off x="8029899" y="14061389"/>
            <a:ext cx="1071563" cy="714376"/>
          </a:xfrm>
          <a:prstGeom prst="rect">
            <a:avLst/>
          </a:prstGeom>
          <a:solidFill>
            <a:srgbClr val="C059F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1" name="Shape 118"/>
          <p:cNvSpPr/>
          <p:nvPr/>
        </p:nvSpPr>
        <p:spPr>
          <a:xfrm>
            <a:off x="8029899" y="14854264"/>
            <a:ext cx="1071563" cy="714376"/>
          </a:xfrm>
          <a:prstGeom prst="rect">
            <a:avLst/>
          </a:prstGeom>
          <a:solidFill>
            <a:srgbClr val="A355B8"/>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2" name="Shape 119"/>
          <p:cNvSpPr/>
          <p:nvPr/>
        </p:nvSpPr>
        <p:spPr>
          <a:xfrm>
            <a:off x="9629151" y="14061389"/>
            <a:ext cx="1071563" cy="714376"/>
          </a:xfrm>
          <a:prstGeom prst="rect">
            <a:avLst/>
          </a:prstGeom>
          <a:solidFill>
            <a:srgbClr val="33495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3" name="Shape 120"/>
          <p:cNvSpPr/>
          <p:nvPr/>
        </p:nvSpPr>
        <p:spPr>
          <a:xfrm>
            <a:off x="9629151" y="14854264"/>
            <a:ext cx="1071563" cy="714376"/>
          </a:xfrm>
          <a:prstGeom prst="rect">
            <a:avLst/>
          </a:prstGeom>
          <a:solidFill>
            <a:srgbClr val="2C3E5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4" name="Shape 121"/>
          <p:cNvSpPr/>
          <p:nvPr/>
        </p:nvSpPr>
        <p:spPr>
          <a:xfrm>
            <a:off x="12882906" y="14080370"/>
            <a:ext cx="1071563" cy="714376"/>
          </a:xfrm>
          <a:prstGeom prst="rect">
            <a:avLst/>
          </a:prstGeom>
          <a:solidFill>
            <a:srgbClr val="E87F04"/>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5" name="Shape 122"/>
          <p:cNvSpPr/>
          <p:nvPr/>
        </p:nvSpPr>
        <p:spPr>
          <a:xfrm>
            <a:off x="12882906" y="14873245"/>
            <a:ext cx="1071563" cy="714376"/>
          </a:xfrm>
          <a:prstGeom prst="rect">
            <a:avLst/>
          </a:prstGeom>
          <a:solidFill>
            <a:srgbClr val="D5530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6" name="Shape 123"/>
          <p:cNvSpPr/>
          <p:nvPr/>
        </p:nvSpPr>
        <p:spPr>
          <a:xfrm>
            <a:off x="14500574" y="14099351"/>
            <a:ext cx="1071564" cy="714376"/>
          </a:xfrm>
          <a:prstGeom prst="rect">
            <a:avLst/>
          </a:prstGeom>
          <a:solidFill>
            <a:srgbClr val="E94A35"/>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7" name="Shape 124"/>
          <p:cNvSpPr/>
          <p:nvPr/>
        </p:nvSpPr>
        <p:spPr>
          <a:xfrm>
            <a:off x="14500574" y="14892225"/>
            <a:ext cx="1071564" cy="714376"/>
          </a:xfrm>
          <a:prstGeom prst="rect">
            <a:avLst/>
          </a:prstGeom>
          <a:solidFill>
            <a:srgbClr val="C23724"/>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8" name="Shape 125"/>
          <p:cNvSpPr/>
          <p:nvPr/>
        </p:nvSpPr>
        <p:spPr>
          <a:xfrm>
            <a:off x="16118243" y="14099351"/>
            <a:ext cx="1071564" cy="714376"/>
          </a:xfrm>
          <a:prstGeom prst="rect">
            <a:avLst/>
          </a:prstGeom>
          <a:solidFill>
            <a:srgbClr val="D1D6D8"/>
          </a:solidFill>
          <a:ln w="12700">
            <a:miter lim="400000"/>
          </a:ln>
        </p:spPr>
        <p:txBody>
          <a:bodyPr lIns="45845" tIns="45845" rIns="45845" bIns="45845" anchor="ctr"/>
          <a:lstStyle/>
          <a:p>
            <a:pPr algn="ctr">
              <a:defRPr sz="2800">
                <a:solidFill>
                  <a:srgbClr val="7D7D7D"/>
                </a:solidFill>
                <a:latin typeface="+mn-lt"/>
                <a:ea typeface="+mn-ea"/>
                <a:cs typeface="+mn-cs"/>
                <a:sym typeface="Calibri"/>
              </a:defRPr>
            </a:pPr>
            <a:endParaRPr/>
          </a:p>
        </p:txBody>
      </p:sp>
      <p:sp>
        <p:nvSpPr>
          <p:cNvPr id="189" name="Shape 126"/>
          <p:cNvSpPr/>
          <p:nvPr/>
        </p:nvSpPr>
        <p:spPr>
          <a:xfrm>
            <a:off x="16118243" y="14892225"/>
            <a:ext cx="1071564" cy="714376"/>
          </a:xfrm>
          <a:prstGeom prst="rect">
            <a:avLst/>
          </a:prstGeom>
          <a:solidFill>
            <a:srgbClr val="B6BBC1"/>
          </a:solidFill>
          <a:ln w="12700">
            <a:miter lim="400000"/>
          </a:ln>
        </p:spPr>
        <p:txBody>
          <a:bodyPr lIns="45845" tIns="45845" rIns="45845" bIns="45845" anchor="ctr"/>
          <a:lstStyle/>
          <a:p>
            <a:pPr algn="ctr">
              <a:defRPr sz="2800">
                <a:solidFill>
                  <a:srgbClr val="7D7D7D"/>
                </a:solidFill>
                <a:latin typeface="+mn-lt"/>
                <a:ea typeface="+mn-ea"/>
                <a:cs typeface="+mn-cs"/>
                <a:sym typeface="Calibri"/>
              </a:defRPr>
            </a:pPr>
            <a:endParaRPr/>
          </a:p>
        </p:txBody>
      </p:sp>
      <p:sp>
        <p:nvSpPr>
          <p:cNvPr id="190" name="Shape 127"/>
          <p:cNvSpPr/>
          <p:nvPr/>
        </p:nvSpPr>
        <p:spPr>
          <a:xfrm>
            <a:off x="17717495" y="14099351"/>
            <a:ext cx="1071564" cy="714376"/>
          </a:xfrm>
          <a:prstGeom prst="rect">
            <a:avLst/>
          </a:prstGeom>
          <a:solidFill>
            <a:srgbClr val="94A5A6"/>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1" name="Shape 128"/>
          <p:cNvSpPr/>
          <p:nvPr/>
        </p:nvSpPr>
        <p:spPr>
          <a:xfrm>
            <a:off x="17717495" y="14892225"/>
            <a:ext cx="1071564" cy="714376"/>
          </a:xfrm>
          <a:prstGeom prst="rect">
            <a:avLst/>
          </a:prstGeom>
          <a:solidFill>
            <a:srgbClr val="7F8C8D"/>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2" name="Shape 149"/>
          <p:cNvSpPr/>
          <p:nvPr/>
        </p:nvSpPr>
        <p:spPr>
          <a:xfrm>
            <a:off x="11265236" y="14080370"/>
            <a:ext cx="1071563" cy="714376"/>
          </a:xfrm>
          <a:prstGeom prst="rect">
            <a:avLst/>
          </a:prstGeom>
          <a:solidFill>
            <a:srgbClr val="FECA0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3" name="Shape 150"/>
          <p:cNvSpPr/>
          <p:nvPr/>
        </p:nvSpPr>
        <p:spPr>
          <a:xfrm>
            <a:off x="11265236" y="14873245"/>
            <a:ext cx="1071563" cy="714376"/>
          </a:xfrm>
          <a:prstGeom prst="rect">
            <a:avLst/>
          </a:prstGeom>
          <a:solidFill>
            <a:srgbClr val="FFA70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4" name="Shape 2"/>
          <p:cNvSpPr/>
          <p:nvPr/>
        </p:nvSpPr>
        <p:spPr>
          <a:xfrm flipH="1">
            <a:off x="791481" y="571695"/>
            <a:ext cx="80708" cy="982266"/>
          </a:xfrm>
          <a:prstGeom prst="rect">
            <a:avLst/>
          </a:prstGeom>
          <a:solidFill>
            <a:srgbClr val="3498DB"/>
          </a:solidFill>
          <a:ln w="12700">
            <a:miter lim="400000"/>
          </a:ln>
        </p:spPr>
        <p:txBody>
          <a:bodyPr lIns="45845" tIns="45845" rIns="45845" bIns="45845" anchor="ctr"/>
          <a:lstStyle/>
          <a:p>
            <a:pPr algn="ctr">
              <a:defRPr sz="2400">
                <a:solidFill>
                  <a:srgbClr val="060C13"/>
                </a:solidFill>
              </a:defRPr>
            </a:pPr>
            <a:endParaRPr/>
          </a:p>
        </p:txBody>
      </p:sp>
      <p:sp>
        <p:nvSpPr>
          <p:cNvPr id="195" name="目录"/>
          <p:cNvSpPr/>
          <p:nvPr/>
        </p:nvSpPr>
        <p:spPr>
          <a:xfrm>
            <a:off x="1078740" y="494311"/>
            <a:ext cx="20010434" cy="1137034"/>
          </a:xfrm>
          <a:prstGeom prst="rect">
            <a:avLst/>
          </a:prstGeom>
          <a:ln w="3175">
            <a:miter lim="400000"/>
          </a:ln>
          <a:extLst>
            <a:ext uri="{C572A759-6A51-4108-AA02-DFA0A04FC94B}">
              <ma14:wrappingTextBoxFlag xmlns:ma14="http://schemas.microsoft.com/office/mac/drawingml/2011/main" xmlns="" val="1"/>
            </a:ext>
          </a:extLst>
        </p:spPr>
        <p:txBody>
          <a:bodyPr lIns="45845" tIns="45845" rIns="45845" bIns="45845" anchor="ctr">
            <a:normAutofit/>
          </a:bodyPr>
          <a:lstStyle>
            <a:lvl1pPr defTabSz="1682495">
              <a:defRPr sz="5800" b="1">
                <a:latin typeface="微软雅黑"/>
                <a:ea typeface="微软雅黑"/>
                <a:cs typeface="微软雅黑"/>
                <a:sym typeface="微软雅黑"/>
              </a:defRPr>
            </a:lvl1pPr>
          </a:lstStyle>
          <a:p>
            <a:r>
              <a:rPr lang="zh-CN" altLang="en-US" dirty="0"/>
              <a:t>常见的优化例子</a:t>
            </a:r>
          </a:p>
        </p:txBody>
      </p:sp>
      <p:sp>
        <p:nvSpPr>
          <p:cNvPr id="25" name="文本框 24">
            <a:extLst>
              <a:ext uri="{FF2B5EF4-FFF2-40B4-BE49-F238E27FC236}">
                <a16:creationId xmlns:a16="http://schemas.microsoft.com/office/drawing/2014/main" id="{C334901A-DD60-4240-BC98-35FC8AB3CE02}"/>
              </a:ext>
            </a:extLst>
          </p:cNvPr>
          <p:cNvSpPr txBox="1"/>
          <p:nvPr/>
        </p:nvSpPr>
        <p:spPr>
          <a:xfrm>
            <a:off x="873571" y="2073170"/>
            <a:ext cx="1734060" cy="585028"/>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845" tIns="45845" rIns="45845" bIns="45845" numCol="1" spcCol="38100" rtlCol="0" anchor="t">
            <a:spAutoFit/>
          </a:bodyPr>
          <a:lstStyle/>
          <a:p>
            <a:r>
              <a:rPr lang="zh-CN" altLang="en-US" b="1" dirty="0"/>
              <a:t>排序优化</a:t>
            </a:r>
            <a:endParaRPr lang="zh-CN" altLang="en-US" dirty="0"/>
          </a:p>
        </p:txBody>
      </p:sp>
      <p:sp>
        <p:nvSpPr>
          <p:cNvPr id="2" name="矩形 1">
            <a:extLst>
              <a:ext uri="{FF2B5EF4-FFF2-40B4-BE49-F238E27FC236}">
                <a16:creationId xmlns:a16="http://schemas.microsoft.com/office/drawing/2014/main" id="{56E1DB38-D006-4C4A-8F49-4B3777B18AC3}"/>
              </a:ext>
            </a:extLst>
          </p:cNvPr>
          <p:cNvSpPr/>
          <p:nvPr/>
        </p:nvSpPr>
        <p:spPr>
          <a:xfrm>
            <a:off x="852012" y="3006187"/>
            <a:ext cx="12765350" cy="461665"/>
          </a:xfrm>
          <a:prstGeom prst="rect">
            <a:avLst/>
          </a:prstGeom>
        </p:spPr>
        <p:txBody>
          <a:bodyPr wrap="square">
            <a:spAutoFit/>
          </a:bodyPr>
          <a:lstStyle/>
          <a:p>
            <a:r>
              <a:rPr lang="zh-CN" altLang="en-US" sz="2400" b="1" dirty="0">
                <a:latin typeface="Helvetica Neue"/>
              </a:rPr>
              <a:t>对于带</a:t>
            </a:r>
            <a:r>
              <a:rPr lang="en-US" altLang="zh-CN" sz="2400" b="1" dirty="0">
                <a:latin typeface="Helvetica Neue"/>
              </a:rPr>
              <a:t>order by</a:t>
            </a:r>
            <a:r>
              <a:rPr lang="zh-CN" altLang="en-US" sz="2400" b="1" dirty="0">
                <a:latin typeface="Helvetica Neue"/>
              </a:rPr>
              <a:t>子句的查询来说，更好的优化是直接使用索引查询来避免不必要的排序操作</a:t>
            </a:r>
            <a:r>
              <a:rPr lang="zh-CN" altLang="en-US" sz="2400" dirty="0">
                <a:solidFill>
                  <a:srgbClr val="333333"/>
                </a:solidFill>
                <a:latin typeface="Helvetica Neue"/>
              </a:rPr>
              <a:t>：</a:t>
            </a:r>
            <a:endParaRPr lang="zh-CN" altLang="en-US" sz="2400" dirty="0"/>
          </a:p>
        </p:txBody>
      </p:sp>
      <p:sp>
        <p:nvSpPr>
          <p:cNvPr id="3" name="矩形 2">
            <a:extLst>
              <a:ext uri="{FF2B5EF4-FFF2-40B4-BE49-F238E27FC236}">
                <a16:creationId xmlns:a16="http://schemas.microsoft.com/office/drawing/2014/main" id="{C445B40E-F7F7-48FA-937B-F7D9DB6E1080}"/>
              </a:ext>
            </a:extLst>
          </p:cNvPr>
          <p:cNvSpPr/>
          <p:nvPr/>
        </p:nvSpPr>
        <p:spPr>
          <a:xfrm>
            <a:off x="1193493" y="3771430"/>
            <a:ext cx="10437473" cy="523220"/>
          </a:xfrm>
          <a:prstGeom prst="rect">
            <a:avLst/>
          </a:prstGeom>
        </p:spPr>
        <p:txBody>
          <a:bodyPr wrap="none">
            <a:spAutoFit/>
          </a:bodyPr>
          <a:lstStyle/>
          <a:p>
            <a:r>
              <a:rPr lang="en-US" altLang="zh-CN" sz="2800" dirty="0">
                <a:solidFill>
                  <a:schemeClr val="tx1"/>
                </a:solidFill>
                <a:latin typeface="Consolas" panose="020B0609020204030204" pitchFamily="49" charset="0"/>
              </a:rPr>
              <a:t>alter table t add key </a:t>
            </a:r>
            <a:r>
              <a:rPr lang="en-US" altLang="zh-CN" sz="2800" dirty="0" err="1">
                <a:solidFill>
                  <a:schemeClr val="tx1"/>
                </a:solidFill>
                <a:latin typeface="Consolas" panose="020B0609020204030204" pitchFamily="49" charset="0"/>
              </a:rPr>
              <a:t>idx_city_name</a:t>
            </a:r>
            <a:r>
              <a:rPr lang="en-US" altLang="zh-CN" sz="2800" dirty="0">
                <a:solidFill>
                  <a:schemeClr val="tx1"/>
                </a:solidFill>
                <a:latin typeface="Consolas" panose="020B0609020204030204" pitchFamily="49" charset="0"/>
              </a:rPr>
              <a:t> (`</a:t>
            </a:r>
            <a:r>
              <a:rPr lang="en-US" altLang="zh-CN" sz="2800" dirty="0" err="1">
                <a:solidFill>
                  <a:schemeClr val="tx1"/>
                </a:solidFill>
                <a:latin typeface="Consolas" panose="020B0609020204030204" pitchFamily="49" charset="0"/>
              </a:rPr>
              <a:t>city`,`name</a:t>
            </a:r>
            <a:r>
              <a:rPr lang="en-US" altLang="zh-CN" sz="2800" dirty="0">
                <a:solidFill>
                  <a:schemeClr val="tx1"/>
                </a:solidFill>
                <a:latin typeface="Consolas" panose="020B0609020204030204" pitchFamily="49" charset="0"/>
              </a:rPr>
              <a:t>`);</a:t>
            </a:r>
          </a:p>
        </p:txBody>
      </p:sp>
      <p:pic>
        <p:nvPicPr>
          <p:cNvPr id="5" name="图片 4">
            <a:extLst>
              <a:ext uri="{FF2B5EF4-FFF2-40B4-BE49-F238E27FC236}">
                <a16:creationId xmlns:a16="http://schemas.microsoft.com/office/drawing/2014/main" id="{822B47B7-34E4-4BF3-86A1-BA010EB786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571" y="4817247"/>
            <a:ext cx="12743791" cy="723576"/>
          </a:xfrm>
          <a:prstGeom prst="rect">
            <a:avLst/>
          </a:prstGeom>
        </p:spPr>
      </p:pic>
      <p:sp>
        <p:nvSpPr>
          <p:cNvPr id="6" name="矩形 5">
            <a:extLst>
              <a:ext uri="{FF2B5EF4-FFF2-40B4-BE49-F238E27FC236}">
                <a16:creationId xmlns:a16="http://schemas.microsoft.com/office/drawing/2014/main" id="{D7EEB12B-CAFB-4907-87F3-D57CBC344A0B}"/>
              </a:ext>
            </a:extLst>
          </p:cNvPr>
          <p:cNvSpPr/>
          <p:nvPr/>
        </p:nvSpPr>
        <p:spPr>
          <a:xfrm>
            <a:off x="831835" y="6356477"/>
            <a:ext cx="12192000" cy="1569660"/>
          </a:xfrm>
          <a:prstGeom prst="rect">
            <a:avLst/>
          </a:prstGeom>
        </p:spPr>
        <p:txBody>
          <a:bodyPr>
            <a:spAutoFit/>
          </a:bodyPr>
          <a:lstStyle/>
          <a:p>
            <a:r>
              <a:rPr lang="zh-CN" altLang="en-US" sz="2400" dirty="0">
                <a:solidFill>
                  <a:srgbClr val="333333"/>
                </a:solidFill>
                <a:latin typeface="Helvetica Neue"/>
              </a:rPr>
              <a:t>添加</a:t>
            </a:r>
            <a:r>
              <a:rPr lang="en-US" altLang="zh-CN" sz="2400" dirty="0" err="1">
                <a:solidFill>
                  <a:srgbClr val="333333"/>
                </a:solidFill>
                <a:latin typeface="Helvetica Neue"/>
              </a:rPr>
              <a:t>idx_city_name</a:t>
            </a:r>
            <a:r>
              <a:rPr lang="zh-CN" altLang="en-US" sz="2400" dirty="0">
                <a:solidFill>
                  <a:srgbClr val="333333"/>
                </a:solidFill>
                <a:latin typeface="Helvetica Neue"/>
              </a:rPr>
              <a:t>索引后的的查询流程：</a:t>
            </a:r>
            <a:endParaRPr lang="en-US" altLang="zh-CN" sz="2400" dirty="0">
              <a:solidFill>
                <a:srgbClr val="333333"/>
              </a:solidFill>
              <a:latin typeface="Helvetica Neue"/>
            </a:endParaRPr>
          </a:p>
          <a:p>
            <a:r>
              <a:rPr lang="zh-CN" altLang="en-US" sz="2400" dirty="0"/>
              <a:t/>
            </a:r>
            <a:br>
              <a:rPr lang="zh-CN" altLang="en-US" sz="2400" dirty="0"/>
            </a:br>
            <a:r>
              <a:rPr lang="zh-CN" altLang="en-US" sz="2400" dirty="0">
                <a:solidFill>
                  <a:srgbClr val="333333"/>
                </a:solidFill>
                <a:latin typeface="Helvetica Neue"/>
              </a:rPr>
              <a:t>直接找到所有</a:t>
            </a:r>
            <a:r>
              <a:rPr lang="en-US" altLang="zh-CN" sz="2400" dirty="0">
                <a:solidFill>
                  <a:srgbClr val="333333"/>
                </a:solidFill>
                <a:latin typeface="Helvetica Neue"/>
              </a:rPr>
              <a:t>city='c3'</a:t>
            </a:r>
            <a:r>
              <a:rPr lang="zh-CN" altLang="en-US" sz="2400" dirty="0">
                <a:solidFill>
                  <a:srgbClr val="333333"/>
                </a:solidFill>
                <a:latin typeface="Helvetica Neue"/>
              </a:rPr>
              <a:t>的主键，然后回表找到各个</a:t>
            </a:r>
            <a:r>
              <a:rPr lang="en-US" altLang="zh-CN" sz="2400" dirty="0">
                <a:solidFill>
                  <a:srgbClr val="333333"/>
                </a:solidFill>
                <a:latin typeface="Helvetica Neue"/>
              </a:rPr>
              <a:t>id</a:t>
            </a:r>
            <a:r>
              <a:rPr lang="zh-CN" altLang="en-US" sz="2400" dirty="0">
                <a:solidFill>
                  <a:srgbClr val="333333"/>
                </a:solidFill>
                <a:latin typeface="Helvetica Neue"/>
              </a:rPr>
              <a:t>对应行的</a:t>
            </a:r>
            <a:r>
              <a:rPr lang="en-US" altLang="zh-CN" sz="2400" dirty="0">
                <a:solidFill>
                  <a:srgbClr val="333333"/>
                </a:solidFill>
                <a:latin typeface="Helvetica Neue"/>
              </a:rPr>
              <a:t>name</a:t>
            </a:r>
            <a:r>
              <a:rPr lang="zh-CN" altLang="en-US" sz="2400" dirty="0">
                <a:solidFill>
                  <a:srgbClr val="333333"/>
                </a:solidFill>
                <a:latin typeface="Helvetica Neue"/>
              </a:rPr>
              <a:t>、</a:t>
            </a:r>
            <a:r>
              <a:rPr lang="en-US" altLang="zh-CN" sz="2400" dirty="0">
                <a:solidFill>
                  <a:srgbClr val="333333"/>
                </a:solidFill>
                <a:latin typeface="Helvetica Neue"/>
              </a:rPr>
              <a:t>city</a:t>
            </a:r>
            <a:r>
              <a:rPr lang="zh-CN" altLang="en-US" sz="2400" dirty="0">
                <a:solidFill>
                  <a:srgbClr val="333333"/>
                </a:solidFill>
                <a:latin typeface="Helvetica Neue"/>
              </a:rPr>
              <a:t>、</a:t>
            </a:r>
            <a:r>
              <a:rPr lang="en-US" altLang="zh-CN" sz="2400" dirty="0">
                <a:solidFill>
                  <a:srgbClr val="333333"/>
                </a:solidFill>
                <a:latin typeface="Helvetica Neue"/>
              </a:rPr>
              <a:t>age</a:t>
            </a:r>
            <a:r>
              <a:rPr lang="zh-CN" altLang="en-US" sz="2400" dirty="0">
                <a:solidFill>
                  <a:srgbClr val="333333"/>
                </a:solidFill>
                <a:latin typeface="Helvetica Neue"/>
              </a:rPr>
              <a:t>三个字段的值，最后返回结果</a:t>
            </a:r>
            <a:endParaRPr lang="zh-CN" altLang="en-US" sz="2400" dirty="0"/>
          </a:p>
        </p:txBody>
      </p:sp>
      <p:sp>
        <p:nvSpPr>
          <p:cNvPr id="7" name="文本框 6">
            <a:extLst>
              <a:ext uri="{FF2B5EF4-FFF2-40B4-BE49-F238E27FC236}">
                <a16:creationId xmlns:a16="http://schemas.microsoft.com/office/drawing/2014/main" id="{A5A8F849-22E8-45AE-BFF9-FB21FE275BCF}"/>
              </a:ext>
            </a:extLst>
          </p:cNvPr>
          <p:cNvSpPr txBox="1"/>
          <p:nvPr/>
        </p:nvSpPr>
        <p:spPr>
          <a:xfrm>
            <a:off x="873571" y="8449277"/>
            <a:ext cx="13900264" cy="2185466"/>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845" tIns="45845" rIns="45845" bIns="45845" numCol="1" spcCol="38100" rtlCol="0" anchor="t">
            <a:spAutoFit/>
          </a:bodyPr>
          <a:lstStyle/>
          <a:p>
            <a:pPr marL="0" marR="0" indent="0" algn="l" defTabSz="1836439" rtl="0" fontAlgn="auto" latinLnBrk="0" hangingPunct="0">
              <a:lnSpc>
                <a:spcPct val="100000"/>
              </a:lnSpc>
              <a:spcBef>
                <a:spcPts val="0"/>
              </a:spcBef>
              <a:spcAft>
                <a:spcPts val="0"/>
              </a:spcAft>
              <a:buClrTx/>
              <a:buSzTx/>
              <a:buFontTx/>
              <a:buNone/>
              <a:tabLst/>
            </a:pPr>
            <a:r>
              <a:rPr kumimoji="0" lang="zh-CN" altLang="en-US" sz="3200" b="0" i="0" u="none" strike="noStrike" cap="none" spc="0" normalizeH="0" baseline="0" dirty="0">
                <a:ln>
                  <a:noFill/>
                </a:ln>
                <a:solidFill>
                  <a:srgbClr val="000000"/>
                </a:solidFill>
                <a:effectLst/>
                <a:uFillTx/>
                <a:latin typeface="+mj-lt"/>
                <a:ea typeface="+mj-ea"/>
                <a:cs typeface="+mj-cs"/>
                <a:sym typeface="Helvetica"/>
              </a:rPr>
              <a:t>为什么会这样呢？</a:t>
            </a:r>
            <a:endParaRPr kumimoji="0" lang="en-US" altLang="zh-CN" sz="3200" b="0" i="0" u="none" strike="noStrike" cap="none" spc="0" normalizeH="0" baseline="0" dirty="0">
              <a:ln>
                <a:noFill/>
              </a:ln>
              <a:solidFill>
                <a:srgbClr val="000000"/>
              </a:solidFill>
              <a:effectLst/>
              <a:uFillTx/>
              <a:latin typeface="+mj-lt"/>
              <a:ea typeface="+mj-ea"/>
              <a:cs typeface="+mj-cs"/>
              <a:sym typeface="Helvetica"/>
            </a:endParaRPr>
          </a:p>
          <a:p>
            <a:pPr marL="0" marR="0" indent="0" algn="l" defTabSz="1836439" rtl="0" fontAlgn="auto" latinLnBrk="0" hangingPunct="0">
              <a:lnSpc>
                <a:spcPct val="100000"/>
              </a:lnSpc>
              <a:spcBef>
                <a:spcPts val="0"/>
              </a:spcBef>
              <a:spcAft>
                <a:spcPts val="0"/>
              </a:spcAft>
              <a:buClrTx/>
              <a:buSzTx/>
              <a:buFontTx/>
              <a:buNone/>
              <a:tabLst/>
            </a:pPr>
            <a:endParaRPr lang="en-US" altLang="zh-CN" dirty="0"/>
          </a:p>
          <a:p>
            <a:r>
              <a:rPr kumimoji="0" lang="zh-CN" altLang="en-US" sz="2400" b="0" i="0" u="none" strike="noStrike" cap="none" spc="0" normalizeH="0" baseline="0" dirty="0">
                <a:ln>
                  <a:noFill/>
                </a:ln>
                <a:solidFill>
                  <a:srgbClr val="000000"/>
                </a:solidFill>
                <a:effectLst/>
                <a:uFillTx/>
                <a:latin typeface="+mj-lt"/>
                <a:ea typeface="+mj-ea"/>
                <a:cs typeface="+mj-cs"/>
                <a:sym typeface="Helvetica"/>
              </a:rPr>
              <a:t>       因为添加了</a:t>
            </a:r>
            <a:r>
              <a:rPr lang="en-US" altLang="zh-CN" sz="2400" dirty="0" err="1">
                <a:solidFill>
                  <a:schemeClr val="tx1"/>
                </a:solidFill>
                <a:latin typeface="Consolas" panose="020B0609020204030204" pitchFamily="49" charset="0"/>
              </a:rPr>
              <a:t>idx_city_name</a:t>
            </a:r>
            <a:r>
              <a:rPr lang="zh-CN" altLang="en-US" sz="2400" dirty="0">
                <a:solidFill>
                  <a:schemeClr val="tx1"/>
                </a:solidFill>
                <a:latin typeface="Consolas" panose="020B0609020204030204" pitchFamily="49" charset="0"/>
              </a:rPr>
              <a:t>索引之后，索引的键会根据</a:t>
            </a:r>
            <a:r>
              <a:rPr lang="en-US" altLang="zh-CN" sz="2400" dirty="0">
                <a:solidFill>
                  <a:schemeClr val="tx1"/>
                </a:solidFill>
                <a:latin typeface="Consolas" panose="020B0609020204030204" pitchFamily="49" charset="0"/>
              </a:rPr>
              <a:t>city</a:t>
            </a:r>
            <a:r>
              <a:rPr lang="zh-CN" altLang="en-US" sz="2400" dirty="0">
                <a:solidFill>
                  <a:schemeClr val="tx1"/>
                </a:solidFill>
                <a:latin typeface="Consolas" panose="020B0609020204030204" pitchFamily="49" charset="0"/>
              </a:rPr>
              <a:t>和</a:t>
            </a:r>
            <a:r>
              <a:rPr lang="en-US" altLang="zh-CN" sz="2400" dirty="0">
                <a:solidFill>
                  <a:schemeClr val="tx1"/>
                </a:solidFill>
                <a:latin typeface="Consolas" panose="020B0609020204030204" pitchFamily="49" charset="0"/>
              </a:rPr>
              <a:t>name</a:t>
            </a:r>
            <a:r>
              <a:rPr lang="zh-CN" altLang="en-US" sz="2400" dirty="0">
                <a:solidFill>
                  <a:schemeClr val="tx1"/>
                </a:solidFill>
                <a:latin typeface="Consolas" panose="020B0609020204030204" pitchFamily="49" charset="0"/>
              </a:rPr>
              <a:t>按照一定的顺序排列存储在一起。当</a:t>
            </a:r>
            <a:r>
              <a:rPr lang="en-US" altLang="zh-CN" sz="2400" dirty="0">
                <a:solidFill>
                  <a:schemeClr val="tx1"/>
                </a:solidFill>
                <a:latin typeface="Consolas" panose="020B0609020204030204" pitchFamily="49" charset="0"/>
              </a:rPr>
              <a:t>MySQL</a:t>
            </a:r>
            <a:r>
              <a:rPr lang="zh-CN" altLang="en-US" sz="2400" dirty="0">
                <a:solidFill>
                  <a:schemeClr val="tx1"/>
                </a:solidFill>
                <a:latin typeface="Consolas" panose="020B0609020204030204" pitchFamily="49" charset="0"/>
              </a:rPr>
              <a:t>找到</a:t>
            </a:r>
            <a:r>
              <a:rPr lang="en-US" altLang="zh-CN" sz="2400" dirty="0">
                <a:solidFill>
                  <a:schemeClr val="tx1"/>
                </a:solidFill>
                <a:latin typeface="Consolas" panose="020B0609020204030204" pitchFamily="49" charset="0"/>
              </a:rPr>
              <a:t>city=‘3’</a:t>
            </a:r>
            <a:r>
              <a:rPr lang="zh-CN" altLang="en-US" sz="2400" dirty="0">
                <a:solidFill>
                  <a:schemeClr val="tx1"/>
                </a:solidFill>
                <a:latin typeface="Consolas" panose="020B0609020204030204" pitchFamily="49" charset="0"/>
              </a:rPr>
              <a:t>的所有索引数据之后，这些找到的数据本身就是有序的，这样就可以直接回表然后显示查询结果了。</a:t>
            </a:r>
            <a:endParaRPr kumimoji="0" lang="zh-CN" altLang="en-US" sz="2400" b="0" i="0" u="none" strike="noStrike" cap="none" spc="0" normalizeH="0" baseline="0" dirty="0">
              <a:ln>
                <a:noFill/>
              </a:ln>
              <a:solidFill>
                <a:srgbClr val="000000"/>
              </a:solidFill>
              <a:effectLst/>
              <a:uFillTx/>
              <a:latin typeface="+mj-lt"/>
              <a:ea typeface="+mj-ea"/>
              <a:cs typeface="+mj-cs"/>
              <a:sym typeface="Helvetica"/>
            </a:endParaRPr>
          </a:p>
        </p:txBody>
      </p:sp>
    </p:spTree>
    <p:extLst>
      <p:ext uri="{BB962C8B-B14F-4D97-AF65-F5344CB8AC3E}">
        <p14:creationId xmlns:p14="http://schemas.microsoft.com/office/powerpoint/2010/main" val="421587926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Shape 111"/>
          <p:cNvSpPr/>
          <p:nvPr/>
        </p:nvSpPr>
        <p:spPr>
          <a:xfrm>
            <a:off x="3176892" y="14042408"/>
            <a:ext cx="1071563" cy="714376"/>
          </a:xfrm>
          <a:prstGeom prst="rect">
            <a:avLst/>
          </a:prstGeom>
          <a:solidFill>
            <a:srgbClr val="35AEF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5" name="Shape 112"/>
          <p:cNvSpPr/>
          <p:nvPr/>
        </p:nvSpPr>
        <p:spPr>
          <a:xfrm>
            <a:off x="3176892" y="14835283"/>
            <a:ext cx="1071563" cy="714376"/>
          </a:xfrm>
          <a:prstGeom prst="rect">
            <a:avLst/>
          </a:prstGeom>
          <a:solidFill>
            <a:srgbClr val="2293D6"/>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6" name="Shape 113"/>
          <p:cNvSpPr/>
          <p:nvPr/>
        </p:nvSpPr>
        <p:spPr>
          <a:xfrm>
            <a:off x="4794561" y="14042408"/>
            <a:ext cx="1071564" cy="714376"/>
          </a:xfrm>
          <a:prstGeom prst="rect">
            <a:avLst/>
          </a:prstGeom>
          <a:solidFill>
            <a:srgbClr val="00BD9C"/>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7" name="Shape 114"/>
          <p:cNvSpPr/>
          <p:nvPr/>
        </p:nvSpPr>
        <p:spPr>
          <a:xfrm>
            <a:off x="4794561" y="14835283"/>
            <a:ext cx="1071564" cy="714376"/>
          </a:xfrm>
          <a:prstGeom prst="rect">
            <a:avLst/>
          </a:prstGeom>
          <a:solidFill>
            <a:srgbClr val="00A185"/>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8" name="Shape 115"/>
          <p:cNvSpPr/>
          <p:nvPr/>
        </p:nvSpPr>
        <p:spPr>
          <a:xfrm>
            <a:off x="6412230" y="14061389"/>
            <a:ext cx="1071564" cy="714376"/>
          </a:xfrm>
          <a:prstGeom prst="rect">
            <a:avLst/>
          </a:prstGeom>
          <a:solidFill>
            <a:srgbClr val="2AE37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9" name="Shape 116"/>
          <p:cNvSpPr/>
          <p:nvPr/>
        </p:nvSpPr>
        <p:spPr>
          <a:xfrm>
            <a:off x="6412230" y="14854264"/>
            <a:ext cx="1071564" cy="714376"/>
          </a:xfrm>
          <a:prstGeom prst="rect">
            <a:avLst/>
          </a:prstGeom>
          <a:solidFill>
            <a:srgbClr val="1FCD6D"/>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0" name="Shape 117"/>
          <p:cNvSpPr/>
          <p:nvPr/>
        </p:nvSpPr>
        <p:spPr>
          <a:xfrm>
            <a:off x="8029899" y="14061389"/>
            <a:ext cx="1071563" cy="714376"/>
          </a:xfrm>
          <a:prstGeom prst="rect">
            <a:avLst/>
          </a:prstGeom>
          <a:solidFill>
            <a:srgbClr val="C059F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1" name="Shape 118"/>
          <p:cNvSpPr/>
          <p:nvPr/>
        </p:nvSpPr>
        <p:spPr>
          <a:xfrm>
            <a:off x="8029899" y="14854264"/>
            <a:ext cx="1071563" cy="714376"/>
          </a:xfrm>
          <a:prstGeom prst="rect">
            <a:avLst/>
          </a:prstGeom>
          <a:solidFill>
            <a:srgbClr val="A355B8"/>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2" name="Shape 119"/>
          <p:cNvSpPr/>
          <p:nvPr/>
        </p:nvSpPr>
        <p:spPr>
          <a:xfrm>
            <a:off x="9629151" y="14061389"/>
            <a:ext cx="1071563" cy="714376"/>
          </a:xfrm>
          <a:prstGeom prst="rect">
            <a:avLst/>
          </a:prstGeom>
          <a:solidFill>
            <a:srgbClr val="33495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3" name="Shape 120"/>
          <p:cNvSpPr/>
          <p:nvPr/>
        </p:nvSpPr>
        <p:spPr>
          <a:xfrm>
            <a:off x="9629151" y="14854264"/>
            <a:ext cx="1071563" cy="714376"/>
          </a:xfrm>
          <a:prstGeom prst="rect">
            <a:avLst/>
          </a:prstGeom>
          <a:solidFill>
            <a:srgbClr val="2C3E5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4" name="Shape 121"/>
          <p:cNvSpPr/>
          <p:nvPr/>
        </p:nvSpPr>
        <p:spPr>
          <a:xfrm>
            <a:off x="12882906" y="14080370"/>
            <a:ext cx="1071563" cy="714376"/>
          </a:xfrm>
          <a:prstGeom prst="rect">
            <a:avLst/>
          </a:prstGeom>
          <a:solidFill>
            <a:srgbClr val="E87F04"/>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5" name="Shape 122"/>
          <p:cNvSpPr/>
          <p:nvPr/>
        </p:nvSpPr>
        <p:spPr>
          <a:xfrm>
            <a:off x="12882906" y="14873245"/>
            <a:ext cx="1071563" cy="714376"/>
          </a:xfrm>
          <a:prstGeom prst="rect">
            <a:avLst/>
          </a:prstGeom>
          <a:solidFill>
            <a:srgbClr val="D5530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6" name="Shape 123"/>
          <p:cNvSpPr/>
          <p:nvPr/>
        </p:nvSpPr>
        <p:spPr>
          <a:xfrm>
            <a:off x="14500574" y="14099351"/>
            <a:ext cx="1071564" cy="714376"/>
          </a:xfrm>
          <a:prstGeom prst="rect">
            <a:avLst/>
          </a:prstGeom>
          <a:solidFill>
            <a:srgbClr val="E94A35"/>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7" name="Shape 124"/>
          <p:cNvSpPr/>
          <p:nvPr/>
        </p:nvSpPr>
        <p:spPr>
          <a:xfrm>
            <a:off x="14500574" y="14892225"/>
            <a:ext cx="1071564" cy="714376"/>
          </a:xfrm>
          <a:prstGeom prst="rect">
            <a:avLst/>
          </a:prstGeom>
          <a:solidFill>
            <a:srgbClr val="C23724"/>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8" name="Shape 125"/>
          <p:cNvSpPr/>
          <p:nvPr/>
        </p:nvSpPr>
        <p:spPr>
          <a:xfrm>
            <a:off x="16118243" y="14099351"/>
            <a:ext cx="1071564" cy="714376"/>
          </a:xfrm>
          <a:prstGeom prst="rect">
            <a:avLst/>
          </a:prstGeom>
          <a:solidFill>
            <a:srgbClr val="D1D6D8"/>
          </a:solidFill>
          <a:ln w="12700">
            <a:miter lim="400000"/>
          </a:ln>
        </p:spPr>
        <p:txBody>
          <a:bodyPr lIns="45845" tIns="45845" rIns="45845" bIns="45845" anchor="ctr"/>
          <a:lstStyle/>
          <a:p>
            <a:pPr algn="ctr">
              <a:defRPr sz="2800">
                <a:solidFill>
                  <a:srgbClr val="7D7D7D"/>
                </a:solidFill>
                <a:latin typeface="+mn-lt"/>
                <a:ea typeface="+mn-ea"/>
                <a:cs typeface="+mn-cs"/>
                <a:sym typeface="Calibri"/>
              </a:defRPr>
            </a:pPr>
            <a:endParaRPr/>
          </a:p>
        </p:txBody>
      </p:sp>
      <p:sp>
        <p:nvSpPr>
          <p:cNvPr id="189" name="Shape 126"/>
          <p:cNvSpPr/>
          <p:nvPr/>
        </p:nvSpPr>
        <p:spPr>
          <a:xfrm>
            <a:off x="16118243" y="14892225"/>
            <a:ext cx="1071564" cy="714376"/>
          </a:xfrm>
          <a:prstGeom prst="rect">
            <a:avLst/>
          </a:prstGeom>
          <a:solidFill>
            <a:srgbClr val="B6BBC1"/>
          </a:solidFill>
          <a:ln w="12700">
            <a:miter lim="400000"/>
          </a:ln>
        </p:spPr>
        <p:txBody>
          <a:bodyPr lIns="45845" tIns="45845" rIns="45845" bIns="45845" anchor="ctr"/>
          <a:lstStyle/>
          <a:p>
            <a:pPr algn="ctr">
              <a:defRPr sz="2800">
                <a:solidFill>
                  <a:srgbClr val="7D7D7D"/>
                </a:solidFill>
                <a:latin typeface="+mn-lt"/>
                <a:ea typeface="+mn-ea"/>
                <a:cs typeface="+mn-cs"/>
                <a:sym typeface="Calibri"/>
              </a:defRPr>
            </a:pPr>
            <a:endParaRPr/>
          </a:p>
        </p:txBody>
      </p:sp>
      <p:sp>
        <p:nvSpPr>
          <p:cNvPr id="190" name="Shape 127"/>
          <p:cNvSpPr/>
          <p:nvPr/>
        </p:nvSpPr>
        <p:spPr>
          <a:xfrm>
            <a:off x="17717495" y="14099351"/>
            <a:ext cx="1071564" cy="714376"/>
          </a:xfrm>
          <a:prstGeom prst="rect">
            <a:avLst/>
          </a:prstGeom>
          <a:solidFill>
            <a:srgbClr val="94A5A6"/>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1" name="Shape 128"/>
          <p:cNvSpPr/>
          <p:nvPr/>
        </p:nvSpPr>
        <p:spPr>
          <a:xfrm>
            <a:off x="17717495" y="14892225"/>
            <a:ext cx="1071564" cy="714376"/>
          </a:xfrm>
          <a:prstGeom prst="rect">
            <a:avLst/>
          </a:prstGeom>
          <a:solidFill>
            <a:srgbClr val="7F8C8D"/>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2" name="Shape 149"/>
          <p:cNvSpPr/>
          <p:nvPr/>
        </p:nvSpPr>
        <p:spPr>
          <a:xfrm>
            <a:off x="11265236" y="14080370"/>
            <a:ext cx="1071563" cy="714376"/>
          </a:xfrm>
          <a:prstGeom prst="rect">
            <a:avLst/>
          </a:prstGeom>
          <a:solidFill>
            <a:srgbClr val="FECA0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3" name="Shape 150"/>
          <p:cNvSpPr/>
          <p:nvPr/>
        </p:nvSpPr>
        <p:spPr>
          <a:xfrm>
            <a:off x="11265236" y="14873245"/>
            <a:ext cx="1071563" cy="714376"/>
          </a:xfrm>
          <a:prstGeom prst="rect">
            <a:avLst/>
          </a:prstGeom>
          <a:solidFill>
            <a:srgbClr val="FFA70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4" name="Shape 2"/>
          <p:cNvSpPr/>
          <p:nvPr/>
        </p:nvSpPr>
        <p:spPr>
          <a:xfrm flipH="1">
            <a:off x="791481" y="571695"/>
            <a:ext cx="80708" cy="982266"/>
          </a:xfrm>
          <a:prstGeom prst="rect">
            <a:avLst/>
          </a:prstGeom>
          <a:solidFill>
            <a:srgbClr val="3498DB"/>
          </a:solidFill>
          <a:ln w="12700">
            <a:miter lim="400000"/>
          </a:ln>
        </p:spPr>
        <p:txBody>
          <a:bodyPr lIns="45845" tIns="45845" rIns="45845" bIns="45845" anchor="ctr"/>
          <a:lstStyle/>
          <a:p>
            <a:pPr algn="ctr">
              <a:defRPr sz="2400">
                <a:solidFill>
                  <a:srgbClr val="060C13"/>
                </a:solidFill>
              </a:defRPr>
            </a:pPr>
            <a:endParaRPr/>
          </a:p>
        </p:txBody>
      </p:sp>
      <p:sp>
        <p:nvSpPr>
          <p:cNvPr id="195" name="目录"/>
          <p:cNvSpPr/>
          <p:nvPr/>
        </p:nvSpPr>
        <p:spPr>
          <a:xfrm>
            <a:off x="1078740" y="494311"/>
            <a:ext cx="20010434" cy="1137034"/>
          </a:xfrm>
          <a:prstGeom prst="rect">
            <a:avLst/>
          </a:prstGeom>
          <a:ln w="3175">
            <a:miter lim="400000"/>
          </a:ln>
          <a:extLst>
            <a:ext uri="{C572A759-6A51-4108-AA02-DFA0A04FC94B}">
              <ma14:wrappingTextBoxFlag xmlns:ma14="http://schemas.microsoft.com/office/mac/drawingml/2011/main" xmlns="" val="1"/>
            </a:ext>
          </a:extLst>
        </p:spPr>
        <p:txBody>
          <a:bodyPr lIns="45845" tIns="45845" rIns="45845" bIns="45845" anchor="ctr">
            <a:normAutofit/>
          </a:bodyPr>
          <a:lstStyle>
            <a:lvl1pPr defTabSz="1682495">
              <a:defRPr sz="5800" b="1">
                <a:latin typeface="微软雅黑"/>
                <a:ea typeface="微软雅黑"/>
                <a:cs typeface="微软雅黑"/>
                <a:sym typeface="微软雅黑"/>
              </a:defRPr>
            </a:lvl1pPr>
          </a:lstStyle>
          <a:p>
            <a:r>
              <a:rPr lang="zh-CN" altLang="en-US" dirty="0"/>
              <a:t>总结</a:t>
            </a:r>
          </a:p>
        </p:txBody>
      </p:sp>
      <p:sp>
        <p:nvSpPr>
          <p:cNvPr id="2" name="矩形 1">
            <a:extLst>
              <a:ext uri="{FF2B5EF4-FFF2-40B4-BE49-F238E27FC236}">
                <a16:creationId xmlns:a16="http://schemas.microsoft.com/office/drawing/2014/main" id="{D9550D37-44CE-4A20-B775-969E65D72C24}"/>
              </a:ext>
            </a:extLst>
          </p:cNvPr>
          <p:cNvSpPr/>
          <p:nvPr/>
        </p:nvSpPr>
        <p:spPr>
          <a:xfrm>
            <a:off x="872188" y="2169458"/>
            <a:ext cx="18339201" cy="3416320"/>
          </a:xfrm>
          <a:prstGeom prst="rect">
            <a:avLst/>
          </a:prstGeom>
        </p:spPr>
        <p:txBody>
          <a:bodyPr wrap="square">
            <a:spAutoFit/>
          </a:bodyPr>
          <a:lstStyle/>
          <a:p>
            <a:pPr>
              <a:buFont typeface="+mj-lt"/>
              <a:buAutoNum type="arabicPeriod"/>
            </a:pPr>
            <a:r>
              <a:rPr lang="zh-CN" altLang="en-US" sz="2400" dirty="0">
                <a:solidFill>
                  <a:srgbClr val="333333"/>
                </a:solidFill>
                <a:latin typeface="Helvetica Neue"/>
              </a:rPr>
              <a:t>了解了一般查询语句的执行过程</a:t>
            </a:r>
            <a:endParaRPr lang="en-US" altLang="zh-CN" sz="2400" dirty="0" smtClean="0">
              <a:solidFill>
                <a:srgbClr val="333333"/>
              </a:solidFill>
              <a:latin typeface="Helvetica Neue"/>
            </a:endParaRPr>
          </a:p>
          <a:p>
            <a:pPr>
              <a:buFont typeface="+mj-lt"/>
              <a:buAutoNum type="arabicPeriod"/>
            </a:pPr>
            <a:endParaRPr lang="zh-CN" altLang="en-US" sz="2400" dirty="0">
              <a:solidFill>
                <a:srgbClr val="333333"/>
              </a:solidFill>
              <a:latin typeface="Helvetica Neue"/>
            </a:endParaRPr>
          </a:p>
          <a:p>
            <a:pPr>
              <a:buFont typeface="+mj-lt"/>
              <a:buAutoNum type="arabicPeriod"/>
            </a:pPr>
            <a:r>
              <a:rPr lang="en-US" altLang="zh-CN" sz="2400" dirty="0">
                <a:solidFill>
                  <a:srgbClr val="333333"/>
                </a:solidFill>
                <a:latin typeface="Helvetica Neue"/>
              </a:rPr>
              <a:t> explain</a:t>
            </a:r>
            <a:r>
              <a:rPr lang="zh-CN" altLang="en-US" sz="2400" dirty="0">
                <a:solidFill>
                  <a:srgbClr val="333333"/>
                </a:solidFill>
                <a:latin typeface="Helvetica Neue"/>
              </a:rPr>
              <a:t>中的</a:t>
            </a:r>
            <a:r>
              <a:rPr lang="en-US" altLang="zh-CN" sz="2400" dirty="0">
                <a:solidFill>
                  <a:srgbClr val="333333"/>
                </a:solidFill>
                <a:latin typeface="Helvetica Neue"/>
              </a:rPr>
              <a:t>Extra</a:t>
            </a:r>
            <a:r>
              <a:rPr lang="zh-CN" altLang="en-US" sz="2400" dirty="0">
                <a:solidFill>
                  <a:srgbClr val="333333"/>
                </a:solidFill>
                <a:latin typeface="Helvetica Neue"/>
              </a:rPr>
              <a:t>列中显示了</a:t>
            </a:r>
            <a:r>
              <a:rPr lang="en-US" altLang="zh-CN" sz="2400" dirty="0">
                <a:solidFill>
                  <a:srgbClr val="333333"/>
                </a:solidFill>
                <a:latin typeface="Helvetica Neue"/>
              </a:rPr>
              <a:t>MySQL</a:t>
            </a:r>
            <a:r>
              <a:rPr lang="zh-CN" altLang="en-US" sz="2400" dirty="0">
                <a:solidFill>
                  <a:srgbClr val="333333"/>
                </a:solidFill>
                <a:latin typeface="Helvetica Neue"/>
              </a:rPr>
              <a:t>执行查询时的额外信息。在</a:t>
            </a:r>
            <a:r>
              <a:rPr lang="en-US" altLang="zh-CN" sz="2400" dirty="0">
                <a:solidFill>
                  <a:srgbClr val="333333"/>
                </a:solidFill>
                <a:latin typeface="Helvetica Neue"/>
              </a:rPr>
              <a:t>explain</a:t>
            </a:r>
            <a:r>
              <a:rPr lang="zh-CN" altLang="en-US" sz="2400" dirty="0">
                <a:solidFill>
                  <a:srgbClr val="333333"/>
                </a:solidFill>
                <a:latin typeface="Helvetica Neue"/>
              </a:rPr>
              <a:t>语句后面紧跟一条</a:t>
            </a:r>
            <a:r>
              <a:rPr lang="en-US" altLang="zh-CN" sz="2400" dirty="0">
                <a:solidFill>
                  <a:srgbClr val="333333"/>
                </a:solidFill>
                <a:latin typeface="Helvetica Neue"/>
              </a:rPr>
              <a:t>show warnings</a:t>
            </a:r>
            <a:r>
              <a:rPr lang="zh-CN" altLang="en-US" sz="2400" dirty="0">
                <a:solidFill>
                  <a:srgbClr val="333333"/>
                </a:solidFill>
                <a:latin typeface="Helvetica Neue"/>
              </a:rPr>
              <a:t>语句可以看到</a:t>
            </a:r>
            <a:r>
              <a:rPr lang="en-US" altLang="zh-CN" sz="2400" dirty="0">
                <a:solidFill>
                  <a:srgbClr val="333333"/>
                </a:solidFill>
                <a:latin typeface="Helvetica Neue"/>
              </a:rPr>
              <a:t>MySQL</a:t>
            </a:r>
            <a:r>
              <a:rPr lang="zh-CN" altLang="en-US" sz="2400" dirty="0">
                <a:solidFill>
                  <a:srgbClr val="333333"/>
                </a:solidFill>
                <a:latin typeface="Helvetica Neue"/>
              </a:rPr>
              <a:t>优化器优化查询语句的结果。</a:t>
            </a:r>
            <a:endParaRPr lang="en-US" altLang="zh-CN" sz="2400" dirty="0">
              <a:solidFill>
                <a:srgbClr val="333333"/>
              </a:solidFill>
              <a:latin typeface="Helvetica Neue"/>
            </a:endParaRPr>
          </a:p>
          <a:p>
            <a:pPr>
              <a:buFont typeface="+mj-lt"/>
              <a:buAutoNum type="arabicPeriod"/>
            </a:pPr>
            <a:endParaRPr lang="zh-CN" altLang="en-US" sz="2400" dirty="0">
              <a:solidFill>
                <a:srgbClr val="333333"/>
              </a:solidFill>
              <a:latin typeface="Helvetica Neue"/>
            </a:endParaRPr>
          </a:p>
          <a:p>
            <a:pPr>
              <a:buFont typeface="+mj-lt"/>
              <a:buAutoNum type="arabicPeriod"/>
            </a:pPr>
            <a:r>
              <a:rPr lang="zh-CN" altLang="en-US" sz="2400" dirty="0">
                <a:solidFill>
                  <a:srgbClr val="333333"/>
                </a:solidFill>
                <a:latin typeface="Helvetica Neue"/>
              </a:rPr>
              <a:t> 对索引字段做函数操作，可能会破坏索引值的有序性。如果发现两张关联的表都添加了索引，但是</a:t>
            </a:r>
            <a:r>
              <a:rPr lang="en-US" altLang="zh-CN" sz="2400" dirty="0">
                <a:solidFill>
                  <a:srgbClr val="333333"/>
                </a:solidFill>
                <a:latin typeface="Helvetica Neue"/>
              </a:rPr>
              <a:t>MySQL</a:t>
            </a:r>
            <a:r>
              <a:rPr lang="zh-CN" altLang="en-US" sz="2400" dirty="0">
                <a:solidFill>
                  <a:srgbClr val="333333"/>
                </a:solidFill>
                <a:latin typeface="Helvetica Neue"/>
              </a:rPr>
              <a:t>执行查询的时候并没有走索引，那么你可以找一下在做索引字段关联的时候是不是对索引字段做了函数操作。例如两个字段的字符集是否一致。</a:t>
            </a:r>
            <a:endParaRPr lang="en-US" altLang="zh-CN" sz="2400" dirty="0">
              <a:solidFill>
                <a:srgbClr val="333333"/>
              </a:solidFill>
              <a:latin typeface="Helvetica Neue"/>
            </a:endParaRPr>
          </a:p>
          <a:p>
            <a:pPr>
              <a:buFont typeface="+mj-lt"/>
              <a:buAutoNum type="arabicPeriod"/>
            </a:pPr>
            <a:endParaRPr lang="zh-CN" altLang="en-US" sz="2400" dirty="0">
              <a:solidFill>
                <a:srgbClr val="333333"/>
              </a:solidFill>
              <a:latin typeface="Helvetica Neue"/>
            </a:endParaRPr>
          </a:p>
          <a:p>
            <a:pPr>
              <a:buFont typeface="+mj-lt"/>
              <a:buAutoNum type="arabicPeriod"/>
            </a:pPr>
            <a:r>
              <a:rPr lang="zh-CN" altLang="en-US" sz="2400" dirty="0">
                <a:solidFill>
                  <a:srgbClr val="333333"/>
                </a:solidFill>
                <a:latin typeface="Helvetica Neue"/>
              </a:rPr>
              <a:t> 当查询语句有使用</a:t>
            </a:r>
            <a:r>
              <a:rPr lang="en-US" altLang="zh-CN" sz="2400" dirty="0">
                <a:solidFill>
                  <a:srgbClr val="333333"/>
                </a:solidFill>
                <a:latin typeface="Helvetica Neue"/>
              </a:rPr>
              <a:t>order by</a:t>
            </a:r>
            <a:r>
              <a:rPr lang="zh-CN" altLang="en-US" sz="2400" dirty="0">
                <a:solidFill>
                  <a:srgbClr val="333333"/>
                </a:solidFill>
                <a:latin typeface="Helvetica Neue"/>
              </a:rPr>
              <a:t>子句的时候，可以尝试一下使用索引来避免浪费系统资源的排序操作。</a:t>
            </a:r>
          </a:p>
        </p:txBody>
      </p:sp>
    </p:spTree>
    <p:extLst>
      <p:ext uri="{BB962C8B-B14F-4D97-AF65-F5344CB8AC3E}">
        <p14:creationId xmlns:p14="http://schemas.microsoft.com/office/powerpoint/2010/main" val="401779704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Shape 111"/>
          <p:cNvSpPr/>
          <p:nvPr/>
        </p:nvSpPr>
        <p:spPr>
          <a:xfrm>
            <a:off x="3176892" y="14042408"/>
            <a:ext cx="1071563" cy="714376"/>
          </a:xfrm>
          <a:prstGeom prst="rect">
            <a:avLst/>
          </a:prstGeom>
          <a:solidFill>
            <a:srgbClr val="35AEF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5" name="Shape 112"/>
          <p:cNvSpPr/>
          <p:nvPr/>
        </p:nvSpPr>
        <p:spPr>
          <a:xfrm>
            <a:off x="3176892" y="14835283"/>
            <a:ext cx="1071563" cy="714376"/>
          </a:xfrm>
          <a:prstGeom prst="rect">
            <a:avLst/>
          </a:prstGeom>
          <a:solidFill>
            <a:srgbClr val="2293D6"/>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6" name="Shape 113"/>
          <p:cNvSpPr/>
          <p:nvPr/>
        </p:nvSpPr>
        <p:spPr>
          <a:xfrm>
            <a:off x="4794561" y="14042408"/>
            <a:ext cx="1071564" cy="714376"/>
          </a:xfrm>
          <a:prstGeom prst="rect">
            <a:avLst/>
          </a:prstGeom>
          <a:solidFill>
            <a:srgbClr val="00BD9C"/>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7" name="Shape 114"/>
          <p:cNvSpPr/>
          <p:nvPr/>
        </p:nvSpPr>
        <p:spPr>
          <a:xfrm>
            <a:off x="4794561" y="14835283"/>
            <a:ext cx="1071564" cy="714376"/>
          </a:xfrm>
          <a:prstGeom prst="rect">
            <a:avLst/>
          </a:prstGeom>
          <a:solidFill>
            <a:srgbClr val="00A185"/>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8" name="Shape 115"/>
          <p:cNvSpPr/>
          <p:nvPr/>
        </p:nvSpPr>
        <p:spPr>
          <a:xfrm>
            <a:off x="6412230" y="14061389"/>
            <a:ext cx="1071564" cy="714376"/>
          </a:xfrm>
          <a:prstGeom prst="rect">
            <a:avLst/>
          </a:prstGeom>
          <a:solidFill>
            <a:srgbClr val="2AE37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9" name="Shape 116"/>
          <p:cNvSpPr/>
          <p:nvPr/>
        </p:nvSpPr>
        <p:spPr>
          <a:xfrm>
            <a:off x="6412230" y="14854264"/>
            <a:ext cx="1071564" cy="714376"/>
          </a:xfrm>
          <a:prstGeom prst="rect">
            <a:avLst/>
          </a:prstGeom>
          <a:solidFill>
            <a:srgbClr val="1FCD6D"/>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0" name="Shape 117"/>
          <p:cNvSpPr/>
          <p:nvPr/>
        </p:nvSpPr>
        <p:spPr>
          <a:xfrm>
            <a:off x="8029899" y="14061389"/>
            <a:ext cx="1071563" cy="714376"/>
          </a:xfrm>
          <a:prstGeom prst="rect">
            <a:avLst/>
          </a:prstGeom>
          <a:solidFill>
            <a:srgbClr val="C059F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1" name="Shape 118"/>
          <p:cNvSpPr/>
          <p:nvPr/>
        </p:nvSpPr>
        <p:spPr>
          <a:xfrm>
            <a:off x="8029899" y="14854264"/>
            <a:ext cx="1071563" cy="714376"/>
          </a:xfrm>
          <a:prstGeom prst="rect">
            <a:avLst/>
          </a:prstGeom>
          <a:solidFill>
            <a:srgbClr val="A355B8"/>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2" name="Shape 119"/>
          <p:cNvSpPr/>
          <p:nvPr/>
        </p:nvSpPr>
        <p:spPr>
          <a:xfrm>
            <a:off x="9629151" y="14061389"/>
            <a:ext cx="1071563" cy="714376"/>
          </a:xfrm>
          <a:prstGeom prst="rect">
            <a:avLst/>
          </a:prstGeom>
          <a:solidFill>
            <a:srgbClr val="33495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3" name="Shape 120"/>
          <p:cNvSpPr/>
          <p:nvPr/>
        </p:nvSpPr>
        <p:spPr>
          <a:xfrm>
            <a:off x="9629151" y="14854264"/>
            <a:ext cx="1071563" cy="714376"/>
          </a:xfrm>
          <a:prstGeom prst="rect">
            <a:avLst/>
          </a:prstGeom>
          <a:solidFill>
            <a:srgbClr val="2C3E5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4" name="Shape 121"/>
          <p:cNvSpPr/>
          <p:nvPr/>
        </p:nvSpPr>
        <p:spPr>
          <a:xfrm>
            <a:off x="12882906" y="14080370"/>
            <a:ext cx="1071563" cy="714376"/>
          </a:xfrm>
          <a:prstGeom prst="rect">
            <a:avLst/>
          </a:prstGeom>
          <a:solidFill>
            <a:srgbClr val="E87F04"/>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5" name="Shape 122"/>
          <p:cNvSpPr/>
          <p:nvPr/>
        </p:nvSpPr>
        <p:spPr>
          <a:xfrm>
            <a:off x="12882906" y="14873245"/>
            <a:ext cx="1071563" cy="714376"/>
          </a:xfrm>
          <a:prstGeom prst="rect">
            <a:avLst/>
          </a:prstGeom>
          <a:solidFill>
            <a:srgbClr val="D5530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6" name="Shape 123"/>
          <p:cNvSpPr/>
          <p:nvPr/>
        </p:nvSpPr>
        <p:spPr>
          <a:xfrm>
            <a:off x="14500574" y="14099351"/>
            <a:ext cx="1071564" cy="714376"/>
          </a:xfrm>
          <a:prstGeom prst="rect">
            <a:avLst/>
          </a:prstGeom>
          <a:solidFill>
            <a:srgbClr val="E94A35"/>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7" name="Shape 124"/>
          <p:cNvSpPr/>
          <p:nvPr/>
        </p:nvSpPr>
        <p:spPr>
          <a:xfrm>
            <a:off x="14500574" y="14892225"/>
            <a:ext cx="1071564" cy="714376"/>
          </a:xfrm>
          <a:prstGeom prst="rect">
            <a:avLst/>
          </a:prstGeom>
          <a:solidFill>
            <a:srgbClr val="C23724"/>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8" name="Shape 125"/>
          <p:cNvSpPr/>
          <p:nvPr/>
        </p:nvSpPr>
        <p:spPr>
          <a:xfrm>
            <a:off x="16118243" y="14099351"/>
            <a:ext cx="1071564" cy="714376"/>
          </a:xfrm>
          <a:prstGeom prst="rect">
            <a:avLst/>
          </a:prstGeom>
          <a:solidFill>
            <a:srgbClr val="D1D6D8"/>
          </a:solidFill>
          <a:ln w="12700">
            <a:miter lim="400000"/>
          </a:ln>
        </p:spPr>
        <p:txBody>
          <a:bodyPr lIns="45845" tIns="45845" rIns="45845" bIns="45845" anchor="ctr"/>
          <a:lstStyle/>
          <a:p>
            <a:pPr algn="ctr">
              <a:defRPr sz="2800">
                <a:solidFill>
                  <a:srgbClr val="7D7D7D"/>
                </a:solidFill>
                <a:latin typeface="+mn-lt"/>
                <a:ea typeface="+mn-ea"/>
                <a:cs typeface="+mn-cs"/>
                <a:sym typeface="Calibri"/>
              </a:defRPr>
            </a:pPr>
            <a:endParaRPr/>
          </a:p>
        </p:txBody>
      </p:sp>
      <p:sp>
        <p:nvSpPr>
          <p:cNvPr id="189" name="Shape 126"/>
          <p:cNvSpPr/>
          <p:nvPr/>
        </p:nvSpPr>
        <p:spPr>
          <a:xfrm>
            <a:off x="16118243" y="14892225"/>
            <a:ext cx="1071564" cy="714376"/>
          </a:xfrm>
          <a:prstGeom prst="rect">
            <a:avLst/>
          </a:prstGeom>
          <a:solidFill>
            <a:srgbClr val="B6BBC1"/>
          </a:solidFill>
          <a:ln w="12700">
            <a:miter lim="400000"/>
          </a:ln>
        </p:spPr>
        <p:txBody>
          <a:bodyPr lIns="45845" tIns="45845" rIns="45845" bIns="45845" anchor="ctr"/>
          <a:lstStyle/>
          <a:p>
            <a:pPr algn="ctr">
              <a:defRPr sz="2800">
                <a:solidFill>
                  <a:srgbClr val="7D7D7D"/>
                </a:solidFill>
                <a:latin typeface="+mn-lt"/>
                <a:ea typeface="+mn-ea"/>
                <a:cs typeface="+mn-cs"/>
                <a:sym typeface="Calibri"/>
              </a:defRPr>
            </a:pPr>
            <a:endParaRPr/>
          </a:p>
        </p:txBody>
      </p:sp>
      <p:sp>
        <p:nvSpPr>
          <p:cNvPr id="190" name="Shape 127"/>
          <p:cNvSpPr/>
          <p:nvPr/>
        </p:nvSpPr>
        <p:spPr>
          <a:xfrm>
            <a:off x="17717495" y="14099351"/>
            <a:ext cx="1071564" cy="714376"/>
          </a:xfrm>
          <a:prstGeom prst="rect">
            <a:avLst/>
          </a:prstGeom>
          <a:solidFill>
            <a:srgbClr val="94A5A6"/>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1" name="Shape 128"/>
          <p:cNvSpPr/>
          <p:nvPr/>
        </p:nvSpPr>
        <p:spPr>
          <a:xfrm>
            <a:off x="17717495" y="14892225"/>
            <a:ext cx="1071564" cy="714376"/>
          </a:xfrm>
          <a:prstGeom prst="rect">
            <a:avLst/>
          </a:prstGeom>
          <a:solidFill>
            <a:srgbClr val="7F8C8D"/>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2" name="Shape 149"/>
          <p:cNvSpPr/>
          <p:nvPr/>
        </p:nvSpPr>
        <p:spPr>
          <a:xfrm>
            <a:off x="11265236" y="14080370"/>
            <a:ext cx="1071563" cy="714376"/>
          </a:xfrm>
          <a:prstGeom prst="rect">
            <a:avLst/>
          </a:prstGeom>
          <a:solidFill>
            <a:srgbClr val="FECA0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3" name="Shape 150"/>
          <p:cNvSpPr/>
          <p:nvPr/>
        </p:nvSpPr>
        <p:spPr>
          <a:xfrm>
            <a:off x="11265236" y="14873245"/>
            <a:ext cx="1071563" cy="714376"/>
          </a:xfrm>
          <a:prstGeom prst="rect">
            <a:avLst/>
          </a:prstGeom>
          <a:solidFill>
            <a:srgbClr val="FFA70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4" name="Shape 2"/>
          <p:cNvSpPr/>
          <p:nvPr/>
        </p:nvSpPr>
        <p:spPr>
          <a:xfrm flipH="1">
            <a:off x="791481" y="571695"/>
            <a:ext cx="80708" cy="982266"/>
          </a:xfrm>
          <a:prstGeom prst="rect">
            <a:avLst/>
          </a:prstGeom>
          <a:solidFill>
            <a:srgbClr val="3498DB"/>
          </a:solidFill>
          <a:ln w="12700">
            <a:miter lim="400000"/>
          </a:ln>
        </p:spPr>
        <p:txBody>
          <a:bodyPr lIns="45845" tIns="45845" rIns="45845" bIns="45845" anchor="ctr"/>
          <a:lstStyle/>
          <a:p>
            <a:pPr algn="ctr">
              <a:defRPr sz="2400">
                <a:solidFill>
                  <a:srgbClr val="060C13"/>
                </a:solidFill>
              </a:defRPr>
            </a:pPr>
            <a:endParaRPr/>
          </a:p>
        </p:txBody>
      </p:sp>
      <p:sp>
        <p:nvSpPr>
          <p:cNvPr id="195" name="目录"/>
          <p:cNvSpPr/>
          <p:nvPr/>
        </p:nvSpPr>
        <p:spPr>
          <a:xfrm>
            <a:off x="1078740" y="494311"/>
            <a:ext cx="20010434" cy="1137034"/>
          </a:xfrm>
          <a:prstGeom prst="rect">
            <a:avLst/>
          </a:prstGeom>
          <a:ln w="3175">
            <a:miter lim="400000"/>
          </a:ln>
          <a:extLst>
            <a:ext uri="{C572A759-6A51-4108-AA02-DFA0A04FC94B}">
              <ma14:wrappingTextBoxFlag xmlns:ma14="http://schemas.microsoft.com/office/mac/drawingml/2011/main" xmlns="" val="1"/>
            </a:ext>
          </a:extLst>
        </p:spPr>
        <p:txBody>
          <a:bodyPr lIns="45845" tIns="45845" rIns="45845" bIns="45845" anchor="ctr">
            <a:normAutofit/>
          </a:bodyPr>
          <a:lstStyle>
            <a:lvl1pPr defTabSz="1682495">
              <a:defRPr sz="5800" b="1">
                <a:latin typeface="微软雅黑"/>
                <a:ea typeface="微软雅黑"/>
                <a:cs typeface="微软雅黑"/>
                <a:sym typeface="微软雅黑"/>
              </a:defRPr>
            </a:lvl1pPr>
          </a:lstStyle>
          <a:p>
            <a:r>
              <a:rPr lang="zh-CN" altLang="en-US" dirty="0"/>
              <a:t>分享一些个人的经验</a:t>
            </a:r>
          </a:p>
        </p:txBody>
      </p:sp>
      <p:sp>
        <p:nvSpPr>
          <p:cNvPr id="3" name="矩形 2">
            <a:extLst>
              <a:ext uri="{FF2B5EF4-FFF2-40B4-BE49-F238E27FC236}">
                <a16:creationId xmlns:a16="http://schemas.microsoft.com/office/drawing/2014/main" id="{480671B4-66F3-4333-8B53-1AF953B526F0}"/>
              </a:ext>
            </a:extLst>
          </p:cNvPr>
          <p:cNvSpPr/>
          <p:nvPr/>
        </p:nvSpPr>
        <p:spPr>
          <a:xfrm>
            <a:off x="791481" y="3145591"/>
            <a:ext cx="14325600" cy="3108543"/>
          </a:xfrm>
          <a:prstGeom prst="rect">
            <a:avLst/>
          </a:prstGeom>
        </p:spPr>
        <p:txBody>
          <a:bodyPr wrap="square">
            <a:spAutoFit/>
          </a:bodyPr>
          <a:lstStyle/>
          <a:p>
            <a:r>
              <a:rPr lang="zh-CN" altLang="en-US" sz="2800" dirty="0">
                <a:solidFill>
                  <a:srgbClr val="333333"/>
                </a:solidFill>
                <a:latin typeface="Helvetica Neue"/>
              </a:rPr>
              <a:t>       很多技术上面的细节，都是要在自己动手实践之后才会知道的，学到的知识点如果能够动手写一些</a:t>
            </a:r>
            <a:r>
              <a:rPr lang="en-US" altLang="zh-CN" sz="2800" dirty="0">
                <a:solidFill>
                  <a:srgbClr val="333333"/>
                </a:solidFill>
                <a:latin typeface="Helvetica Neue"/>
              </a:rPr>
              <a:t>demo</a:t>
            </a:r>
            <a:r>
              <a:rPr lang="zh-CN" altLang="en-US" sz="2800" dirty="0">
                <a:solidFill>
                  <a:srgbClr val="333333"/>
                </a:solidFill>
                <a:latin typeface="Helvetica Neue"/>
              </a:rPr>
              <a:t>的话，不仅能对知识了解得更深，而且还能得到很多意外的收获。其实写这个</a:t>
            </a:r>
            <a:r>
              <a:rPr lang="en-US" altLang="zh-CN" sz="2800" dirty="0">
                <a:solidFill>
                  <a:srgbClr val="333333"/>
                </a:solidFill>
                <a:latin typeface="Helvetica Neue"/>
              </a:rPr>
              <a:t>explain</a:t>
            </a:r>
            <a:r>
              <a:rPr lang="zh-CN" altLang="en-US" sz="2800" dirty="0">
                <a:solidFill>
                  <a:srgbClr val="333333"/>
                </a:solidFill>
                <a:latin typeface="Helvetica Neue"/>
              </a:rPr>
              <a:t>课程的时候，我想做到每一个讲到的知识点都让人能够让人信服，这就需要花一些时间去准备一些例子。在这个过程中，自己也遇到过很多需要突破技术盲区的地方，例如我想要看到一条语句到底查询了多少行，这个时候我就需要知道怎么开启慢查询日志。我想让别人知道</a:t>
            </a:r>
            <a:r>
              <a:rPr lang="en-US" altLang="zh-CN" sz="2800" dirty="0">
                <a:solidFill>
                  <a:srgbClr val="333333"/>
                </a:solidFill>
                <a:latin typeface="Helvetica Neue"/>
              </a:rPr>
              <a:t>Simple Nested-Loop Join</a:t>
            </a:r>
            <a:r>
              <a:rPr lang="zh-CN" altLang="en-US" sz="2800" dirty="0">
                <a:solidFill>
                  <a:srgbClr val="333333"/>
                </a:solidFill>
                <a:latin typeface="Helvetica Neue"/>
              </a:rPr>
              <a:t>，那么我就必须关闭</a:t>
            </a:r>
            <a:r>
              <a:rPr lang="en-US" altLang="zh-CN" sz="2800" dirty="0">
                <a:solidFill>
                  <a:srgbClr val="333333"/>
                </a:solidFill>
                <a:latin typeface="Helvetica Neue"/>
              </a:rPr>
              <a:t>BNL(Block Nested-Loop Join)</a:t>
            </a:r>
            <a:r>
              <a:rPr lang="zh-CN" altLang="en-US" sz="2800" dirty="0">
                <a:solidFill>
                  <a:srgbClr val="333333"/>
                </a:solidFill>
                <a:latin typeface="Helvetica Neue"/>
              </a:rPr>
              <a:t>，那么我就需要找到</a:t>
            </a:r>
            <a:r>
              <a:rPr lang="en-US" altLang="zh-CN" sz="2800" dirty="0">
                <a:solidFill>
                  <a:srgbClr val="333333"/>
                </a:solidFill>
                <a:latin typeface="Helvetica Neue"/>
              </a:rPr>
              <a:t>MySQL</a:t>
            </a:r>
            <a:r>
              <a:rPr lang="zh-CN" altLang="en-US" sz="2800" dirty="0">
                <a:solidFill>
                  <a:srgbClr val="333333"/>
                </a:solidFill>
                <a:latin typeface="Helvetica Neue"/>
              </a:rPr>
              <a:t>的优化器选项，然后去关闭</a:t>
            </a:r>
            <a:r>
              <a:rPr lang="en-US" altLang="zh-CN" sz="2800" dirty="0">
                <a:solidFill>
                  <a:srgbClr val="333333"/>
                </a:solidFill>
                <a:latin typeface="Helvetica Neue"/>
              </a:rPr>
              <a:t>BNL</a:t>
            </a:r>
            <a:r>
              <a:rPr lang="zh-CN" altLang="en-US" sz="2800" dirty="0">
                <a:solidFill>
                  <a:srgbClr val="333333"/>
                </a:solidFill>
                <a:latin typeface="Helvetica Neue"/>
              </a:rPr>
              <a:t>优化。</a:t>
            </a:r>
            <a:endParaRPr lang="zh-CN" altLang="en-US" sz="2800" dirty="0"/>
          </a:p>
        </p:txBody>
      </p:sp>
      <p:sp>
        <p:nvSpPr>
          <p:cNvPr id="4" name="文本框 3">
            <a:extLst>
              <a:ext uri="{FF2B5EF4-FFF2-40B4-BE49-F238E27FC236}">
                <a16:creationId xmlns:a16="http://schemas.microsoft.com/office/drawing/2014/main" id="{B1CC41BE-8BDC-4BC0-8C6B-BF80F6DC226C}"/>
              </a:ext>
            </a:extLst>
          </p:cNvPr>
          <p:cNvSpPr txBox="1"/>
          <p:nvPr/>
        </p:nvSpPr>
        <p:spPr>
          <a:xfrm>
            <a:off x="827339" y="2277036"/>
            <a:ext cx="2965167" cy="585028"/>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845" tIns="45845" rIns="45845" bIns="45845" numCol="1" spcCol="38100" rtlCol="0" anchor="t">
            <a:spAutoFit/>
          </a:bodyPr>
          <a:lstStyle/>
          <a:p>
            <a:pPr marL="0" marR="0" indent="0" algn="l" defTabSz="1836439" rtl="0" fontAlgn="auto" latinLnBrk="0" hangingPunct="0">
              <a:lnSpc>
                <a:spcPct val="100000"/>
              </a:lnSpc>
              <a:spcBef>
                <a:spcPts val="0"/>
              </a:spcBef>
              <a:spcAft>
                <a:spcPts val="0"/>
              </a:spcAft>
              <a:buClrTx/>
              <a:buSzTx/>
              <a:buFontTx/>
              <a:buNone/>
              <a:tabLst/>
            </a:pPr>
            <a:r>
              <a:rPr kumimoji="0" lang="zh-CN" altLang="en-US" sz="3200" b="0" i="0" u="none" strike="noStrike" cap="none" spc="0" normalizeH="0" baseline="0" dirty="0">
                <a:ln>
                  <a:noFill/>
                </a:ln>
                <a:solidFill>
                  <a:srgbClr val="000000"/>
                </a:solidFill>
                <a:effectLst/>
                <a:uFillTx/>
                <a:latin typeface="+mj-lt"/>
                <a:ea typeface="+mj-ea"/>
                <a:cs typeface="+mj-cs"/>
                <a:sym typeface="Helvetica"/>
              </a:rPr>
              <a:t>多动手，多实践</a:t>
            </a:r>
          </a:p>
        </p:txBody>
      </p:sp>
      <p:sp>
        <p:nvSpPr>
          <p:cNvPr id="28" name="文本框 27">
            <a:extLst>
              <a:ext uri="{FF2B5EF4-FFF2-40B4-BE49-F238E27FC236}">
                <a16:creationId xmlns:a16="http://schemas.microsoft.com/office/drawing/2014/main" id="{F38A51DC-1F4A-4764-9E71-B1A1005198C9}"/>
              </a:ext>
            </a:extLst>
          </p:cNvPr>
          <p:cNvSpPr txBox="1"/>
          <p:nvPr/>
        </p:nvSpPr>
        <p:spPr>
          <a:xfrm>
            <a:off x="827338" y="7169353"/>
            <a:ext cx="4196273" cy="585028"/>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845" tIns="45845" rIns="45845" bIns="45845" numCol="1" spcCol="38100" rtlCol="0" anchor="t">
            <a:spAutoFit/>
          </a:bodyPr>
          <a:lstStyle/>
          <a:p>
            <a:pPr marL="0" marR="0" indent="0" algn="l" defTabSz="1836439" rtl="0" fontAlgn="auto" latinLnBrk="0" hangingPunct="0">
              <a:lnSpc>
                <a:spcPct val="100000"/>
              </a:lnSpc>
              <a:spcBef>
                <a:spcPts val="0"/>
              </a:spcBef>
              <a:spcAft>
                <a:spcPts val="0"/>
              </a:spcAft>
              <a:buClrTx/>
              <a:buSzTx/>
              <a:buFontTx/>
              <a:buNone/>
              <a:tabLst/>
            </a:pPr>
            <a:r>
              <a:rPr kumimoji="0" lang="zh-CN" altLang="en-US" sz="3200" b="0" i="0" u="none" strike="noStrike" cap="none" spc="0" normalizeH="0" baseline="0" dirty="0">
                <a:ln>
                  <a:noFill/>
                </a:ln>
                <a:solidFill>
                  <a:srgbClr val="000000"/>
                </a:solidFill>
                <a:effectLst/>
                <a:uFillTx/>
                <a:latin typeface="+mj-lt"/>
                <a:ea typeface="+mj-ea"/>
                <a:cs typeface="+mj-cs"/>
                <a:sym typeface="Helvetica"/>
              </a:rPr>
              <a:t>官方文档是第一手资料</a:t>
            </a:r>
          </a:p>
        </p:txBody>
      </p:sp>
      <p:sp>
        <p:nvSpPr>
          <p:cNvPr id="5" name="矩形 4">
            <a:extLst>
              <a:ext uri="{FF2B5EF4-FFF2-40B4-BE49-F238E27FC236}">
                <a16:creationId xmlns:a16="http://schemas.microsoft.com/office/drawing/2014/main" id="{3383DE76-CA4C-4FE7-AD09-4392F638B755}"/>
              </a:ext>
            </a:extLst>
          </p:cNvPr>
          <p:cNvSpPr/>
          <p:nvPr/>
        </p:nvSpPr>
        <p:spPr>
          <a:xfrm>
            <a:off x="872189" y="8178167"/>
            <a:ext cx="12192000" cy="1384995"/>
          </a:xfrm>
          <a:prstGeom prst="rect">
            <a:avLst/>
          </a:prstGeom>
        </p:spPr>
        <p:txBody>
          <a:bodyPr>
            <a:spAutoFit/>
          </a:bodyPr>
          <a:lstStyle/>
          <a:p>
            <a:r>
              <a:rPr lang="zh-CN" altLang="en-US" sz="2800" dirty="0">
                <a:solidFill>
                  <a:srgbClr val="333333"/>
                </a:solidFill>
                <a:latin typeface="Helvetica Neue"/>
              </a:rPr>
              <a:t>       官方文档是宝库！基本上所有的</a:t>
            </a:r>
            <a:r>
              <a:rPr lang="en-US" altLang="zh-CN" sz="2800" dirty="0">
                <a:solidFill>
                  <a:srgbClr val="333333"/>
                </a:solidFill>
                <a:latin typeface="Helvetica Neue"/>
              </a:rPr>
              <a:t>MySQL</a:t>
            </a:r>
            <a:r>
              <a:rPr lang="zh-CN" altLang="en-US" sz="2800" dirty="0">
                <a:solidFill>
                  <a:srgbClr val="333333"/>
                </a:solidFill>
                <a:latin typeface="Helvetica Neue"/>
              </a:rPr>
              <a:t>知识都能在官方文档中找到。如果在优化</a:t>
            </a:r>
            <a:r>
              <a:rPr lang="en-US" altLang="zh-CN" sz="2800" dirty="0">
                <a:solidFill>
                  <a:srgbClr val="333333"/>
                </a:solidFill>
                <a:latin typeface="Helvetica Neue"/>
              </a:rPr>
              <a:t>SQL</a:t>
            </a:r>
            <a:r>
              <a:rPr lang="zh-CN" altLang="en-US" sz="2800" dirty="0">
                <a:solidFill>
                  <a:srgbClr val="333333"/>
                </a:solidFill>
                <a:latin typeface="Helvetica Neue"/>
              </a:rPr>
              <a:t>语句的过程中发现有什么问题的话，除了找百度，</a:t>
            </a:r>
            <a:r>
              <a:rPr lang="en-US" altLang="zh-CN" sz="2800" dirty="0">
                <a:solidFill>
                  <a:srgbClr val="333333"/>
                </a:solidFill>
                <a:latin typeface="Helvetica Neue"/>
              </a:rPr>
              <a:t>Google</a:t>
            </a:r>
            <a:r>
              <a:rPr lang="zh-CN" altLang="en-US" sz="2800" dirty="0">
                <a:solidFill>
                  <a:srgbClr val="333333"/>
                </a:solidFill>
                <a:latin typeface="Helvetica Neue"/>
              </a:rPr>
              <a:t>，</a:t>
            </a:r>
            <a:r>
              <a:rPr lang="en-US" altLang="zh-CN" sz="2800" dirty="0">
                <a:solidFill>
                  <a:srgbClr val="333333"/>
                </a:solidFill>
                <a:latin typeface="Helvetica Neue"/>
              </a:rPr>
              <a:t>Stack Overflow</a:t>
            </a:r>
            <a:r>
              <a:rPr lang="zh-CN" altLang="en-US" sz="2800" dirty="0">
                <a:solidFill>
                  <a:srgbClr val="333333"/>
                </a:solidFill>
                <a:latin typeface="Helvetica Neue"/>
              </a:rPr>
              <a:t>之外，还可以去看下官方文档。</a:t>
            </a:r>
            <a:endParaRPr lang="zh-CN" altLang="en-US" sz="2800" dirty="0"/>
          </a:p>
        </p:txBody>
      </p:sp>
    </p:spTree>
    <p:extLst>
      <p:ext uri="{BB962C8B-B14F-4D97-AF65-F5344CB8AC3E}">
        <p14:creationId xmlns:p14="http://schemas.microsoft.com/office/powerpoint/2010/main" val="391417174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28" grpId="0"/>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73" name="Shape 305"/>
          <p:cNvSpPr/>
          <p:nvPr/>
        </p:nvSpPr>
        <p:spPr>
          <a:xfrm>
            <a:off x="9101462" y="5362818"/>
            <a:ext cx="5262723" cy="1453988"/>
          </a:xfrm>
          <a:prstGeom prst="rect">
            <a:avLst/>
          </a:prstGeom>
          <a:ln w="3175">
            <a:miter lim="400000"/>
          </a:ln>
          <a:extLst>
            <a:ext uri="{C572A759-6A51-4108-AA02-DFA0A04FC94B}">
              <ma14:wrappingTextBoxFlag xmlns="" xmlns:ma14="http://schemas.microsoft.com/office/mac/drawingml/2011/main" val="1"/>
            </a:ext>
          </a:extLst>
        </p:spPr>
        <p:txBody>
          <a:bodyPr wrap="none" lIns="34163" tIns="34163" rIns="34163" bIns="34163">
            <a:spAutoFit/>
          </a:bodyPr>
          <a:lstStyle>
            <a:lvl1pPr algn="ctr">
              <a:defRPr sz="9000">
                <a:latin typeface="Arial"/>
                <a:ea typeface="Arial"/>
                <a:cs typeface="Arial"/>
                <a:sym typeface="Arial"/>
              </a:defRPr>
            </a:lvl1pPr>
          </a:lstStyle>
          <a:p>
            <a:r>
              <a:rPr b="1" dirty="0">
                <a:latin typeface="Arial" charset="0"/>
                <a:ea typeface="Arial" charset="0"/>
                <a:cs typeface="Arial" charset="0"/>
              </a:rPr>
              <a:t>THANKS!</a:t>
            </a:r>
          </a:p>
        </p:txBody>
      </p:sp>
      <p:sp>
        <p:nvSpPr>
          <p:cNvPr id="474" name="Shape 111"/>
          <p:cNvSpPr/>
          <p:nvPr/>
        </p:nvSpPr>
        <p:spPr>
          <a:xfrm>
            <a:off x="3176892" y="14042408"/>
            <a:ext cx="1071563" cy="714376"/>
          </a:xfrm>
          <a:prstGeom prst="rect">
            <a:avLst/>
          </a:prstGeom>
          <a:solidFill>
            <a:srgbClr val="35AEF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475" name="Shape 112"/>
          <p:cNvSpPr/>
          <p:nvPr/>
        </p:nvSpPr>
        <p:spPr>
          <a:xfrm>
            <a:off x="3176892" y="14835283"/>
            <a:ext cx="1071563" cy="714376"/>
          </a:xfrm>
          <a:prstGeom prst="rect">
            <a:avLst/>
          </a:prstGeom>
          <a:solidFill>
            <a:srgbClr val="2293D6"/>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476" name="Shape 113"/>
          <p:cNvSpPr/>
          <p:nvPr/>
        </p:nvSpPr>
        <p:spPr>
          <a:xfrm>
            <a:off x="4794561" y="14042408"/>
            <a:ext cx="1071564" cy="714376"/>
          </a:xfrm>
          <a:prstGeom prst="rect">
            <a:avLst/>
          </a:prstGeom>
          <a:solidFill>
            <a:srgbClr val="00BD9C"/>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477" name="Shape 114"/>
          <p:cNvSpPr/>
          <p:nvPr/>
        </p:nvSpPr>
        <p:spPr>
          <a:xfrm>
            <a:off x="4794561" y="14835283"/>
            <a:ext cx="1071564" cy="714376"/>
          </a:xfrm>
          <a:prstGeom prst="rect">
            <a:avLst/>
          </a:prstGeom>
          <a:solidFill>
            <a:srgbClr val="00A185"/>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478" name="Shape 115"/>
          <p:cNvSpPr/>
          <p:nvPr/>
        </p:nvSpPr>
        <p:spPr>
          <a:xfrm>
            <a:off x="6412230" y="14061389"/>
            <a:ext cx="1071564" cy="714376"/>
          </a:xfrm>
          <a:prstGeom prst="rect">
            <a:avLst/>
          </a:prstGeom>
          <a:solidFill>
            <a:srgbClr val="2AE37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479" name="Shape 116"/>
          <p:cNvSpPr/>
          <p:nvPr/>
        </p:nvSpPr>
        <p:spPr>
          <a:xfrm>
            <a:off x="6412230" y="14854264"/>
            <a:ext cx="1071564" cy="714376"/>
          </a:xfrm>
          <a:prstGeom prst="rect">
            <a:avLst/>
          </a:prstGeom>
          <a:solidFill>
            <a:srgbClr val="1FCD6D"/>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480" name="Shape 117"/>
          <p:cNvSpPr/>
          <p:nvPr/>
        </p:nvSpPr>
        <p:spPr>
          <a:xfrm>
            <a:off x="8029899" y="14061389"/>
            <a:ext cx="1071563" cy="714376"/>
          </a:xfrm>
          <a:prstGeom prst="rect">
            <a:avLst/>
          </a:prstGeom>
          <a:solidFill>
            <a:srgbClr val="C059F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481" name="Shape 118"/>
          <p:cNvSpPr/>
          <p:nvPr/>
        </p:nvSpPr>
        <p:spPr>
          <a:xfrm>
            <a:off x="8029899" y="14854264"/>
            <a:ext cx="1071563" cy="714376"/>
          </a:xfrm>
          <a:prstGeom prst="rect">
            <a:avLst/>
          </a:prstGeom>
          <a:solidFill>
            <a:srgbClr val="A355B8"/>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482" name="Shape 119"/>
          <p:cNvSpPr/>
          <p:nvPr/>
        </p:nvSpPr>
        <p:spPr>
          <a:xfrm>
            <a:off x="9629151" y="14061389"/>
            <a:ext cx="1071563" cy="714376"/>
          </a:xfrm>
          <a:prstGeom prst="rect">
            <a:avLst/>
          </a:prstGeom>
          <a:solidFill>
            <a:srgbClr val="33495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483" name="Shape 120"/>
          <p:cNvSpPr/>
          <p:nvPr/>
        </p:nvSpPr>
        <p:spPr>
          <a:xfrm>
            <a:off x="9629151" y="14854264"/>
            <a:ext cx="1071563" cy="714376"/>
          </a:xfrm>
          <a:prstGeom prst="rect">
            <a:avLst/>
          </a:prstGeom>
          <a:solidFill>
            <a:srgbClr val="2C3E5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484" name="Shape 121"/>
          <p:cNvSpPr/>
          <p:nvPr/>
        </p:nvSpPr>
        <p:spPr>
          <a:xfrm>
            <a:off x="12882906" y="14080370"/>
            <a:ext cx="1071563" cy="714376"/>
          </a:xfrm>
          <a:prstGeom prst="rect">
            <a:avLst/>
          </a:prstGeom>
          <a:solidFill>
            <a:srgbClr val="E87F04"/>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485" name="Shape 122"/>
          <p:cNvSpPr/>
          <p:nvPr/>
        </p:nvSpPr>
        <p:spPr>
          <a:xfrm>
            <a:off x="12882906" y="14873245"/>
            <a:ext cx="1071563" cy="714376"/>
          </a:xfrm>
          <a:prstGeom prst="rect">
            <a:avLst/>
          </a:prstGeom>
          <a:solidFill>
            <a:srgbClr val="D5530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486" name="Shape 123"/>
          <p:cNvSpPr/>
          <p:nvPr/>
        </p:nvSpPr>
        <p:spPr>
          <a:xfrm>
            <a:off x="14500574" y="14099351"/>
            <a:ext cx="1071564" cy="714376"/>
          </a:xfrm>
          <a:prstGeom prst="rect">
            <a:avLst/>
          </a:prstGeom>
          <a:solidFill>
            <a:srgbClr val="E94A35"/>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487" name="Shape 124"/>
          <p:cNvSpPr/>
          <p:nvPr/>
        </p:nvSpPr>
        <p:spPr>
          <a:xfrm>
            <a:off x="14500574" y="14892225"/>
            <a:ext cx="1071564" cy="714376"/>
          </a:xfrm>
          <a:prstGeom prst="rect">
            <a:avLst/>
          </a:prstGeom>
          <a:solidFill>
            <a:srgbClr val="C23724"/>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488" name="Shape 125"/>
          <p:cNvSpPr/>
          <p:nvPr/>
        </p:nvSpPr>
        <p:spPr>
          <a:xfrm>
            <a:off x="16118243" y="14099351"/>
            <a:ext cx="1071564" cy="714376"/>
          </a:xfrm>
          <a:prstGeom prst="rect">
            <a:avLst/>
          </a:prstGeom>
          <a:solidFill>
            <a:srgbClr val="D1D6D8"/>
          </a:solidFill>
          <a:ln w="12700">
            <a:miter lim="400000"/>
          </a:ln>
        </p:spPr>
        <p:txBody>
          <a:bodyPr lIns="45845" tIns="45845" rIns="45845" bIns="45845" anchor="ctr"/>
          <a:lstStyle/>
          <a:p>
            <a:pPr algn="ctr">
              <a:defRPr sz="2800">
                <a:solidFill>
                  <a:srgbClr val="7D7D7D"/>
                </a:solidFill>
                <a:latin typeface="+mn-lt"/>
                <a:ea typeface="+mn-ea"/>
                <a:cs typeface="+mn-cs"/>
                <a:sym typeface="Calibri"/>
              </a:defRPr>
            </a:pPr>
            <a:endParaRPr/>
          </a:p>
        </p:txBody>
      </p:sp>
      <p:sp>
        <p:nvSpPr>
          <p:cNvPr id="489" name="Shape 126"/>
          <p:cNvSpPr/>
          <p:nvPr/>
        </p:nvSpPr>
        <p:spPr>
          <a:xfrm>
            <a:off x="16118243" y="14892225"/>
            <a:ext cx="1071564" cy="714376"/>
          </a:xfrm>
          <a:prstGeom prst="rect">
            <a:avLst/>
          </a:prstGeom>
          <a:solidFill>
            <a:srgbClr val="B6BBC1"/>
          </a:solidFill>
          <a:ln w="12700">
            <a:miter lim="400000"/>
          </a:ln>
        </p:spPr>
        <p:txBody>
          <a:bodyPr lIns="45845" tIns="45845" rIns="45845" bIns="45845" anchor="ctr"/>
          <a:lstStyle/>
          <a:p>
            <a:pPr algn="ctr">
              <a:defRPr sz="2800">
                <a:solidFill>
                  <a:srgbClr val="7D7D7D"/>
                </a:solidFill>
                <a:latin typeface="+mn-lt"/>
                <a:ea typeface="+mn-ea"/>
                <a:cs typeface="+mn-cs"/>
                <a:sym typeface="Calibri"/>
              </a:defRPr>
            </a:pPr>
            <a:endParaRPr/>
          </a:p>
        </p:txBody>
      </p:sp>
      <p:sp>
        <p:nvSpPr>
          <p:cNvPr id="490" name="Shape 127"/>
          <p:cNvSpPr/>
          <p:nvPr/>
        </p:nvSpPr>
        <p:spPr>
          <a:xfrm>
            <a:off x="17717495" y="14099351"/>
            <a:ext cx="1071564" cy="714376"/>
          </a:xfrm>
          <a:prstGeom prst="rect">
            <a:avLst/>
          </a:prstGeom>
          <a:solidFill>
            <a:srgbClr val="94A5A6"/>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491" name="Shape 128"/>
          <p:cNvSpPr/>
          <p:nvPr/>
        </p:nvSpPr>
        <p:spPr>
          <a:xfrm>
            <a:off x="17717495" y="14892225"/>
            <a:ext cx="1071564" cy="714376"/>
          </a:xfrm>
          <a:prstGeom prst="rect">
            <a:avLst/>
          </a:prstGeom>
          <a:solidFill>
            <a:srgbClr val="7F8C8D"/>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492" name="Shape 149"/>
          <p:cNvSpPr/>
          <p:nvPr/>
        </p:nvSpPr>
        <p:spPr>
          <a:xfrm>
            <a:off x="11265236" y="14080370"/>
            <a:ext cx="1071563" cy="714376"/>
          </a:xfrm>
          <a:prstGeom prst="rect">
            <a:avLst/>
          </a:prstGeom>
          <a:solidFill>
            <a:srgbClr val="FECA0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493" name="Shape 150"/>
          <p:cNvSpPr/>
          <p:nvPr/>
        </p:nvSpPr>
        <p:spPr>
          <a:xfrm>
            <a:off x="11265236" y="14873245"/>
            <a:ext cx="1071563" cy="714376"/>
          </a:xfrm>
          <a:prstGeom prst="rect">
            <a:avLst/>
          </a:prstGeom>
          <a:solidFill>
            <a:srgbClr val="FFA70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Shape 111"/>
          <p:cNvSpPr/>
          <p:nvPr/>
        </p:nvSpPr>
        <p:spPr>
          <a:xfrm>
            <a:off x="3176892" y="14042408"/>
            <a:ext cx="1071563" cy="714376"/>
          </a:xfrm>
          <a:prstGeom prst="rect">
            <a:avLst/>
          </a:prstGeom>
          <a:solidFill>
            <a:srgbClr val="35AEF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5" name="Shape 112"/>
          <p:cNvSpPr/>
          <p:nvPr/>
        </p:nvSpPr>
        <p:spPr>
          <a:xfrm>
            <a:off x="3176892" y="14835283"/>
            <a:ext cx="1071563" cy="714376"/>
          </a:xfrm>
          <a:prstGeom prst="rect">
            <a:avLst/>
          </a:prstGeom>
          <a:solidFill>
            <a:srgbClr val="2293D6"/>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6" name="Shape 113"/>
          <p:cNvSpPr/>
          <p:nvPr/>
        </p:nvSpPr>
        <p:spPr>
          <a:xfrm>
            <a:off x="4794561" y="14042408"/>
            <a:ext cx="1071564" cy="714376"/>
          </a:xfrm>
          <a:prstGeom prst="rect">
            <a:avLst/>
          </a:prstGeom>
          <a:solidFill>
            <a:srgbClr val="00BD9C"/>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7" name="Shape 114"/>
          <p:cNvSpPr/>
          <p:nvPr/>
        </p:nvSpPr>
        <p:spPr>
          <a:xfrm>
            <a:off x="4794561" y="14835283"/>
            <a:ext cx="1071564" cy="714376"/>
          </a:xfrm>
          <a:prstGeom prst="rect">
            <a:avLst/>
          </a:prstGeom>
          <a:solidFill>
            <a:srgbClr val="00A185"/>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8" name="Shape 115"/>
          <p:cNvSpPr/>
          <p:nvPr/>
        </p:nvSpPr>
        <p:spPr>
          <a:xfrm>
            <a:off x="6412230" y="14061389"/>
            <a:ext cx="1071564" cy="714376"/>
          </a:xfrm>
          <a:prstGeom prst="rect">
            <a:avLst/>
          </a:prstGeom>
          <a:solidFill>
            <a:srgbClr val="2AE37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9" name="Shape 116"/>
          <p:cNvSpPr/>
          <p:nvPr/>
        </p:nvSpPr>
        <p:spPr>
          <a:xfrm>
            <a:off x="6412230" y="14854264"/>
            <a:ext cx="1071564" cy="714376"/>
          </a:xfrm>
          <a:prstGeom prst="rect">
            <a:avLst/>
          </a:prstGeom>
          <a:solidFill>
            <a:srgbClr val="1FCD6D"/>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0" name="Shape 117"/>
          <p:cNvSpPr/>
          <p:nvPr/>
        </p:nvSpPr>
        <p:spPr>
          <a:xfrm>
            <a:off x="8029899" y="14061389"/>
            <a:ext cx="1071563" cy="714376"/>
          </a:xfrm>
          <a:prstGeom prst="rect">
            <a:avLst/>
          </a:prstGeom>
          <a:solidFill>
            <a:srgbClr val="C059F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1" name="Shape 118"/>
          <p:cNvSpPr/>
          <p:nvPr/>
        </p:nvSpPr>
        <p:spPr>
          <a:xfrm>
            <a:off x="8029899" y="14854264"/>
            <a:ext cx="1071563" cy="714376"/>
          </a:xfrm>
          <a:prstGeom prst="rect">
            <a:avLst/>
          </a:prstGeom>
          <a:solidFill>
            <a:srgbClr val="A355B8"/>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2" name="Shape 119"/>
          <p:cNvSpPr/>
          <p:nvPr/>
        </p:nvSpPr>
        <p:spPr>
          <a:xfrm>
            <a:off x="9629151" y="14061389"/>
            <a:ext cx="1071563" cy="714376"/>
          </a:xfrm>
          <a:prstGeom prst="rect">
            <a:avLst/>
          </a:prstGeom>
          <a:solidFill>
            <a:srgbClr val="33495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3" name="Shape 120"/>
          <p:cNvSpPr/>
          <p:nvPr/>
        </p:nvSpPr>
        <p:spPr>
          <a:xfrm>
            <a:off x="9629151" y="14854264"/>
            <a:ext cx="1071563" cy="714376"/>
          </a:xfrm>
          <a:prstGeom prst="rect">
            <a:avLst/>
          </a:prstGeom>
          <a:solidFill>
            <a:srgbClr val="2C3E5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4" name="Shape 121"/>
          <p:cNvSpPr/>
          <p:nvPr/>
        </p:nvSpPr>
        <p:spPr>
          <a:xfrm>
            <a:off x="12882906" y="14080370"/>
            <a:ext cx="1071563" cy="714376"/>
          </a:xfrm>
          <a:prstGeom prst="rect">
            <a:avLst/>
          </a:prstGeom>
          <a:solidFill>
            <a:srgbClr val="E87F04"/>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5" name="Shape 122"/>
          <p:cNvSpPr/>
          <p:nvPr/>
        </p:nvSpPr>
        <p:spPr>
          <a:xfrm>
            <a:off x="12882906" y="14873245"/>
            <a:ext cx="1071563" cy="714376"/>
          </a:xfrm>
          <a:prstGeom prst="rect">
            <a:avLst/>
          </a:prstGeom>
          <a:solidFill>
            <a:srgbClr val="D5530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6" name="Shape 123"/>
          <p:cNvSpPr/>
          <p:nvPr/>
        </p:nvSpPr>
        <p:spPr>
          <a:xfrm>
            <a:off x="14500574" y="14099351"/>
            <a:ext cx="1071564" cy="714376"/>
          </a:xfrm>
          <a:prstGeom prst="rect">
            <a:avLst/>
          </a:prstGeom>
          <a:solidFill>
            <a:srgbClr val="E94A35"/>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7" name="Shape 124"/>
          <p:cNvSpPr/>
          <p:nvPr/>
        </p:nvSpPr>
        <p:spPr>
          <a:xfrm>
            <a:off x="14500574" y="14892225"/>
            <a:ext cx="1071564" cy="714376"/>
          </a:xfrm>
          <a:prstGeom prst="rect">
            <a:avLst/>
          </a:prstGeom>
          <a:solidFill>
            <a:srgbClr val="C23724"/>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8" name="Shape 125"/>
          <p:cNvSpPr/>
          <p:nvPr/>
        </p:nvSpPr>
        <p:spPr>
          <a:xfrm>
            <a:off x="16118243" y="14099351"/>
            <a:ext cx="1071564" cy="714376"/>
          </a:xfrm>
          <a:prstGeom prst="rect">
            <a:avLst/>
          </a:prstGeom>
          <a:solidFill>
            <a:srgbClr val="D1D6D8"/>
          </a:solidFill>
          <a:ln w="12700">
            <a:miter lim="400000"/>
          </a:ln>
        </p:spPr>
        <p:txBody>
          <a:bodyPr lIns="45845" tIns="45845" rIns="45845" bIns="45845" anchor="ctr"/>
          <a:lstStyle/>
          <a:p>
            <a:pPr algn="ctr">
              <a:defRPr sz="2800">
                <a:solidFill>
                  <a:srgbClr val="7D7D7D"/>
                </a:solidFill>
                <a:latin typeface="+mn-lt"/>
                <a:ea typeface="+mn-ea"/>
                <a:cs typeface="+mn-cs"/>
                <a:sym typeface="Calibri"/>
              </a:defRPr>
            </a:pPr>
            <a:endParaRPr/>
          </a:p>
        </p:txBody>
      </p:sp>
      <p:sp>
        <p:nvSpPr>
          <p:cNvPr id="189" name="Shape 126"/>
          <p:cNvSpPr/>
          <p:nvPr/>
        </p:nvSpPr>
        <p:spPr>
          <a:xfrm>
            <a:off x="16118243" y="14892225"/>
            <a:ext cx="1071564" cy="714376"/>
          </a:xfrm>
          <a:prstGeom prst="rect">
            <a:avLst/>
          </a:prstGeom>
          <a:solidFill>
            <a:srgbClr val="B6BBC1"/>
          </a:solidFill>
          <a:ln w="12700">
            <a:miter lim="400000"/>
          </a:ln>
        </p:spPr>
        <p:txBody>
          <a:bodyPr lIns="45845" tIns="45845" rIns="45845" bIns="45845" anchor="ctr"/>
          <a:lstStyle/>
          <a:p>
            <a:pPr algn="ctr">
              <a:defRPr sz="2800">
                <a:solidFill>
                  <a:srgbClr val="7D7D7D"/>
                </a:solidFill>
                <a:latin typeface="+mn-lt"/>
                <a:ea typeface="+mn-ea"/>
                <a:cs typeface="+mn-cs"/>
                <a:sym typeface="Calibri"/>
              </a:defRPr>
            </a:pPr>
            <a:endParaRPr/>
          </a:p>
        </p:txBody>
      </p:sp>
      <p:sp>
        <p:nvSpPr>
          <p:cNvPr id="190" name="Shape 127"/>
          <p:cNvSpPr/>
          <p:nvPr/>
        </p:nvSpPr>
        <p:spPr>
          <a:xfrm>
            <a:off x="17717495" y="14099351"/>
            <a:ext cx="1071564" cy="714376"/>
          </a:xfrm>
          <a:prstGeom prst="rect">
            <a:avLst/>
          </a:prstGeom>
          <a:solidFill>
            <a:srgbClr val="94A5A6"/>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1" name="Shape 128"/>
          <p:cNvSpPr/>
          <p:nvPr/>
        </p:nvSpPr>
        <p:spPr>
          <a:xfrm>
            <a:off x="17717495" y="14892225"/>
            <a:ext cx="1071564" cy="714376"/>
          </a:xfrm>
          <a:prstGeom prst="rect">
            <a:avLst/>
          </a:prstGeom>
          <a:solidFill>
            <a:srgbClr val="7F8C8D"/>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2" name="Shape 149"/>
          <p:cNvSpPr/>
          <p:nvPr/>
        </p:nvSpPr>
        <p:spPr>
          <a:xfrm>
            <a:off x="11265236" y="14080370"/>
            <a:ext cx="1071563" cy="714376"/>
          </a:xfrm>
          <a:prstGeom prst="rect">
            <a:avLst/>
          </a:prstGeom>
          <a:solidFill>
            <a:srgbClr val="FECA0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3" name="Shape 150"/>
          <p:cNvSpPr/>
          <p:nvPr/>
        </p:nvSpPr>
        <p:spPr>
          <a:xfrm>
            <a:off x="11265236" y="14873245"/>
            <a:ext cx="1071563" cy="714376"/>
          </a:xfrm>
          <a:prstGeom prst="rect">
            <a:avLst/>
          </a:prstGeom>
          <a:solidFill>
            <a:srgbClr val="FFA70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4" name="Shape 2"/>
          <p:cNvSpPr/>
          <p:nvPr/>
        </p:nvSpPr>
        <p:spPr>
          <a:xfrm flipH="1">
            <a:off x="791481" y="571695"/>
            <a:ext cx="80708" cy="982266"/>
          </a:xfrm>
          <a:prstGeom prst="rect">
            <a:avLst/>
          </a:prstGeom>
          <a:solidFill>
            <a:srgbClr val="3498DB"/>
          </a:solidFill>
          <a:ln w="12700">
            <a:miter lim="400000"/>
          </a:ln>
        </p:spPr>
        <p:txBody>
          <a:bodyPr lIns="45845" tIns="45845" rIns="45845" bIns="45845" anchor="ctr"/>
          <a:lstStyle/>
          <a:p>
            <a:pPr algn="ctr">
              <a:defRPr sz="2400">
                <a:solidFill>
                  <a:srgbClr val="060C13"/>
                </a:solidFill>
              </a:defRPr>
            </a:pPr>
            <a:endParaRPr/>
          </a:p>
        </p:txBody>
      </p:sp>
      <p:sp>
        <p:nvSpPr>
          <p:cNvPr id="195" name="目录"/>
          <p:cNvSpPr/>
          <p:nvPr/>
        </p:nvSpPr>
        <p:spPr>
          <a:xfrm>
            <a:off x="872189" y="636555"/>
            <a:ext cx="20010434" cy="1137034"/>
          </a:xfrm>
          <a:prstGeom prst="rect">
            <a:avLst/>
          </a:prstGeom>
          <a:ln w="3175">
            <a:miter lim="400000"/>
          </a:ln>
          <a:extLst>
            <a:ext uri="{C572A759-6A51-4108-AA02-DFA0A04FC94B}">
              <ma14:wrappingTextBoxFlag xmlns:ma14="http://schemas.microsoft.com/office/mac/drawingml/2011/main" xmlns="" val="1"/>
            </a:ext>
          </a:extLst>
        </p:spPr>
        <p:txBody>
          <a:bodyPr lIns="45845" tIns="45845" rIns="45845" bIns="45845" anchor="ctr">
            <a:normAutofit/>
          </a:bodyPr>
          <a:lstStyle>
            <a:lvl1pPr defTabSz="1682495">
              <a:defRPr sz="5800" b="1">
                <a:latin typeface="微软雅黑"/>
                <a:ea typeface="微软雅黑"/>
                <a:cs typeface="微软雅黑"/>
                <a:sym typeface="微软雅黑"/>
              </a:defRPr>
            </a:lvl1pPr>
          </a:lstStyle>
          <a:p>
            <a:r>
              <a:rPr lang="en-US" altLang="zh-CN" dirty="0"/>
              <a:t>e</a:t>
            </a:r>
            <a:r>
              <a:rPr lang="en-US" dirty="0"/>
              <a:t>xplain</a:t>
            </a:r>
            <a:r>
              <a:rPr lang="zh-CN" altLang="en-US" dirty="0"/>
              <a:t>输出行</a:t>
            </a:r>
            <a:endParaRPr dirty="0"/>
          </a:p>
        </p:txBody>
      </p:sp>
      <p:sp>
        <p:nvSpPr>
          <p:cNvPr id="3" name="文本框 2">
            <a:extLst>
              <a:ext uri="{FF2B5EF4-FFF2-40B4-BE49-F238E27FC236}">
                <a16:creationId xmlns:a16="http://schemas.microsoft.com/office/drawing/2014/main" id="{4BBAB17D-C6B4-4252-8BDD-3F3FE7D08B22}"/>
              </a:ext>
            </a:extLst>
          </p:cNvPr>
          <p:cNvSpPr txBox="1"/>
          <p:nvPr/>
        </p:nvSpPr>
        <p:spPr>
          <a:xfrm>
            <a:off x="1147483" y="2380106"/>
            <a:ext cx="15401364" cy="1077470"/>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845" tIns="45845" rIns="45845" bIns="45845" numCol="1" spcCol="38100" rtlCol="0" anchor="t">
            <a:spAutoFit/>
          </a:bodyPr>
          <a:lstStyle/>
          <a:p>
            <a:r>
              <a:rPr lang="zh-CN" altLang="en-US" dirty="0"/>
              <a:t>一条</a:t>
            </a:r>
            <a:r>
              <a:rPr lang="en-US" altLang="zh-CN" dirty="0"/>
              <a:t>explain</a:t>
            </a:r>
            <a:r>
              <a:rPr lang="zh-CN" altLang="en-US" dirty="0"/>
              <a:t>语句的执行，会输出一张包含</a:t>
            </a:r>
            <a:r>
              <a:rPr lang="en-US" altLang="zh-CN" dirty="0"/>
              <a:t>id</a:t>
            </a:r>
            <a:r>
              <a:rPr lang="zh-CN" altLang="en-US" dirty="0"/>
              <a:t>、</a:t>
            </a:r>
            <a:r>
              <a:rPr lang="en-US" altLang="zh-CN" dirty="0" err="1"/>
              <a:t>select_type</a:t>
            </a:r>
            <a:r>
              <a:rPr lang="zh-CN" altLang="en-US" dirty="0"/>
              <a:t>、</a:t>
            </a:r>
            <a:r>
              <a:rPr lang="en-US" altLang="zh-CN" dirty="0"/>
              <a:t>table</a:t>
            </a:r>
            <a:r>
              <a:rPr lang="zh-CN" altLang="en-US" dirty="0"/>
              <a:t>、</a:t>
            </a:r>
            <a:r>
              <a:rPr lang="en-US" altLang="zh-CN" dirty="0"/>
              <a:t>partitions</a:t>
            </a:r>
            <a:r>
              <a:rPr lang="zh-CN" altLang="en-US" dirty="0"/>
              <a:t>、</a:t>
            </a:r>
            <a:r>
              <a:rPr lang="en-US" altLang="zh-CN" dirty="0"/>
              <a:t>type</a:t>
            </a:r>
            <a:r>
              <a:rPr lang="zh-CN" altLang="en-US" dirty="0"/>
              <a:t>、</a:t>
            </a:r>
            <a:r>
              <a:rPr lang="en-US" altLang="zh-CN" dirty="0" err="1"/>
              <a:t>possible_keys</a:t>
            </a:r>
            <a:r>
              <a:rPr lang="zh-CN" altLang="en-US" dirty="0"/>
              <a:t>、</a:t>
            </a:r>
            <a:r>
              <a:rPr lang="en-US" altLang="zh-CN" dirty="0"/>
              <a:t>key</a:t>
            </a:r>
            <a:r>
              <a:rPr lang="zh-CN" altLang="en-US" dirty="0"/>
              <a:t>、</a:t>
            </a:r>
            <a:r>
              <a:rPr lang="en-US" altLang="zh-CN" dirty="0" err="1"/>
              <a:t>key_len</a:t>
            </a:r>
            <a:r>
              <a:rPr lang="zh-CN" altLang="en-US" dirty="0"/>
              <a:t>、</a:t>
            </a:r>
            <a:r>
              <a:rPr lang="en-US" altLang="zh-CN" dirty="0"/>
              <a:t>ref</a:t>
            </a:r>
            <a:r>
              <a:rPr lang="zh-CN" altLang="en-US" dirty="0"/>
              <a:t>、</a:t>
            </a:r>
            <a:r>
              <a:rPr lang="en-US" altLang="zh-CN" dirty="0"/>
              <a:t>rows</a:t>
            </a:r>
            <a:r>
              <a:rPr lang="zh-CN" altLang="en-US" dirty="0"/>
              <a:t>、</a:t>
            </a:r>
            <a:r>
              <a:rPr lang="en-US" altLang="zh-CN" dirty="0"/>
              <a:t>filtered</a:t>
            </a:r>
            <a:r>
              <a:rPr lang="zh-CN" altLang="en-US" dirty="0"/>
              <a:t>、</a:t>
            </a:r>
            <a:r>
              <a:rPr lang="en-US" altLang="zh-CN" dirty="0"/>
              <a:t>Extra</a:t>
            </a:r>
            <a:r>
              <a:rPr lang="zh-CN" altLang="en-US" dirty="0"/>
              <a:t>这几个字段的表格</a:t>
            </a:r>
          </a:p>
        </p:txBody>
      </p:sp>
      <p:pic>
        <p:nvPicPr>
          <p:cNvPr id="5" name="图片 4">
            <a:extLst>
              <a:ext uri="{FF2B5EF4-FFF2-40B4-BE49-F238E27FC236}">
                <a16:creationId xmlns:a16="http://schemas.microsoft.com/office/drawing/2014/main" id="{BAFA91CE-7220-4511-8952-995DC940FD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7483" y="5207755"/>
            <a:ext cx="13635054" cy="3300490"/>
          </a:xfrm>
          <a:prstGeom prst="rect">
            <a:avLst/>
          </a:prstGeom>
        </p:spPr>
      </p:pic>
    </p:spTree>
    <p:extLst>
      <p:ext uri="{BB962C8B-B14F-4D97-AF65-F5344CB8AC3E}">
        <p14:creationId xmlns:p14="http://schemas.microsoft.com/office/powerpoint/2010/main" val="228811869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Shape 2"/>
          <p:cNvSpPr/>
          <p:nvPr/>
        </p:nvSpPr>
        <p:spPr>
          <a:xfrm flipH="1">
            <a:off x="791481" y="571695"/>
            <a:ext cx="80708" cy="982266"/>
          </a:xfrm>
          <a:prstGeom prst="rect">
            <a:avLst/>
          </a:prstGeom>
          <a:solidFill>
            <a:srgbClr val="3498DB"/>
          </a:solidFill>
          <a:ln w="12700">
            <a:miter lim="400000"/>
          </a:ln>
        </p:spPr>
        <p:txBody>
          <a:bodyPr lIns="45845" tIns="45845" rIns="45845" bIns="45845" anchor="ctr"/>
          <a:lstStyle/>
          <a:p>
            <a:pPr algn="ctr">
              <a:defRPr sz="2400">
                <a:solidFill>
                  <a:srgbClr val="060C13"/>
                </a:solidFill>
              </a:defRPr>
            </a:pPr>
            <a:endParaRPr/>
          </a:p>
        </p:txBody>
      </p:sp>
      <p:sp>
        <p:nvSpPr>
          <p:cNvPr id="199" name="同类产品对比"/>
          <p:cNvSpPr/>
          <p:nvPr/>
        </p:nvSpPr>
        <p:spPr>
          <a:xfrm>
            <a:off x="1078740" y="494311"/>
            <a:ext cx="20010434" cy="1137034"/>
          </a:xfrm>
          <a:prstGeom prst="rect">
            <a:avLst/>
          </a:prstGeom>
          <a:ln w="3175">
            <a:miter lim="400000"/>
          </a:ln>
          <a:extLst>
            <a:ext uri="{C572A759-6A51-4108-AA02-DFA0A04FC94B}">
              <ma14:wrappingTextBoxFlag xmlns="" xmlns:ma14="http://schemas.microsoft.com/office/mac/drawingml/2011/main" val="1"/>
            </a:ext>
          </a:extLst>
        </p:spPr>
        <p:txBody>
          <a:bodyPr lIns="45845" tIns="45845" rIns="45845" bIns="45845" anchor="ctr">
            <a:normAutofit/>
          </a:bodyPr>
          <a:lstStyle>
            <a:lvl1pPr defTabSz="1682495">
              <a:defRPr sz="5800" b="1">
                <a:latin typeface="微软雅黑"/>
                <a:ea typeface="微软雅黑"/>
                <a:cs typeface="微软雅黑"/>
                <a:sym typeface="微软雅黑"/>
              </a:defRPr>
            </a:lvl1pPr>
          </a:lstStyle>
          <a:p>
            <a:r>
              <a:rPr lang="en-US" altLang="zh-CN" dirty="0"/>
              <a:t>explain</a:t>
            </a:r>
            <a:r>
              <a:rPr lang="zh-CN" altLang="en-US" dirty="0"/>
              <a:t>输出行</a:t>
            </a:r>
          </a:p>
        </p:txBody>
      </p:sp>
      <p:sp>
        <p:nvSpPr>
          <p:cNvPr id="216" name="Shape 111"/>
          <p:cNvSpPr/>
          <p:nvPr/>
        </p:nvSpPr>
        <p:spPr>
          <a:xfrm>
            <a:off x="3176892" y="14073361"/>
            <a:ext cx="1071563" cy="714376"/>
          </a:xfrm>
          <a:prstGeom prst="rect">
            <a:avLst/>
          </a:prstGeom>
          <a:solidFill>
            <a:srgbClr val="35AEF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217" name="Shape 112"/>
          <p:cNvSpPr/>
          <p:nvPr/>
        </p:nvSpPr>
        <p:spPr>
          <a:xfrm>
            <a:off x="3176892" y="14866236"/>
            <a:ext cx="1071563" cy="714376"/>
          </a:xfrm>
          <a:prstGeom prst="rect">
            <a:avLst/>
          </a:prstGeom>
          <a:solidFill>
            <a:srgbClr val="2293D6"/>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218" name="Shape 113"/>
          <p:cNvSpPr/>
          <p:nvPr/>
        </p:nvSpPr>
        <p:spPr>
          <a:xfrm>
            <a:off x="4794561" y="14073361"/>
            <a:ext cx="1071564" cy="714376"/>
          </a:xfrm>
          <a:prstGeom prst="rect">
            <a:avLst/>
          </a:prstGeom>
          <a:solidFill>
            <a:srgbClr val="00BD9C"/>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219" name="Shape 114"/>
          <p:cNvSpPr/>
          <p:nvPr/>
        </p:nvSpPr>
        <p:spPr>
          <a:xfrm>
            <a:off x="4794561" y="14866236"/>
            <a:ext cx="1071564" cy="714376"/>
          </a:xfrm>
          <a:prstGeom prst="rect">
            <a:avLst/>
          </a:prstGeom>
          <a:solidFill>
            <a:srgbClr val="00A185"/>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220" name="Shape 115"/>
          <p:cNvSpPr/>
          <p:nvPr/>
        </p:nvSpPr>
        <p:spPr>
          <a:xfrm>
            <a:off x="6412230" y="14092342"/>
            <a:ext cx="1071564" cy="714376"/>
          </a:xfrm>
          <a:prstGeom prst="rect">
            <a:avLst/>
          </a:prstGeom>
          <a:solidFill>
            <a:srgbClr val="2AE37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221" name="Shape 116"/>
          <p:cNvSpPr/>
          <p:nvPr/>
        </p:nvSpPr>
        <p:spPr>
          <a:xfrm>
            <a:off x="6412230" y="14885217"/>
            <a:ext cx="1071564" cy="714376"/>
          </a:xfrm>
          <a:prstGeom prst="rect">
            <a:avLst/>
          </a:prstGeom>
          <a:solidFill>
            <a:srgbClr val="1FCD6D"/>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222" name="Shape 117"/>
          <p:cNvSpPr/>
          <p:nvPr/>
        </p:nvSpPr>
        <p:spPr>
          <a:xfrm>
            <a:off x="8029899" y="14092342"/>
            <a:ext cx="1071563" cy="714376"/>
          </a:xfrm>
          <a:prstGeom prst="rect">
            <a:avLst/>
          </a:prstGeom>
          <a:solidFill>
            <a:srgbClr val="C059F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223" name="Shape 118"/>
          <p:cNvSpPr/>
          <p:nvPr/>
        </p:nvSpPr>
        <p:spPr>
          <a:xfrm>
            <a:off x="8029899" y="14885217"/>
            <a:ext cx="1071563" cy="714376"/>
          </a:xfrm>
          <a:prstGeom prst="rect">
            <a:avLst/>
          </a:prstGeom>
          <a:solidFill>
            <a:srgbClr val="A355B8"/>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224" name="Shape 119"/>
          <p:cNvSpPr/>
          <p:nvPr/>
        </p:nvSpPr>
        <p:spPr>
          <a:xfrm>
            <a:off x="9629151" y="14092342"/>
            <a:ext cx="1071563" cy="714376"/>
          </a:xfrm>
          <a:prstGeom prst="rect">
            <a:avLst/>
          </a:prstGeom>
          <a:solidFill>
            <a:srgbClr val="33495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225" name="Shape 120"/>
          <p:cNvSpPr/>
          <p:nvPr/>
        </p:nvSpPr>
        <p:spPr>
          <a:xfrm>
            <a:off x="9629151" y="14885217"/>
            <a:ext cx="1071563" cy="714376"/>
          </a:xfrm>
          <a:prstGeom prst="rect">
            <a:avLst/>
          </a:prstGeom>
          <a:solidFill>
            <a:srgbClr val="2C3E5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226" name="Shape 121"/>
          <p:cNvSpPr/>
          <p:nvPr/>
        </p:nvSpPr>
        <p:spPr>
          <a:xfrm>
            <a:off x="12882906" y="14111323"/>
            <a:ext cx="1071563" cy="714376"/>
          </a:xfrm>
          <a:prstGeom prst="rect">
            <a:avLst/>
          </a:prstGeom>
          <a:solidFill>
            <a:srgbClr val="E87F04"/>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227" name="Shape 122"/>
          <p:cNvSpPr/>
          <p:nvPr/>
        </p:nvSpPr>
        <p:spPr>
          <a:xfrm>
            <a:off x="12882906" y="14904198"/>
            <a:ext cx="1071563" cy="714376"/>
          </a:xfrm>
          <a:prstGeom prst="rect">
            <a:avLst/>
          </a:prstGeom>
          <a:solidFill>
            <a:srgbClr val="D5530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228" name="Shape 123"/>
          <p:cNvSpPr/>
          <p:nvPr/>
        </p:nvSpPr>
        <p:spPr>
          <a:xfrm>
            <a:off x="14500574" y="14130305"/>
            <a:ext cx="1071564" cy="714376"/>
          </a:xfrm>
          <a:prstGeom prst="rect">
            <a:avLst/>
          </a:prstGeom>
          <a:solidFill>
            <a:srgbClr val="E94A35"/>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229" name="Shape 124"/>
          <p:cNvSpPr/>
          <p:nvPr/>
        </p:nvSpPr>
        <p:spPr>
          <a:xfrm>
            <a:off x="14500574" y="14923178"/>
            <a:ext cx="1071564" cy="714376"/>
          </a:xfrm>
          <a:prstGeom prst="rect">
            <a:avLst/>
          </a:prstGeom>
          <a:solidFill>
            <a:srgbClr val="C23724"/>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230" name="Shape 125"/>
          <p:cNvSpPr/>
          <p:nvPr/>
        </p:nvSpPr>
        <p:spPr>
          <a:xfrm>
            <a:off x="16118243" y="14130305"/>
            <a:ext cx="1071564" cy="714376"/>
          </a:xfrm>
          <a:prstGeom prst="rect">
            <a:avLst/>
          </a:prstGeom>
          <a:solidFill>
            <a:srgbClr val="D1D6D8"/>
          </a:solidFill>
          <a:ln w="12700">
            <a:miter lim="400000"/>
          </a:ln>
        </p:spPr>
        <p:txBody>
          <a:bodyPr lIns="45845" tIns="45845" rIns="45845" bIns="45845" anchor="ctr"/>
          <a:lstStyle/>
          <a:p>
            <a:pPr algn="ctr">
              <a:defRPr sz="2800">
                <a:solidFill>
                  <a:srgbClr val="7D7D7D"/>
                </a:solidFill>
                <a:latin typeface="+mn-lt"/>
                <a:ea typeface="+mn-ea"/>
                <a:cs typeface="+mn-cs"/>
                <a:sym typeface="Calibri"/>
              </a:defRPr>
            </a:pPr>
            <a:endParaRPr/>
          </a:p>
        </p:txBody>
      </p:sp>
      <p:sp>
        <p:nvSpPr>
          <p:cNvPr id="231" name="Shape 126"/>
          <p:cNvSpPr/>
          <p:nvPr/>
        </p:nvSpPr>
        <p:spPr>
          <a:xfrm>
            <a:off x="16118243" y="14923178"/>
            <a:ext cx="1071564" cy="714376"/>
          </a:xfrm>
          <a:prstGeom prst="rect">
            <a:avLst/>
          </a:prstGeom>
          <a:solidFill>
            <a:srgbClr val="B6BBC1"/>
          </a:solidFill>
          <a:ln w="12700">
            <a:miter lim="400000"/>
          </a:ln>
        </p:spPr>
        <p:txBody>
          <a:bodyPr lIns="45845" tIns="45845" rIns="45845" bIns="45845" anchor="ctr"/>
          <a:lstStyle/>
          <a:p>
            <a:pPr algn="ctr">
              <a:defRPr sz="2800">
                <a:solidFill>
                  <a:srgbClr val="7D7D7D"/>
                </a:solidFill>
                <a:latin typeface="+mn-lt"/>
                <a:ea typeface="+mn-ea"/>
                <a:cs typeface="+mn-cs"/>
                <a:sym typeface="Calibri"/>
              </a:defRPr>
            </a:pPr>
            <a:endParaRPr/>
          </a:p>
        </p:txBody>
      </p:sp>
      <p:sp>
        <p:nvSpPr>
          <p:cNvPr id="232" name="Shape 127"/>
          <p:cNvSpPr/>
          <p:nvPr/>
        </p:nvSpPr>
        <p:spPr>
          <a:xfrm>
            <a:off x="17717495" y="14130305"/>
            <a:ext cx="1071564" cy="714376"/>
          </a:xfrm>
          <a:prstGeom prst="rect">
            <a:avLst/>
          </a:prstGeom>
          <a:solidFill>
            <a:srgbClr val="94A5A6"/>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233" name="Shape 128"/>
          <p:cNvSpPr/>
          <p:nvPr/>
        </p:nvSpPr>
        <p:spPr>
          <a:xfrm>
            <a:off x="17717495" y="14923178"/>
            <a:ext cx="1071564" cy="714376"/>
          </a:xfrm>
          <a:prstGeom prst="rect">
            <a:avLst/>
          </a:prstGeom>
          <a:solidFill>
            <a:srgbClr val="7F8C8D"/>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234" name="Shape 149"/>
          <p:cNvSpPr/>
          <p:nvPr/>
        </p:nvSpPr>
        <p:spPr>
          <a:xfrm>
            <a:off x="11265236" y="14111323"/>
            <a:ext cx="1071563" cy="714376"/>
          </a:xfrm>
          <a:prstGeom prst="rect">
            <a:avLst/>
          </a:prstGeom>
          <a:solidFill>
            <a:srgbClr val="FECA0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235" name="Shape 150"/>
          <p:cNvSpPr/>
          <p:nvPr/>
        </p:nvSpPr>
        <p:spPr>
          <a:xfrm>
            <a:off x="11265236" y="14904198"/>
            <a:ext cx="1071563" cy="714376"/>
          </a:xfrm>
          <a:prstGeom prst="rect">
            <a:avLst/>
          </a:prstGeom>
          <a:solidFill>
            <a:srgbClr val="FFA70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graphicFrame>
        <p:nvGraphicFramePr>
          <p:cNvPr id="8" name="表格 7">
            <a:extLst>
              <a:ext uri="{FF2B5EF4-FFF2-40B4-BE49-F238E27FC236}">
                <a16:creationId xmlns:a16="http://schemas.microsoft.com/office/drawing/2014/main" id="{CC5C5AF7-E899-4ACA-96AF-21DBC4CD21C4}"/>
              </a:ext>
            </a:extLst>
          </p:cNvPr>
          <p:cNvGraphicFramePr>
            <a:graphicFrameLocks noGrp="1"/>
          </p:cNvGraphicFramePr>
          <p:nvPr>
            <p:extLst>
              <p:ext uri="{D42A27DB-BD31-4B8C-83A1-F6EECF244321}">
                <p14:modId xmlns:p14="http://schemas.microsoft.com/office/powerpoint/2010/main" val="4038754556"/>
              </p:ext>
            </p:extLst>
          </p:nvPr>
        </p:nvGraphicFramePr>
        <p:xfrm>
          <a:off x="1078738" y="2581835"/>
          <a:ext cx="16850673" cy="9000569"/>
        </p:xfrm>
        <a:graphic>
          <a:graphicData uri="http://schemas.openxmlformats.org/drawingml/2006/table">
            <a:tbl>
              <a:tblPr/>
              <a:tblGrid>
                <a:gridCol w="5616891">
                  <a:extLst>
                    <a:ext uri="{9D8B030D-6E8A-4147-A177-3AD203B41FA5}">
                      <a16:colId xmlns:a16="http://schemas.microsoft.com/office/drawing/2014/main" val="1940062182"/>
                    </a:ext>
                  </a:extLst>
                </a:gridCol>
                <a:gridCol w="5616891">
                  <a:extLst>
                    <a:ext uri="{9D8B030D-6E8A-4147-A177-3AD203B41FA5}">
                      <a16:colId xmlns:a16="http://schemas.microsoft.com/office/drawing/2014/main" val="2105212660"/>
                    </a:ext>
                  </a:extLst>
                </a:gridCol>
                <a:gridCol w="5616891">
                  <a:extLst>
                    <a:ext uri="{9D8B030D-6E8A-4147-A177-3AD203B41FA5}">
                      <a16:colId xmlns:a16="http://schemas.microsoft.com/office/drawing/2014/main" val="1057363410"/>
                    </a:ext>
                  </a:extLst>
                </a:gridCol>
              </a:tblGrid>
              <a:tr h="548673">
                <a:tc>
                  <a:txBody>
                    <a:bodyPr/>
                    <a:lstStyle/>
                    <a:p>
                      <a:pPr algn="l"/>
                      <a:r>
                        <a:rPr lang="zh-CN" altLang="en-US" sz="2400" b="1" dirty="0">
                          <a:solidFill>
                            <a:srgbClr val="000000"/>
                          </a:solidFill>
                          <a:effectLst/>
                        </a:rPr>
                        <a:t>列名</a:t>
                      </a:r>
                    </a:p>
                  </a:txBody>
                  <a:tcPr marL="123825" marR="123825" marT="57150" marB="5715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l"/>
                      <a:r>
                        <a:rPr lang="zh-CN" altLang="en-US" sz="2400" b="1">
                          <a:solidFill>
                            <a:srgbClr val="000000"/>
                          </a:solidFill>
                          <a:effectLst/>
                        </a:rPr>
                        <a:t>解释</a:t>
                      </a:r>
                    </a:p>
                  </a:txBody>
                  <a:tcPr marL="123825" marR="123825" marT="57150" marB="5715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l"/>
                      <a:r>
                        <a:rPr lang="zh-CN" altLang="en-US" sz="2400" b="1">
                          <a:solidFill>
                            <a:srgbClr val="000000"/>
                          </a:solidFill>
                          <a:effectLst/>
                        </a:rPr>
                        <a:t>官方文档解释</a:t>
                      </a:r>
                    </a:p>
                  </a:txBody>
                  <a:tcPr marL="123825" marR="123825" marT="57150" marB="5715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extLst>
                  <a:ext uri="{0D108BD9-81ED-4DB2-BD59-A6C34878D82A}">
                    <a16:rowId xmlns:a16="http://schemas.microsoft.com/office/drawing/2014/main" val="1108668886"/>
                  </a:ext>
                </a:extLst>
              </a:tr>
              <a:tr h="548673">
                <a:tc>
                  <a:txBody>
                    <a:bodyPr/>
                    <a:lstStyle/>
                    <a:p>
                      <a:pPr algn="l"/>
                      <a:r>
                        <a:rPr lang="en-US" sz="2400">
                          <a:effectLst/>
                        </a:rPr>
                        <a:t>id</a:t>
                      </a:r>
                    </a:p>
                  </a:txBody>
                  <a:tcPr marL="123825" marR="123825" marT="57150" marB="5715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l"/>
                      <a:r>
                        <a:rPr lang="zh-CN" altLang="en-US" sz="2400">
                          <a:effectLst/>
                        </a:rPr>
                        <a:t>查询</a:t>
                      </a:r>
                      <a:r>
                        <a:rPr lang="en-US" sz="2400">
                          <a:effectLst/>
                        </a:rPr>
                        <a:t>id</a:t>
                      </a:r>
                    </a:p>
                  </a:txBody>
                  <a:tcPr marL="123825" marR="123825" marT="57150" marB="5715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l"/>
                      <a:r>
                        <a:rPr lang="en-US" sz="2400">
                          <a:effectLst/>
                        </a:rPr>
                        <a:t>The SELECT identifier</a:t>
                      </a:r>
                    </a:p>
                  </a:txBody>
                  <a:tcPr marL="123825" marR="123825" marT="57150" marB="5715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extLst>
                  <a:ext uri="{0D108BD9-81ED-4DB2-BD59-A6C34878D82A}">
                    <a16:rowId xmlns:a16="http://schemas.microsoft.com/office/drawing/2014/main" val="1915640848"/>
                  </a:ext>
                </a:extLst>
              </a:tr>
              <a:tr h="548673">
                <a:tc>
                  <a:txBody>
                    <a:bodyPr/>
                    <a:lstStyle/>
                    <a:p>
                      <a:pPr algn="l"/>
                      <a:r>
                        <a:rPr lang="en-US" sz="2400">
                          <a:effectLst/>
                        </a:rPr>
                        <a:t>select_type</a:t>
                      </a:r>
                    </a:p>
                  </a:txBody>
                  <a:tcPr marL="123825" marR="123825" marT="57150" marB="5715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l"/>
                      <a:r>
                        <a:rPr lang="zh-CN" altLang="en-US" sz="2400">
                          <a:effectLst/>
                        </a:rPr>
                        <a:t>查询类型</a:t>
                      </a:r>
                    </a:p>
                  </a:txBody>
                  <a:tcPr marL="123825" marR="123825" marT="57150" marB="5715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l"/>
                      <a:r>
                        <a:rPr lang="en-US" sz="2400">
                          <a:effectLst/>
                        </a:rPr>
                        <a:t>The SELECT type</a:t>
                      </a:r>
                    </a:p>
                  </a:txBody>
                  <a:tcPr marL="123825" marR="123825" marT="57150" marB="5715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extLst>
                  <a:ext uri="{0D108BD9-81ED-4DB2-BD59-A6C34878D82A}">
                    <a16:rowId xmlns:a16="http://schemas.microsoft.com/office/drawing/2014/main" val="3869507284"/>
                  </a:ext>
                </a:extLst>
              </a:tr>
              <a:tr h="548673">
                <a:tc>
                  <a:txBody>
                    <a:bodyPr/>
                    <a:lstStyle/>
                    <a:p>
                      <a:pPr algn="l"/>
                      <a:r>
                        <a:rPr lang="en-US" sz="2400">
                          <a:effectLst/>
                        </a:rPr>
                        <a:t>table</a:t>
                      </a:r>
                    </a:p>
                  </a:txBody>
                  <a:tcPr marL="123825" marR="123825" marT="57150" marB="5715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l"/>
                      <a:r>
                        <a:rPr lang="zh-CN" altLang="en-US" sz="2400">
                          <a:effectLst/>
                        </a:rPr>
                        <a:t>表名</a:t>
                      </a:r>
                    </a:p>
                  </a:txBody>
                  <a:tcPr marL="123825" marR="123825" marT="57150" marB="5715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l"/>
                      <a:r>
                        <a:rPr lang="en-US" sz="2400">
                          <a:effectLst/>
                        </a:rPr>
                        <a:t>The table for the output row</a:t>
                      </a:r>
                    </a:p>
                  </a:txBody>
                  <a:tcPr marL="123825" marR="123825" marT="57150" marB="5715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extLst>
                  <a:ext uri="{0D108BD9-81ED-4DB2-BD59-A6C34878D82A}">
                    <a16:rowId xmlns:a16="http://schemas.microsoft.com/office/drawing/2014/main" val="3904737788"/>
                  </a:ext>
                </a:extLst>
              </a:tr>
              <a:tr h="548673">
                <a:tc>
                  <a:txBody>
                    <a:bodyPr/>
                    <a:lstStyle/>
                    <a:p>
                      <a:pPr algn="l"/>
                      <a:r>
                        <a:rPr lang="en-US" sz="2400">
                          <a:effectLst/>
                        </a:rPr>
                        <a:t>partitions</a:t>
                      </a:r>
                    </a:p>
                  </a:txBody>
                  <a:tcPr marL="123825" marR="123825" marT="57150" marB="5715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l"/>
                      <a:r>
                        <a:rPr lang="zh-CN" altLang="en-US" sz="2400">
                          <a:effectLst/>
                        </a:rPr>
                        <a:t>查询匹配的分区</a:t>
                      </a:r>
                    </a:p>
                  </a:txBody>
                  <a:tcPr marL="123825" marR="123825" marT="57150" marB="5715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l"/>
                      <a:r>
                        <a:rPr lang="en-US" sz="2400">
                          <a:effectLst/>
                        </a:rPr>
                        <a:t>The matching partitions</a:t>
                      </a:r>
                    </a:p>
                  </a:txBody>
                  <a:tcPr marL="123825" marR="123825" marT="57150" marB="5715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extLst>
                  <a:ext uri="{0D108BD9-81ED-4DB2-BD59-A6C34878D82A}">
                    <a16:rowId xmlns:a16="http://schemas.microsoft.com/office/drawing/2014/main" val="1291258659"/>
                  </a:ext>
                </a:extLst>
              </a:tr>
              <a:tr h="548673">
                <a:tc>
                  <a:txBody>
                    <a:bodyPr/>
                    <a:lstStyle/>
                    <a:p>
                      <a:pPr algn="l"/>
                      <a:r>
                        <a:rPr lang="en-US" sz="2400">
                          <a:effectLst/>
                        </a:rPr>
                        <a:t>type</a:t>
                      </a:r>
                    </a:p>
                  </a:txBody>
                  <a:tcPr marL="123825" marR="123825" marT="57150" marB="5715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l"/>
                      <a:r>
                        <a:rPr lang="zh-CN" altLang="en-US" sz="2400" dirty="0">
                          <a:effectLst/>
                        </a:rPr>
                        <a:t>关联类型</a:t>
                      </a:r>
                    </a:p>
                  </a:txBody>
                  <a:tcPr marL="123825" marR="123825" marT="57150" marB="5715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l"/>
                      <a:r>
                        <a:rPr lang="en-US" sz="2400">
                          <a:effectLst/>
                        </a:rPr>
                        <a:t>The join type</a:t>
                      </a:r>
                    </a:p>
                  </a:txBody>
                  <a:tcPr marL="123825" marR="123825" marT="57150" marB="5715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extLst>
                  <a:ext uri="{0D108BD9-81ED-4DB2-BD59-A6C34878D82A}">
                    <a16:rowId xmlns:a16="http://schemas.microsoft.com/office/drawing/2014/main" val="3239981785"/>
                  </a:ext>
                </a:extLst>
              </a:tr>
              <a:tr h="922237">
                <a:tc>
                  <a:txBody>
                    <a:bodyPr/>
                    <a:lstStyle/>
                    <a:p>
                      <a:pPr algn="l"/>
                      <a:r>
                        <a:rPr lang="en-US" sz="2400">
                          <a:effectLst/>
                        </a:rPr>
                        <a:t>possible_keys</a:t>
                      </a:r>
                    </a:p>
                  </a:txBody>
                  <a:tcPr marL="123825" marR="123825" marT="57150" marB="5715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l"/>
                      <a:r>
                        <a:rPr lang="en-US" sz="2400">
                          <a:effectLst/>
                        </a:rPr>
                        <a:t>MySQL</a:t>
                      </a:r>
                      <a:r>
                        <a:rPr lang="zh-CN" altLang="en-US" sz="2400">
                          <a:effectLst/>
                        </a:rPr>
                        <a:t>优化器可能选择的索引</a:t>
                      </a:r>
                      <a:r>
                        <a:rPr lang="en-US" sz="2400">
                          <a:effectLst/>
                        </a:rPr>
                        <a:t>key</a:t>
                      </a:r>
                    </a:p>
                  </a:txBody>
                  <a:tcPr marL="123825" marR="123825" marT="57150" marB="5715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l"/>
                      <a:r>
                        <a:rPr lang="en-US" sz="2400">
                          <a:effectLst/>
                        </a:rPr>
                        <a:t>The possible indexes to choose</a:t>
                      </a:r>
                    </a:p>
                  </a:txBody>
                  <a:tcPr marL="123825" marR="123825" marT="57150" marB="5715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extLst>
                  <a:ext uri="{0D108BD9-81ED-4DB2-BD59-A6C34878D82A}">
                    <a16:rowId xmlns:a16="http://schemas.microsoft.com/office/drawing/2014/main" val="1549392861"/>
                  </a:ext>
                </a:extLst>
              </a:tr>
              <a:tr h="922237">
                <a:tc>
                  <a:txBody>
                    <a:bodyPr/>
                    <a:lstStyle/>
                    <a:p>
                      <a:pPr algn="l"/>
                      <a:r>
                        <a:rPr lang="en-US" sz="2400">
                          <a:effectLst/>
                        </a:rPr>
                        <a:t>key</a:t>
                      </a:r>
                    </a:p>
                  </a:txBody>
                  <a:tcPr marL="123825" marR="123825" marT="57150" marB="5715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l"/>
                      <a:r>
                        <a:rPr lang="zh-CN" altLang="en-US" sz="2400">
                          <a:effectLst/>
                        </a:rPr>
                        <a:t>实际执行查询时选择的索引</a:t>
                      </a:r>
                      <a:r>
                        <a:rPr lang="en-US" altLang="zh-CN" sz="2400">
                          <a:effectLst/>
                        </a:rPr>
                        <a:t>key</a:t>
                      </a:r>
                    </a:p>
                  </a:txBody>
                  <a:tcPr marL="123825" marR="123825" marT="57150" marB="5715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l"/>
                      <a:r>
                        <a:rPr lang="en-US" sz="2400">
                          <a:effectLst/>
                        </a:rPr>
                        <a:t>The index actually chosen</a:t>
                      </a:r>
                    </a:p>
                  </a:txBody>
                  <a:tcPr marL="123825" marR="123825" marT="57150" marB="5715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extLst>
                  <a:ext uri="{0D108BD9-81ED-4DB2-BD59-A6C34878D82A}">
                    <a16:rowId xmlns:a16="http://schemas.microsoft.com/office/drawing/2014/main" val="1182155958"/>
                  </a:ext>
                </a:extLst>
              </a:tr>
              <a:tr h="548673">
                <a:tc>
                  <a:txBody>
                    <a:bodyPr/>
                    <a:lstStyle/>
                    <a:p>
                      <a:pPr algn="l"/>
                      <a:r>
                        <a:rPr lang="en-US" sz="2400">
                          <a:effectLst/>
                        </a:rPr>
                        <a:t>key_len</a:t>
                      </a:r>
                    </a:p>
                  </a:txBody>
                  <a:tcPr marL="123825" marR="123825" marT="57150" marB="5715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l"/>
                      <a:r>
                        <a:rPr lang="zh-CN" altLang="en-US" sz="2400" dirty="0" smtClean="0">
                          <a:effectLst/>
                        </a:rPr>
                        <a:t>选择的索引的使用长度</a:t>
                      </a:r>
                      <a:endParaRPr lang="en-US" sz="2400" dirty="0">
                        <a:effectLst/>
                      </a:endParaRPr>
                    </a:p>
                  </a:txBody>
                  <a:tcPr marL="123825" marR="123825" marT="57150" marB="5715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l"/>
                      <a:r>
                        <a:rPr lang="en-US" sz="2400">
                          <a:effectLst/>
                        </a:rPr>
                        <a:t>The length of the chosen key</a:t>
                      </a:r>
                    </a:p>
                  </a:txBody>
                  <a:tcPr marL="123825" marR="123825" marT="57150" marB="5715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extLst>
                  <a:ext uri="{0D108BD9-81ED-4DB2-BD59-A6C34878D82A}">
                    <a16:rowId xmlns:a16="http://schemas.microsoft.com/office/drawing/2014/main" val="2318190898"/>
                  </a:ext>
                </a:extLst>
              </a:tr>
              <a:tr h="922237">
                <a:tc>
                  <a:txBody>
                    <a:bodyPr/>
                    <a:lstStyle/>
                    <a:p>
                      <a:pPr algn="l"/>
                      <a:r>
                        <a:rPr lang="en-US" sz="2400">
                          <a:effectLst/>
                        </a:rPr>
                        <a:t>ref</a:t>
                      </a:r>
                    </a:p>
                  </a:txBody>
                  <a:tcPr marL="123825" marR="123825" marT="57150" marB="5715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l"/>
                      <a:r>
                        <a:rPr lang="en-US" altLang="zh-CN" sz="2400">
                          <a:effectLst/>
                        </a:rPr>
                        <a:t>join</a:t>
                      </a:r>
                      <a:r>
                        <a:rPr lang="zh-CN" altLang="en-US" sz="2400">
                          <a:effectLst/>
                        </a:rPr>
                        <a:t>时对比的字段</a:t>
                      </a:r>
                    </a:p>
                  </a:txBody>
                  <a:tcPr marL="123825" marR="123825" marT="57150" marB="5715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l"/>
                      <a:r>
                        <a:rPr lang="en-US" sz="2400" dirty="0">
                          <a:effectLst/>
                        </a:rPr>
                        <a:t>The columns compared to the index</a:t>
                      </a:r>
                    </a:p>
                  </a:txBody>
                  <a:tcPr marL="123825" marR="123825" marT="57150" marB="5715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extLst>
                  <a:ext uri="{0D108BD9-81ED-4DB2-BD59-A6C34878D82A}">
                    <a16:rowId xmlns:a16="http://schemas.microsoft.com/office/drawing/2014/main" val="3034050943"/>
                  </a:ext>
                </a:extLst>
              </a:tr>
              <a:tr h="922237">
                <a:tc>
                  <a:txBody>
                    <a:bodyPr/>
                    <a:lstStyle/>
                    <a:p>
                      <a:pPr algn="l"/>
                      <a:r>
                        <a:rPr lang="en-US" sz="2400">
                          <a:effectLst/>
                        </a:rPr>
                        <a:t>rows</a:t>
                      </a:r>
                    </a:p>
                  </a:txBody>
                  <a:tcPr marL="123825" marR="123825" marT="57150" marB="5715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l"/>
                      <a:r>
                        <a:rPr lang="zh-CN" altLang="en-US" sz="2400">
                          <a:effectLst/>
                        </a:rPr>
                        <a:t>预估执行查询时扫描的行数</a:t>
                      </a:r>
                    </a:p>
                  </a:txBody>
                  <a:tcPr marL="123825" marR="123825" marT="57150" marB="5715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l"/>
                      <a:r>
                        <a:rPr lang="en-US" sz="2400">
                          <a:effectLst/>
                        </a:rPr>
                        <a:t>Estimate of rows to be examined</a:t>
                      </a:r>
                    </a:p>
                  </a:txBody>
                  <a:tcPr marL="123825" marR="123825" marT="57150" marB="5715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extLst>
                  <a:ext uri="{0D108BD9-81ED-4DB2-BD59-A6C34878D82A}">
                    <a16:rowId xmlns:a16="http://schemas.microsoft.com/office/drawing/2014/main" val="537373901"/>
                  </a:ext>
                </a:extLst>
              </a:tr>
              <a:tr h="922237">
                <a:tc>
                  <a:txBody>
                    <a:bodyPr/>
                    <a:lstStyle/>
                    <a:p>
                      <a:pPr algn="l"/>
                      <a:r>
                        <a:rPr lang="en-US" sz="2400">
                          <a:effectLst/>
                        </a:rPr>
                        <a:t>filtered</a:t>
                      </a:r>
                    </a:p>
                  </a:txBody>
                  <a:tcPr marL="123825" marR="123825" marT="57150" marB="5715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l"/>
                      <a:r>
                        <a:rPr lang="zh-CN" altLang="en-US" sz="2400">
                          <a:effectLst/>
                        </a:rPr>
                        <a:t>根据表查询条件过滤的扫描行数百分值</a:t>
                      </a:r>
                    </a:p>
                  </a:txBody>
                  <a:tcPr marL="123825" marR="123825" marT="57150" marB="5715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l"/>
                      <a:r>
                        <a:rPr lang="en-US" sz="2400">
                          <a:effectLst/>
                        </a:rPr>
                        <a:t>Percentage of rows filtered by table condition</a:t>
                      </a:r>
                    </a:p>
                  </a:txBody>
                  <a:tcPr marL="123825" marR="123825" marT="57150" marB="5715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extLst>
                  <a:ext uri="{0D108BD9-81ED-4DB2-BD59-A6C34878D82A}">
                    <a16:rowId xmlns:a16="http://schemas.microsoft.com/office/drawing/2014/main" val="200815411"/>
                  </a:ext>
                </a:extLst>
              </a:tr>
              <a:tr h="548673">
                <a:tc>
                  <a:txBody>
                    <a:bodyPr/>
                    <a:lstStyle/>
                    <a:p>
                      <a:pPr algn="l"/>
                      <a:r>
                        <a:rPr lang="en-US" sz="2400">
                          <a:effectLst/>
                        </a:rPr>
                        <a:t>Extra</a:t>
                      </a:r>
                    </a:p>
                  </a:txBody>
                  <a:tcPr marL="123825" marR="123825" marT="57150" marB="5715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l"/>
                      <a:r>
                        <a:rPr lang="zh-CN" altLang="en-US" sz="2400">
                          <a:effectLst/>
                        </a:rPr>
                        <a:t>额外信息</a:t>
                      </a:r>
                    </a:p>
                  </a:txBody>
                  <a:tcPr marL="123825" marR="123825" marT="57150" marB="5715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l"/>
                      <a:r>
                        <a:rPr lang="en-US" sz="2400" dirty="0">
                          <a:effectLst/>
                        </a:rPr>
                        <a:t>Additional information</a:t>
                      </a:r>
                    </a:p>
                  </a:txBody>
                  <a:tcPr marL="123825" marR="123825" marT="57150" marB="5715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extLst>
                  <a:ext uri="{0D108BD9-81ED-4DB2-BD59-A6C34878D82A}">
                    <a16:rowId xmlns:a16="http://schemas.microsoft.com/office/drawing/2014/main" val="2845364666"/>
                  </a:ext>
                </a:extLst>
              </a:tr>
            </a:tbl>
          </a:graphicData>
        </a:graphic>
      </p:graphicFrame>
    </p:spTree>
    <p:extLst>
      <p:ext uri="{BB962C8B-B14F-4D97-AF65-F5344CB8AC3E}">
        <p14:creationId xmlns:p14="http://schemas.microsoft.com/office/powerpoint/2010/main" val="145965926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Shape 111"/>
          <p:cNvSpPr/>
          <p:nvPr/>
        </p:nvSpPr>
        <p:spPr>
          <a:xfrm>
            <a:off x="3176892" y="14042408"/>
            <a:ext cx="1071563" cy="714376"/>
          </a:xfrm>
          <a:prstGeom prst="rect">
            <a:avLst/>
          </a:prstGeom>
          <a:solidFill>
            <a:srgbClr val="35AEF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5" name="Shape 112"/>
          <p:cNvSpPr/>
          <p:nvPr/>
        </p:nvSpPr>
        <p:spPr>
          <a:xfrm>
            <a:off x="3176892" y="14835283"/>
            <a:ext cx="1071563" cy="714376"/>
          </a:xfrm>
          <a:prstGeom prst="rect">
            <a:avLst/>
          </a:prstGeom>
          <a:solidFill>
            <a:srgbClr val="2293D6"/>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6" name="Shape 113"/>
          <p:cNvSpPr/>
          <p:nvPr/>
        </p:nvSpPr>
        <p:spPr>
          <a:xfrm>
            <a:off x="4794561" y="14042408"/>
            <a:ext cx="1071564" cy="714376"/>
          </a:xfrm>
          <a:prstGeom prst="rect">
            <a:avLst/>
          </a:prstGeom>
          <a:solidFill>
            <a:srgbClr val="00BD9C"/>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7" name="Shape 114"/>
          <p:cNvSpPr/>
          <p:nvPr/>
        </p:nvSpPr>
        <p:spPr>
          <a:xfrm>
            <a:off x="4794561" y="14835283"/>
            <a:ext cx="1071564" cy="714376"/>
          </a:xfrm>
          <a:prstGeom prst="rect">
            <a:avLst/>
          </a:prstGeom>
          <a:solidFill>
            <a:srgbClr val="00A185"/>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8" name="Shape 115"/>
          <p:cNvSpPr/>
          <p:nvPr/>
        </p:nvSpPr>
        <p:spPr>
          <a:xfrm>
            <a:off x="6412230" y="14061389"/>
            <a:ext cx="1071564" cy="714376"/>
          </a:xfrm>
          <a:prstGeom prst="rect">
            <a:avLst/>
          </a:prstGeom>
          <a:solidFill>
            <a:srgbClr val="2AE37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9" name="Shape 116"/>
          <p:cNvSpPr/>
          <p:nvPr/>
        </p:nvSpPr>
        <p:spPr>
          <a:xfrm>
            <a:off x="6412230" y="14854264"/>
            <a:ext cx="1071564" cy="714376"/>
          </a:xfrm>
          <a:prstGeom prst="rect">
            <a:avLst/>
          </a:prstGeom>
          <a:solidFill>
            <a:srgbClr val="1FCD6D"/>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0" name="Shape 117"/>
          <p:cNvSpPr/>
          <p:nvPr/>
        </p:nvSpPr>
        <p:spPr>
          <a:xfrm>
            <a:off x="8029899" y="14061389"/>
            <a:ext cx="1071563" cy="714376"/>
          </a:xfrm>
          <a:prstGeom prst="rect">
            <a:avLst/>
          </a:prstGeom>
          <a:solidFill>
            <a:srgbClr val="C059F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1" name="Shape 118"/>
          <p:cNvSpPr/>
          <p:nvPr/>
        </p:nvSpPr>
        <p:spPr>
          <a:xfrm>
            <a:off x="8029899" y="14854264"/>
            <a:ext cx="1071563" cy="714376"/>
          </a:xfrm>
          <a:prstGeom prst="rect">
            <a:avLst/>
          </a:prstGeom>
          <a:solidFill>
            <a:srgbClr val="A355B8"/>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2" name="Shape 119"/>
          <p:cNvSpPr/>
          <p:nvPr/>
        </p:nvSpPr>
        <p:spPr>
          <a:xfrm>
            <a:off x="9629151" y="14061389"/>
            <a:ext cx="1071563" cy="714376"/>
          </a:xfrm>
          <a:prstGeom prst="rect">
            <a:avLst/>
          </a:prstGeom>
          <a:solidFill>
            <a:srgbClr val="33495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3" name="Shape 120"/>
          <p:cNvSpPr/>
          <p:nvPr/>
        </p:nvSpPr>
        <p:spPr>
          <a:xfrm>
            <a:off x="9629151" y="14854264"/>
            <a:ext cx="1071563" cy="714376"/>
          </a:xfrm>
          <a:prstGeom prst="rect">
            <a:avLst/>
          </a:prstGeom>
          <a:solidFill>
            <a:srgbClr val="2C3E5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4" name="Shape 121"/>
          <p:cNvSpPr/>
          <p:nvPr/>
        </p:nvSpPr>
        <p:spPr>
          <a:xfrm>
            <a:off x="12882906" y="14080370"/>
            <a:ext cx="1071563" cy="714376"/>
          </a:xfrm>
          <a:prstGeom prst="rect">
            <a:avLst/>
          </a:prstGeom>
          <a:solidFill>
            <a:srgbClr val="E87F04"/>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5" name="Shape 122"/>
          <p:cNvSpPr/>
          <p:nvPr/>
        </p:nvSpPr>
        <p:spPr>
          <a:xfrm>
            <a:off x="12882906" y="14873245"/>
            <a:ext cx="1071563" cy="714376"/>
          </a:xfrm>
          <a:prstGeom prst="rect">
            <a:avLst/>
          </a:prstGeom>
          <a:solidFill>
            <a:srgbClr val="D5530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6" name="Shape 123"/>
          <p:cNvSpPr/>
          <p:nvPr/>
        </p:nvSpPr>
        <p:spPr>
          <a:xfrm>
            <a:off x="14500574" y="14099351"/>
            <a:ext cx="1071564" cy="714376"/>
          </a:xfrm>
          <a:prstGeom prst="rect">
            <a:avLst/>
          </a:prstGeom>
          <a:solidFill>
            <a:srgbClr val="E94A35"/>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7" name="Shape 124"/>
          <p:cNvSpPr/>
          <p:nvPr/>
        </p:nvSpPr>
        <p:spPr>
          <a:xfrm>
            <a:off x="14500574" y="14892225"/>
            <a:ext cx="1071564" cy="714376"/>
          </a:xfrm>
          <a:prstGeom prst="rect">
            <a:avLst/>
          </a:prstGeom>
          <a:solidFill>
            <a:srgbClr val="C23724"/>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8" name="Shape 125"/>
          <p:cNvSpPr/>
          <p:nvPr/>
        </p:nvSpPr>
        <p:spPr>
          <a:xfrm>
            <a:off x="16118243" y="14099351"/>
            <a:ext cx="1071564" cy="714376"/>
          </a:xfrm>
          <a:prstGeom prst="rect">
            <a:avLst/>
          </a:prstGeom>
          <a:solidFill>
            <a:srgbClr val="D1D6D8"/>
          </a:solidFill>
          <a:ln w="12700">
            <a:miter lim="400000"/>
          </a:ln>
        </p:spPr>
        <p:txBody>
          <a:bodyPr lIns="45845" tIns="45845" rIns="45845" bIns="45845" anchor="ctr"/>
          <a:lstStyle/>
          <a:p>
            <a:pPr algn="ctr">
              <a:defRPr sz="2800">
                <a:solidFill>
                  <a:srgbClr val="7D7D7D"/>
                </a:solidFill>
                <a:latin typeface="+mn-lt"/>
                <a:ea typeface="+mn-ea"/>
                <a:cs typeface="+mn-cs"/>
                <a:sym typeface="Calibri"/>
              </a:defRPr>
            </a:pPr>
            <a:endParaRPr/>
          </a:p>
        </p:txBody>
      </p:sp>
      <p:sp>
        <p:nvSpPr>
          <p:cNvPr id="189" name="Shape 126"/>
          <p:cNvSpPr/>
          <p:nvPr/>
        </p:nvSpPr>
        <p:spPr>
          <a:xfrm>
            <a:off x="16118243" y="14892225"/>
            <a:ext cx="1071564" cy="714376"/>
          </a:xfrm>
          <a:prstGeom prst="rect">
            <a:avLst/>
          </a:prstGeom>
          <a:solidFill>
            <a:srgbClr val="B6BBC1"/>
          </a:solidFill>
          <a:ln w="12700">
            <a:miter lim="400000"/>
          </a:ln>
        </p:spPr>
        <p:txBody>
          <a:bodyPr lIns="45845" tIns="45845" rIns="45845" bIns="45845" anchor="ctr"/>
          <a:lstStyle/>
          <a:p>
            <a:pPr algn="ctr">
              <a:defRPr sz="2800">
                <a:solidFill>
                  <a:srgbClr val="7D7D7D"/>
                </a:solidFill>
                <a:latin typeface="+mn-lt"/>
                <a:ea typeface="+mn-ea"/>
                <a:cs typeface="+mn-cs"/>
                <a:sym typeface="Calibri"/>
              </a:defRPr>
            </a:pPr>
            <a:endParaRPr/>
          </a:p>
        </p:txBody>
      </p:sp>
      <p:sp>
        <p:nvSpPr>
          <p:cNvPr id="190" name="Shape 127"/>
          <p:cNvSpPr/>
          <p:nvPr/>
        </p:nvSpPr>
        <p:spPr>
          <a:xfrm>
            <a:off x="17717495" y="14099351"/>
            <a:ext cx="1071564" cy="714376"/>
          </a:xfrm>
          <a:prstGeom prst="rect">
            <a:avLst/>
          </a:prstGeom>
          <a:solidFill>
            <a:srgbClr val="94A5A6"/>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1" name="Shape 128"/>
          <p:cNvSpPr/>
          <p:nvPr/>
        </p:nvSpPr>
        <p:spPr>
          <a:xfrm>
            <a:off x="17717495" y="14892225"/>
            <a:ext cx="1071564" cy="714376"/>
          </a:xfrm>
          <a:prstGeom prst="rect">
            <a:avLst/>
          </a:prstGeom>
          <a:solidFill>
            <a:srgbClr val="7F8C8D"/>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2" name="Shape 149"/>
          <p:cNvSpPr/>
          <p:nvPr/>
        </p:nvSpPr>
        <p:spPr>
          <a:xfrm>
            <a:off x="11265236" y="14080370"/>
            <a:ext cx="1071563" cy="714376"/>
          </a:xfrm>
          <a:prstGeom prst="rect">
            <a:avLst/>
          </a:prstGeom>
          <a:solidFill>
            <a:srgbClr val="FECA0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3" name="Shape 150"/>
          <p:cNvSpPr/>
          <p:nvPr/>
        </p:nvSpPr>
        <p:spPr>
          <a:xfrm>
            <a:off x="11265236" y="14873245"/>
            <a:ext cx="1071563" cy="714376"/>
          </a:xfrm>
          <a:prstGeom prst="rect">
            <a:avLst/>
          </a:prstGeom>
          <a:solidFill>
            <a:srgbClr val="FFA70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4" name="Shape 2"/>
          <p:cNvSpPr/>
          <p:nvPr/>
        </p:nvSpPr>
        <p:spPr>
          <a:xfrm flipH="1">
            <a:off x="791481" y="571695"/>
            <a:ext cx="80708" cy="982266"/>
          </a:xfrm>
          <a:prstGeom prst="rect">
            <a:avLst/>
          </a:prstGeom>
          <a:solidFill>
            <a:srgbClr val="3498DB"/>
          </a:solidFill>
          <a:ln w="12700">
            <a:miter lim="400000"/>
          </a:ln>
        </p:spPr>
        <p:txBody>
          <a:bodyPr lIns="45845" tIns="45845" rIns="45845" bIns="45845" anchor="ctr"/>
          <a:lstStyle/>
          <a:p>
            <a:pPr algn="ctr">
              <a:defRPr sz="2400">
                <a:solidFill>
                  <a:srgbClr val="060C13"/>
                </a:solidFill>
              </a:defRPr>
            </a:pPr>
            <a:endParaRPr/>
          </a:p>
        </p:txBody>
      </p:sp>
      <p:sp>
        <p:nvSpPr>
          <p:cNvPr id="195" name="目录"/>
          <p:cNvSpPr/>
          <p:nvPr/>
        </p:nvSpPr>
        <p:spPr>
          <a:xfrm>
            <a:off x="1078740" y="494311"/>
            <a:ext cx="20010434" cy="1137034"/>
          </a:xfrm>
          <a:prstGeom prst="rect">
            <a:avLst/>
          </a:prstGeom>
          <a:ln w="3175">
            <a:miter lim="400000"/>
          </a:ln>
          <a:extLst>
            <a:ext uri="{C572A759-6A51-4108-AA02-DFA0A04FC94B}">
              <ma14:wrappingTextBoxFlag xmlns:ma14="http://schemas.microsoft.com/office/mac/drawingml/2011/main" xmlns="" val="1"/>
            </a:ext>
          </a:extLst>
        </p:spPr>
        <p:txBody>
          <a:bodyPr lIns="45845" tIns="45845" rIns="45845" bIns="45845" anchor="ctr">
            <a:normAutofit/>
          </a:bodyPr>
          <a:lstStyle>
            <a:lvl1pPr defTabSz="1682495">
              <a:defRPr sz="5800" b="1">
                <a:latin typeface="微软雅黑"/>
                <a:ea typeface="微软雅黑"/>
                <a:cs typeface="微软雅黑"/>
                <a:sym typeface="微软雅黑"/>
              </a:defRPr>
            </a:lvl1pPr>
          </a:lstStyle>
          <a:p>
            <a:r>
              <a:rPr lang="en-US" altLang="zh-CN" dirty="0"/>
              <a:t>explain</a:t>
            </a:r>
            <a:r>
              <a:rPr lang="zh-CN" altLang="en-US" dirty="0"/>
              <a:t>输出行</a:t>
            </a:r>
          </a:p>
        </p:txBody>
      </p:sp>
      <p:sp>
        <p:nvSpPr>
          <p:cNvPr id="3" name="文本框 2">
            <a:extLst>
              <a:ext uri="{FF2B5EF4-FFF2-40B4-BE49-F238E27FC236}">
                <a16:creationId xmlns:a16="http://schemas.microsoft.com/office/drawing/2014/main" id="{1D5B7188-69AB-4BA2-923E-3BB1788A5097}"/>
              </a:ext>
            </a:extLst>
          </p:cNvPr>
          <p:cNvSpPr txBox="1"/>
          <p:nvPr/>
        </p:nvSpPr>
        <p:spPr>
          <a:xfrm>
            <a:off x="1078740" y="2384612"/>
            <a:ext cx="16638755" cy="1877689"/>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845" tIns="45845" rIns="45845" bIns="45845" numCol="1" spcCol="38100" rtlCol="0" anchor="t">
            <a:spAutoFit/>
          </a:bodyPr>
          <a:lstStyle/>
          <a:p>
            <a:pPr marL="457200" marR="0" indent="-457200" algn="l" defTabSz="1836439" rtl="0" fontAlgn="auto" latinLnBrk="0" hangingPunct="0">
              <a:lnSpc>
                <a:spcPct val="100000"/>
              </a:lnSpc>
              <a:spcBef>
                <a:spcPts val="0"/>
              </a:spcBef>
              <a:spcAft>
                <a:spcPts val="0"/>
              </a:spcAft>
              <a:buClrTx/>
              <a:buSzTx/>
              <a:buFont typeface="Arial" panose="020B0604020202020204" pitchFamily="34" charset="0"/>
              <a:buChar char="•"/>
              <a:tabLst/>
            </a:pPr>
            <a:r>
              <a:rPr kumimoji="0" lang="en-US" altLang="zh-CN" sz="3200" b="0" i="0" u="none" strike="noStrike" cap="none" spc="0" normalizeH="0" baseline="0" dirty="0">
                <a:ln>
                  <a:noFill/>
                </a:ln>
                <a:solidFill>
                  <a:srgbClr val="000000"/>
                </a:solidFill>
                <a:effectLst/>
                <a:uFillTx/>
                <a:latin typeface="+mj-lt"/>
                <a:ea typeface="+mj-ea"/>
                <a:cs typeface="+mj-cs"/>
                <a:sym typeface="Helvetica"/>
              </a:rPr>
              <a:t>id</a:t>
            </a:r>
          </a:p>
          <a:p>
            <a:r>
              <a:rPr lang="en-US" altLang="zh-CN" sz="2800" dirty="0"/>
              <a:t>       select</a:t>
            </a:r>
            <a:r>
              <a:rPr lang="zh-CN" altLang="en-US" sz="2800" dirty="0"/>
              <a:t>查询语句的执行序列号。当</a:t>
            </a:r>
            <a:r>
              <a:rPr lang="en-US" altLang="zh-CN" sz="2800" dirty="0"/>
              <a:t>explain</a:t>
            </a:r>
            <a:r>
              <a:rPr lang="zh-CN" altLang="en-US" sz="2800" dirty="0"/>
              <a:t>表的某一行代表</a:t>
            </a:r>
            <a:r>
              <a:rPr lang="en-US" altLang="zh-CN" sz="2800" dirty="0"/>
              <a:t>union</a:t>
            </a:r>
            <a:r>
              <a:rPr lang="zh-CN" altLang="en-US" sz="2800" dirty="0"/>
              <a:t>的结果值时，</a:t>
            </a:r>
            <a:r>
              <a:rPr lang="en-US" altLang="zh-CN" sz="2800" dirty="0"/>
              <a:t>id</a:t>
            </a:r>
            <a:r>
              <a:rPr lang="zh-CN" altLang="en-US" sz="2800" dirty="0"/>
              <a:t>值为</a:t>
            </a:r>
            <a:r>
              <a:rPr lang="en-US" altLang="zh-CN" sz="2800" dirty="0"/>
              <a:t>null</a:t>
            </a:r>
            <a:r>
              <a:rPr lang="zh-CN" altLang="en-US" sz="2800" dirty="0"/>
              <a:t>。在这种情况下，这一行的</a:t>
            </a:r>
            <a:r>
              <a:rPr lang="en-US" altLang="zh-CN" sz="2800" dirty="0"/>
              <a:t>table</a:t>
            </a:r>
            <a:r>
              <a:rPr lang="zh-CN" altLang="en-US" sz="2800" dirty="0"/>
              <a:t>字段值会以类似</a:t>
            </a:r>
            <a:r>
              <a:rPr lang="en-US" altLang="zh-CN" sz="2800" dirty="0" smtClean="0"/>
              <a:t>&lt;</a:t>
            </a:r>
            <a:r>
              <a:rPr lang="en-US" altLang="zh-CN" sz="2800" i="1" dirty="0" smtClean="0"/>
              <a:t>union M,N</a:t>
            </a:r>
            <a:r>
              <a:rPr lang="en-US" altLang="zh-CN" sz="2800" dirty="0" smtClean="0"/>
              <a:t>&gt;</a:t>
            </a:r>
            <a:r>
              <a:rPr lang="zh-CN" altLang="en-US" sz="2800" dirty="0"/>
              <a:t>的形式出现，</a:t>
            </a:r>
            <a:r>
              <a:rPr lang="zh-CN" altLang="en-US" sz="2800" dirty="0" smtClean="0"/>
              <a:t>来表名</a:t>
            </a:r>
            <a:r>
              <a:rPr lang="zh-CN" altLang="en-US" sz="2800" dirty="0"/>
              <a:t>这个</a:t>
            </a:r>
            <a:r>
              <a:rPr lang="en-US" altLang="zh-CN" sz="2800" dirty="0"/>
              <a:t>union</a:t>
            </a:r>
            <a:r>
              <a:rPr lang="zh-CN" altLang="en-US" sz="2800" dirty="0"/>
              <a:t>的结果是</a:t>
            </a:r>
            <a:r>
              <a:rPr lang="en-US" altLang="zh-CN" sz="2800" dirty="0"/>
              <a:t>id</a:t>
            </a:r>
            <a:r>
              <a:rPr lang="zh-CN" altLang="en-US" sz="2800" dirty="0"/>
              <a:t>为</a:t>
            </a:r>
            <a:r>
              <a:rPr lang="en-US" altLang="zh-CN" sz="2800" dirty="0"/>
              <a:t>M</a:t>
            </a:r>
            <a:r>
              <a:rPr lang="zh-CN" altLang="en-US" sz="2800" dirty="0"/>
              <a:t>和</a:t>
            </a:r>
            <a:r>
              <a:rPr lang="en-US" altLang="zh-CN" sz="2800" dirty="0"/>
              <a:t>N</a:t>
            </a:r>
            <a:r>
              <a:rPr lang="zh-CN" altLang="en-US" sz="2800" dirty="0"/>
              <a:t>的查询语句的联合结果。</a:t>
            </a:r>
          </a:p>
        </p:txBody>
      </p:sp>
      <p:pic>
        <p:nvPicPr>
          <p:cNvPr id="5" name="图片 4">
            <a:extLst>
              <a:ext uri="{FF2B5EF4-FFF2-40B4-BE49-F238E27FC236}">
                <a16:creationId xmlns:a16="http://schemas.microsoft.com/office/drawing/2014/main" id="{86321307-36FE-45F7-AB8E-088ADE913D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4611" y="5519164"/>
            <a:ext cx="16352884" cy="2962031"/>
          </a:xfrm>
          <a:prstGeom prst="rect">
            <a:avLst/>
          </a:prstGeom>
        </p:spPr>
      </p:pic>
    </p:spTree>
    <p:extLst>
      <p:ext uri="{BB962C8B-B14F-4D97-AF65-F5344CB8AC3E}">
        <p14:creationId xmlns:p14="http://schemas.microsoft.com/office/powerpoint/2010/main" val="346217881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Shape 111"/>
          <p:cNvSpPr/>
          <p:nvPr/>
        </p:nvSpPr>
        <p:spPr>
          <a:xfrm>
            <a:off x="3176892" y="14042408"/>
            <a:ext cx="1071563" cy="714376"/>
          </a:xfrm>
          <a:prstGeom prst="rect">
            <a:avLst/>
          </a:prstGeom>
          <a:solidFill>
            <a:srgbClr val="35AEF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5" name="Shape 112"/>
          <p:cNvSpPr/>
          <p:nvPr/>
        </p:nvSpPr>
        <p:spPr>
          <a:xfrm>
            <a:off x="3176892" y="14835283"/>
            <a:ext cx="1071563" cy="714376"/>
          </a:xfrm>
          <a:prstGeom prst="rect">
            <a:avLst/>
          </a:prstGeom>
          <a:solidFill>
            <a:srgbClr val="2293D6"/>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6" name="Shape 113"/>
          <p:cNvSpPr/>
          <p:nvPr/>
        </p:nvSpPr>
        <p:spPr>
          <a:xfrm>
            <a:off x="4794561" y="14042408"/>
            <a:ext cx="1071564" cy="714376"/>
          </a:xfrm>
          <a:prstGeom prst="rect">
            <a:avLst/>
          </a:prstGeom>
          <a:solidFill>
            <a:srgbClr val="00BD9C"/>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7" name="Shape 114"/>
          <p:cNvSpPr/>
          <p:nvPr/>
        </p:nvSpPr>
        <p:spPr>
          <a:xfrm>
            <a:off x="4794561" y="14835283"/>
            <a:ext cx="1071564" cy="714376"/>
          </a:xfrm>
          <a:prstGeom prst="rect">
            <a:avLst/>
          </a:prstGeom>
          <a:solidFill>
            <a:srgbClr val="00A185"/>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8" name="Shape 115"/>
          <p:cNvSpPr/>
          <p:nvPr/>
        </p:nvSpPr>
        <p:spPr>
          <a:xfrm>
            <a:off x="6412230" y="14061389"/>
            <a:ext cx="1071564" cy="714376"/>
          </a:xfrm>
          <a:prstGeom prst="rect">
            <a:avLst/>
          </a:prstGeom>
          <a:solidFill>
            <a:srgbClr val="2AE37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9" name="Shape 116"/>
          <p:cNvSpPr/>
          <p:nvPr/>
        </p:nvSpPr>
        <p:spPr>
          <a:xfrm>
            <a:off x="6412230" y="14854264"/>
            <a:ext cx="1071564" cy="714376"/>
          </a:xfrm>
          <a:prstGeom prst="rect">
            <a:avLst/>
          </a:prstGeom>
          <a:solidFill>
            <a:srgbClr val="1FCD6D"/>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0" name="Shape 117"/>
          <p:cNvSpPr/>
          <p:nvPr/>
        </p:nvSpPr>
        <p:spPr>
          <a:xfrm>
            <a:off x="8029899" y="14061389"/>
            <a:ext cx="1071563" cy="714376"/>
          </a:xfrm>
          <a:prstGeom prst="rect">
            <a:avLst/>
          </a:prstGeom>
          <a:solidFill>
            <a:srgbClr val="C059F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1" name="Shape 118"/>
          <p:cNvSpPr/>
          <p:nvPr/>
        </p:nvSpPr>
        <p:spPr>
          <a:xfrm>
            <a:off x="8029899" y="14854264"/>
            <a:ext cx="1071563" cy="714376"/>
          </a:xfrm>
          <a:prstGeom prst="rect">
            <a:avLst/>
          </a:prstGeom>
          <a:solidFill>
            <a:srgbClr val="A355B8"/>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2" name="Shape 119"/>
          <p:cNvSpPr/>
          <p:nvPr/>
        </p:nvSpPr>
        <p:spPr>
          <a:xfrm>
            <a:off x="9629151" y="14061389"/>
            <a:ext cx="1071563" cy="714376"/>
          </a:xfrm>
          <a:prstGeom prst="rect">
            <a:avLst/>
          </a:prstGeom>
          <a:solidFill>
            <a:srgbClr val="33495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3" name="Shape 120"/>
          <p:cNvSpPr/>
          <p:nvPr/>
        </p:nvSpPr>
        <p:spPr>
          <a:xfrm>
            <a:off x="9629151" y="14854264"/>
            <a:ext cx="1071563" cy="714376"/>
          </a:xfrm>
          <a:prstGeom prst="rect">
            <a:avLst/>
          </a:prstGeom>
          <a:solidFill>
            <a:srgbClr val="2C3E5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4" name="Shape 121"/>
          <p:cNvSpPr/>
          <p:nvPr/>
        </p:nvSpPr>
        <p:spPr>
          <a:xfrm>
            <a:off x="12882906" y="14080370"/>
            <a:ext cx="1071563" cy="714376"/>
          </a:xfrm>
          <a:prstGeom prst="rect">
            <a:avLst/>
          </a:prstGeom>
          <a:solidFill>
            <a:srgbClr val="E87F04"/>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5" name="Shape 122"/>
          <p:cNvSpPr/>
          <p:nvPr/>
        </p:nvSpPr>
        <p:spPr>
          <a:xfrm>
            <a:off x="12882906" y="14873245"/>
            <a:ext cx="1071563" cy="714376"/>
          </a:xfrm>
          <a:prstGeom prst="rect">
            <a:avLst/>
          </a:prstGeom>
          <a:solidFill>
            <a:srgbClr val="D5530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6" name="Shape 123"/>
          <p:cNvSpPr/>
          <p:nvPr/>
        </p:nvSpPr>
        <p:spPr>
          <a:xfrm>
            <a:off x="14500574" y="14099351"/>
            <a:ext cx="1071564" cy="714376"/>
          </a:xfrm>
          <a:prstGeom prst="rect">
            <a:avLst/>
          </a:prstGeom>
          <a:solidFill>
            <a:srgbClr val="E94A35"/>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7" name="Shape 124"/>
          <p:cNvSpPr/>
          <p:nvPr/>
        </p:nvSpPr>
        <p:spPr>
          <a:xfrm>
            <a:off x="14500574" y="14892225"/>
            <a:ext cx="1071564" cy="714376"/>
          </a:xfrm>
          <a:prstGeom prst="rect">
            <a:avLst/>
          </a:prstGeom>
          <a:solidFill>
            <a:srgbClr val="C23724"/>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8" name="Shape 125"/>
          <p:cNvSpPr/>
          <p:nvPr/>
        </p:nvSpPr>
        <p:spPr>
          <a:xfrm>
            <a:off x="16118243" y="14099351"/>
            <a:ext cx="1071564" cy="714376"/>
          </a:xfrm>
          <a:prstGeom prst="rect">
            <a:avLst/>
          </a:prstGeom>
          <a:solidFill>
            <a:srgbClr val="D1D6D8"/>
          </a:solidFill>
          <a:ln w="12700">
            <a:miter lim="400000"/>
          </a:ln>
        </p:spPr>
        <p:txBody>
          <a:bodyPr lIns="45845" tIns="45845" rIns="45845" bIns="45845" anchor="ctr"/>
          <a:lstStyle/>
          <a:p>
            <a:pPr algn="ctr">
              <a:defRPr sz="2800">
                <a:solidFill>
                  <a:srgbClr val="7D7D7D"/>
                </a:solidFill>
                <a:latin typeface="+mn-lt"/>
                <a:ea typeface="+mn-ea"/>
                <a:cs typeface="+mn-cs"/>
                <a:sym typeface="Calibri"/>
              </a:defRPr>
            </a:pPr>
            <a:endParaRPr/>
          </a:p>
        </p:txBody>
      </p:sp>
      <p:sp>
        <p:nvSpPr>
          <p:cNvPr id="189" name="Shape 126"/>
          <p:cNvSpPr/>
          <p:nvPr/>
        </p:nvSpPr>
        <p:spPr>
          <a:xfrm>
            <a:off x="16118243" y="14892225"/>
            <a:ext cx="1071564" cy="714376"/>
          </a:xfrm>
          <a:prstGeom prst="rect">
            <a:avLst/>
          </a:prstGeom>
          <a:solidFill>
            <a:srgbClr val="B6BBC1"/>
          </a:solidFill>
          <a:ln w="12700">
            <a:miter lim="400000"/>
          </a:ln>
        </p:spPr>
        <p:txBody>
          <a:bodyPr lIns="45845" tIns="45845" rIns="45845" bIns="45845" anchor="ctr"/>
          <a:lstStyle/>
          <a:p>
            <a:pPr algn="ctr">
              <a:defRPr sz="2800">
                <a:solidFill>
                  <a:srgbClr val="7D7D7D"/>
                </a:solidFill>
                <a:latin typeface="+mn-lt"/>
                <a:ea typeface="+mn-ea"/>
                <a:cs typeface="+mn-cs"/>
                <a:sym typeface="Calibri"/>
              </a:defRPr>
            </a:pPr>
            <a:endParaRPr/>
          </a:p>
        </p:txBody>
      </p:sp>
      <p:sp>
        <p:nvSpPr>
          <p:cNvPr id="190" name="Shape 127"/>
          <p:cNvSpPr/>
          <p:nvPr/>
        </p:nvSpPr>
        <p:spPr>
          <a:xfrm>
            <a:off x="17717495" y="14099351"/>
            <a:ext cx="1071564" cy="714376"/>
          </a:xfrm>
          <a:prstGeom prst="rect">
            <a:avLst/>
          </a:prstGeom>
          <a:solidFill>
            <a:srgbClr val="94A5A6"/>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1" name="Shape 128"/>
          <p:cNvSpPr/>
          <p:nvPr/>
        </p:nvSpPr>
        <p:spPr>
          <a:xfrm>
            <a:off x="17717495" y="14892225"/>
            <a:ext cx="1071564" cy="714376"/>
          </a:xfrm>
          <a:prstGeom prst="rect">
            <a:avLst/>
          </a:prstGeom>
          <a:solidFill>
            <a:srgbClr val="7F8C8D"/>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2" name="Shape 149"/>
          <p:cNvSpPr/>
          <p:nvPr/>
        </p:nvSpPr>
        <p:spPr>
          <a:xfrm>
            <a:off x="11265236" y="14080370"/>
            <a:ext cx="1071563" cy="714376"/>
          </a:xfrm>
          <a:prstGeom prst="rect">
            <a:avLst/>
          </a:prstGeom>
          <a:solidFill>
            <a:srgbClr val="FECA0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3" name="Shape 150"/>
          <p:cNvSpPr/>
          <p:nvPr/>
        </p:nvSpPr>
        <p:spPr>
          <a:xfrm>
            <a:off x="11265236" y="14873245"/>
            <a:ext cx="1071563" cy="714376"/>
          </a:xfrm>
          <a:prstGeom prst="rect">
            <a:avLst/>
          </a:prstGeom>
          <a:solidFill>
            <a:srgbClr val="FFA70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4" name="Shape 2"/>
          <p:cNvSpPr/>
          <p:nvPr/>
        </p:nvSpPr>
        <p:spPr>
          <a:xfrm flipH="1">
            <a:off x="791481" y="571695"/>
            <a:ext cx="80708" cy="982266"/>
          </a:xfrm>
          <a:prstGeom prst="rect">
            <a:avLst/>
          </a:prstGeom>
          <a:solidFill>
            <a:srgbClr val="3498DB"/>
          </a:solidFill>
          <a:ln w="12700">
            <a:miter lim="400000"/>
          </a:ln>
        </p:spPr>
        <p:txBody>
          <a:bodyPr lIns="45845" tIns="45845" rIns="45845" bIns="45845" anchor="ctr"/>
          <a:lstStyle/>
          <a:p>
            <a:pPr algn="ctr">
              <a:defRPr sz="2400">
                <a:solidFill>
                  <a:srgbClr val="060C13"/>
                </a:solidFill>
              </a:defRPr>
            </a:pPr>
            <a:endParaRPr/>
          </a:p>
        </p:txBody>
      </p:sp>
      <p:sp>
        <p:nvSpPr>
          <p:cNvPr id="195" name="目录"/>
          <p:cNvSpPr/>
          <p:nvPr/>
        </p:nvSpPr>
        <p:spPr>
          <a:xfrm>
            <a:off x="1078740" y="494311"/>
            <a:ext cx="20010434" cy="1137034"/>
          </a:xfrm>
          <a:prstGeom prst="rect">
            <a:avLst/>
          </a:prstGeom>
          <a:ln w="3175">
            <a:miter lim="400000"/>
          </a:ln>
          <a:extLst>
            <a:ext uri="{C572A759-6A51-4108-AA02-DFA0A04FC94B}">
              <ma14:wrappingTextBoxFlag xmlns:ma14="http://schemas.microsoft.com/office/mac/drawingml/2011/main" xmlns="" val="1"/>
            </a:ext>
          </a:extLst>
        </p:spPr>
        <p:txBody>
          <a:bodyPr lIns="45845" tIns="45845" rIns="45845" bIns="45845" anchor="ctr">
            <a:normAutofit/>
          </a:bodyPr>
          <a:lstStyle>
            <a:lvl1pPr defTabSz="1682495">
              <a:defRPr sz="5800" b="1">
                <a:latin typeface="微软雅黑"/>
                <a:ea typeface="微软雅黑"/>
                <a:cs typeface="微软雅黑"/>
                <a:sym typeface="微软雅黑"/>
              </a:defRPr>
            </a:lvl1pPr>
          </a:lstStyle>
          <a:p>
            <a:r>
              <a:rPr lang="en-US" altLang="zh-CN" dirty="0"/>
              <a:t>explain</a:t>
            </a:r>
            <a:r>
              <a:rPr lang="zh-CN" altLang="en-US" dirty="0"/>
              <a:t>输出行</a:t>
            </a:r>
          </a:p>
        </p:txBody>
      </p:sp>
      <p:sp>
        <p:nvSpPr>
          <p:cNvPr id="24" name="文本框 23">
            <a:extLst>
              <a:ext uri="{FF2B5EF4-FFF2-40B4-BE49-F238E27FC236}">
                <a16:creationId xmlns:a16="http://schemas.microsoft.com/office/drawing/2014/main" id="{0438E842-0B3F-4836-BA01-B4AF52A8EE4F}"/>
              </a:ext>
            </a:extLst>
          </p:cNvPr>
          <p:cNvSpPr txBox="1"/>
          <p:nvPr/>
        </p:nvSpPr>
        <p:spPr>
          <a:xfrm>
            <a:off x="1078740" y="2384612"/>
            <a:ext cx="4371801" cy="585028"/>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845" tIns="45845" rIns="45845" bIns="45845" numCol="1" spcCol="38100" rtlCol="0" anchor="t">
            <a:spAutoFit/>
          </a:bodyPr>
          <a:lstStyle/>
          <a:p>
            <a:pPr marL="457200" indent="-457200">
              <a:buFont typeface="Arial" panose="020B0604020202020204" pitchFamily="34" charset="0"/>
              <a:buChar char="•"/>
            </a:pPr>
            <a:r>
              <a:rPr lang="en-US" altLang="zh-CN" dirty="0" err="1"/>
              <a:t>select_type</a:t>
            </a:r>
            <a:endParaRPr kumimoji="0" lang="en-US" altLang="zh-CN" sz="3200" b="0" i="0" u="none" strike="noStrike" cap="none" spc="0" normalizeH="0" baseline="0" dirty="0">
              <a:ln>
                <a:noFill/>
              </a:ln>
              <a:solidFill>
                <a:srgbClr val="000000"/>
              </a:solidFill>
              <a:effectLst/>
              <a:uFillTx/>
              <a:latin typeface="+mj-lt"/>
              <a:ea typeface="+mj-ea"/>
              <a:cs typeface="+mj-cs"/>
              <a:sym typeface="Helvetica"/>
            </a:endParaRPr>
          </a:p>
        </p:txBody>
      </p:sp>
      <p:graphicFrame>
        <p:nvGraphicFramePr>
          <p:cNvPr id="2" name="表格 1">
            <a:extLst>
              <a:ext uri="{FF2B5EF4-FFF2-40B4-BE49-F238E27FC236}">
                <a16:creationId xmlns:a16="http://schemas.microsoft.com/office/drawing/2014/main" id="{043FC93E-A55F-4AAA-A13E-1529B4AF2825}"/>
              </a:ext>
            </a:extLst>
          </p:cNvPr>
          <p:cNvGraphicFramePr>
            <a:graphicFrameLocks noGrp="1"/>
          </p:cNvGraphicFramePr>
          <p:nvPr>
            <p:extLst>
              <p:ext uri="{D42A27DB-BD31-4B8C-83A1-F6EECF244321}">
                <p14:modId xmlns:p14="http://schemas.microsoft.com/office/powerpoint/2010/main" val="3839532683"/>
              </p:ext>
            </p:extLst>
          </p:nvPr>
        </p:nvGraphicFramePr>
        <p:xfrm>
          <a:off x="1078740" y="3352800"/>
          <a:ext cx="20010435" cy="9858837"/>
        </p:xfrm>
        <a:graphic>
          <a:graphicData uri="http://schemas.openxmlformats.org/drawingml/2006/table">
            <a:tbl>
              <a:tblPr/>
              <a:tblGrid>
                <a:gridCol w="6670145">
                  <a:extLst>
                    <a:ext uri="{9D8B030D-6E8A-4147-A177-3AD203B41FA5}">
                      <a16:colId xmlns:a16="http://schemas.microsoft.com/office/drawing/2014/main" val="3309544690"/>
                    </a:ext>
                  </a:extLst>
                </a:gridCol>
                <a:gridCol w="6670145">
                  <a:extLst>
                    <a:ext uri="{9D8B030D-6E8A-4147-A177-3AD203B41FA5}">
                      <a16:colId xmlns:a16="http://schemas.microsoft.com/office/drawing/2014/main" val="3301870"/>
                    </a:ext>
                  </a:extLst>
                </a:gridCol>
                <a:gridCol w="6670145">
                  <a:extLst>
                    <a:ext uri="{9D8B030D-6E8A-4147-A177-3AD203B41FA5}">
                      <a16:colId xmlns:a16="http://schemas.microsoft.com/office/drawing/2014/main" val="571219140"/>
                    </a:ext>
                  </a:extLst>
                </a:gridCol>
              </a:tblGrid>
              <a:tr h="353361">
                <a:tc>
                  <a:txBody>
                    <a:bodyPr/>
                    <a:lstStyle/>
                    <a:p>
                      <a:pPr algn="l"/>
                      <a:r>
                        <a:rPr lang="en-US" sz="2000" b="1" dirty="0" err="1">
                          <a:solidFill>
                            <a:srgbClr val="000000"/>
                          </a:solidFill>
                          <a:effectLst/>
                        </a:rPr>
                        <a:t>select_type</a:t>
                      </a:r>
                      <a:endParaRPr lang="en-US" sz="2000" b="1" dirty="0">
                        <a:solidFill>
                          <a:srgbClr val="000000"/>
                        </a:solidFill>
                        <a:effectLst/>
                      </a:endParaRPr>
                    </a:p>
                  </a:txBody>
                  <a:tcPr marL="110245" marR="110245" marT="50882" marB="50882"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l"/>
                      <a:r>
                        <a:rPr lang="zh-CN" altLang="en-US" sz="2000" b="1">
                          <a:solidFill>
                            <a:srgbClr val="000000"/>
                          </a:solidFill>
                          <a:effectLst/>
                        </a:rPr>
                        <a:t>解释</a:t>
                      </a:r>
                    </a:p>
                  </a:txBody>
                  <a:tcPr marL="110245" marR="110245" marT="50882" marB="50882"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l"/>
                      <a:r>
                        <a:rPr lang="zh-CN" altLang="en-US" sz="2000" b="1">
                          <a:solidFill>
                            <a:srgbClr val="000000"/>
                          </a:solidFill>
                          <a:effectLst/>
                        </a:rPr>
                        <a:t>官方文档解释</a:t>
                      </a:r>
                    </a:p>
                  </a:txBody>
                  <a:tcPr marL="110245" marR="110245" marT="50882" marB="50882"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extLst>
                  <a:ext uri="{0D108BD9-81ED-4DB2-BD59-A6C34878D82A}">
                    <a16:rowId xmlns:a16="http://schemas.microsoft.com/office/drawing/2014/main" val="2179478037"/>
                  </a:ext>
                </a:extLst>
              </a:tr>
              <a:tr h="593948">
                <a:tc>
                  <a:txBody>
                    <a:bodyPr/>
                    <a:lstStyle/>
                    <a:p>
                      <a:pPr algn="l"/>
                      <a:r>
                        <a:rPr lang="en-US" sz="2000">
                          <a:effectLst/>
                        </a:rPr>
                        <a:t>SIMPLE</a:t>
                      </a:r>
                    </a:p>
                  </a:txBody>
                  <a:tcPr marL="110245" marR="110245" marT="50882" marB="50882"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l"/>
                      <a:r>
                        <a:rPr lang="zh-CN" altLang="en-US" sz="2000">
                          <a:effectLst/>
                        </a:rPr>
                        <a:t>简单查询</a:t>
                      </a:r>
                      <a:r>
                        <a:rPr lang="en-US" altLang="zh-CN" sz="2000">
                          <a:effectLst/>
                        </a:rPr>
                        <a:t>(</a:t>
                      </a:r>
                      <a:r>
                        <a:rPr lang="zh-CN" altLang="en-US" sz="2000">
                          <a:effectLst/>
                        </a:rPr>
                        <a:t>不使用</a:t>
                      </a:r>
                      <a:r>
                        <a:rPr lang="en-US" altLang="zh-CN" sz="2000">
                          <a:effectLst/>
                        </a:rPr>
                        <a:t>union</a:t>
                      </a:r>
                      <a:r>
                        <a:rPr lang="zh-CN" altLang="en-US" sz="2000">
                          <a:effectLst/>
                        </a:rPr>
                        <a:t>或者子查询</a:t>
                      </a:r>
                      <a:r>
                        <a:rPr lang="en-US" altLang="zh-CN" sz="2000">
                          <a:effectLst/>
                        </a:rPr>
                        <a:t>)</a:t>
                      </a:r>
                    </a:p>
                  </a:txBody>
                  <a:tcPr marL="110245" marR="110245" marT="50882" marB="50882"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l"/>
                      <a:r>
                        <a:rPr lang="en-US" sz="2000">
                          <a:effectLst/>
                        </a:rPr>
                        <a:t>Simple SELECT (not using UNION or subqueries)</a:t>
                      </a:r>
                    </a:p>
                  </a:txBody>
                  <a:tcPr marL="110245" marR="110245" marT="50882" marB="50882"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extLst>
                  <a:ext uri="{0D108BD9-81ED-4DB2-BD59-A6C34878D82A}">
                    <a16:rowId xmlns:a16="http://schemas.microsoft.com/office/drawing/2014/main" val="3503090372"/>
                  </a:ext>
                </a:extLst>
              </a:tr>
              <a:tr h="1315708">
                <a:tc>
                  <a:txBody>
                    <a:bodyPr/>
                    <a:lstStyle/>
                    <a:p>
                      <a:pPr algn="l"/>
                      <a:r>
                        <a:rPr lang="en-US" sz="2000" dirty="0">
                          <a:effectLst/>
                        </a:rPr>
                        <a:t>PRIMARY</a:t>
                      </a:r>
                    </a:p>
                  </a:txBody>
                  <a:tcPr marL="110245" marR="110245" marT="50882" marB="50882"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l"/>
                      <a:r>
                        <a:rPr lang="zh-CN" altLang="en-US" sz="2000" dirty="0">
                          <a:effectLst/>
                        </a:rPr>
                        <a:t>一个需要</a:t>
                      </a:r>
                      <a:r>
                        <a:rPr lang="en-US" sz="2000" dirty="0">
                          <a:effectLst/>
                        </a:rPr>
                        <a:t>union</a:t>
                      </a:r>
                      <a:r>
                        <a:rPr lang="zh-CN" altLang="en-US" sz="2000" dirty="0">
                          <a:effectLst/>
                        </a:rPr>
                        <a:t>操作或者含有子查询的</a:t>
                      </a:r>
                      <a:r>
                        <a:rPr lang="en-US" sz="2000" dirty="0">
                          <a:effectLst/>
                        </a:rPr>
                        <a:t>select，</a:t>
                      </a:r>
                      <a:r>
                        <a:rPr lang="zh-CN" altLang="en-US" sz="2000" dirty="0">
                          <a:effectLst/>
                        </a:rPr>
                        <a:t>位于最外层的单位查询的</a:t>
                      </a:r>
                      <a:r>
                        <a:rPr lang="en-US" sz="2000" dirty="0" err="1">
                          <a:effectLst/>
                        </a:rPr>
                        <a:t>select_type</a:t>
                      </a:r>
                      <a:r>
                        <a:rPr lang="zh-CN" altLang="en-US" sz="2000" dirty="0">
                          <a:effectLst/>
                        </a:rPr>
                        <a:t>即为</a:t>
                      </a:r>
                      <a:r>
                        <a:rPr lang="en-US" sz="2000" dirty="0">
                          <a:effectLst/>
                        </a:rPr>
                        <a:t>primary。</a:t>
                      </a:r>
                      <a:r>
                        <a:rPr lang="zh-CN" altLang="en-US" sz="2000" dirty="0">
                          <a:effectLst/>
                        </a:rPr>
                        <a:t>且只有一个</a:t>
                      </a:r>
                    </a:p>
                  </a:txBody>
                  <a:tcPr marL="110245" marR="110245" marT="50882" marB="50882"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l"/>
                      <a:r>
                        <a:rPr lang="en-US" sz="2000">
                          <a:effectLst/>
                        </a:rPr>
                        <a:t>Outermost SELECT</a:t>
                      </a:r>
                    </a:p>
                  </a:txBody>
                  <a:tcPr marL="110245" marR="110245" marT="50882" marB="50882"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extLst>
                  <a:ext uri="{0D108BD9-81ED-4DB2-BD59-A6C34878D82A}">
                    <a16:rowId xmlns:a16="http://schemas.microsoft.com/office/drawing/2014/main" val="1744805362"/>
                  </a:ext>
                </a:extLst>
              </a:tr>
              <a:tr h="834536">
                <a:tc>
                  <a:txBody>
                    <a:bodyPr/>
                    <a:lstStyle/>
                    <a:p>
                      <a:pPr algn="l"/>
                      <a:r>
                        <a:rPr lang="en-US" sz="2000" dirty="0">
                          <a:effectLst/>
                        </a:rPr>
                        <a:t>UNION</a:t>
                      </a:r>
                    </a:p>
                  </a:txBody>
                  <a:tcPr marL="110245" marR="110245" marT="50882" marB="50882"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l"/>
                      <a:r>
                        <a:rPr lang="en-US" sz="2000">
                          <a:effectLst/>
                        </a:rPr>
                        <a:t>union</a:t>
                      </a:r>
                      <a:r>
                        <a:rPr lang="zh-CN" altLang="en-US" sz="2000">
                          <a:effectLst/>
                        </a:rPr>
                        <a:t>连接的</a:t>
                      </a:r>
                      <a:r>
                        <a:rPr lang="en-US" sz="2000">
                          <a:effectLst/>
                        </a:rPr>
                        <a:t>select</a:t>
                      </a:r>
                      <a:r>
                        <a:rPr lang="zh-CN" altLang="en-US" sz="2000">
                          <a:effectLst/>
                        </a:rPr>
                        <a:t>查询，除了第一个表外，第二个及以后的表</a:t>
                      </a:r>
                      <a:r>
                        <a:rPr lang="en-US" sz="2000">
                          <a:effectLst/>
                        </a:rPr>
                        <a:t>select_type</a:t>
                      </a:r>
                      <a:r>
                        <a:rPr lang="zh-CN" altLang="en-US" sz="2000">
                          <a:effectLst/>
                        </a:rPr>
                        <a:t>都是</a:t>
                      </a:r>
                      <a:r>
                        <a:rPr lang="en-US" sz="2000">
                          <a:effectLst/>
                        </a:rPr>
                        <a:t>union</a:t>
                      </a:r>
                    </a:p>
                  </a:txBody>
                  <a:tcPr marL="110245" marR="110245" marT="50882" marB="50882"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l"/>
                      <a:r>
                        <a:rPr lang="en-US" sz="2000">
                          <a:effectLst/>
                        </a:rPr>
                        <a:t>Second or later SELECT statement in a UNION</a:t>
                      </a:r>
                    </a:p>
                  </a:txBody>
                  <a:tcPr marL="110245" marR="110245" marT="50882" marB="50882"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extLst>
                  <a:ext uri="{0D108BD9-81ED-4DB2-BD59-A6C34878D82A}">
                    <a16:rowId xmlns:a16="http://schemas.microsoft.com/office/drawing/2014/main" val="1076473587"/>
                  </a:ext>
                </a:extLst>
              </a:tr>
              <a:tr h="1075123">
                <a:tc>
                  <a:txBody>
                    <a:bodyPr/>
                    <a:lstStyle/>
                    <a:p>
                      <a:pPr algn="l"/>
                      <a:r>
                        <a:rPr lang="en-US" sz="2000">
                          <a:effectLst/>
                        </a:rPr>
                        <a:t>DEPENDENT UNION</a:t>
                      </a:r>
                    </a:p>
                  </a:txBody>
                  <a:tcPr marL="110245" marR="110245" marT="50882" marB="50882"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l"/>
                      <a:r>
                        <a:rPr lang="zh-CN" altLang="en-US" sz="2000">
                          <a:effectLst/>
                        </a:rPr>
                        <a:t>与</a:t>
                      </a:r>
                      <a:r>
                        <a:rPr lang="en-US" altLang="zh-CN" sz="2000">
                          <a:effectLst/>
                        </a:rPr>
                        <a:t>union</a:t>
                      </a:r>
                      <a:r>
                        <a:rPr lang="zh-CN" altLang="en-US" sz="2000">
                          <a:effectLst/>
                        </a:rPr>
                        <a:t>一样，出现在</a:t>
                      </a:r>
                      <a:r>
                        <a:rPr lang="en-US" altLang="zh-CN" sz="2000">
                          <a:effectLst/>
                        </a:rPr>
                        <a:t>union </a:t>
                      </a:r>
                      <a:r>
                        <a:rPr lang="zh-CN" altLang="en-US" sz="2000">
                          <a:effectLst/>
                        </a:rPr>
                        <a:t>或</a:t>
                      </a:r>
                      <a:r>
                        <a:rPr lang="en-US" altLang="zh-CN" sz="2000">
                          <a:effectLst/>
                        </a:rPr>
                        <a:t>union all</a:t>
                      </a:r>
                      <a:r>
                        <a:rPr lang="zh-CN" altLang="en-US" sz="2000">
                          <a:effectLst/>
                        </a:rPr>
                        <a:t>语句中，但是这个查询要受到外部查询的影响</a:t>
                      </a:r>
                    </a:p>
                  </a:txBody>
                  <a:tcPr marL="110245" marR="110245" marT="50882" marB="50882"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l"/>
                      <a:r>
                        <a:rPr lang="en-US" sz="2000">
                          <a:effectLst/>
                        </a:rPr>
                        <a:t>Second or later SELECT statement in a UNION, dependent on outer query</a:t>
                      </a:r>
                    </a:p>
                  </a:txBody>
                  <a:tcPr marL="110245" marR="110245" marT="50882" marB="50882"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extLst>
                  <a:ext uri="{0D108BD9-81ED-4DB2-BD59-A6C34878D82A}">
                    <a16:rowId xmlns:a16="http://schemas.microsoft.com/office/drawing/2014/main" val="413298428"/>
                  </a:ext>
                </a:extLst>
              </a:tr>
              <a:tr h="353361">
                <a:tc>
                  <a:txBody>
                    <a:bodyPr/>
                    <a:lstStyle/>
                    <a:p>
                      <a:pPr algn="l"/>
                      <a:r>
                        <a:rPr lang="en-US" sz="2000">
                          <a:effectLst/>
                        </a:rPr>
                        <a:t>UNION RESULT</a:t>
                      </a:r>
                    </a:p>
                  </a:txBody>
                  <a:tcPr marL="110245" marR="110245" marT="50882" marB="50882"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l"/>
                      <a:r>
                        <a:rPr lang="en-US" sz="2000">
                          <a:effectLst/>
                        </a:rPr>
                        <a:t>union</a:t>
                      </a:r>
                      <a:r>
                        <a:rPr lang="zh-CN" altLang="en-US" sz="2000">
                          <a:effectLst/>
                        </a:rPr>
                        <a:t>的结果集</a:t>
                      </a:r>
                    </a:p>
                  </a:txBody>
                  <a:tcPr marL="110245" marR="110245" marT="50882" marB="50882"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l"/>
                      <a:r>
                        <a:rPr lang="en-US" sz="2000">
                          <a:effectLst/>
                        </a:rPr>
                        <a:t>Result of a UNION.</a:t>
                      </a:r>
                    </a:p>
                  </a:txBody>
                  <a:tcPr marL="110245" marR="110245" marT="50882" marB="50882"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extLst>
                  <a:ext uri="{0D108BD9-81ED-4DB2-BD59-A6C34878D82A}">
                    <a16:rowId xmlns:a16="http://schemas.microsoft.com/office/drawing/2014/main" val="1846830644"/>
                  </a:ext>
                </a:extLst>
              </a:tr>
              <a:tr h="834536">
                <a:tc>
                  <a:txBody>
                    <a:bodyPr/>
                    <a:lstStyle/>
                    <a:p>
                      <a:pPr algn="l"/>
                      <a:r>
                        <a:rPr lang="en-US" sz="2000">
                          <a:effectLst/>
                        </a:rPr>
                        <a:t>SUBQUERY</a:t>
                      </a:r>
                    </a:p>
                  </a:txBody>
                  <a:tcPr marL="110245" marR="110245" marT="50882" marB="50882"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l"/>
                      <a:r>
                        <a:rPr lang="zh-CN" altLang="en-US" sz="2000">
                          <a:effectLst/>
                        </a:rPr>
                        <a:t>除了</a:t>
                      </a:r>
                      <a:r>
                        <a:rPr lang="en-US" altLang="zh-CN" sz="2000">
                          <a:effectLst/>
                        </a:rPr>
                        <a:t>from</a:t>
                      </a:r>
                      <a:r>
                        <a:rPr lang="zh-CN" altLang="en-US" sz="2000">
                          <a:effectLst/>
                        </a:rPr>
                        <a:t>字句中包含的子查询外，其他地方出现的子查询都可能是</a:t>
                      </a:r>
                      <a:r>
                        <a:rPr lang="en-US" altLang="zh-CN" sz="2000">
                          <a:effectLst/>
                        </a:rPr>
                        <a:t>subquery</a:t>
                      </a:r>
                    </a:p>
                  </a:txBody>
                  <a:tcPr marL="110245" marR="110245" marT="50882" marB="50882"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l"/>
                      <a:r>
                        <a:rPr lang="en-US" sz="2000">
                          <a:effectLst/>
                        </a:rPr>
                        <a:t>First SELECT in subquery</a:t>
                      </a:r>
                    </a:p>
                  </a:txBody>
                  <a:tcPr marL="110245" marR="110245" marT="50882" marB="50882"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extLst>
                  <a:ext uri="{0D108BD9-81ED-4DB2-BD59-A6C34878D82A}">
                    <a16:rowId xmlns:a16="http://schemas.microsoft.com/office/drawing/2014/main" val="1530663206"/>
                  </a:ext>
                </a:extLst>
              </a:tr>
              <a:tr h="834536">
                <a:tc>
                  <a:txBody>
                    <a:bodyPr/>
                    <a:lstStyle/>
                    <a:p>
                      <a:pPr algn="l"/>
                      <a:r>
                        <a:rPr lang="en-US" sz="2000">
                          <a:effectLst/>
                        </a:rPr>
                        <a:t>DEPENDENT SUBQUERY</a:t>
                      </a:r>
                    </a:p>
                  </a:txBody>
                  <a:tcPr marL="110245" marR="110245" marT="50882" marB="50882"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l"/>
                      <a:r>
                        <a:rPr lang="zh-CN" altLang="en-US" sz="2000">
                          <a:effectLst/>
                        </a:rPr>
                        <a:t>与</a:t>
                      </a:r>
                      <a:r>
                        <a:rPr lang="en-US" sz="2000">
                          <a:effectLst/>
                        </a:rPr>
                        <a:t>dependent union</a:t>
                      </a:r>
                      <a:r>
                        <a:rPr lang="zh-CN" altLang="en-US" sz="2000">
                          <a:effectLst/>
                        </a:rPr>
                        <a:t>类似，表示这个</a:t>
                      </a:r>
                      <a:r>
                        <a:rPr lang="en-US" sz="2000">
                          <a:effectLst/>
                        </a:rPr>
                        <a:t>subquery</a:t>
                      </a:r>
                      <a:r>
                        <a:rPr lang="zh-CN" altLang="en-US" sz="2000">
                          <a:effectLst/>
                        </a:rPr>
                        <a:t>的查询要受到外部表查询的影响</a:t>
                      </a:r>
                    </a:p>
                  </a:txBody>
                  <a:tcPr marL="110245" marR="110245" marT="50882" marB="50882"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l"/>
                      <a:r>
                        <a:rPr lang="en-US" sz="2000">
                          <a:effectLst/>
                        </a:rPr>
                        <a:t>First SELECT in subquery, dependent on outer query</a:t>
                      </a:r>
                    </a:p>
                  </a:txBody>
                  <a:tcPr marL="110245" marR="110245" marT="50882" marB="50882"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extLst>
                  <a:ext uri="{0D108BD9-81ED-4DB2-BD59-A6C34878D82A}">
                    <a16:rowId xmlns:a16="http://schemas.microsoft.com/office/drawing/2014/main" val="1763820042"/>
                  </a:ext>
                </a:extLst>
              </a:tr>
              <a:tr h="353361">
                <a:tc>
                  <a:txBody>
                    <a:bodyPr/>
                    <a:lstStyle/>
                    <a:p>
                      <a:pPr algn="l"/>
                      <a:r>
                        <a:rPr lang="en-US" sz="2000">
                          <a:effectLst/>
                        </a:rPr>
                        <a:t>DERIVED</a:t>
                      </a:r>
                    </a:p>
                  </a:txBody>
                  <a:tcPr marL="110245" marR="110245" marT="50882" marB="50882"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l"/>
                      <a:r>
                        <a:rPr lang="en-US" sz="2000">
                          <a:effectLst/>
                        </a:rPr>
                        <a:t>from</a:t>
                      </a:r>
                      <a:r>
                        <a:rPr lang="zh-CN" altLang="en-US" sz="2000">
                          <a:effectLst/>
                        </a:rPr>
                        <a:t>字句中出现的子查询</a:t>
                      </a:r>
                    </a:p>
                  </a:txBody>
                  <a:tcPr marL="110245" marR="110245" marT="50882" marB="50882"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l"/>
                      <a:r>
                        <a:rPr lang="en-US" sz="2000">
                          <a:effectLst/>
                        </a:rPr>
                        <a:t>Derived table</a:t>
                      </a:r>
                    </a:p>
                  </a:txBody>
                  <a:tcPr marL="110245" marR="110245" marT="50882" marB="50882"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extLst>
                  <a:ext uri="{0D108BD9-81ED-4DB2-BD59-A6C34878D82A}">
                    <a16:rowId xmlns:a16="http://schemas.microsoft.com/office/drawing/2014/main" val="1529224392"/>
                  </a:ext>
                </a:extLst>
              </a:tr>
              <a:tr h="593948">
                <a:tc>
                  <a:txBody>
                    <a:bodyPr/>
                    <a:lstStyle/>
                    <a:p>
                      <a:pPr algn="l"/>
                      <a:r>
                        <a:rPr lang="en-US" sz="2000">
                          <a:effectLst/>
                        </a:rPr>
                        <a:t>DEPENDENT DERIVED</a:t>
                      </a:r>
                    </a:p>
                  </a:txBody>
                  <a:tcPr marL="110245" marR="110245" marT="50882" marB="50882"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l"/>
                      <a:r>
                        <a:rPr lang="zh-CN" altLang="en-US" sz="2000">
                          <a:effectLst/>
                        </a:rPr>
                        <a:t>与</a:t>
                      </a:r>
                      <a:r>
                        <a:rPr lang="en-US" altLang="zh-CN" sz="2000">
                          <a:effectLst/>
                        </a:rPr>
                        <a:t>derived</a:t>
                      </a:r>
                      <a:r>
                        <a:rPr lang="zh-CN" altLang="en-US" sz="2000">
                          <a:effectLst/>
                        </a:rPr>
                        <a:t>类似，并且这个查询依赖其他的表</a:t>
                      </a:r>
                    </a:p>
                  </a:txBody>
                  <a:tcPr marL="110245" marR="110245" marT="50882" marB="50882"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l"/>
                      <a:r>
                        <a:rPr lang="en-US" sz="2000">
                          <a:effectLst/>
                        </a:rPr>
                        <a:t>Derived table dependent on another table</a:t>
                      </a:r>
                    </a:p>
                  </a:txBody>
                  <a:tcPr marL="110245" marR="110245" marT="50882" marB="50882"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extLst>
                  <a:ext uri="{0D108BD9-81ED-4DB2-BD59-A6C34878D82A}">
                    <a16:rowId xmlns:a16="http://schemas.microsoft.com/office/drawing/2014/main" val="501041872"/>
                  </a:ext>
                </a:extLst>
              </a:tr>
              <a:tr h="353361">
                <a:tc>
                  <a:txBody>
                    <a:bodyPr/>
                    <a:lstStyle/>
                    <a:p>
                      <a:pPr algn="l"/>
                      <a:r>
                        <a:rPr lang="en-US" sz="2000">
                          <a:effectLst/>
                        </a:rPr>
                        <a:t>MATERIALIZED</a:t>
                      </a:r>
                    </a:p>
                  </a:txBody>
                  <a:tcPr marL="110245" marR="110245" marT="50882" marB="50882"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l"/>
                      <a:r>
                        <a:rPr lang="zh-CN" altLang="en-US" sz="2000">
                          <a:effectLst/>
                        </a:rPr>
                        <a:t>被物化的子查询</a:t>
                      </a:r>
                    </a:p>
                  </a:txBody>
                  <a:tcPr marL="110245" marR="110245" marT="50882" marB="50882"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l"/>
                      <a:r>
                        <a:rPr lang="en-US" sz="2000">
                          <a:effectLst/>
                        </a:rPr>
                        <a:t>Materialized subquery</a:t>
                      </a:r>
                    </a:p>
                  </a:txBody>
                  <a:tcPr marL="110245" marR="110245" marT="50882" marB="50882"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extLst>
                  <a:ext uri="{0D108BD9-81ED-4DB2-BD59-A6C34878D82A}">
                    <a16:rowId xmlns:a16="http://schemas.microsoft.com/office/drawing/2014/main" val="109674076"/>
                  </a:ext>
                </a:extLst>
              </a:tr>
              <a:tr h="1075123">
                <a:tc>
                  <a:txBody>
                    <a:bodyPr/>
                    <a:lstStyle/>
                    <a:p>
                      <a:pPr algn="l"/>
                      <a:r>
                        <a:rPr lang="en-US" sz="2000">
                          <a:effectLst/>
                        </a:rPr>
                        <a:t>UNCACHEABLE SUBQUERY</a:t>
                      </a:r>
                    </a:p>
                  </a:txBody>
                  <a:tcPr marL="110245" marR="110245" marT="50882" marB="50882"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l"/>
                      <a:r>
                        <a:rPr lang="zh-CN" altLang="en-US" sz="2000">
                          <a:effectLst/>
                        </a:rPr>
                        <a:t>对于外层的主表，子查询不可被物化，每次都需要计算（耗时操作）</a:t>
                      </a:r>
                    </a:p>
                  </a:txBody>
                  <a:tcPr marL="110245" marR="110245" marT="50882" marB="50882"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l"/>
                      <a:r>
                        <a:rPr lang="en-US" sz="2000">
                          <a:effectLst/>
                        </a:rPr>
                        <a:t>A subquery for which the result cannot be cached and must be re-evaluated for each row of the outer query</a:t>
                      </a:r>
                    </a:p>
                  </a:txBody>
                  <a:tcPr marL="110245" marR="110245" marT="50882" marB="50882"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extLst>
                  <a:ext uri="{0D108BD9-81ED-4DB2-BD59-A6C34878D82A}">
                    <a16:rowId xmlns:a16="http://schemas.microsoft.com/office/drawing/2014/main" val="2867294647"/>
                  </a:ext>
                </a:extLst>
              </a:tr>
              <a:tr h="1075123">
                <a:tc>
                  <a:txBody>
                    <a:bodyPr/>
                    <a:lstStyle/>
                    <a:p>
                      <a:pPr algn="l"/>
                      <a:r>
                        <a:rPr lang="en-US" sz="2000">
                          <a:effectLst/>
                        </a:rPr>
                        <a:t>UNCACHEABLE UNION</a:t>
                      </a:r>
                    </a:p>
                  </a:txBody>
                  <a:tcPr marL="110245" marR="110245" marT="50882" marB="50882"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l"/>
                      <a:r>
                        <a:rPr lang="en-US" sz="2000">
                          <a:effectLst/>
                        </a:rPr>
                        <a:t>UNION</a:t>
                      </a:r>
                      <a:r>
                        <a:rPr lang="zh-CN" altLang="en-US" sz="2000">
                          <a:effectLst/>
                        </a:rPr>
                        <a:t>操作中，内层的不可被物化的子查询（类似于</a:t>
                      </a:r>
                      <a:r>
                        <a:rPr lang="en-US" sz="2000">
                          <a:effectLst/>
                        </a:rPr>
                        <a:t>UNCACHEABLE SUBQUERY）</a:t>
                      </a:r>
                    </a:p>
                  </a:txBody>
                  <a:tcPr marL="110245" marR="110245" marT="50882" marB="50882"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l"/>
                      <a:r>
                        <a:rPr lang="en-US" sz="2000" dirty="0">
                          <a:effectLst/>
                        </a:rPr>
                        <a:t>The second or later select in a UNION that belongs to an uncacheable subquery (see UNCACHEABLE SUBQUERY)</a:t>
                      </a:r>
                    </a:p>
                  </a:txBody>
                  <a:tcPr marL="110245" marR="110245" marT="50882" marB="50882"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extLst>
                  <a:ext uri="{0D108BD9-81ED-4DB2-BD59-A6C34878D82A}">
                    <a16:rowId xmlns:a16="http://schemas.microsoft.com/office/drawing/2014/main" val="2807691214"/>
                  </a:ext>
                </a:extLst>
              </a:tr>
            </a:tbl>
          </a:graphicData>
        </a:graphic>
      </p:graphicFrame>
    </p:spTree>
    <p:extLst>
      <p:ext uri="{BB962C8B-B14F-4D97-AF65-F5344CB8AC3E}">
        <p14:creationId xmlns:p14="http://schemas.microsoft.com/office/powerpoint/2010/main" val="322755531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Shape 111"/>
          <p:cNvSpPr/>
          <p:nvPr/>
        </p:nvSpPr>
        <p:spPr>
          <a:xfrm>
            <a:off x="3176892" y="14042408"/>
            <a:ext cx="1071563" cy="714376"/>
          </a:xfrm>
          <a:prstGeom prst="rect">
            <a:avLst/>
          </a:prstGeom>
          <a:solidFill>
            <a:srgbClr val="35AEF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5" name="Shape 112"/>
          <p:cNvSpPr/>
          <p:nvPr/>
        </p:nvSpPr>
        <p:spPr>
          <a:xfrm>
            <a:off x="3176892" y="14835283"/>
            <a:ext cx="1071563" cy="714376"/>
          </a:xfrm>
          <a:prstGeom prst="rect">
            <a:avLst/>
          </a:prstGeom>
          <a:solidFill>
            <a:srgbClr val="2293D6"/>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6" name="Shape 113"/>
          <p:cNvSpPr/>
          <p:nvPr/>
        </p:nvSpPr>
        <p:spPr>
          <a:xfrm>
            <a:off x="4794561" y="14042408"/>
            <a:ext cx="1071564" cy="714376"/>
          </a:xfrm>
          <a:prstGeom prst="rect">
            <a:avLst/>
          </a:prstGeom>
          <a:solidFill>
            <a:srgbClr val="00BD9C"/>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7" name="Shape 114"/>
          <p:cNvSpPr/>
          <p:nvPr/>
        </p:nvSpPr>
        <p:spPr>
          <a:xfrm>
            <a:off x="4794561" y="14835283"/>
            <a:ext cx="1071564" cy="714376"/>
          </a:xfrm>
          <a:prstGeom prst="rect">
            <a:avLst/>
          </a:prstGeom>
          <a:solidFill>
            <a:srgbClr val="00A185"/>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8" name="Shape 115"/>
          <p:cNvSpPr/>
          <p:nvPr/>
        </p:nvSpPr>
        <p:spPr>
          <a:xfrm>
            <a:off x="6412230" y="14061389"/>
            <a:ext cx="1071564" cy="714376"/>
          </a:xfrm>
          <a:prstGeom prst="rect">
            <a:avLst/>
          </a:prstGeom>
          <a:solidFill>
            <a:srgbClr val="2AE37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9" name="Shape 116"/>
          <p:cNvSpPr/>
          <p:nvPr/>
        </p:nvSpPr>
        <p:spPr>
          <a:xfrm>
            <a:off x="6412230" y="14854264"/>
            <a:ext cx="1071564" cy="714376"/>
          </a:xfrm>
          <a:prstGeom prst="rect">
            <a:avLst/>
          </a:prstGeom>
          <a:solidFill>
            <a:srgbClr val="1FCD6D"/>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0" name="Shape 117"/>
          <p:cNvSpPr/>
          <p:nvPr/>
        </p:nvSpPr>
        <p:spPr>
          <a:xfrm>
            <a:off x="8029899" y="14061389"/>
            <a:ext cx="1071563" cy="714376"/>
          </a:xfrm>
          <a:prstGeom prst="rect">
            <a:avLst/>
          </a:prstGeom>
          <a:solidFill>
            <a:srgbClr val="C059F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1" name="Shape 118"/>
          <p:cNvSpPr/>
          <p:nvPr/>
        </p:nvSpPr>
        <p:spPr>
          <a:xfrm>
            <a:off x="8029899" y="14854264"/>
            <a:ext cx="1071563" cy="714376"/>
          </a:xfrm>
          <a:prstGeom prst="rect">
            <a:avLst/>
          </a:prstGeom>
          <a:solidFill>
            <a:srgbClr val="A355B8"/>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2" name="Shape 119"/>
          <p:cNvSpPr/>
          <p:nvPr/>
        </p:nvSpPr>
        <p:spPr>
          <a:xfrm>
            <a:off x="9629151" y="14061389"/>
            <a:ext cx="1071563" cy="714376"/>
          </a:xfrm>
          <a:prstGeom prst="rect">
            <a:avLst/>
          </a:prstGeom>
          <a:solidFill>
            <a:srgbClr val="33495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3" name="Shape 120"/>
          <p:cNvSpPr/>
          <p:nvPr/>
        </p:nvSpPr>
        <p:spPr>
          <a:xfrm>
            <a:off x="9629151" y="14854264"/>
            <a:ext cx="1071563" cy="714376"/>
          </a:xfrm>
          <a:prstGeom prst="rect">
            <a:avLst/>
          </a:prstGeom>
          <a:solidFill>
            <a:srgbClr val="2C3E5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4" name="Shape 121"/>
          <p:cNvSpPr/>
          <p:nvPr/>
        </p:nvSpPr>
        <p:spPr>
          <a:xfrm>
            <a:off x="12882906" y="14080370"/>
            <a:ext cx="1071563" cy="714376"/>
          </a:xfrm>
          <a:prstGeom prst="rect">
            <a:avLst/>
          </a:prstGeom>
          <a:solidFill>
            <a:srgbClr val="E87F04"/>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5" name="Shape 122"/>
          <p:cNvSpPr/>
          <p:nvPr/>
        </p:nvSpPr>
        <p:spPr>
          <a:xfrm>
            <a:off x="12882906" y="14873245"/>
            <a:ext cx="1071563" cy="714376"/>
          </a:xfrm>
          <a:prstGeom prst="rect">
            <a:avLst/>
          </a:prstGeom>
          <a:solidFill>
            <a:srgbClr val="D5530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6" name="Shape 123"/>
          <p:cNvSpPr/>
          <p:nvPr/>
        </p:nvSpPr>
        <p:spPr>
          <a:xfrm>
            <a:off x="14500574" y="14099351"/>
            <a:ext cx="1071564" cy="714376"/>
          </a:xfrm>
          <a:prstGeom prst="rect">
            <a:avLst/>
          </a:prstGeom>
          <a:solidFill>
            <a:srgbClr val="E94A35"/>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7" name="Shape 124"/>
          <p:cNvSpPr/>
          <p:nvPr/>
        </p:nvSpPr>
        <p:spPr>
          <a:xfrm>
            <a:off x="14500574" y="14892225"/>
            <a:ext cx="1071564" cy="714376"/>
          </a:xfrm>
          <a:prstGeom prst="rect">
            <a:avLst/>
          </a:prstGeom>
          <a:solidFill>
            <a:srgbClr val="C23724"/>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8" name="Shape 125"/>
          <p:cNvSpPr/>
          <p:nvPr/>
        </p:nvSpPr>
        <p:spPr>
          <a:xfrm>
            <a:off x="16118243" y="14099351"/>
            <a:ext cx="1071564" cy="714376"/>
          </a:xfrm>
          <a:prstGeom prst="rect">
            <a:avLst/>
          </a:prstGeom>
          <a:solidFill>
            <a:srgbClr val="D1D6D8"/>
          </a:solidFill>
          <a:ln w="12700">
            <a:miter lim="400000"/>
          </a:ln>
        </p:spPr>
        <p:txBody>
          <a:bodyPr lIns="45845" tIns="45845" rIns="45845" bIns="45845" anchor="ctr"/>
          <a:lstStyle/>
          <a:p>
            <a:pPr algn="ctr">
              <a:defRPr sz="2800">
                <a:solidFill>
                  <a:srgbClr val="7D7D7D"/>
                </a:solidFill>
                <a:latin typeface="+mn-lt"/>
                <a:ea typeface="+mn-ea"/>
                <a:cs typeface="+mn-cs"/>
                <a:sym typeface="Calibri"/>
              </a:defRPr>
            </a:pPr>
            <a:endParaRPr/>
          </a:p>
        </p:txBody>
      </p:sp>
      <p:sp>
        <p:nvSpPr>
          <p:cNvPr id="189" name="Shape 126"/>
          <p:cNvSpPr/>
          <p:nvPr/>
        </p:nvSpPr>
        <p:spPr>
          <a:xfrm>
            <a:off x="16118243" y="14892225"/>
            <a:ext cx="1071564" cy="714376"/>
          </a:xfrm>
          <a:prstGeom prst="rect">
            <a:avLst/>
          </a:prstGeom>
          <a:solidFill>
            <a:srgbClr val="B6BBC1"/>
          </a:solidFill>
          <a:ln w="12700">
            <a:miter lim="400000"/>
          </a:ln>
        </p:spPr>
        <p:txBody>
          <a:bodyPr lIns="45845" tIns="45845" rIns="45845" bIns="45845" anchor="ctr"/>
          <a:lstStyle/>
          <a:p>
            <a:pPr algn="ctr">
              <a:defRPr sz="2800">
                <a:solidFill>
                  <a:srgbClr val="7D7D7D"/>
                </a:solidFill>
                <a:latin typeface="+mn-lt"/>
                <a:ea typeface="+mn-ea"/>
                <a:cs typeface="+mn-cs"/>
                <a:sym typeface="Calibri"/>
              </a:defRPr>
            </a:pPr>
            <a:endParaRPr/>
          </a:p>
        </p:txBody>
      </p:sp>
      <p:sp>
        <p:nvSpPr>
          <p:cNvPr id="190" name="Shape 127"/>
          <p:cNvSpPr/>
          <p:nvPr/>
        </p:nvSpPr>
        <p:spPr>
          <a:xfrm>
            <a:off x="17717495" y="14099351"/>
            <a:ext cx="1071564" cy="714376"/>
          </a:xfrm>
          <a:prstGeom prst="rect">
            <a:avLst/>
          </a:prstGeom>
          <a:solidFill>
            <a:srgbClr val="94A5A6"/>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1" name="Shape 128"/>
          <p:cNvSpPr/>
          <p:nvPr/>
        </p:nvSpPr>
        <p:spPr>
          <a:xfrm>
            <a:off x="17717495" y="14892225"/>
            <a:ext cx="1071564" cy="714376"/>
          </a:xfrm>
          <a:prstGeom prst="rect">
            <a:avLst/>
          </a:prstGeom>
          <a:solidFill>
            <a:srgbClr val="7F8C8D"/>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2" name="Shape 149"/>
          <p:cNvSpPr/>
          <p:nvPr/>
        </p:nvSpPr>
        <p:spPr>
          <a:xfrm>
            <a:off x="11265236" y="14080370"/>
            <a:ext cx="1071563" cy="714376"/>
          </a:xfrm>
          <a:prstGeom prst="rect">
            <a:avLst/>
          </a:prstGeom>
          <a:solidFill>
            <a:srgbClr val="FECA0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3" name="Shape 150"/>
          <p:cNvSpPr/>
          <p:nvPr/>
        </p:nvSpPr>
        <p:spPr>
          <a:xfrm>
            <a:off x="11265236" y="14873245"/>
            <a:ext cx="1071563" cy="714376"/>
          </a:xfrm>
          <a:prstGeom prst="rect">
            <a:avLst/>
          </a:prstGeom>
          <a:solidFill>
            <a:srgbClr val="FFA70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4" name="Shape 2"/>
          <p:cNvSpPr/>
          <p:nvPr/>
        </p:nvSpPr>
        <p:spPr>
          <a:xfrm flipH="1">
            <a:off x="791481" y="571695"/>
            <a:ext cx="80708" cy="982266"/>
          </a:xfrm>
          <a:prstGeom prst="rect">
            <a:avLst/>
          </a:prstGeom>
          <a:solidFill>
            <a:srgbClr val="3498DB"/>
          </a:solidFill>
          <a:ln w="12700">
            <a:miter lim="400000"/>
          </a:ln>
        </p:spPr>
        <p:txBody>
          <a:bodyPr lIns="45845" tIns="45845" rIns="45845" bIns="45845" anchor="ctr"/>
          <a:lstStyle/>
          <a:p>
            <a:pPr algn="ctr">
              <a:defRPr sz="2400">
                <a:solidFill>
                  <a:srgbClr val="060C13"/>
                </a:solidFill>
              </a:defRPr>
            </a:pPr>
            <a:endParaRPr/>
          </a:p>
        </p:txBody>
      </p:sp>
      <p:sp>
        <p:nvSpPr>
          <p:cNvPr id="195" name="目录"/>
          <p:cNvSpPr/>
          <p:nvPr/>
        </p:nvSpPr>
        <p:spPr>
          <a:xfrm>
            <a:off x="1078740" y="494311"/>
            <a:ext cx="20010434" cy="1137034"/>
          </a:xfrm>
          <a:prstGeom prst="rect">
            <a:avLst/>
          </a:prstGeom>
          <a:ln w="3175">
            <a:miter lim="400000"/>
          </a:ln>
          <a:extLst>
            <a:ext uri="{C572A759-6A51-4108-AA02-DFA0A04FC94B}">
              <ma14:wrappingTextBoxFlag xmlns:ma14="http://schemas.microsoft.com/office/mac/drawingml/2011/main" xmlns="" val="1"/>
            </a:ext>
          </a:extLst>
        </p:spPr>
        <p:txBody>
          <a:bodyPr lIns="45845" tIns="45845" rIns="45845" bIns="45845" anchor="ctr">
            <a:normAutofit/>
          </a:bodyPr>
          <a:lstStyle>
            <a:lvl1pPr defTabSz="1682495">
              <a:defRPr sz="5800" b="1">
                <a:latin typeface="微软雅黑"/>
                <a:ea typeface="微软雅黑"/>
                <a:cs typeface="微软雅黑"/>
                <a:sym typeface="微软雅黑"/>
              </a:defRPr>
            </a:lvl1pPr>
          </a:lstStyle>
          <a:p>
            <a:r>
              <a:rPr lang="en-US" altLang="zh-CN" dirty="0"/>
              <a:t>explain</a:t>
            </a:r>
            <a:r>
              <a:rPr lang="zh-CN" altLang="en-US" dirty="0"/>
              <a:t>输出行</a:t>
            </a:r>
          </a:p>
        </p:txBody>
      </p:sp>
      <p:sp>
        <p:nvSpPr>
          <p:cNvPr id="3" name="矩形 2">
            <a:extLst>
              <a:ext uri="{FF2B5EF4-FFF2-40B4-BE49-F238E27FC236}">
                <a16:creationId xmlns:a16="http://schemas.microsoft.com/office/drawing/2014/main" id="{92B4874B-56D0-4618-B142-63CDB6D6B6E6}"/>
              </a:ext>
            </a:extLst>
          </p:cNvPr>
          <p:cNvSpPr/>
          <p:nvPr/>
        </p:nvSpPr>
        <p:spPr>
          <a:xfrm>
            <a:off x="1078739" y="2545976"/>
            <a:ext cx="18285025" cy="8956298"/>
          </a:xfrm>
          <a:prstGeom prst="rect">
            <a:avLst/>
          </a:prstGeom>
        </p:spPr>
        <p:txBody>
          <a:bodyPr wrap="square">
            <a:spAutoFit/>
          </a:bodyPr>
          <a:lstStyle/>
          <a:p>
            <a:pPr>
              <a:buFont typeface="Arial" panose="020B0604020202020204" pitchFamily="34" charset="0"/>
              <a:buChar char="•"/>
            </a:pPr>
            <a:r>
              <a:rPr lang="en-US" altLang="zh-CN" sz="4000" dirty="0">
                <a:solidFill>
                  <a:srgbClr val="333333"/>
                </a:solidFill>
                <a:latin typeface="Helvetica Neue"/>
              </a:rPr>
              <a:t>table</a:t>
            </a:r>
            <a:r>
              <a:rPr lang="en-US" altLang="zh-CN" dirty="0">
                <a:solidFill>
                  <a:srgbClr val="333333"/>
                </a:solidFill>
                <a:latin typeface="Helvetica Neue"/>
              </a:rPr>
              <a:t/>
            </a:r>
            <a:br>
              <a:rPr lang="en-US" altLang="zh-CN" dirty="0">
                <a:solidFill>
                  <a:srgbClr val="333333"/>
                </a:solidFill>
                <a:latin typeface="Helvetica Neue"/>
              </a:rPr>
            </a:br>
            <a:r>
              <a:rPr lang="en-US" altLang="zh-CN" dirty="0">
                <a:solidFill>
                  <a:srgbClr val="333333"/>
                </a:solidFill>
                <a:latin typeface="Helvetica Neue"/>
              </a:rPr>
              <a:t>      </a:t>
            </a:r>
            <a:r>
              <a:rPr lang="zh-CN" altLang="en-US" sz="2800" dirty="0">
                <a:solidFill>
                  <a:srgbClr val="333333"/>
                </a:solidFill>
                <a:latin typeface="Helvetica Neue"/>
              </a:rPr>
              <a:t>显示的查询表名，如果查询使用了别名，那么这里显示的是别名。</a:t>
            </a:r>
            <a:br>
              <a:rPr lang="zh-CN" altLang="en-US" sz="2800" dirty="0">
                <a:solidFill>
                  <a:srgbClr val="333333"/>
                </a:solidFill>
                <a:latin typeface="Helvetica Neue"/>
              </a:rPr>
            </a:br>
            <a:r>
              <a:rPr lang="zh-CN" altLang="en-US" sz="2800" dirty="0">
                <a:solidFill>
                  <a:srgbClr val="333333"/>
                </a:solidFill>
                <a:latin typeface="Helvetica Neue"/>
              </a:rPr>
              <a:t>它也可能是以下显示的值：</a:t>
            </a:r>
          </a:p>
          <a:p>
            <a:pPr marL="742950" lvl="1" indent="-285750">
              <a:buFont typeface="Arial" panose="020B0604020202020204" pitchFamily="34" charset="0"/>
              <a:buChar char="•"/>
            </a:pPr>
            <a:r>
              <a:rPr lang="en-US" altLang="zh-CN" sz="2800" dirty="0">
                <a:solidFill>
                  <a:srgbClr val="333333"/>
                </a:solidFill>
                <a:latin typeface="Helvetica Neue"/>
              </a:rPr>
              <a:t>&lt;</a:t>
            </a:r>
            <a:r>
              <a:rPr lang="en-US" altLang="zh-CN" sz="2800" i="1" dirty="0" err="1">
                <a:solidFill>
                  <a:srgbClr val="333333"/>
                </a:solidFill>
                <a:latin typeface="Helvetica Neue"/>
              </a:rPr>
              <a:t>unionM,N</a:t>
            </a:r>
            <a:r>
              <a:rPr lang="en-US" altLang="zh-CN" sz="2800" dirty="0">
                <a:solidFill>
                  <a:srgbClr val="333333"/>
                </a:solidFill>
                <a:latin typeface="Helvetica Neue"/>
              </a:rPr>
              <a:t>&gt;: </a:t>
            </a:r>
            <a:r>
              <a:rPr lang="zh-CN" altLang="en-US" sz="2800" dirty="0">
                <a:solidFill>
                  <a:srgbClr val="333333"/>
                </a:solidFill>
                <a:latin typeface="Helvetica Neue"/>
              </a:rPr>
              <a:t>这一行代表着</a:t>
            </a:r>
            <a:r>
              <a:rPr lang="en-US" altLang="zh-CN" sz="2800" dirty="0">
                <a:solidFill>
                  <a:srgbClr val="333333"/>
                </a:solidFill>
                <a:latin typeface="Helvetica Neue"/>
              </a:rPr>
              <a:t>id</a:t>
            </a:r>
            <a:r>
              <a:rPr lang="zh-CN" altLang="en-US" sz="2800" dirty="0">
                <a:solidFill>
                  <a:srgbClr val="333333"/>
                </a:solidFill>
                <a:latin typeface="Helvetica Neue"/>
              </a:rPr>
              <a:t>为</a:t>
            </a:r>
            <a:r>
              <a:rPr lang="en-US" altLang="zh-CN" sz="2800" dirty="0">
                <a:solidFill>
                  <a:srgbClr val="333333"/>
                </a:solidFill>
                <a:latin typeface="Helvetica Neue"/>
              </a:rPr>
              <a:t>M</a:t>
            </a:r>
            <a:r>
              <a:rPr lang="zh-CN" altLang="en-US" sz="2800" dirty="0">
                <a:solidFill>
                  <a:srgbClr val="333333"/>
                </a:solidFill>
                <a:latin typeface="Helvetica Neue"/>
              </a:rPr>
              <a:t>和</a:t>
            </a:r>
            <a:r>
              <a:rPr lang="en-US" altLang="zh-CN" sz="2800" dirty="0">
                <a:solidFill>
                  <a:srgbClr val="333333"/>
                </a:solidFill>
                <a:latin typeface="Helvetica Neue"/>
              </a:rPr>
              <a:t>N</a:t>
            </a:r>
            <a:r>
              <a:rPr lang="zh-CN" altLang="en-US" sz="2800" dirty="0">
                <a:solidFill>
                  <a:srgbClr val="333333"/>
                </a:solidFill>
                <a:latin typeface="Helvetica Neue"/>
              </a:rPr>
              <a:t>的查询的关联结果。</a:t>
            </a:r>
          </a:p>
          <a:p>
            <a:pPr marL="742950" lvl="1" indent="-285750">
              <a:buFont typeface="Arial" panose="020B0604020202020204" pitchFamily="34" charset="0"/>
              <a:buChar char="•"/>
            </a:pPr>
            <a:r>
              <a:rPr lang="en-US" altLang="zh-CN" sz="2800" dirty="0">
                <a:solidFill>
                  <a:srgbClr val="333333"/>
                </a:solidFill>
                <a:latin typeface="Helvetica Neue"/>
              </a:rPr>
              <a:t>&lt;</a:t>
            </a:r>
            <a:r>
              <a:rPr lang="en-US" altLang="zh-CN" sz="2800" i="1" dirty="0" err="1">
                <a:solidFill>
                  <a:srgbClr val="333333"/>
                </a:solidFill>
                <a:latin typeface="Helvetica Neue"/>
              </a:rPr>
              <a:t>derivedN</a:t>
            </a:r>
            <a:r>
              <a:rPr lang="en-US" altLang="zh-CN" sz="2800" dirty="0">
                <a:solidFill>
                  <a:srgbClr val="333333"/>
                </a:solidFill>
                <a:latin typeface="Helvetica Neue"/>
              </a:rPr>
              <a:t>&gt;: </a:t>
            </a:r>
            <a:r>
              <a:rPr lang="zh-CN" altLang="en-US" sz="2800" dirty="0">
                <a:solidFill>
                  <a:srgbClr val="333333"/>
                </a:solidFill>
                <a:latin typeface="Helvetica Neue"/>
              </a:rPr>
              <a:t>该派生表取值于</a:t>
            </a:r>
            <a:r>
              <a:rPr lang="en-US" altLang="zh-CN" sz="2800" dirty="0">
                <a:solidFill>
                  <a:srgbClr val="333333"/>
                </a:solidFill>
                <a:latin typeface="Helvetica Neue"/>
              </a:rPr>
              <a:t>id</a:t>
            </a:r>
            <a:r>
              <a:rPr lang="zh-CN" altLang="en-US" sz="2800" dirty="0">
                <a:solidFill>
                  <a:srgbClr val="333333"/>
                </a:solidFill>
                <a:latin typeface="Helvetica Neue"/>
              </a:rPr>
              <a:t>为</a:t>
            </a:r>
            <a:r>
              <a:rPr lang="en-US" altLang="zh-CN" sz="2800" dirty="0">
                <a:solidFill>
                  <a:srgbClr val="333333"/>
                </a:solidFill>
                <a:latin typeface="Helvetica Neue"/>
              </a:rPr>
              <a:t>N</a:t>
            </a:r>
            <a:r>
              <a:rPr lang="zh-CN" altLang="en-US" sz="2800" dirty="0">
                <a:solidFill>
                  <a:srgbClr val="333333"/>
                </a:solidFill>
                <a:latin typeface="Helvetica Neue"/>
              </a:rPr>
              <a:t>的的查询结果。例如，派生表可能来自于</a:t>
            </a:r>
            <a:r>
              <a:rPr lang="en-US" altLang="zh-CN" sz="2800" dirty="0">
                <a:solidFill>
                  <a:srgbClr val="333333"/>
                </a:solidFill>
                <a:latin typeface="Helvetica Neue"/>
              </a:rPr>
              <a:t>FROM</a:t>
            </a:r>
            <a:r>
              <a:rPr lang="zh-CN" altLang="en-US" sz="2800" dirty="0">
                <a:solidFill>
                  <a:srgbClr val="333333"/>
                </a:solidFill>
                <a:latin typeface="Helvetica Neue"/>
              </a:rPr>
              <a:t>子句的子查询。</a:t>
            </a:r>
          </a:p>
          <a:p>
            <a:pPr marL="742950" lvl="1" indent="-285750">
              <a:buFont typeface="Arial" panose="020B0604020202020204" pitchFamily="34" charset="0"/>
              <a:buChar char="•"/>
            </a:pPr>
            <a:r>
              <a:rPr lang="en-US" altLang="zh-CN" sz="2800" dirty="0">
                <a:solidFill>
                  <a:srgbClr val="333333"/>
                </a:solidFill>
                <a:latin typeface="Helvetica Neue"/>
              </a:rPr>
              <a:t>&lt;</a:t>
            </a:r>
            <a:r>
              <a:rPr lang="en-US" altLang="zh-CN" sz="2800" i="1" dirty="0" err="1">
                <a:solidFill>
                  <a:srgbClr val="333333"/>
                </a:solidFill>
                <a:latin typeface="Helvetica Neue"/>
              </a:rPr>
              <a:t>subqueryN</a:t>
            </a:r>
            <a:r>
              <a:rPr lang="en-US" altLang="zh-CN" sz="2800" dirty="0">
                <a:solidFill>
                  <a:srgbClr val="333333"/>
                </a:solidFill>
                <a:latin typeface="Helvetica Neue"/>
              </a:rPr>
              <a:t>&gt;: </a:t>
            </a:r>
            <a:r>
              <a:rPr lang="zh-CN" altLang="en-US" sz="2800" dirty="0">
                <a:solidFill>
                  <a:srgbClr val="333333"/>
                </a:solidFill>
                <a:latin typeface="Helvetica Neue"/>
              </a:rPr>
              <a:t>这一行来自于</a:t>
            </a:r>
            <a:r>
              <a:rPr lang="en-US" altLang="zh-CN" sz="2800" dirty="0">
                <a:solidFill>
                  <a:srgbClr val="333333"/>
                </a:solidFill>
                <a:latin typeface="Helvetica Neue"/>
              </a:rPr>
              <a:t>id</a:t>
            </a:r>
            <a:r>
              <a:rPr lang="zh-CN" altLang="en-US" sz="2800" dirty="0">
                <a:solidFill>
                  <a:srgbClr val="333333"/>
                </a:solidFill>
                <a:latin typeface="Helvetica Neue"/>
              </a:rPr>
              <a:t>为</a:t>
            </a:r>
            <a:r>
              <a:rPr lang="en-US" altLang="zh-CN" sz="2800" dirty="0">
                <a:solidFill>
                  <a:srgbClr val="333333"/>
                </a:solidFill>
                <a:latin typeface="Helvetica Neue"/>
              </a:rPr>
              <a:t>N</a:t>
            </a:r>
            <a:r>
              <a:rPr lang="zh-CN" altLang="en-US" sz="2800" dirty="0">
                <a:solidFill>
                  <a:srgbClr val="333333"/>
                </a:solidFill>
                <a:latin typeface="Helvetica Neue"/>
              </a:rPr>
              <a:t>的查询的物化子查询的查询结果</a:t>
            </a:r>
            <a:endParaRPr lang="en-US" altLang="zh-CN" sz="2800" dirty="0">
              <a:solidFill>
                <a:srgbClr val="333333"/>
              </a:solidFill>
              <a:latin typeface="Helvetica Neue"/>
            </a:endParaRPr>
          </a:p>
          <a:p>
            <a:pPr marL="457200" lvl="1"/>
            <a:endParaRPr lang="en-US" altLang="zh-CN" sz="2800" dirty="0">
              <a:solidFill>
                <a:srgbClr val="333333"/>
              </a:solidFill>
              <a:latin typeface="Helvetica Neue"/>
            </a:endParaRPr>
          </a:p>
          <a:p>
            <a:pPr marL="457200" lvl="1"/>
            <a:endParaRPr lang="zh-CN" altLang="en-US" sz="2800" dirty="0">
              <a:solidFill>
                <a:srgbClr val="333333"/>
              </a:solidFill>
              <a:latin typeface="Helvetica Neue"/>
            </a:endParaRPr>
          </a:p>
          <a:p>
            <a:pPr>
              <a:buFont typeface="Arial" panose="020B0604020202020204" pitchFamily="34" charset="0"/>
              <a:buChar char="•"/>
            </a:pPr>
            <a:r>
              <a:rPr lang="en-US" altLang="zh-CN" sz="4000" dirty="0">
                <a:solidFill>
                  <a:srgbClr val="333333"/>
                </a:solidFill>
                <a:latin typeface="Helvetica Neue"/>
              </a:rPr>
              <a:t>partitions</a:t>
            </a:r>
            <a:r>
              <a:rPr lang="en-US" altLang="zh-CN" dirty="0">
                <a:solidFill>
                  <a:srgbClr val="333333"/>
                </a:solidFill>
                <a:latin typeface="Helvetica Neue"/>
              </a:rPr>
              <a:t/>
            </a:r>
            <a:br>
              <a:rPr lang="en-US" altLang="zh-CN" dirty="0">
                <a:solidFill>
                  <a:srgbClr val="333333"/>
                </a:solidFill>
                <a:latin typeface="Helvetica Neue"/>
              </a:rPr>
            </a:br>
            <a:r>
              <a:rPr lang="en-US" altLang="zh-CN" dirty="0">
                <a:solidFill>
                  <a:srgbClr val="333333"/>
                </a:solidFill>
                <a:latin typeface="Helvetica Neue"/>
              </a:rPr>
              <a:t>      </a:t>
            </a:r>
            <a:r>
              <a:rPr lang="zh-CN" altLang="en-US" sz="2800" dirty="0">
                <a:solidFill>
                  <a:srgbClr val="333333"/>
                </a:solidFill>
                <a:latin typeface="Helvetica Neue"/>
              </a:rPr>
              <a:t>该列显示的为分区表命中的分区情况。非分区表该字段为空（</a:t>
            </a:r>
            <a:r>
              <a:rPr lang="en-US" altLang="zh-CN" sz="2800" dirty="0">
                <a:solidFill>
                  <a:srgbClr val="333333"/>
                </a:solidFill>
                <a:latin typeface="Helvetica Neue"/>
              </a:rPr>
              <a:t>null</a:t>
            </a:r>
            <a:r>
              <a:rPr lang="zh-CN" altLang="en-US" sz="2800" dirty="0">
                <a:solidFill>
                  <a:srgbClr val="333333"/>
                </a:solidFill>
                <a:latin typeface="Helvetica Neue"/>
              </a:rPr>
              <a:t>）。</a:t>
            </a:r>
            <a:endParaRPr lang="en-US" altLang="zh-CN" sz="2800" dirty="0">
              <a:solidFill>
                <a:srgbClr val="333333"/>
              </a:solidFill>
              <a:latin typeface="Helvetica Neue"/>
            </a:endParaRPr>
          </a:p>
          <a:p>
            <a:pPr>
              <a:buFont typeface="Arial" panose="020B0604020202020204" pitchFamily="34" charset="0"/>
              <a:buChar char="•"/>
            </a:pPr>
            <a:endParaRPr lang="en-US" altLang="zh-CN" dirty="0">
              <a:solidFill>
                <a:srgbClr val="333333"/>
              </a:solidFill>
              <a:latin typeface="Helvetica Neue"/>
            </a:endParaRPr>
          </a:p>
          <a:p>
            <a:pPr>
              <a:buFont typeface="Arial" panose="020B0604020202020204" pitchFamily="34" charset="0"/>
              <a:buChar char="•"/>
            </a:pPr>
            <a:endParaRPr lang="zh-CN" altLang="en-US" dirty="0">
              <a:solidFill>
                <a:srgbClr val="333333"/>
              </a:solidFill>
              <a:latin typeface="Helvetica Neue"/>
            </a:endParaRPr>
          </a:p>
          <a:p>
            <a:pPr>
              <a:buFont typeface="Arial" panose="020B0604020202020204" pitchFamily="34" charset="0"/>
              <a:buChar char="•"/>
            </a:pPr>
            <a:r>
              <a:rPr lang="en-US" altLang="zh-CN" sz="4000" dirty="0">
                <a:solidFill>
                  <a:srgbClr val="333333"/>
                </a:solidFill>
                <a:latin typeface="Helvetica Neue"/>
              </a:rPr>
              <a:t>type</a:t>
            </a:r>
            <a:r>
              <a:rPr lang="en-US" altLang="zh-CN" dirty="0">
                <a:solidFill>
                  <a:srgbClr val="333333"/>
                </a:solidFill>
                <a:latin typeface="Helvetica Neue"/>
              </a:rPr>
              <a:t/>
            </a:r>
            <a:br>
              <a:rPr lang="en-US" altLang="zh-CN" dirty="0">
                <a:solidFill>
                  <a:srgbClr val="333333"/>
                </a:solidFill>
                <a:latin typeface="Helvetica Neue"/>
              </a:rPr>
            </a:br>
            <a:r>
              <a:rPr lang="en-US" altLang="zh-CN" dirty="0">
                <a:solidFill>
                  <a:srgbClr val="333333"/>
                </a:solidFill>
                <a:latin typeface="Helvetica Neue"/>
              </a:rPr>
              <a:t>      </a:t>
            </a:r>
            <a:r>
              <a:rPr lang="zh-CN" altLang="en-US" sz="2800" dirty="0">
                <a:solidFill>
                  <a:srgbClr val="333333"/>
                </a:solidFill>
                <a:latin typeface="Helvetica Neue"/>
              </a:rPr>
              <a:t>查询语句的关联类型。</a:t>
            </a:r>
            <a:endParaRPr lang="en-US" altLang="zh-CN" sz="2800" dirty="0">
              <a:solidFill>
                <a:srgbClr val="333333"/>
              </a:solidFill>
              <a:latin typeface="Helvetica Neue"/>
            </a:endParaRPr>
          </a:p>
          <a:p>
            <a:pPr>
              <a:buFont typeface="Arial" panose="020B0604020202020204" pitchFamily="34" charset="0"/>
              <a:buChar char="•"/>
            </a:pPr>
            <a:endParaRPr lang="en-US" altLang="zh-CN" dirty="0">
              <a:solidFill>
                <a:srgbClr val="333333"/>
              </a:solidFill>
              <a:latin typeface="Helvetica Neue"/>
            </a:endParaRPr>
          </a:p>
          <a:p>
            <a:pPr>
              <a:buFont typeface="Arial" panose="020B0604020202020204" pitchFamily="34" charset="0"/>
              <a:buChar char="•"/>
            </a:pPr>
            <a:endParaRPr lang="zh-CN" altLang="en-US" dirty="0">
              <a:solidFill>
                <a:srgbClr val="333333"/>
              </a:solidFill>
              <a:latin typeface="Helvetica Neue"/>
            </a:endParaRPr>
          </a:p>
          <a:p>
            <a:pPr>
              <a:buFont typeface="Arial" panose="020B0604020202020204" pitchFamily="34" charset="0"/>
              <a:buChar char="•"/>
            </a:pPr>
            <a:r>
              <a:rPr lang="en-US" altLang="zh-CN" dirty="0" err="1">
                <a:solidFill>
                  <a:srgbClr val="333333"/>
                </a:solidFill>
                <a:latin typeface="Helvetica Neue"/>
              </a:rPr>
              <a:t>possible_keys</a:t>
            </a:r>
            <a:r>
              <a:rPr lang="en-US" altLang="zh-CN" dirty="0">
                <a:solidFill>
                  <a:srgbClr val="333333"/>
                </a:solidFill>
                <a:latin typeface="Helvetica Neue"/>
              </a:rPr>
              <a:t/>
            </a:r>
            <a:br>
              <a:rPr lang="en-US" altLang="zh-CN" dirty="0">
                <a:solidFill>
                  <a:srgbClr val="333333"/>
                </a:solidFill>
                <a:latin typeface="Helvetica Neue"/>
              </a:rPr>
            </a:br>
            <a:r>
              <a:rPr lang="en-US" altLang="zh-CN" dirty="0">
                <a:solidFill>
                  <a:srgbClr val="333333"/>
                </a:solidFill>
                <a:latin typeface="Helvetica Neue"/>
              </a:rPr>
              <a:t>      </a:t>
            </a:r>
            <a:r>
              <a:rPr lang="en-US" altLang="zh-CN" sz="2800" dirty="0" err="1">
                <a:solidFill>
                  <a:srgbClr val="333333"/>
                </a:solidFill>
                <a:latin typeface="Helvetica Neue"/>
              </a:rPr>
              <a:t>possible_keys</a:t>
            </a:r>
            <a:r>
              <a:rPr lang="zh-CN" altLang="en-US" sz="2800" dirty="0">
                <a:solidFill>
                  <a:srgbClr val="333333"/>
                </a:solidFill>
                <a:latin typeface="Helvetica Neue"/>
              </a:rPr>
              <a:t>表示</a:t>
            </a:r>
            <a:r>
              <a:rPr lang="en-US" altLang="zh-CN" sz="2800" dirty="0">
                <a:solidFill>
                  <a:srgbClr val="333333"/>
                </a:solidFill>
                <a:latin typeface="Helvetica Neue"/>
              </a:rPr>
              <a:t>MySQL</a:t>
            </a:r>
            <a:r>
              <a:rPr lang="zh-CN" altLang="en-US" sz="2800" dirty="0">
                <a:solidFill>
                  <a:srgbClr val="333333"/>
                </a:solidFill>
                <a:latin typeface="Helvetica Neue"/>
              </a:rPr>
              <a:t>执行查询时可以选择的表的索引。</a:t>
            </a:r>
          </a:p>
        </p:txBody>
      </p:sp>
    </p:spTree>
    <p:extLst>
      <p:ext uri="{BB962C8B-B14F-4D97-AF65-F5344CB8AC3E}">
        <p14:creationId xmlns:p14="http://schemas.microsoft.com/office/powerpoint/2010/main" val="172463627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Shape 111"/>
          <p:cNvSpPr/>
          <p:nvPr/>
        </p:nvSpPr>
        <p:spPr>
          <a:xfrm>
            <a:off x="3176892" y="14042408"/>
            <a:ext cx="1071563" cy="714376"/>
          </a:xfrm>
          <a:prstGeom prst="rect">
            <a:avLst/>
          </a:prstGeom>
          <a:solidFill>
            <a:srgbClr val="35AEF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5" name="Shape 112"/>
          <p:cNvSpPr/>
          <p:nvPr/>
        </p:nvSpPr>
        <p:spPr>
          <a:xfrm>
            <a:off x="3176892" y="14835283"/>
            <a:ext cx="1071563" cy="714376"/>
          </a:xfrm>
          <a:prstGeom prst="rect">
            <a:avLst/>
          </a:prstGeom>
          <a:solidFill>
            <a:srgbClr val="2293D6"/>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6" name="Shape 113"/>
          <p:cNvSpPr/>
          <p:nvPr/>
        </p:nvSpPr>
        <p:spPr>
          <a:xfrm>
            <a:off x="4794561" y="14042408"/>
            <a:ext cx="1071564" cy="714376"/>
          </a:xfrm>
          <a:prstGeom prst="rect">
            <a:avLst/>
          </a:prstGeom>
          <a:solidFill>
            <a:srgbClr val="00BD9C"/>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7" name="Shape 114"/>
          <p:cNvSpPr/>
          <p:nvPr/>
        </p:nvSpPr>
        <p:spPr>
          <a:xfrm>
            <a:off x="4794561" y="14835283"/>
            <a:ext cx="1071564" cy="714376"/>
          </a:xfrm>
          <a:prstGeom prst="rect">
            <a:avLst/>
          </a:prstGeom>
          <a:solidFill>
            <a:srgbClr val="00A185"/>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8" name="Shape 115"/>
          <p:cNvSpPr/>
          <p:nvPr/>
        </p:nvSpPr>
        <p:spPr>
          <a:xfrm>
            <a:off x="6412230" y="14061389"/>
            <a:ext cx="1071564" cy="714376"/>
          </a:xfrm>
          <a:prstGeom prst="rect">
            <a:avLst/>
          </a:prstGeom>
          <a:solidFill>
            <a:srgbClr val="2AE37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79" name="Shape 116"/>
          <p:cNvSpPr/>
          <p:nvPr/>
        </p:nvSpPr>
        <p:spPr>
          <a:xfrm>
            <a:off x="6412230" y="14854264"/>
            <a:ext cx="1071564" cy="714376"/>
          </a:xfrm>
          <a:prstGeom prst="rect">
            <a:avLst/>
          </a:prstGeom>
          <a:solidFill>
            <a:srgbClr val="1FCD6D"/>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0" name="Shape 117"/>
          <p:cNvSpPr/>
          <p:nvPr/>
        </p:nvSpPr>
        <p:spPr>
          <a:xfrm>
            <a:off x="8029899" y="14061389"/>
            <a:ext cx="1071563" cy="714376"/>
          </a:xfrm>
          <a:prstGeom prst="rect">
            <a:avLst/>
          </a:prstGeom>
          <a:solidFill>
            <a:srgbClr val="C059F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1" name="Shape 118"/>
          <p:cNvSpPr/>
          <p:nvPr/>
        </p:nvSpPr>
        <p:spPr>
          <a:xfrm>
            <a:off x="8029899" y="14854264"/>
            <a:ext cx="1071563" cy="714376"/>
          </a:xfrm>
          <a:prstGeom prst="rect">
            <a:avLst/>
          </a:prstGeom>
          <a:solidFill>
            <a:srgbClr val="A355B8"/>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2" name="Shape 119"/>
          <p:cNvSpPr/>
          <p:nvPr/>
        </p:nvSpPr>
        <p:spPr>
          <a:xfrm>
            <a:off x="9629151" y="14061389"/>
            <a:ext cx="1071563" cy="714376"/>
          </a:xfrm>
          <a:prstGeom prst="rect">
            <a:avLst/>
          </a:prstGeom>
          <a:solidFill>
            <a:srgbClr val="33495F"/>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3" name="Shape 120"/>
          <p:cNvSpPr/>
          <p:nvPr/>
        </p:nvSpPr>
        <p:spPr>
          <a:xfrm>
            <a:off x="9629151" y="14854264"/>
            <a:ext cx="1071563" cy="714376"/>
          </a:xfrm>
          <a:prstGeom prst="rect">
            <a:avLst/>
          </a:prstGeom>
          <a:solidFill>
            <a:srgbClr val="2C3E5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4" name="Shape 121"/>
          <p:cNvSpPr/>
          <p:nvPr/>
        </p:nvSpPr>
        <p:spPr>
          <a:xfrm>
            <a:off x="12882906" y="14080370"/>
            <a:ext cx="1071563" cy="714376"/>
          </a:xfrm>
          <a:prstGeom prst="rect">
            <a:avLst/>
          </a:prstGeom>
          <a:solidFill>
            <a:srgbClr val="E87F04"/>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5" name="Shape 122"/>
          <p:cNvSpPr/>
          <p:nvPr/>
        </p:nvSpPr>
        <p:spPr>
          <a:xfrm>
            <a:off x="12882906" y="14873245"/>
            <a:ext cx="1071563" cy="714376"/>
          </a:xfrm>
          <a:prstGeom prst="rect">
            <a:avLst/>
          </a:prstGeom>
          <a:solidFill>
            <a:srgbClr val="D5530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6" name="Shape 123"/>
          <p:cNvSpPr/>
          <p:nvPr/>
        </p:nvSpPr>
        <p:spPr>
          <a:xfrm>
            <a:off x="14500574" y="14099351"/>
            <a:ext cx="1071564" cy="714376"/>
          </a:xfrm>
          <a:prstGeom prst="rect">
            <a:avLst/>
          </a:prstGeom>
          <a:solidFill>
            <a:srgbClr val="E94A35"/>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7" name="Shape 124"/>
          <p:cNvSpPr/>
          <p:nvPr/>
        </p:nvSpPr>
        <p:spPr>
          <a:xfrm>
            <a:off x="14500574" y="14892225"/>
            <a:ext cx="1071564" cy="714376"/>
          </a:xfrm>
          <a:prstGeom prst="rect">
            <a:avLst/>
          </a:prstGeom>
          <a:solidFill>
            <a:srgbClr val="C23724"/>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88" name="Shape 125"/>
          <p:cNvSpPr/>
          <p:nvPr/>
        </p:nvSpPr>
        <p:spPr>
          <a:xfrm>
            <a:off x="16118243" y="14099351"/>
            <a:ext cx="1071564" cy="714376"/>
          </a:xfrm>
          <a:prstGeom prst="rect">
            <a:avLst/>
          </a:prstGeom>
          <a:solidFill>
            <a:srgbClr val="D1D6D8"/>
          </a:solidFill>
          <a:ln w="12700">
            <a:miter lim="400000"/>
          </a:ln>
        </p:spPr>
        <p:txBody>
          <a:bodyPr lIns="45845" tIns="45845" rIns="45845" bIns="45845" anchor="ctr"/>
          <a:lstStyle/>
          <a:p>
            <a:pPr algn="ctr">
              <a:defRPr sz="2800">
                <a:solidFill>
                  <a:srgbClr val="7D7D7D"/>
                </a:solidFill>
                <a:latin typeface="+mn-lt"/>
                <a:ea typeface="+mn-ea"/>
                <a:cs typeface="+mn-cs"/>
                <a:sym typeface="Calibri"/>
              </a:defRPr>
            </a:pPr>
            <a:endParaRPr/>
          </a:p>
        </p:txBody>
      </p:sp>
      <p:sp>
        <p:nvSpPr>
          <p:cNvPr id="189" name="Shape 126"/>
          <p:cNvSpPr/>
          <p:nvPr/>
        </p:nvSpPr>
        <p:spPr>
          <a:xfrm>
            <a:off x="16118243" y="14892225"/>
            <a:ext cx="1071564" cy="714376"/>
          </a:xfrm>
          <a:prstGeom prst="rect">
            <a:avLst/>
          </a:prstGeom>
          <a:solidFill>
            <a:srgbClr val="B6BBC1"/>
          </a:solidFill>
          <a:ln w="12700">
            <a:miter lim="400000"/>
          </a:ln>
        </p:spPr>
        <p:txBody>
          <a:bodyPr lIns="45845" tIns="45845" rIns="45845" bIns="45845" anchor="ctr"/>
          <a:lstStyle/>
          <a:p>
            <a:pPr algn="ctr">
              <a:defRPr sz="2800">
                <a:solidFill>
                  <a:srgbClr val="7D7D7D"/>
                </a:solidFill>
                <a:latin typeface="+mn-lt"/>
                <a:ea typeface="+mn-ea"/>
                <a:cs typeface="+mn-cs"/>
                <a:sym typeface="Calibri"/>
              </a:defRPr>
            </a:pPr>
            <a:endParaRPr/>
          </a:p>
        </p:txBody>
      </p:sp>
      <p:sp>
        <p:nvSpPr>
          <p:cNvPr id="190" name="Shape 127"/>
          <p:cNvSpPr/>
          <p:nvPr/>
        </p:nvSpPr>
        <p:spPr>
          <a:xfrm>
            <a:off x="17717495" y="14099351"/>
            <a:ext cx="1071564" cy="714376"/>
          </a:xfrm>
          <a:prstGeom prst="rect">
            <a:avLst/>
          </a:prstGeom>
          <a:solidFill>
            <a:srgbClr val="94A5A6"/>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1" name="Shape 128"/>
          <p:cNvSpPr/>
          <p:nvPr/>
        </p:nvSpPr>
        <p:spPr>
          <a:xfrm>
            <a:off x="17717495" y="14892225"/>
            <a:ext cx="1071564" cy="714376"/>
          </a:xfrm>
          <a:prstGeom prst="rect">
            <a:avLst/>
          </a:prstGeom>
          <a:solidFill>
            <a:srgbClr val="7F8C8D"/>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2" name="Shape 149"/>
          <p:cNvSpPr/>
          <p:nvPr/>
        </p:nvSpPr>
        <p:spPr>
          <a:xfrm>
            <a:off x="11265236" y="14080370"/>
            <a:ext cx="1071563" cy="714376"/>
          </a:xfrm>
          <a:prstGeom prst="rect">
            <a:avLst/>
          </a:prstGeom>
          <a:solidFill>
            <a:srgbClr val="FECA0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3" name="Shape 150"/>
          <p:cNvSpPr/>
          <p:nvPr/>
        </p:nvSpPr>
        <p:spPr>
          <a:xfrm>
            <a:off x="11265236" y="14873245"/>
            <a:ext cx="1071563" cy="714376"/>
          </a:xfrm>
          <a:prstGeom prst="rect">
            <a:avLst/>
          </a:prstGeom>
          <a:solidFill>
            <a:srgbClr val="FFA700"/>
          </a:solidFill>
          <a:ln w="12700">
            <a:miter lim="400000"/>
          </a:ln>
        </p:spPr>
        <p:txBody>
          <a:bodyPr lIns="45845" tIns="45845" rIns="45845" bIns="45845" anchor="ctr"/>
          <a:lstStyle/>
          <a:p>
            <a:pPr algn="ctr">
              <a:defRPr sz="2800">
                <a:solidFill>
                  <a:srgbClr val="FFFFFF"/>
                </a:solidFill>
                <a:latin typeface="+mn-lt"/>
                <a:ea typeface="+mn-ea"/>
                <a:cs typeface="+mn-cs"/>
                <a:sym typeface="Calibri"/>
              </a:defRPr>
            </a:pPr>
            <a:endParaRPr/>
          </a:p>
        </p:txBody>
      </p:sp>
      <p:sp>
        <p:nvSpPr>
          <p:cNvPr id="194" name="Shape 2"/>
          <p:cNvSpPr/>
          <p:nvPr/>
        </p:nvSpPr>
        <p:spPr>
          <a:xfrm flipH="1">
            <a:off x="791481" y="571695"/>
            <a:ext cx="80708" cy="982266"/>
          </a:xfrm>
          <a:prstGeom prst="rect">
            <a:avLst/>
          </a:prstGeom>
          <a:solidFill>
            <a:srgbClr val="3498DB"/>
          </a:solidFill>
          <a:ln w="12700">
            <a:miter lim="400000"/>
          </a:ln>
        </p:spPr>
        <p:txBody>
          <a:bodyPr lIns="45845" tIns="45845" rIns="45845" bIns="45845" anchor="ctr"/>
          <a:lstStyle/>
          <a:p>
            <a:pPr algn="ctr">
              <a:defRPr sz="2400">
                <a:solidFill>
                  <a:srgbClr val="060C13"/>
                </a:solidFill>
              </a:defRPr>
            </a:pPr>
            <a:endParaRPr/>
          </a:p>
        </p:txBody>
      </p:sp>
      <p:sp>
        <p:nvSpPr>
          <p:cNvPr id="195" name="目录"/>
          <p:cNvSpPr/>
          <p:nvPr/>
        </p:nvSpPr>
        <p:spPr>
          <a:xfrm>
            <a:off x="1078740" y="494311"/>
            <a:ext cx="20010434" cy="1137034"/>
          </a:xfrm>
          <a:prstGeom prst="rect">
            <a:avLst/>
          </a:prstGeom>
          <a:ln w="3175">
            <a:miter lim="400000"/>
          </a:ln>
          <a:extLst>
            <a:ext uri="{C572A759-6A51-4108-AA02-DFA0A04FC94B}">
              <ma14:wrappingTextBoxFlag xmlns:ma14="http://schemas.microsoft.com/office/mac/drawingml/2011/main" xmlns="" val="1"/>
            </a:ext>
          </a:extLst>
        </p:spPr>
        <p:txBody>
          <a:bodyPr lIns="45845" tIns="45845" rIns="45845" bIns="45845" anchor="ctr">
            <a:normAutofit/>
          </a:bodyPr>
          <a:lstStyle>
            <a:lvl1pPr defTabSz="1682495">
              <a:defRPr sz="5800" b="1">
                <a:latin typeface="微软雅黑"/>
                <a:ea typeface="微软雅黑"/>
                <a:cs typeface="微软雅黑"/>
                <a:sym typeface="微软雅黑"/>
              </a:defRPr>
            </a:lvl1pPr>
          </a:lstStyle>
          <a:p>
            <a:r>
              <a:rPr lang="en-US" altLang="zh-CN" dirty="0"/>
              <a:t>explain</a:t>
            </a:r>
            <a:r>
              <a:rPr lang="zh-CN" altLang="en-US" dirty="0"/>
              <a:t>输出行</a:t>
            </a:r>
          </a:p>
        </p:txBody>
      </p:sp>
      <p:sp>
        <p:nvSpPr>
          <p:cNvPr id="2" name="矩形 1">
            <a:extLst>
              <a:ext uri="{FF2B5EF4-FFF2-40B4-BE49-F238E27FC236}">
                <a16:creationId xmlns:a16="http://schemas.microsoft.com/office/drawing/2014/main" id="{C6F8C72D-E4EB-44F0-ADE4-FFE6E705F7ED}"/>
              </a:ext>
            </a:extLst>
          </p:cNvPr>
          <p:cNvSpPr/>
          <p:nvPr/>
        </p:nvSpPr>
        <p:spPr>
          <a:xfrm>
            <a:off x="1246851" y="2868707"/>
            <a:ext cx="17836162" cy="7355860"/>
          </a:xfrm>
          <a:prstGeom prst="rect">
            <a:avLst/>
          </a:prstGeom>
        </p:spPr>
        <p:txBody>
          <a:bodyPr wrap="square">
            <a:spAutoFit/>
          </a:bodyPr>
          <a:lstStyle/>
          <a:p>
            <a:pPr>
              <a:buFont typeface="Arial" panose="020B0604020202020204" pitchFamily="34" charset="0"/>
              <a:buChar char="•"/>
            </a:pPr>
            <a:r>
              <a:rPr lang="en-US" altLang="zh-CN" sz="4000" dirty="0">
                <a:solidFill>
                  <a:srgbClr val="333333"/>
                </a:solidFill>
                <a:latin typeface="Helvetica Neue"/>
              </a:rPr>
              <a:t>key</a:t>
            </a:r>
            <a:r>
              <a:rPr lang="en-US" altLang="zh-CN" dirty="0">
                <a:solidFill>
                  <a:srgbClr val="333333"/>
                </a:solidFill>
                <a:latin typeface="Helvetica Neue"/>
              </a:rPr>
              <a:t/>
            </a:r>
            <a:br>
              <a:rPr lang="en-US" altLang="zh-CN" dirty="0">
                <a:solidFill>
                  <a:srgbClr val="333333"/>
                </a:solidFill>
                <a:latin typeface="Helvetica Neue"/>
              </a:rPr>
            </a:br>
            <a:r>
              <a:rPr lang="en-US" altLang="zh-CN" dirty="0">
                <a:solidFill>
                  <a:srgbClr val="333333"/>
                </a:solidFill>
                <a:latin typeface="Helvetica Neue"/>
              </a:rPr>
              <a:t>      </a:t>
            </a:r>
            <a:r>
              <a:rPr lang="en-US" altLang="zh-CN" dirty="0" err="1">
                <a:solidFill>
                  <a:srgbClr val="333333"/>
                </a:solidFill>
                <a:latin typeface="Helvetica Neue"/>
              </a:rPr>
              <a:t>key</a:t>
            </a:r>
            <a:r>
              <a:rPr lang="zh-CN" altLang="en-US" dirty="0">
                <a:solidFill>
                  <a:srgbClr val="333333"/>
                </a:solidFill>
                <a:latin typeface="Helvetica Neue"/>
              </a:rPr>
              <a:t>表示</a:t>
            </a:r>
            <a:r>
              <a:rPr lang="en-US" altLang="zh-CN" dirty="0">
                <a:solidFill>
                  <a:srgbClr val="333333"/>
                </a:solidFill>
                <a:latin typeface="Helvetica Neue"/>
              </a:rPr>
              <a:t>MySQL</a:t>
            </a:r>
            <a:r>
              <a:rPr lang="zh-CN" altLang="en-US" dirty="0">
                <a:solidFill>
                  <a:srgbClr val="333333"/>
                </a:solidFill>
                <a:latin typeface="Helvetica Neue"/>
              </a:rPr>
              <a:t>执行查询时实际上用到的索引。可能会出现</a:t>
            </a:r>
            <a:r>
              <a:rPr lang="en-US" altLang="zh-CN" dirty="0">
                <a:solidFill>
                  <a:srgbClr val="333333"/>
                </a:solidFill>
                <a:latin typeface="Helvetica Neue"/>
              </a:rPr>
              <a:t>key</a:t>
            </a:r>
            <a:r>
              <a:rPr lang="zh-CN" altLang="en-US" dirty="0">
                <a:solidFill>
                  <a:srgbClr val="333333"/>
                </a:solidFill>
                <a:latin typeface="Helvetica Neue"/>
              </a:rPr>
              <a:t>表示的索引并没有列在</a:t>
            </a:r>
            <a:r>
              <a:rPr lang="en-US" altLang="zh-CN" dirty="0" err="1">
                <a:solidFill>
                  <a:srgbClr val="333333"/>
                </a:solidFill>
                <a:latin typeface="Helvetica Neue"/>
              </a:rPr>
              <a:t>possible_key</a:t>
            </a:r>
            <a:r>
              <a:rPr lang="zh-CN" altLang="en-US" dirty="0">
                <a:solidFill>
                  <a:srgbClr val="333333"/>
                </a:solidFill>
                <a:latin typeface="Helvetica Neue"/>
              </a:rPr>
              <a:t>中的情况。这中情况可能是在</a:t>
            </a:r>
            <a:r>
              <a:rPr lang="en-US" altLang="zh-CN" dirty="0" err="1">
                <a:solidFill>
                  <a:srgbClr val="333333"/>
                </a:solidFill>
                <a:latin typeface="Helvetica Neue"/>
              </a:rPr>
              <a:t>possible_key</a:t>
            </a:r>
            <a:r>
              <a:rPr lang="zh-CN" altLang="en-US" dirty="0">
                <a:solidFill>
                  <a:srgbClr val="333333"/>
                </a:solidFill>
                <a:latin typeface="Helvetica Neue"/>
              </a:rPr>
              <a:t>中列出的索引都不适合用来查询，但是所有查询出来的列都包含在另外的一个索引中。也就是说，命名索引覆盖了所选列，因此虽然它不用于确定要检索的行，但索引扫描比数据行扫描更有效。</a:t>
            </a:r>
            <a:endParaRPr lang="en-US" altLang="zh-CN" dirty="0">
              <a:solidFill>
                <a:srgbClr val="333333"/>
              </a:solidFill>
              <a:latin typeface="Helvetica Neue"/>
            </a:endParaRPr>
          </a:p>
          <a:p>
            <a:pPr>
              <a:buFont typeface="Arial" panose="020B0604020202020204" pitchFamily="34" charset="0"/>
              <a:buChar char="•"/>
            </a:pPr>
            <a:endParaRPr lang="en-US" altLang="zh-CN" dirty="0">
              <a:solidFill>
                <a:srgbClr val="333333"/>
              </a:solidFill>
              <a:latin typeface="Helvetica Neue"/>
            </a:endParaRPr>
          </a:p>
          <a:p>
            <a:pPr>
              <a:buFont typeface="Arial" panose="020B0604020202020204" pitchFamily="34" charset="0"/>
              <a:buChar char="•"/>
            </a:pPr>
            <a:endParaRPr lang="zh-CN" altLang="en-US" dirty="0">
              <a:solidFill>
                <a:srgbClr val="333333"/>
              </a:solidFill>
              <a:latin typeface="Helvetica Neue"/>
            </a:endParaRPr>
          </a:p>
          <a:p>
            <a:pPr>
              <a:buFont typeface="Arial" panose="020B0604020202020204" pitchFamily="34" charset="0"/>
              <a:buChar char="•"/>
            </a:pPr>
            <a:r>
              <a:rPr lang="en-US" altLang="zh-CN" sz="4000" dirty="0" err="1">
                <a:solidFill>
                  <a:srgbClr val="333333"/>
                </a:solidFill>
                <a:latin typeface="Helvetica Neue"/>
              </a:rPr>
              <a:t>key_len</a:t>
            </a:r>
            <a:r>
              <a:rPr lang="en-US" altLang="zh-CN" dirty="0">
                <a:solidFill>
                  <a:srgbClr val="333333"/>
                </a:solidFill>
                <a:latin typeface="Helvetica Neue"/>
              </a:rPr>
              <a:t/>
            </a:r>
            <a:br>
              <a:rPr lang="en-US" altLang="zh-CN" dirty="0">
                <a:solidFill>
                  <a:srgbClr val="333333"/>
                </a:solidFill>
                <a:latin typeface="Helvetica Neue"/>
              </a:rPr>
            </a:br>
            <a:r>
              <a:rPr lang="en-US" altLang="zh-CN" dirty="0">
                <a:solidFill>
                  <a:srgbClr val="333333"/>
                </a:solidFill>
                <a:latin typeface="Helvetica Neue"/>
              </a:rPr>
              <a:t>      </a:t>
            </a:r>
            <a:r>
              <a:rPr lang="en-US" altLang="zh-CN" dirty="0" err="1">
                <a:solidFill>
                  <a:srgbClr val="333333"/>
                </a:solidFill>
                <a:latin typeface="Helvetica Neue"/>
              </a:rPr>
              <a:t>key_len</a:t>
            </a:r>
            <a:r>
              <a:rPr lang="zh-CN" altLang="en-US" dirty="0">
                <a:solidFill>
                  <a:srgbClr val="333333"/>
                </a:solidFill>
                <a:latin typeface="Helvetica Neue"/>
              </a:rPr>
              <a:t>代表</a:t>
            </a:r>
            <a:r>
              <a:rPr lang="en-US" altLang="zh-CN" dirty="0">
                <a:solidFill>
                  <a:srgbClr val="333333"/>
                </a:solidFill>
                <a:latin typeface="Helvetica Neue"/>
              </a:rPr>
              <a:t>MySQL</a:t>
            </a:r>
            <a:r>
              <a:rPr lang="zh-CN" altLang="en-US" dirty="0">
                <a:solidFill>
                  <a:srgbClr val="333333"/>
                </a:solidFill>
                <a:latin typeface="Helvetica Neue"/>
              </a:rPr>
              <a:t>决定使用一个索引的长度。观察</a:t>
            </a:r>
            <a:r>
              <a:rPr lang="en-US" altLang="zh-CN" dirty="0" err="1">
                <a:solidFill>
                  <a:srgbClr val="333333"/>
                </a:solidFill>
                <a:latin typeface="Helvetica Neue"/>
              </a:rPr>
              <a:t>key_len</a:t>
            </a:r>
            <a:r>
              <a:rPr lang="zh-CN" altLang="en-US" dirty="0">
                <a:solidFill>
                  <a:srgbClr val="333333"/>
                </a:solidFill>
                <a:latin typeface="Helvetica Neue"/>
              </a:rPr>
              <a:t>可以让你知道</a:t>
            </a:r>
            <a:r>
              <a:rPr lang="en-US" altLang="zh-CN" dirty="0">
                <a:solidFill>
                  <a:srgbClr val="333333"/>
                </a:solidFill>
                <a:latin typeface="Helvetica Neue"/>
              </a:rPr>
              <a:t>MySQL</a:t>
            </a:r>
            <a:r>
              <a:rPr lang="zh-CN" altLang="en-US" dirty="0">
                <a:solidFill>
                  <a:srgbClr val="333333"/>
                </a:solidFill>
                <a:latin typeface="Helvetica Neue"/>
              </a:rPr>
              <a:t>实际上使用了一个联合索引的多少个字段。</a:t>
            </a:r>
            <a:endParaRPr lang="en-US" altLang="zh-CN" dirty="0">
              <a:solidFill>
                <a:srgbClr val="333333"/>
              </a:solidFill>
              <a:latin typeface="Helvetica Neue"/>
            </a:endParaRPr>
          </a:p>
          <a:p>
            <a:pPr>
              <a:buFont typeface="Arial" panose="020B0604020202020204" pitchFamily="34" charset="0"/>
              <a:buChar char="•"/>
            </a:pPr>
            <a:endParaRPr lang="en-US" altLang="zh-CN" dirty="0">
              <a:solidFill>
                <a:srgbClr val="333333"/>
              </a:solidFill>
              <a:latin typeface="Helvetica Neue"/>
            </a:endParaRPr>
          </a:p>
          <a:p>
            <a:pPr>
              <a:buFont typeface="Arial" panose="020B0604020202020204" pitchFamily="34" charset="0"/>
              <a:buChar char="•"/>
            </a:pPr>
            <a:endParaRPr lang="zh-CN" altLang="en-US" dirty="0">
              <a:solidFill>
                <a:srgbClr val="333333"/>
              </a:solidFill>
              <a:latin typeface="Helvetica Neue"/>
            </a:endParaRPr>
          </a:p>
          <a:p>
            <a:pPr>
              <a:buFont typeface="Arial" panose="020B0604020202020204" pitchFamily="34" charset="0"/>
              <a:buChar char="•"/>
            </a:pPr>
            <a:r>
              <a:rPr lang="en-US" altLang="zh-CN" sz="4000" dirty="0">
                <a:solidFill>
                  <a:srgbClr val="333333"/>
                </a:solidFill>
                <a:latin typeface="Helvetica Neue"/>
              </a:rPr>
              <a:t>ref</a:t>
            </a:r>
            <a:r>
              <a:rPr lang="en-US" altLang="zh-CN" dirty="0">
                <a:solidFill>
                  <a:srgbClr val="333333"/>
                </a:solidFill>
                <a:latin typeface="Helvetica Neue"/>
              </a:rPr>
              <a:t/>
            </a:r>
            <a:br>
              <a:rPr lang="en-US" altLang="zh-CN" dirty="0">
                <a:solidFill>
                  <a:srgbClr val="333333"/>
                </a:solidFill>
                <a:latin typeface="Helvetica Neue"/>
              </a:rPr>
            </a:br>
            <a:r>
              <a:rPr lang="en-US" altLang="zh-CN" dirty="0">
                <a:solidFill>
                  <a:srgbClr val="333333"/>
                </a:solidFill>
                <a:latin typeface="Helvetica Neue"/>
              </a:rPr>
              <a:t>      </a:t>
            </a:r>
            <a:r>
              <a:rPr lang="en-US" altLang="zh-CN" dirty="0" err="1">
                <a:solidFill>
                  <a:srgbClr val="333333"/>
                </a:solidFill>
                <a:latin typeface="Helvetica Neue"/>
              </a:rPr>
              <a:t>ref</a:t>
            </a:r>
            <a:r>
              <a:rPr lang="zh-CN" altLang="en-US" dirty="0">
                <a:solidFill>
                  <a:srgbClr val="333333"/>
                </a:solidFill>
                <a:latin typeface="Helvetica Neue"/>
              </a:rPr>
              <a:t>的值代表被用来与</a:t>
            </a:r>
            <a:r>
              <a:rPr lang="en-US" altLang="zh-CN" dirty="0">
                <a:solidFill>
                  <a:srgbClr val="333333"/>
                </a:solidFill>
                <a:latin typeface="Helvetica Neue"/>
              </a:rPr>
              <a:t>key</a:t>
            </a:r>
            <a:r>
              <a:rPr lang="zh-CN" altLang="en-US" dirty="0">
                <a:solidFill>
                  <a:srgbClr val="333333"/>
                </a:solidFill>
                <a:latin typeface="Helvetica Neue"/>
              </a:rPr>
              <a:t>中的索引作对比的列或者常量。</a:t>
            </a:r>
          </a:p>
        </p:txBody>
      </p:sp>
    </p:spTree>
    <p:extLst>
      <p:ext uri="{BB962C8B-B14F-4D97-AF65-F5344CB8AC3E}">
        <p14:creationId xmlns:p14="http://schemas.microsoft.com/office/powerpoint/2010/main" val="296738797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主题">
      <a:majorFont>
        <a:latin typeface="Helvetica"/>
        <a:ea typeface="Helvetica"/>
        <a:cs typeface="Helvetica"/>
      </a:majorFont>
      <a:minorFont>
        <a:latin typeface="Calibri"/>
        <a:ea typeface="Calibri"/>
        <a:cs typeface="Calibri"/>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round/>
        </a:ln>
        <a:effectLst/>
        <a:sp3d/>
      </a:spPr>
      <a:bodyPr rot="0" spcFirstLastPara="1" vertOverflow="overflow" horzOverflow="overflow" vert="horz" wrap="square" lIns="45845" tIns="45845" rIns="45845" bIns="45845" numCol="1" spcCol="38100" rtlCol="0" anchor="ctr">
        <a:spAutoFit/>
      </a:bodyPr>
      <a:lstStyle>
        <a:defPPr marL="0" marR="0" indent="0" algn="l" defTabSz="1836439"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45845" tIns="45845" rIns="45845" bIns="45845" numCol="1" spcCol="38100" rtlCol="0" anchor="t">
        <a:spAutoFit/>
      </a:bodyPr>
      <a:lstStyle>
        <a:defPPr marL="0" marR="0" indent="0" algn="l" defTabSz="1836439"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主题">
      <a:majorFont>
        <a:latin typeface="Helvetica"/>
        <a:ea typeface="Helvetica"/>
        <a:cs typeface="Helvetica"/>
      </a:majorFont>
      <a:minorFont>
        <a:latin typeface="Calibri"/>
        <a:ea typeface="Calibri"/>
        <a:cs typeface="Calibri"/>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round/>
        </a:ln>
        <a:effectLst/>
        <a:sp3d/>
      </a:spPr>
      <a:bodyPr rot="0" spcFirstLastPara="1" vertOverflow="overflow" horzOverflow="overflow" vert="horz" wrap="square" lIns="45845" tIns="45845" rIns="45845" bIns="45845" numCol="1" spcCol="38100" rtlCol="0" anchor="ctr">
        <a:spAutoFit/>
      </a:bodyPr>
      <a:lstStyle>
        <a:defPPr marL="0" marR="0" indent="0" algn="l" defTabSz="1836439"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45845" tIns="45845" rIns="45845" bIns="45845" numCol="1" spcCol="38100" rtlCol="0" anchor="t">
        <a:spAutoFit/>
      </a:bodyPr>
      <a:lstStyle>
        <a:defPPr marL="0" marR="0" indent="0" algn="l" defTabSz="1836439"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793</TotalTime>
  <Words>3032</Words>
  <Application>Microsoft Office PowerPoint</Application>
  <PresentationFormat>自定义</PresentationFormat>
  <Paragraphs>266</Paragraphs>
  <Slides>33</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33</vt:i4>
      </vt:variant>
    </vt:vector>
  </HeadingPairs>
  <TitlesOfParts>
    <vt:vector size="41" baseType="lpstr">
      <vt:lpstr>Helvetica Neue</vt:lpstr>
      <vt:lpstr>微软雅黑</vt:lpstr>
      <vt:lpstr>微软雅黑</vt:lpstr>
      <vt:lpstr>Arial</vt:lpstr>
      <vt:lpstr>Calibri</vt:lpstr>
      <vt:lpstr>Consolas</vt:lpstr>
      <vt:lpstr>Helvetica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Windows 用户</cp:lastModifiedBy>
  <cp:revision>231</cp:revision>
  <dcterms:modified xsi:type="dcterms:W3CDTF">2019-06-28T08:56:01Z</dcterms:modified>
</cp:coreProperties>
</file>