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232BD-A612-4B85-B2EF-F806BBF9C2A1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639B0-55AD-489E-AF32-75A29736A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FDB9A-AE60-4D7F-8DBF-C2D5310AA7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4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FDB9A-AE60-4D7F-8DBF-C2D5310AA7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9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2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6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FDB9A-AE60-4D7F-8DBF-C2D5310AA7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9B1D-5739-44D0-8EB9-E554E1AD0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BC078-46B1-428A-A0F0-0C3A68CD6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89E6C-E62E-489E-9A9B-6458A05D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CD551-9B2D-453D-82AF-A391B0F7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9B546-313F-4187-8846-7363D707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AA17-0D45-44DA-B08B-10E1D23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49165-D15A-4FE5-98C0-84E1B81F8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589FB-3D47-43C1-8DB0-C68F6EF6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21D9-2A11-4257-848F-6C7B90DE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34D18-3A91-448B-8594-62C338B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50C42-A8C0-4ADF-8AF1-0640EED34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5383C-4787-492D-BCF2-C0346E7E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CA84-3505-4E89-B503-F705D245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6936-8DE6-443F-8763-342E6638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6800-F7EE-4720-8215-F2E30BA1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1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138525"/>
            <a:ext cx="367256" cy="55807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19259" y="138525"/>
            <a:ext cx="66366" cy="5580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公司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0BE3-1575-4766-BDAD-FF5EFB05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5CCD8-8AAE-403D-B4B0-C5586087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5BBBF-53DC-4985-AA67-C34203BC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5A995-B459-44AE-8FDC-637E47B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48A17-727C-487B-A331-D47B9EA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8EA55-20A4-4F2A-975F-9A8D9D17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4372A-97BD-4E0F-9056-B667EA66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32E18-24F3-42A3-8169-9A1063C2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A3ADE-135C-48B1-AF87-1DD5BF3B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29F1A-EFF5-4152-82DE-E300B01E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9A95-30ED-4763-BC0F-DCE87BE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B73DA-E0B2-44E5-87B3-D1F8D7063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A2C92-E750-4D5D-91E5-8E9EABC9E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6FE4C-137B-4D86-999A-11BC1E64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6A869-2EA1-4A5E-9FC3-93CE0A93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44031-45C5-4932-8898-15C044A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89AE-4448-44A2-89F6-3A31D91F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019E8-A15B-4899-ADAF-12CA964B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CB7B4-43C4-41E0-AAE7-43B84F1D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41D13E-FA8B-4D38-8EC4-004E1EFA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5F126-AD49-4A86-BD43-2A593B28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6C480-49E8-4528-8B13-64E0F371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A00CF-D052-46C0-B7C1-A3E82857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C854E-2009-49F4-9542-15C1A635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56B0-A5A6-439F-A33B-131C0CC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BF61C3-9EE0-4AC7-9A2D-A925C8B5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B21DAE-6DBF-4D54-A765-34FEB866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499A5-D26D-4757-98A4-C19A1E1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8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782C94-7C9A-4A88-9626-73DC96E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F4826-B7AC-4459-9E40-70A97CB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FA63C-DF05-4740-9B43-D182A64C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9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E4F6-5498-4B0B-9414-14354A36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A1E96-F1EA-4774-8ABA-6E487D63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59171-959E-4798-B7E2-49862561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1A7D5-DEAB-4BE4-B230-4E7E67A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4CDE7-D72C-48C2-97C2-4B7CDEE5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833D5-3B05-4121-85CD-982D946B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047C-3CAB-48E2-A903-33F04CEF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2714F0-4AF9-417F-90E5-B7AFF4369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C5FF6-BBEB-479C-8217-C944C3E3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F779F-6FCF-4F39-BE09-9996F54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3C4C8-FF8B-4A12-9F5E-E762BEB9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F635F-CAA8-455F-A0AE-5F06983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56DC9-A4AC-4C03-BBB0-71E8C76B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40305-D84C-4C03-86BA-20889E4C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F0BB-C119-4B0A-A55C-1AC592EB2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32D0-BFDC-4678-A70A-FD6691C9FA7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FDBC-BE5A-4E6F-9FC9-3F48529C0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BEB41-4075-44D9-AAAB-707033A7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302B-D575-4A63-B657-3E510424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04416" y="1958432"/>
            <a:ext cx="1727766" cy="1727766"/>
            <a:chOff x="3237545" y="4561747"/>
            <a:chExt cx="1146960" cy="1146960"/>
          </a:xfrm>
        </p:grpSpPr>
        <p:sp>
          <p:nvSpPr>
            <p:cNvPr id="5" name="圆角矩形 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02733" y="1958432"/>
            <a:ext cx="1727766" cy="1727766"/>
            <a:chOff x="3237545" y="4561747"/>
            <a:chExt cx="1146960" cy="1146960"/>
          </a:xfrm>
        </p:grpSpPr>
        <p:sp>
          <p:nvSpPr>
            <p:cNvPr id="8" name="圆角矩形 7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noFill/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15293" y="1958432"/>
            <a:ext cx="1727766" cy="1727766"/>
            <a:chOff x="3237545" y="4561747"/>
            <a:chExt cx="1146960" cy="1146960"/>
          </a:xfrm>
        </p:grpSpPr>
        <p:sp>
          <p:nvSpPr>
            <p:cNvPr id="11" name="圆角矩形 10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30945" y="1958432"/>
            <a:ext cx="1727766" cy="1727766"/>
            <a:chOff x="3237545" y="4561747"/>
            <a:chExt cx="1146960" cy="1146960"/>
          </a:xfrm>
        </p:grpSpPr>
        <p:sp>
          <p:nvSpPr>
            <p:cNvPr id="14" name="圆角矩形 13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noFill/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5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告</a:t>
              </a:r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2975344" y="3871711"/>
            <a:ext cx="7094207" cy="611211"/>
          </a:xfrm>
          <a:prstGeom prst="rect">
            <a:avLst/>
          </a:prstGeom>
          <a:noFill/>
        </p:spPr>
        <p:txBody>
          <a:bodyPr wrap="square" lIns="128478" tIns="64239" rIns="128478" bIns="64239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dirty="0"/>
              <a:t>催收一期项目立项报告</a:t>
            </a:r>
            <a:endParaRPr lang="zh-CN" altLang="zh-CN" sz="2800" b="1" cap="all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74894" y="4677884"/>
            <a:ext cx="3927554" cy="504056"/>
            <a:chOff x="5734049" y="3918472"/>
            <a:chExt cx="2812004" cy="367778"/>
          </a:xfrm>
        </p:grpSpPr>
        <p:sp>
          <p:nvSpPr>
            <p:cNvPr id="18" name="矩形 17"/>
            <p:cNvSpPr/>
            <p:nvPr/>
          </p:nvSpPr>
          <p:spPr>
            <a:xfrm>
              <a:off x="5734049" y="3918472"/>
              <a:ext cx="2795943" cy="367778"/>
            </a:xfrm>
            <a:prstGeom prst="rect">
              <a:avLst/>
            </a:prstGeom>
            <a:solidFill>
              <a:srgbClr val="3CBDD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482E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5736576" y="4004118"/>
              <a:ext cx="2809477" cy="2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时间：</a:t>
              </a:r>
              <a:r>
                <a: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2018.02.01</a:t>
              </a:r>
              <a:endPara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20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79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9675">
        <p14:prism/>
      </p:transition>
    </mc:Choice>
    <mc:Fallback xmlns="">
      <p:transition spd="slow" advTm="296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</p:spPr>
      </p:pic>
      <p:sp>
        <p:nvSpPr>
          <p:cNvPr id="105" name="圆角矩形 104"/>
          <p:cNvSpPr/>
          <p:nvPr/>
        </p:nvSpPr>
        <p:spPr>
          <a:xfrm>
            <a:off x="5865373" y="1656201"/>
            <a:ext cx="3816424" cy="529319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5020469" y="1668099"/>
            <a:ext cx="633198" cy="461666"/>
            <a:chOff x="5020469" y="1668099"/>
            <a:chExt cx="633198" cy="461666"/>
          </a:xfrm>
        </p:grpSpPr>
        <p:sp>
          <p:nvSpPr>
            <p:cNvPr id="104" name="圆角矩形 103"/>
            <p:cNvSpPr/>
            <p:nvPr/>
          </p:nvSpPr>
          <p:spPr>
            <a:xfrm>
              <a:off x="5057032" y="1668099"/>
              <a:ext cx="550483" cy="461665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59"/>
            <p:cNvSpPr>
              <a:spLocks noChangeArrowheads="1"/>
            </p:cNvSpPr>
            <p:nvPr/>
          </p:nvSpPr>
          <p:spPr bwMode="auto">
            <a:xfrm flipH="1">
              <a:off x="5020469" y="1668100"/>
              <a:ext cx="633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01</a:t>
              </a:r>
            </a:p>
          </p:txBody>
        </p:sp>
      </p:grpSp>
      <p:sp>
        <p:nvSpPr>
          <p:cNvPr id="107" name="TextBox 59"/>
          <p:cNvSpPr>
            <a:spLocks noChangeArrowheads="1"/>
          </p:cNvSpPr>
          <p:nvPr/>
        </p:nvSpPr>
        <p:spPr bwMode="auto">
          <a:xfrm flipH="1">
            <a:off x="6091601" y="1687725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背景介绍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865373" y="2520297"/>
            <a:ext cx="3816424" cy="529319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020469" y="2532195"/>
            <a:ext cx="633198" cy="461666"/>
            <a:chOff x="5020469" y="2532195"/>
            <a:chExt cx="633198" cy="461666"/>
          </a:xfrm>
        </p:grpSpPr>
        <p:sp>
          <p:nvSpPr>
            <p:cNvPr id="108" name="圆角矩形 107"/>
            <p:cNvSpPr/>
            <p:nvPr/>
          </p:nvSpPr>
          <p:spPr>
            <a:xfrm>
              <a:off x="5057032" y="2532195"/>
              <a:ext cx="550483" cy="461665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0" name="TextBox 59"/>
            <p:cNvSpPr>
              <a:spLocks noChangeArrowheads="1"/>
            </p:cNvSpPr>
            <p:nvPr/>
          </p:nvSpPr>
          <p:spPr bwMode="auto">
            <a:xfrm flipH="1">
              <a:off x="5020469" y="2532196"/>
              <a:ext cx="633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02</a:t>
              </a:r>
            </a:p>
          </p:txBody>
        </p:sp>
      </p:grpSp>
      <p:sp>
        <p:nvSpPr>
          <p:cNvPr id="111" name="TextBox 59"/>
          <p:cNvSpPr>
            <a:spLocks noChangeArrowheads="1"/>
          </p:cNvSpPr>
          <p:nvPr/>
        </p:nvSpPr>
        <p:spPr bwMode="auto">
          <a:xfrm flipH="1">
            <a:off x="6091601" y="2551821"/>
            <a:ext cx="33843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目标与范围</a:t>
            </a:r>
          </a:p>
          <a:p>
            <a:pPr algn="ctr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865373" y="3384393"/>
            <a:ext cx="3816424" cy="529319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020469" y="3396291"/>
            <a:ext cx="633198" cy="461666"/>
            <a:chOff x="5020469" y="3396291"/>
            <a:chExt cx="633198" cy="461666"/>
          </a:xfrm>
        </p:grpSpPr>
        <p:sp>
          <p:nvSpPr>
            <p:cNvPr id="112" name="圆角矩形 111"/>
            <p:cNvSpPr/>
            <p:nvPr/>
          </p:nvSpPr>
          <p:spPr>
            <a:xfrm>
              <a:off x="5057032" y="3396291"/>
              <a:ext cx="550483" cy="461665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59"/>
            <p:cNvSpPr>
              <a:spLocks noChangeArrowheads="1"/>
            </p:cNvSpPr>
            <p:nvPr/>
          </p:nvSpPr>
          <p:spPr bwMode="auto">
            <a:xfrm flipH="1">
              <a:off x="5020469" y="3396292"/>
              <a:ext cx="633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03</a:t>
              </a:r>
            </a:p>
          </p:txBody>
        </p:sp>
      </p:grpSp>
      <p:sp>
        <p:nvSpPr>
          <p:cNvPr id="115" name="TextBox 59"/>
          <p:cNvSpPr>
            <a:spLocks noChangeArrowheads="1"/>
          </p:cNvSpPr>
          <p:nvPr/>
        </p:nvSpPr>
        <p:spPr bwMode="auto">
          <a:xfrm flipH="1">
            <a:off x="6091601" y="3415917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工作计划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5865373" y="4248489"/>
            <a:ext cx="3816424" cy="529319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5020469" y="4260387"/>
            <a:ext cx="633198" cy="461666"/>
            <a:chOff x="5020469" y="4260387"/>
            <a:chExt cx="633198" cy="461666"/>
          </a:xfrm>
        </p:grpSpPr>
        <p:sp>
          <p:nvSpPr>
            <p:cNvPr id="116" name="圆角矩形 115"/>
            <p:cNvSpPr/>
            <p:nvPr/>
          </p:nvSpPr>
          <p:spPr>
            <a:xfrm>
              <a:off x="5057032" y="4260387"/>
              <a:ext cx="550483" cy="461665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TextBox 59"/>
            <p:cNvSpPr>
              <a:spLocks noChangeArrowheads="1"/>
            </p:cNvSpPr>
            <p:nvPr/>
          </p:nvSpPr>
          <p:spPr bwMode="auto">
            <a:xfrm flipH="1">
              <a:off x="5020469" y="4260388"/>
              <a:ext cx="633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04</a:t>
              </a:r>
            </a:p>
          </p:txBody>
        </p:sp>
      </p:grpSp>
      <p:sp>
        <p:nvSpPr>
          <p:cNvPr id="119" name="TextBox 59"/>
          <p:cNvSpPr>
            <a:spLocks noChangeArrowheads="1"/>
          </p:cNvSpPr>
          <p:nvPr/>
        </p:nvSpPr>
        <p:spPr bwMode="auto">
          <a:xfrm flipH="1">
            <a:off x="6102752" y="4280013"/>
            <a:ext cx="3384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难点与风险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124" name="MH_Others_1"/>
          <p:cNvSpPr txBox="1"/>
          <p:nvPr>
            <p:custDataLst>
              <p:tags r:id="rId1"/>
            </p:custDataLst>
          </p:nvPr>
        </p:nvSpPr>
        <p:spPr>
          <a:xfrm>
            <a:off x="1205063" y="3038914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25" name="MH_Others_2"/>
          <p:cNvSpPr txBox="1"/>
          <p:nvPr>
            <p:custDataLst>
              <p:tags r:id="rId2"/>
            </p:custDataLst>
          </p:nvPr>
        </p:nvSpPr>
        <p:spPr>
          <a:xfrm>
            <a:off x="1353374" y="4216623"/>
            <a:ext cx="2329889" cy="49257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直角三角形 125"/>
          <p:cNvSpPr/>
          <p:nvPr/>
        </p:nvSpPr>
        <p:spPr>
          <a:xfrm>
            <a:off x="0" y="6088566"/>
            <a:ext cx="3832712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66534">
        <p14:prism/>
      </p:transition>
    </mc:Choice>
    <mc:Fallback xmlns="">
      <p:transition spd="slow" advTm="66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8926" y="1872367"/>
            <a:ext cx="4216168" cy="2451099"/>
            <a:chOff x="1591445" y="2300385"/>
            <a:chExt cx="4446740" cy="2585002"/>
          </a:xfrm>
        </p:grpSpPr>
        <p:sp>
          <p:nvSpPr>
            <p:cNvPr id="28674" name="MH_Other_1"/>
            <p:cNvSpPr/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/>
            <p:nvPr/>
          </p:nvSpPr>
          <p:spPr bwMode="auto">
            <a:xfrm>
              <a:off x="1591445" y="2300385"/>
              <a:ext cx="3442206" cy="1875131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/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/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4477388" y="1513592"/>
            <a:ext cx="668301" cy="668338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latin typeface="Calibri" panose="020F0502020204030204" charset="0"/>
                <a:ea typeface="Gungsuh" panose="02030600000101010101" pitchFamily="18" charset="-127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Calibri" panose="020F050202020403020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5406025" y="2318456"/>
            <a:ext cx="668300" cy="668337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latin typeface="Calibri" panose="020F0502020204030204" charset="0"/>
                <a:ea typeface="Gungsuh" panose="02030600000101010101" pitchFamily="18" charset="-127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Calibri" panose="020F050202020403020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4931388" y="3186818"/>
            <a:ext cx="668301" cy="669925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latin typeface="Calibri" panose="020F0502020204030204" charset="0"/>
                <a:ea typeface="Gungsuh" panose="02030600000101010101" pitchFamily="18" charset="-127"/>
              </a:rPr>
              <a:t>03</a:t>
            </a:r>
            <a:endParaRPr lang="zh-CN" altLang="en-US" sz="2400">
              <a:solidFill>
                <a:srgbClr val="FFFFFF"/>
              </a:solidFill>
              <a:latin typeface="Calibri" panose="020F050202020403020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5402851" y="3928181"/>
            <a:ext cx="668300" cy="669925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latin typeface="Calibri" panose="020F0502020204030204" charset="0"/>
                <a:ea typeface="Gungsuh" panose="02030600000101010101" pitchFamily="18" charset="-127"/>
              </a:rPr>
              <a:t>04</a:t>
            </a:r>
            <a:endParaRPr lang="zh-CN" altLang="en-US" sz="2400">
              <a:solidFill>
                <a:srgbClr val="FFFFFF"/>
              </a:solidFill>
              <a:latin typeface="Calibri" panose="020F050202020403020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23411" y="2473108"/>
            <a:ext cx="1570435" cy="2269724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2"/>
          </a:solidFill>
          <a:ln w="28575">
            <a:noFill/>
          </a:ln>
        </p:spPr>
        <p:txBody>
          <a:bodyPr lIns="0" tIns="0" rIns="107938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23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背景介绍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5753222" y="1533601"/>
            <a:ext cx="3569445" cy="738615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 dirty="0">
                <a:sym typeface="+mn-lt"/>
              </a:rPr>
              <a:t>金融行业蓬勃发展，市场催收系统良莠不齐，急需一款性能良好，功能齐全的催收系统</a:t>
            </a:r>
            <a:endParaRPr lang="en-GB" altLang="zh-CN" dirty="0"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5753222" y="1256687"/>
            <a:ext cx="1560076" cy="364540"/>
          </a:xfrm>
          <a:prstGeom prst="rect">
            <a:avLst/>
          </a:prstGeom>
          <a:noFill/>
        </p:spPr>
        <p:txBody>
          <a:bodyPr wrap="none" lIns="86694" tIns="43347" rIns="86694" bIns="43347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行业需求分析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158497" y="2197085"/>
            <a:ext cx="1098411" cy="364540"/>
          </a:xfrm>
          <a:prstGeom prst="rect">
            <a:avLst/>
          </a:prstGeom>
          <a:noFill/>
        </p:spPr>
        <p:txBody>
          <a:bodyPr wrap="none" lIns="86694" tIns="43347" rIns="86694" bIns="43347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5924813" y="3447643"/>
            <a:ext cx="3569445" cy="377363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 dirty="0">
                <a:sym typeface="+mn-lt"/>
              </a:rPr>
              <a:t>自给自足，能根据需求完全覆盖业务范畴</a:t>
            </a:r>
            <a:endParaRPr lang="en-GB" altLang="zh-CN" dirty="0"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5924813" y="3129289"/>
            <a:ext cx="1098411" cy="364540"/>
          </a:xfrm>
          <a:prstGeom prst="rect">
            <a:avLst/>
          </a:prstGeom>
          <a:noFill/>
        </p:spPr>
        <p:txBody>
          <a:bodyPr wrap="none" lIns="86694" tIns="43347" rIns="86694" bIns="43347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竞品分析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222840" y="4255174"/>
            <a:ext cx="3569445" cy="738615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 dirty="0">
                <a:sym typeface="+mn-lt"/>
              </a:rPr>
              <a:t>减少催收成本、贷后反推分析各个环节可能出的问题。后期产品化、商品化</a:t>
            </a:r>
            <a:endParaRPr lang="en-GB" altLang="zh-CN" dirty="0"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222840" y="3978260"/>
            <a:ext cx="1098411" cy="364540"/>
          </a:xfrm>
          <a:prstGeom prst="rect">
            <a:avLst/>
          </a:prstGeom>
          <a:noFill/>
        </p:spPr>
        <p:txBody>
          <a:bodyPr wrap="none" lIns="86694" tIns="43347" rIns="86694" bIns="43347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商机分析</a:t>
            </a:r>
          </a:p>
        </p:txBody>
      </p:sp>
      <p:sp>
        <p:nvSpPr>
          <p:cNvPr id="31" name="矩形 30"/>
          <p:cNvSpPr/>
          <p:nvPr/>
        </p:nvSpPr>
        <p:spPr>
          <a:xfrm>
            <a:off x="2" y="138525"/>
            <a:ext cx="367256" cy="55807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9259" y="138525"/>
            <a:ext cx="66366" cy="5580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3" name="文本占位符 3"/>
          <p:cNvSpPr txBox="1"/>
          <p:nvPr/>
        </p:nvSpPr>
        <p:spPr>
          <a:xfrm>
            <a:off x="513830" y="138525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pic>
        <p:nvPicPr>
          <p:cNvPr id="34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23">
            <a:extLst>
              <a:ext uri="{FF2B5EF4-FFF2-40B4-BE49-F238E27FC236}">
                <a16:creationId xmlns:a16="http://schemas.microsoft.com/office/drawing/2014/main" id="{2D2378F2-A4B8-44D2-8117-3E733FDE8B4E}"/>
              </a:ext>
            </a:extLst>
          </p:cNvPr>
          <p:cNvSpPr txBox="1"/>
          <p:nvPr/>
        </p:nvSpPr>
        <p:spPr>
          <a:xfrm>
            <a:off x="6096000" y="2528262"/>
            <a:ext cx="3569445" cy="377363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 dirty="0">
                <a:sym typeface="+mn-lt"/>
              </a:rPr>
              <a:t>发奋图强、自己研发！</a:t>
            </a:r>
            <a:endParaRPr lang="en-GB" altLang="zh-CN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385">
        <p14:prism/>
      </p:transition>
    </mc:Choice>
    <mc:Fallback xmlns="">
      <p:transition spd="slow" advTm="138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44"/>
          <p:cNvSpPr/>
          <p:nvPr/>
        </p:nvSpPr>
        <p:spPr>
          <a:xfrm rot="10800000">
            <a:off x="4370643" y="2122610"/>
            <a:ext cx="3450717" cy="3450715"/>
          </a:xfrm>
          <a:prstGeom prst="arc">
            <a:avLst>
              <a:gd name="adj1" fmla="val 16200000"/>
              <a:gd name="adj2" fmla="val 1618528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59"/>
          <p:cNvGrpSpPr/>
          <p:nvPr/>
        </p:nvGrpSpPr>
        <p:grpSpPr>
          <a:xfrm>
            <a:off x="5437632" y="3147106"/>
            <a:ext cx="1316736" cy="1310295"/>
            <a:chOff x="4004877" y="2428485"/>
            <a:chExt cx="987552" cy="982721"/>
          </a:xfrm>
        </p:grpSpPr>
        <p:sp>
          <p:nvSpPr>
            <p:cNvPr id="6" name="Oval 13"/>
            <p:cNvSpPr/>
            <p:nvPr/>
          </p:nvSpPr>
          <p:spPr bwMode="auto">
            <a:xfrm>
              <a:off x="4004877" y="2428485"/>
              <a:ext cx="987552" cy="9827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/>
              <a:endParaRPr lang="en-US" sz="2400"/>
            </a:p>
          </p:txBody>
        </p:sp>
        <p:sp>
          <p:nvSpPr>
            <p:cNvPr id="7" name="Freeform 152"/>
            <p:cNvSpPr>
              <a:spLocks noEditPoints="1"/>
            </p:cNvSpPr>
            <p:nvPr/>
          </p:nvSpPr>
          <p:spPr bwMode="auto">
            <a:xfrm>
              <a:off x="4307591" y="2743278"/>
              <a:ext cx="382124" cy="35313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/>
            </a:p>
          </p:txBody>
        </p:sp>
      </p:grpSp>
      <p:sp>
        <p:nvSpPr>
          <p:cNvPr id="8" name="Down Arrow 4"/>
          <p:cNvSpPr/>
          <p:nvPr/>
        </p:nvSpPr>
        <p:spPr bwMode="auto">
          <a:xfrm>
            <a:off x="5493300" y="1812112"/>
            <a:ext cx="1205400" cy="1276304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9" name="Down Arrow 15"/>
          <p:cNvSpPr/>
          <p:nvPr/>
        </p:nvSpPr>
        <p:spPr bwMode="auto">
          <a:xfrm rot="3600000">
            <a:off x="6720348" y="2542221"/>
            <a:ext cx="1205400" cy="1276305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10" name="Down Arrow 17"/>
          <p:cNvSpPr/>
          <p:nvPr/>
        </p:nvSpPr>
        <p:spPr bwMode="auto">
          <a:xfrm rot="18000000" flipV="1">
            <a:off x="6693193" y="3848523"/>
            <a:ext cx="1205400" cy="1276305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11" name="Down Arrow 20"/>
          <p:cNvSpPr/>
          <p:nvPr/>
        </p:nvSpPr>
        <p:spPr bwMode="auto">
          <a:xfrm rot="10800000">
            <a:off x="5493301" y="4524000"/>
            <a:ext cx="1205400" cy="1276304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12" name="Down Arrow 19"/>
          <p:cNvSpPr/>
          <p:nvPr/>
        </p:nvSpPr>
        <p:spPr bwMode="auto">
          <a:xfrm rot="3600000" flipH="1" flipV="1">
            <a:off x="4290151" y="3848523"/>
            <a:ext cx="1205400" cy="1276305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sp>
        <p:nvSpPr>
          <p:cNvPr id="13" name="Down Arrow 16"/>
          <p:cNvSpPr/>
          <p:nvPr/>
        </p:nvSpPr>
        <p:spPr bwMode="auto">
          <a:xfrm rot="18000000" flipH="1">
            <a:off x="4279225" y="2506011"/>
            <a:ext cx="1205400" cy="1276305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grpSp>
        <p:nvGrpSpPr>
          <p:cNvPr id="14" name="Group 66"/>
          <p:cNvGrpSpPr/>
          <p:nvPr/>
        </p:nvGrpSpPr>
        <p:grpSpPr>
          <a:xfrm>
            <a:off x="4571274" y="1102929"/>
            <a:ext cx="3049455" cy="440438"/>
            <a:chOff x="844734" y="1923739"/>
            <a:chExt cx="2287091" cy="330328"/>
          </a:xfrm>
        </p:grpSpPr>
        <p:sp>
          <p:nvSpPr>
            <p:cNvPr id="15" name="Footer Text"/>
            <p:cNvSpPr txBox="1"/>
            <p:nvPr/>
          </p:nvSpPr>
          <p:spPr>
            <a:xfrm>
              <a:off x="844734" y="2099986"/>
              <a:ext cx="2287091" cy="154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从零到</a:t>
              </a:r>
              <a:r>
                <a:rPr lang="en-US" altLang="zh-CN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（前端展示、后端批量）</a:t>
              </a:r>
              <a:endParaRPr lang="en-US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0497" y="1923739"/>
              <a:ext cx="61555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工作范围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69"/>
          <p:cNvGrpSpPr/>
          <p:nvPr/>
        </p:nvGrpSpPr>
        <p:grpSpPr>
          <a:xfrm>
            <a:off x="4571274" y="5863808"/>
            <a:ext cx="3049455" cy="440438"/>
            <a:chOff x="844734" y="1923739"/>
            <a:chExt cx="2287091" cy="330328"/>
          </a:xfrm>
        </p:grpSpPr>
        <p:sp>
          <p:nvSpPr>
            <p:cNvPr id="18" name="Footer Text"/>
            <p:cNvSpPr txBox="1"/>
            <p:nvPr/>
          </p:nvSpPr>
          <p:spPr>
            <a:xfrm>
              <a:off x="844734" y="2099986"/>
              <a:ext cx="2287091" cy="154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有成熟的业务系统参照</a:t>
              </a:r>
              <a:endParaRPr lang="en-US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80497" y="1923739"/>
              <a:ext cx="61555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开发优势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25"/>
          <p:cNvGrpSpPr/>
          <p:nvPr/>
        </p:nvGrpSpPr>
        <p:grpSpPr>
          <a:xfrm>
            <a:off x="508001" y="4877272"/>
            <a:ext cx="3049455" cy="1292518"/>
            <a:chOff x="844734" y="1923739"/>
            <a:chExt cx="2287091" cy="969389"/>
          </a:xfrm>
        </p:grpSpPr>
        <p:sp>
          <p:nvSpPr>
            <p:cNvPr id="21" name="Footer Text"/>
            <p:cNvSpPr txBox="1"/>
            <p:nvPr/>
          </p:nvSpPr>
          <p:spPr>
            <a:xfrm>
              <a:off x="844734" y="2187069"/>
              <a:ext cx="2287091" cy="706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、良好的催收体验</a:t>
              </a:r>
              <a:endParaRPr lang="en-US" altLang="zh-CN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spcBef>
                  <a:spcPct val="20000"/>
                </a:spcBef>
              </a:pP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、完备的催收体系</a:t>
              </a:r>
              <a:endParaRPr lang="en-US" altLang="zh-CN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spcBef>
                  <a:spcPct val="20000"/>
                </a:spcBef>
              </a:pP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、参数前端可配置</a:t>
              </a:r>
              <a:endParaRPr lang="en-US" altLang="zh-CN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spcBef>
                  <a:spcPct val="20000"/>
                </a:spcBef>
              </a:pP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  <p:sp>
          <p:nvSpPr>
            <p:cNvPr id="22" name="TextBox 55"/>
            <p:cNvSpPr txBox="1"/>
            <p:nvPr/>
          </p:nvSpPr>
          <p:spPr>
            <a:xfrm>
              <a:off x="2516272" y="1923739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长远目标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8532946" y="1870064"/>
            <a:ext cx="3049455" cy="570292"/>
            <a:chOff x="844734" y="1923739"/>
            <a:chExt cx="2287091" cy="427719"/>
          </a:xfrm>
        </p:grpSpPr>
        <p:sp>
          <p:nvSpPr>
            <p:cNvPr id="24" name="Footer Text"/>
            <p:cNvSpPr txBox="1"/>
            <p:nvPr/>
          </p:nvSpPr>
          <p:spPr>
            <a:xfrm>
              <a:off x="844734" y="2197955"/>
              <a:ext cx="2287091" cy="153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3+1</a:t>
              </a:r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844734" y="1923739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人员结构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2"/>
          <p:cNvGrpSpPr/>
          <p:nvPr/>
        </p:nvGrpSpPr>
        <p:grpSpPr>
          <a:xfrm>
            <a:off x="508001" y="1870062"/>
            <a:ext cx="3049455" cy="555777"/>
            <a:chOff x="844734" y="1923739"/>
            <a:chExt cx="2287091" cy="416833"/>
          </a:xfrm>
        </p:grpSpPr>
        <p:sp>
          <p:nvSpPr>
            <p:cNvPr id="27" name="Footer Text"/>
            <p:cNvSpPr txBox="1"/>
            <p:nvPr/>
          </p:nvSpPr>
          <p:spPr>
            <a:xfrm>
              <a:off x="844734" y="2187069"/>
              <a:ext cx="2287091" cy="153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zh-CN" alt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基本覆盖当前最紧急的需求</a:t>
              </a:r>
              <a:endParaRPr lang="en-US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61"/>
            <p:cNvSpPr txBox="1"/>
            <p:nvPr/>
          </p:nvSpPr>
          <p:spPr>
            <a:xfrm>
              <a:off x="2208496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本期项目目标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8532946" y="4877273"/>
            <a:ext cx="3049455" cy="599321"/>
            <a:chOff x="844734" y="1923738"/>
            <a:chExt cx="2287091" cy="449491"/>
          </a:xfrm>
        </p:grpSpPr>
        <p:sp>
          <p:nvSpPr>
            <p:cNvPr id="30" name="Footer Text"/>
            <p:cNvSpPr txBox="1"/>
            <p:nvPr/>
          </p:nvSpPr>
          <p:spPr>
            <a:xfrm>
              <a:off x="844734" y="2219726"/>
              <a:ext cx="2287091" cy="153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催收关键字段逻辑需要核心系统提供</a:t>
              </a:r>
              <a:endParaRPr lang="en-US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64"/>
            <p:cNvSpPr txBox="1"/>
            <p:nvPr/>
          </p:nvSpPr>
          <p:spPr>
            <a:xfrm>
              <a:off x="844734" y="1923738"/>
              <a:ext cx="184666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对其他产品或相关方的依赖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" y="138525"/>
            <a:ext cx="367256" cy="55807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259" y="138525"/>
            <a:ext cx="66366" cy="5580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4" name="文本占位符 3"/>
          <p:cNvSpPr txBox="1"/>
          <p:nvPr/>
        </p:nvSpPr>
        <p:spPr>
          <a:xfrm>
            <a:off x="513830" y="138525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目标与范围</a:t>
            </a:r>
          </a:p>
        </p:txBody>
      </p:sp>
      <p:pic>
        <p:nvPicPr>
          <p:cNvPr id="35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244">
        <p14:prism/>
      </p:transition>
    </mc:Choice>
    <mc:Fallback xmlns="">
      <p:transition spd="slow" advTm="524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11200" y="1987547"/>
            <a:ext cx="10160000" cy="4476751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3" name="Group 63"/>
          <p:cNvGrpSpPr/>
          <p:nvPr/>
        </p:nvGrpSpPr>
        <p:grpSpPr>
          <a:xfrm>
            <a:off x="4713245" y="4019547"/>
            <a:ext cx="1484355" cy="2355853"/>
            <a:chOff x="1257300" y="1962150"/>
            <a:chExt cx="1257300" cy="1995489"/>
          </a:xfrm>
          <a:solidFill>
            <a:schemeClr val="accent4"/>
          </a:solidFill>
        </p:grpSpPr>
        <p:sp>
          <p:nvSpPr>
            <p:cNvPr id="4" name="Wave 58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an 62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an 6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3431688" y="3319215"/>
            <a:ext cx="1157245" cy="1836691"/>
            <a:chOff x="1257300" y="1962150"/>
            <a:chExt cx="1257300" cy="1995489"/>
          </a:xfrm>
          <a:solidFill>
            <a:schemeClr val="accent3"/>
          </a:solidFill>
        </p:grpSpPr>
        <p:sp>
          <p:nvSpPr>
            <p:cNvPr id="8" name="Wave 65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an 66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Can 67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1" name="Group 68"/>
          <p:cNvGrpSpPr/>
          <p:nvPr/>
        </p:nvGrpSpPr>
        <p:grpSpPr>
          <a:xfrm>
            <a:off x="5418141" y="1682747"/>
            <a:ext cx="1112872" cy="1766264"/>
            <a:chOff x="1257300" y="1962150"/>
            <a:chExt cx="1257300" cy="1995489"/>
          </a:xfrm>
          <a:solidFill>
            <a:schemeClr val="accent2"/>
          </a:solidFill>
        </p:grpSpPr>
        <p:sp>
          <p:nvSpPr>
            <p:cNvPr id="12" name="Wave 69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Can 70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Can 7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72"/>
          <p:cNvGrpSpPr/>
          <p:nvPr/>
        </p:nvGrpSpPr>
        <p:grpSpPr>
          <a:xfrm>
            <a:off x="1339464" y="1174747"/>
            <a:ext cx="997336" cy="1582896"/>
            <a:chOff x="1257300" y="1962150"/>
            <a:chExt cx="1257300" cy="1995489"/>
          </a:xfrm>
        </p:grpSpPr>
        <p:sp>
          <p:nvSpPr>
            <p:cNvPr id="16" name="Wave 73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Can 74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Can 75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76"/>
          <p:cNvGrpSpPr/>
          <p:nvPr/>
        </p:nvGrpSpPr>
        <p:grpSpPr>
          <a:xfrm>
            <a:off x="8114637" y="4324347"/>
            <a:ext cx="1484355" cy="2355853"/>
            <a:chOff x="1257300" y="1962150"/>
            <a:chExt cx="1257300" cy="1995489"/>
          </a:xfrm>
          <a:solidFill>
            <a:schemeClr val="accent5"/>
          </a:solidFill>
        </p:grpSpPr>
        <p:sp>
          <p:nvSpPr>
            <p:cNvPr id="20" name="Wave 77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Can 78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Can 79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36801" y="1021715"/>
            <a:ext cx="218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 Light" panose="020B0502040204020203" pitchFamily="34" charset="-122"/>
              </a:rPr>
              <a:t>开始日期</a:t>
            </a:r>
            <a:br>
              <a:rPr lang="en-US" sz="1865" b="1" dirty="0">
                <a:solidFill>
                  <a:schemeClr val="accent1"/>
                </a:solidFill>
                <a:latin typeface="+mj-lt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2018-02-01</a:t>
            </a:r>
            <a:endParaRPr lang="id-ID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6546" y="3332011"/>
            <a:ext cx="2189455" cy="76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架构评审</a:t>
            </a:r>
            <a:br>
              <a:rPr 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预计完成时间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2018-02-06</a:t>
            </a:r>
            <a:endParaRPr lang="id-ID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  <a:p>
            <a:pPr algn="r">
              <a:spcBef>
                <a:spcPct val="20000"/>
              </a:spcBef>
            </a:pPr>
            <a:endParaRPr lang="en-US" sz="133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7741" y="1561284"/>
            <a:ext cx="2189455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 Light" panose="020B0502040204020203" pitchFamily="34" charset="-122"/>
              </a:rPr>
              <a:t>需求评审</a:t>
            </a:r>
            <a:br>
              <a:rPr lang="en-US" sz="1865" b="1" dirty="0">
                <a:solidFill>
                  <a:schemeClr val="accent1"/>
                </a:solidFill>
                <a:latin typeface="+mj-lt"/>
              </a:rPr>
            </a:b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预计完成时间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2018-02-05</a:t>
            </a:r>
            <a:endParaRPr lang="id-ID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79933" y="3995261"/>
            <a:ext cx="2189455" cy="70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撸码加自测</a:t>
            </a:r>
            <a:br>
              <a:rPr lang="en-US" sz="1865" b="1" dirty="0">
                <a:solidFill>
                  <a:schemeClr val="accent1"/>
                </a:solidFill>
                <a:latin typeface="+mj-lt"/>
              </a:rPr>
            </a:b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预计完成时间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2018-03-22</a:t>
            </a:r>
            <a:endParaRPr lang="id-ID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12245" y="4304885"/>
            <a:ext cx="218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上线</a:t>
            </a:r>
            <a:br>
              <a:rPr lang="en-US" sz="1865" b="1" dirty="0">
                <a:solidFill>
                  <a:schemeClr val="accent1"/>
                </a:solidFill>
                <a:latin typeface="+mj-lt"/>
              </a:rPr>
            </a:b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预计完成时间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2018-03-31</a:t>
            </a:r>
            <a:endParaRPr lang="id-ID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8" name="Freeform 116"/>
          <p:cNvSpPr>
            <a:spLocks noEditPoints="1"/>
          </p:cNvSpPr>
          <p:nvPr/>
        </p:nvSpPr>
        <p:spPr bwMode="auto">
          <a:xfrm>
            <a:off x="1681442" y="1332767"/>
            <a:ext cx="384677" cy="31022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29" name="Freeform 105"/>
          <p:cNvSpPr>
            <a:spLocks noEditPoints="1"/>
          </p:cNvSpPr>
          <p:nvPr/>
        </p:nvSpPr>
        <p:spPr bwMode="auto">
          <a:xfrm>
            <a:off x="5840191" y="1839639"/>
            <a:ext cx="419253" cy="41317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Freeform 178"/>
          <p:cNvSpPr>
            <a:spLocks noEditPoints="1"/>
          </p:cNvSpPr>
          <p:nvPr/>
        </p:nvSpPr>
        <p:spPr bwMode="auto">
          <a:xfrm>
            <a:off x="3795285" y="3502019"/>
            <a:ext cx="498419" cy="37539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1" name="Freeform 62"/>
          <p:cNvSpPr>
            <a:spLocks noChangeAspect="1" noEditPoints="1"/>
          </p:cNvSpPr>
          <p:nvPr/>
        </p:nvSpPr>
        <p:spPr bwMode="auto">
          <a:xfrm>
            <a:off x="5314362" y="4304885"/>
            <a:ext cx="409901" cy="41317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2" name="Freeform 45"/>
          <p:cNvSpPr>
            <a:spLocks noEditPoints="1"/>
          </p:cNvSpPr>
          <p:nvPr/>
        </p:nvSpPr>
        <p:spPr bwMode="auto">
          <a:xfrm>
            <a:off x="8740447" y="4609250"/>
            <a:ext cx="376653" cy="37665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2" y="138525"/>
            <a:ext cx="367256" cy="55807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259" y="138525"/>
            <a:ext cx="66366" cy="5580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5" name="文本占位符 3"/>
          <p:cNvSpPr txBox="1"/>
          <p:nvPr/>
        </p:nvSpPr>
        <p:spPr>
          <a:xfrm>
            <a:off x="513830" y="138525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pic>
        <p:nvPicPr>
          <p:cNvPr id="2050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232">
        <p14:prism/>
      </p:transition>
    </mc:Choice>
    <mc:Fallback xmlns="">
      <p:transition spd="slow" advTm="723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弦形 20"/>
          <p:cNvSpPr/>
          <p:nvPr/>
        </p:nvSpPr>
        <p:spPr>
          <a:xfrm rot="4326166">
            <a:off x="4638154" y="1576985"/>
            <a:ext cx="1302321" cy="2905688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弦形 23"/>
          <p:cNvSpPr/>
          <p:nvPr/>
        </p:nvSpPr>
        <p:spPr>
          <a:xfrm rot="8633980">
            <a:off x="6149919" y="1638680"/>
            <a:ext cx="1301879" cy="290674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弦形 26"/>
          <p:cNvSpPr/>
          <p:nvPr/>
        </p:nvSpPr>
        <p:spPr>
          <a:xfrm rot="12929543">
            <a:off x="6566196" y="3091595"/>
            <a:ext cx="1302452" cy="290674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弦形 30"/>
          <p:cNvSpPr/>
          <p:nvPr/>
        </p:nvSpPr>
        <p:spPr>
          <a:xfrm rot="17308887">
            <a:off x="5287705" y="3943487"/>
            <a:ext cx="1302361" cy="2905688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弦形 32"/>
          <p:cNvSpPr/>
          <p:nvPr/>
        </p:nvSpPr>
        <p:spPr>
          <a:xfrm>
            <a:off x="4108579" y="3001279"/>
            <a:ext cx="1301829" cy="290674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1203" y="2686468"/>
            <a:ext cx="930015" cy="5336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6431200" y="2686468"/>
            <a:ext cx="930015" cy="5336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9" name="矩形 8"/>
          <p:cNvSpPr/>
          <p:nvPr/>
        </p:nvSpPr>
        <p:spPr>
          <a:xfrm>
            <a:off x="4109212" y="4361621"/>
            <a:ext cx="930015" cy="5336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9190" y="4361621"/>
            <a:ext cx="930015" cy="5336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2152" y="5327373"/>
            <a:ext cx="930015" cy="5336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6386" y="3762353"/>
            <a:ext cx="1970203" cy="4616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项目上线时间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1297" y="2366285"/>
            <a:ext cx="2583696" cy="4616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91297" y="2855483"/>
            <a:ext cx="2583694" cy="4078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春节假期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1297" y="3977947"/>
            <a:ext cx="2583696" cy="4616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91297" y="4467145"/>
            <a:ext cx="2583694" cy="4078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开发周期内人员工作内容变动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07166" y="2366285"/>
            <a:ext cx="2583696" cy="4616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07166" y="2855483"/>
            <a:ext cx="2583694" cy="4078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开发人员业务不熟练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07166" y="3977947"/>
            <a:ext cx="2583696" cy="46166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对策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07166" y="4467145"/>
            <a:ext cx="2583694" cy="7309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领导关心、人员补充、加强业务培训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" y="138525"/>
            <a:ext cx="367256" cy="55807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9259" y="138525"/>
            <a:ext cx="66366" cy="5580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2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2" name="文本占位符 3"/>
          <p:cNvSpPr txBox="1"/>
          <p:nvPr/>
        </p:nvSpPr>
        <p:spPr>
          <a:xfrm>
            <a:off x="513830" y="138525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难点与风险</a:t>
            </a:r>
          </a:p>
        </p:txBody>
      </p:sp>
      <p:pic>
        <p:nvPicPr>
          <p:cNvPr id="33" name="Picture 2" descr="C:\Users\Administrator\Desktop\公司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97" y="135829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61">
        <p14:prism/>
      </p:transition>
    </mc:Choice>
    <mc:Fallback xmlns="">
      <p:transition spd="slow" advTm="366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241</Words>
  <Application>Microsoft Office PowerPoint</Application>
  <PresentationFormat>宽屏</PresentationFormat>
  <Paragraphs>73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Gungsuh</vt:lpstr>
      <vt:lpstr>Microsoft YaHei Light</vt:lpstr>
      <vt:lpstr>等线</vt:lpstr>
      <vt:lpstr>等线 Light</vt:lpstr>
      <vt:lpstr>方正兰亭黑_GBK</vt:lpstr>
      <vt:lpstr>宋体</vt:lpstr>
      <vt:lpstr>微软雅黑</vt:lpstr>
      <vt:lpstr>微软雅黑 Light</vt:lpstr>
      <vt:lpstr>Arial</vt:lpstr>
      <vt:lpstr>Calibri</vt:lpstr>
      <vt:lpstr>Century Gothic</vt:lpstr>
      <vt:lpstr>Impact</vt:lpstr>
      <vt:lpstr>Segoe UI Semilight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6</cp:revision>
  <dcterms:created xsi:type="dcterms:W3CDTF">2018-02-01T02:04:39Z</dcterms:created>
  <dcterms:modified xsi:type="dcterms:W3CDTF">2018-02-01T03:57:12Z</dcterms:modified>
</cp:coreProperties>
</file>