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8" r:id="rId6"/>
    <p:sldId id="282" r:id="rId7"/>
    <p:sldId id="272" r:id="rId8"/>
    <p:sldId id="259" r:id="rId9"/>
    <p:sldId id="284" r:id="rId10"/>
    <p:sldId id="269" r:id="rId11"/>
    <p:sldId id="264" r:id="rId12"/>
    <p:sldId id="265" r:id="rId13"/>
    <p:sldId id="266" r:id="rId14"/>
    <p:sldId id="267" r:id="rId15"/>
    <p:sldId id="268" r:id="rId16"/>
    <p:sldId id="270" r:id="rId17"/>
    <p:sldId id="283"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A1F00-3226-44C7-950D-32D86CED005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BBFC6B2-DD1B-40CD-BA1F-48673DC3E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F19F2D-3053-4CF7-8A46-442427275634}"/>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6CEE7D07-9A65-4EFA-AC74-DDC175B198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5200B-ED81-4D5E-8F34-E73151666CE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02833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BB2B9-3A93-44C0-B395-0BEE4895D1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0DCD6E-9822-4623-AFF9-9DC77597CC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0C7BAF-1442-4E26-9A9D-34E1E8F6035D}"/>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DD26DAC0-28B6-47F6-9065-0E3C31B7B1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E6ADC-D25D-4534-BCBE-DED45ECB84D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1408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EC13E9-18A7-4AA1-8826-E863657593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5061FA-79CF-4C4C-8A61-6E1AAADD022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DC7906-26BE-483F-BD98-9B6F8B1B5D6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A586900-347B-47D7-BC43-D6866D9540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D13B4E-7742-4B68-8D38-220A08CFEF0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71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52338-C212-4D87-B9B4-517DC869F8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D7B083-905C-4DEF-BBFF-7CE47DFAB6E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F1950A-F305-436D-A6D7-796CE0FBEB9C}"/>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256AA31-47DE-4E1E-9903-3C5777F172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9AB490-0174-4B22-ADFD-4AA2B9EF3D2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92639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B175D-BF75-4F14-9F51-96AD0F5C0DB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BC0EC-5999-4C3B-8304-778BD52BB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FA5F52-FFAC-49C6-9F0D-26CE1BB9C305}"/>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AAC5F365-F8E9-44B0-9EC6-50E9208A1C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70865C-B5B4-4353-A300-B6741427012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67350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4C009-DA77-4F5E-A1E9-7C70D6E86F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6189A2-C627-4404-8665-7C6D0D8F6F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DAEB9D-0E6A-4146-9C0F-3B1D93B8DEB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8E8BD49-A911-4C23-ABC1-AF78769AF7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7BD3189E-1685-4258-A35D-82100D1551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2D4363-8C5D-4263-B8CD-4CA57353374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06268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9CC25-09B2-42AE-98E8-F412743248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7C459B-7356-4F26-9EAF-A673D3CCD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F9F8BA9-41FC-4BB2-BC30-F8397ECD06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AE0A00-5832-4085-896C-69B143377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4B6726-3DA2-4979-B3EA-0C13772E12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AF7E838-DB31-4B25-A744-15557DB23F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8" name="フッター プレースホルダー 7">
            <a:extLst>
              <a:ext uri="{FF2B5EF4-FFF2-40B4-BE49-F238E27FC236}">
                <a16:creationId xmlns:a16="http://schemas.microsoft.com/office/drawing/2014/main" id="{94EE0FF4-C9D3-4561-A01C-55D70D5ACC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C522ADF-9FCF-4C47-A5ED-3845DBDD389A}"/>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97794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30784-677A-408E-AF46-93C61F29C5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20BC53-B0BF-4AAD-AFD9-45824BD6F4B0}"/>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4" name="フッター プレースホルダー 3">
            <a:extLst>
              <a:ext uri="{FF2B5EF4-FFF2-40B4-BE49-F238E27FC236}">
                <a16:creationId xmlns:a16="http://schemas.microsoft.com/office/drawing/2014/main" id="{EB648D5B-87BB-4C3F-8059-A83B7545DB3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CF27DB-FD45-4CA5-A819-2E539CA643E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08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594C9C4-A0B1-49DA-9C27-BC49462F851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3" name="フッター プレースホルダー 2">
            <a:extLst>
              <a:ext uri="{FF2B5EF4-FFF2-40B4-BE49-F238E27FC236}">
                <a16:creationId xmlns:a16="http://schemas.microsoft.com/office/drawing/2014/main" id="{34EE2676-9666-4166-91C9-0B7C8C437E8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562755-1F9E-4A3D-B8EC-7FD6023C12EF}"/>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32861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76B09-06BF-44EB-8CCA-211BD64AFF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7C1D78-AC85-48A2-BDA5-96AFF61E1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D0724E-FC51-4D30-AAAC-C5094D6D9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DBBF76-B52E-49F2-A925-263E1DC64C2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5D9FF88C-7E2F-4C4C-96C3-A9F7CB0E3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B8B4D8-AD6D-4E1F-BA1B-10E417A99FF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74734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A3F07-1B03-47AB-957E-DAD1E265F2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0B57DA-4137-44F5-AFF1-CDB5FEA1A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A71FC17-094F-4036-AA5B-2C0DD5DA7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CAB7FB-E5B5-43F5-946C-710CCDFEA2E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8C00F8BB-8A7C-46F3-A998-E881E9D9A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797E7F-F0BB-4D6A-B054-195ECC5130E9}"/>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59461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94EF55-08E2-4B66-9BC9-FC974D50B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FBD24A-F697-4AB2-AE17-6CCD15C6B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7D33BE-5022-438F-A94D-846C833D1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1AB15D77-643F-49BB-B301-F3BACD168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8994774-C1AE-4975-A09C-30239002A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18498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BA54F-01D7-433B-9102-1F206D1601C0}"/>
              </a:ext>
            </a:extLst>
          </p:cNvPr>
          <p:cNvSpPr>
            <a:spLocks noGrp="1"/>
          </p:cNvSpPr>
          <p:nvPr>
            <p:ph type="ctrTitle"/>
          </p:nvPr>
        </p:nvSpPr>
        <p:spPr/>
        <p:txBody>
          <a:bodyPr>
            <a:normAutofit/>
          </a:bodyPr>
          <a:lstStyle/>
          <a:p>
            <a:r>
              <a:rPr kumimoji="1" lang="ja-JP" altLang="en-US" sz="4400" dirty="0"/>
              <a:t>ブロックチェーンを用いた</a:t>
            </a:r>
            <a:br>
              <a:rPr kumimoji="1" lang="en-US" altLang="ja-JP" sz="4400" dirty="0"/>
            </a:br>
            <a:r>
              <a:rPr kumimoji="1" lang="ja-JP" altLang="en-US" sz="4400" dirty="0"/>
              <a:t>出席管理システムの提案</a:t>
            </a:r>
          </a:p>
        </p:txBody>
      </p:sp>
      <p:sp>
        <p:nvSpPr>
          <p:cNvPr id="3" name="字幕 2">
            <a:extLst>
              <a:ext uri="{FF2B5EF4-FFF2-40B4-BE49-F238E27FC236}">
                <a16:creationId xmlns:a16="http://schemas.microsoft.com/office/drawing/2014/main" id="{2AE9EDC4-8FCA-4591-BD67-7680E6CBD3EB}"/>
              </a:ext>
            </a:extLst>
          </p:cNvPr>
          <p:cNvSpPr>
            <a:spLocks noGrp="1"/>
          </p:cNvSpPr>
          <p:nvPr>
            <p:ph type="subTitle" idx="1"/>
          </p:nvPr>
        </p:nvSpPr>
        <p:spPr/>
        <p:txBody>
          <a:bodyPr/>
          <a:lstStyle/>
          <a:p>
            <a:pPr algn="r"/>
            <a:endParaRPr kumimoji="1" lang="en-US" altLang="ja-JP" dirty="0"/>
          </a:p>
          <a:p>
            <a:pPr algn="r"/>
            <a:r>
              <a:rPr kumimoji="1" lang="ja-JP" altLang="en-US" dirty="0"/>
              <a:t>塚田研究室 </a:t>
            </a:r>
            <a:r>
              <a:rPr kumimoji="1" lang="en-US" altLang="ja-JP" dirty="0"/>
              <a:t>218K6078 </a:t>
            </a:r>
            <a:r>
              <a:rPr kumimoji="1" lang="ja-JP" altLang="en-US" dirty="0"/>
              <a:t>檜山 祐太</a:t>
            </a:r>
          </a:p>
        </p:txBody>
      </p:sp>
    </p:spTree>
    <p:extLst>
      <p:ext uri="{BB962C8B-B14F-4D97-AF65-F5344CB8AC3E}">
        <p14:creationId xmlns:p14="http://schemas.microsoft.com/office/powerpoint/2010/main" val="75310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CF2ED-1DA9-4435-AF2B-320529239D42}"/>
              </a:ext>
            </a:extLst>
          </p:cNvPr>
          <p:cNvSpPr>
            <a:spLocks noGrp="1"/>
          </p:cNvSpPr>
          <p:nvPr>
            <p:ph type="title"/>
          </p:nvPr>
        </p:nvSpPr>
        <p:spPr/>
        <p:txBody>
          <a:bodyPr/>
          <a:lstStyle/>
          <a:p>
            <a:r>
              <a:rPr kumimoji="1" lang="ja-JP" altLang="en-US" dirty="0"/>
              <a:t>プロトタイプ概要</a:t>
            </a:r>
          </a:p>
        </p:txBody>
      </p:sp>
      <p:sp>
        <p:nvSpPr>
          <p:cNvPr id="3" name="コンテンツ プレースホルダー 2">
            <a:extLst>
              <a:ext uri="{FF2B5EF4-FFF2-40B4-BE49-F238E27FC236}">
                <a16:creationId xmlns:a16="http://schemas.microsoft.com/office/drawing/2014/main" id="{1A6BF884-6D20-4F7A-A2E6-704284F2C1DE}"/>
              </a:ext>
            </a:extLst>
          </p:cNvPr>
          <p:cNvSpPr>
            <a:spLocks noGrp="1"/>
          </p:cNvSpPr>
          <p:nvPr>
            <p:ph idx="1"/>
          </p:nvPr>
        </p:nvSpPr>
        <p:spPr/>
        <p:txBody>
          <a:bodyPr/>
          <a:lstStyle/>
          <a:p>
            <a:r>
              <a:rPr kumimoji="1" lang="ja-JP" altLang="en-US" dirty="0"/>
              <a:t>部屋名と生徒名は初めは３つずつ登録しておくものとする。</a:t>
            </a:r>
            <a:endParaRPr kumimoji="1" lang="en-US" altLang="ja-JP" dirty="0"/>
          </a:p>
          <a:p>
            <a:endParaRPr lang="en-US" altLang="ja-JP" dirty="0"/>
          </a:p>
          <a:p>
            <a:endParaRPr kumimoji="1" lang="en-US" altLang="ja-JP" dirty="0"/>
          </a:p>
          <a:p>
            <a:endParaRPr lang="en-US" altLang="ja-JP" dirty="0"/>
          </a:p>
          <a:p>
            <a:r>
              <a:rPr kumimoji="1" lang="ja-JP" altLang="en-US" dirty="0"/>
              <a:t>必要になった場合に新たに追加で登録する。</a:t>
            </a:r>
          </a:p>
        </p:txBody>
      </p:sp>
      <p:pic>
        <p:nvPicPr>
          <p:cNvPr id="5" name="図 4">
            <a:extLst>
              <a:ext uri="{FF2B5EF4-FFF2-40B4-BE49-F238E27FC236}">
                <a16:creationId xmlns:a16="http://schemas.microsoft.com/office/drawing/2014/main" id="{05D66219-FFE9-4DE0-9BF0-717A782A1488}"/>
              </a:ext>
            </a:extLst>
          </p:cNvPr>
          <p:cNvPicPr>
            <a:picLocks noChangeAspect="1"/>
          </p:cNvPicPr>
          <p:nvPr/>
        </p:nvPicPr>
        <p:blipFill rotWithShape="1">
          <a:blip r:embed="rId2"/>
          <a:srcRect l="4747" t="42909" r="61465" b="53333"/>
          <a:stretch/>
        </p:blipFill>
        <p:spPr>
          <a:xfrm>
            <a:off x="838200" y="2630977"/>
            <a:ext cx="9926474" cy="689958"/>
          </a:xfrm>
          <a:prstGeom prst="rect">
            <a:avLst/>
          </a:prstGeom>
        </p:spPr>
      </p:pic>
    </p:spTree>
    <p:extLst>
      <p:ext uri="{BB962C8B-B14F-4D97-AF65-F5344CB8AC3E}">
        <p14:creationId xmlns:p14="http://schemas.microsoft.com/office/powerpoint/2010/main" val="301814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61C3E-DE50-4DB1-B634-5CE110AB4577}"/>
              </a:ext>
            </a:extLst>
          </p:cNvPr>
          <p:cNvSpPr>
            <a:spLocks noGrp="1"/>
          </p:cNvSpPr>
          <p:nvPr>
            <p:ph type="title"/>
          </p:nvPr>
        </p:nvSpPr>
        <p:spPr/>
        <p:txBody>
          <a:bodyPr/>
          <a:lstStyle/>
          <a:p>
            <a:r>
              <a:rPr lang="ja-JP" altLang="en-US" dirty="0"/>
              <a:t>プロトタイプ</a:t>
            </a:r>
            <a:r>
              <a:rPr kumimoji="1" lang="ja-JP" altLang="en-US" dirty="0"/>
              <a:t>の実行結果⑴</a:t>
            </a:r>
          </a:p>
        </p:txBody>
      </p:sp>
      <p:sp>
        <p:nvSpPr>
          <p:cNvPr id="3" name="コンテンツ プレースホルダー 2">
            <a:extLst>
              <a:ext uri="{FF2B5EF4-FFF2-40B4-BE49-F238E27FC236}">
                <a16:creationId xmlns:a16="http://schemas.microsoft.com/office/drawing/2014/main" id="{106CF6A9-084E-4A0E-B62D-E6CABE7A4175}"/>
              </a:ext>
            </a:extLst>
          </p:cNvPr>
          <p:cNvSpPr>
            <a:spLocks noGrp="1"/>
          </p:cNvSpPr>
          <p:nvPr>
            <p:ph idx="1"/>
          </p:nvPr>
        </p:nvSpPr>
        <p:spPr/>
        <p:txBody>
          <a:bodyPr/>
          <a:lstStyle/>
          <a:p>
            <a:r>
              <a:rPr kumimoji="1" lang="ja-JP" altLang="en-US" dirty="0"/>
              <a:t>出席情報の登録</a:t>
            </a:r>
            <a:endParaRPr lang="en-US" altLang="ja-JP" dirty="0"/>
          </a:p>
        </p:txBody>
      </p:sp>
      <p:pic>
        <p:nvPicPr>
          <p:cNvPr id="5" name="図 4">
            <a:extLst>
              <a:ext uri="{FF2B5EF4-FFF2-40B4-BE49-F238E27FC236}">
                <a16:creationId xmlns:a16="http://schemas.microsoft.com/office/drawing/2014/main" id="{F8FABDE9-9A92-4380-ABDC-5DD00B1660CE}"/>
              </a:ext>
            </a:extLst>
          </p:cNvPr>
          <p:cNvPicPr>
            <a:picLocks noChangeAspect="1"/>
          </p:cNvPicPr>
          <p:nvPr/>
        </p:nvPicPr>
        <p:blipFill rotWithShape="1">
          <a:blip r:embed="rId2"/>
          <a:srcRect l="4748" t="54303" r="2083" b="5325"/>
          <a:stretch/>
        </p:blipFill>
        <p:spPr>
          <a:xfrm>
            <a:off x="1" y="2734886"/>
            <a:ext cx="12192000" cy="3577013"/>
          </a:xfrm>
          <a:prstGeom prst="rect">
            <a:avLst/>
          </a:prstGeom>
        </p:spPr>
      </p:pic>
    </p:spTree>
    <p:extLst>
      <p:ext uri="{BB962C8B-B14F-4D97-AF65-F5344CB8AC3E}">
        <p14:creationId xmlns:p14="http://schemas.microsoft.com/office/powerpoint/2010/main" val="12808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9A90C-3931-4631-B370-BFE5963DF2CB}"/>
              </a:ext>
            </a:extLst>
          </p:cNvPr>
          <p:cNvSpPr>
            <a:spLocks noGrp="1"/>
          </p:cNvSpPr>
          <p:nvPr>
            <p:ph type="title"/>
          </p:nvPr>
        </p:nvSpPr>
        <p:spPr/>
        <p:txBody>
          <a:bodyPr/>
          <a:lstStyle/>
          <a:p>
            <a:r>
              <a:rPr lang="ja-JP" altLang="en-US" dirty="0"/>
              <a:t>プロトタイプ</a:t>
            </a:r>
            <a:r>
              <a:rPr kumimoji="1" lang="ja-JP" altLang="en-US" dirty="0"/>
              <a:t>の実行結果⑵</a:t>
            </a:r>
          </a:p>
        </p:txBody>
      </p:sp>
      <p:sp>
        <p:nvSpPr>
          <p:cNvPr id="3" name="コンテンツ プレースホルダー 2">
            <a:extLst>
              <a:ext uri="{FF2B5EF4-FFF2-40B4-BE49-F238E27FC236}">
                <a16:creationId xmlns:a16="http://schemas.microsoft.com/office/drawing/2014/main" id="{CD97AC3D-BF05-47B3-8009-A9385FFA4F47}"/>
              </a:ext>
            </a:extLst>
          </p:cNvPr>
          <p:cNvSpPr>
            <a:spLocks noGrp="1"/>
          </p:cNvSpPr>
          <p:nvPr>
            <p:ph idx="1"/>
          </p:nvPr>
        </p:nvSpPr>
        <p:spPr/>
        <p:txBody>
          <a:bodyPr/>
          <a:lstStyle/>
          <a:p>
            <a:r>
              <a:rPr kumimoji="1" lang="ja-JP" altLang="en-US" dirty="0"/>
              <a:t>部屋ごとの出席履歴の確認</a:t>
            </a:r>
          </a:p>
        </p:txBody>
      </p:sp>
      <p:pic>
        <p:nvPicPr>
          <p:cNvPr id="5" name="図 4">
            <a:extLst>
              <a:ext uri="{FF2B5EF4-FFF2-40B4-BE49-F238E27FC236}">
                <a16:creationId xmlns:a16="http://schemas.microsoft.com/office/drawing/2014/main" id="{03A73EC2-1A22-42FD-83F8-3DA2C349D8B2}"/>
              </a:ext>
            </a:extLst>
          </p:cNvPr>
          <p:cNvPicPr>
            <a:picLocks noChangeAspect="1"/>
          </p:cNvPicPr>
          <p:nvPr/>
        </p:nvPicPr>
        <p:blipFill rotWithShape="1">
          <a:blip r:embed="rId2"/>
          <a:srcRect l="5051" t="55879" r="1086" b="5324"/>
          <a:stretch/>
        </p:blipFill>
        <p:spPr>
          <a:xfrm>
            <a:off x="0" y="2601882"/>
            <a:ext cx="12192000" cy="3575081"/>
          </a:xfrm>
          <a:prstGeom prst="rect">
            <a:avLst/>
          </a:prstGeom>
        </p:spPr>
      </p:pic>
    </p:spTree>
    <p:extLst>
      <p:ext uri="{BB962C8B-B14F-4D97-AF65-F5344CB8AC3E}">
        <p14:creationId xmlns:p14="http://schemas.microsoft.com/office/powerpoint/2010/main" val="159494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1B2B7-49C8-4DD9-943E-12644C6F9C21}"/>
              </a:ext>
            </a:extLst>
          </p:cNvPr>
          <p:cNvSpPr>
            <a:spLocks noGrp="1"/>
          </p:cNvSpPr>
          <p:nvPr>
            <p:ph type="title"/>
          </p:nvPr>
        </p:nvSpPr>
        <p:spPr/>
        <p:txBody>
          <a:bodyPr/>
          <a:lstStyle/>
          <a:p>
            <a:r>
              <a:rPr lang="ja-JP" altLang="en-US" dirty="0"/>
              <a:t>プロトタイプ</a:t>
            </a:r>
            <a:r>
              <a:rPr kumimoji="1" lang="ja-JP" altLang="en-US" dirty="0"/>
              <a:t>の実行結果⑶</a:t>
            </a:r>
          </a:p>
        </p:txBody>
      </p:sp>
      <p:sp>
        <p:nvSpPr>
          <p:cNvPr id="3" name="コンテンツ プレースホルダー 2">
            <a:extLst>
              <a:ext uri="{FF2B5EF4-FFF2-40B4-BE49-F238E27FC236}">
                <a16:creationId xmlns:a16="http://schemas.microsoft.com/office/drawing/2014/main" id="{D35EE4D4-50E9-4D21-B26F-07793189798B}"/>
              </a:ext>
            </a:extLst>
          </p:cNvPr>
          <p:cNvSpPr>
            <a:spLocks noGrp="1"/>
          </p:cNvSpPr>
          <p:nvPr>
            <p:ph idx="1"/>
          </p:nvPr>
        </p:nvSpPr>
        <p:spPr/>
        <p:txBody>
          <a:bodyPr/>
          <a:lstStyle/>
          <a:p>
            <a:r>
              <a:rPr kumimoji="1" lang="ja-JP" altLang="en-US" dirty="0"/>
              <a:t>生徒ごとの出席履歴の確認</a:t>
            </a:r>
          </a:p>
        </p:txBody>
      </p:sp>
      <p:pic>
        <p:nvPicPr>
          <p:cNvPr id="5" name="図 4">
            <a:extLst>
              <a:ext uri="{FF2B5EF4-FFF2-40B4-BE49-F238E27FC236}">
                <a16:creationId xmlns:a16="http://schemas.microsoft.com/office/drawing/2014/main" id="{D82F9E9E-B1D3-4CB6-BD33-BEDA4FB8DBC4}"/>
              </a:ext>
            </a:extLst>
          </p:cNvPr>
          <p:cNvPicPr>
            <a:picLocks noChangeAspect="1"/>
          </p:cNvPicPr>
          <p:nvPr/>
        </p:nvPicPr>
        <p:blipFill rotWithShape="1">
          <a:blip r:embed="rId2"/>
          <a:srcRect l="4899" t="55758" r="2084" b="5324"/>
          <a:stretch/>
        </p:blipFill>
        <p:spPr>
          <a:xfrm>
            <a:off x="-1" y="2518756"/>
            <a:ext cx="12192001" cy="3793144"/>
          </a:xfrm>
          <a:prstGeom prst="rect">
            <a:avLst/>
          </a:prstGeom>
        </p:spPr>
      </p:pic>
    </p:spTree>
    <p:extLst>
      <p:ext uri="{BB962C8B-B14F-4D97-AF65-F5344CB8AC3E}">
        <p14:creationId xmlns:p14="http://schemas.microsoft.com/office/powerpoint/2010/main" val="195220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4EDD-F011-4DEA-87A5-2AB09424ED4B}"/>
              </a:ext>
            </a:extLst>
          </p:cNvPr>
          <p:cNvSpPr>
            <a:spLocks noGrp="1"/>
          </p:cNvSpPr>
          <p:nvPr>
            <p:ph type="title"/>
          </p:nvPr>
        </p:nvSpPr>
        <p:spPr/>
        <p:txBody>
          <a:bodyPr/>
          <a:lstStyle/>
          <a:p>
            <a:r>
              <a:rPr lang="ja-JP" altLang="en-US" dirty="0"/>
              <a:t>プロトタイプ</a:t>
            </a:r>
            <a:r>
              <a:rPr kumimoji="1" lang="ja-JP" altLang="en-US" dirty="0"/>
              <a:t>の実行結果⑷</a:t>
            </a:r>
          </a:p>
        </p:txBody>
      </p:sp>
      <p:sp>
        <p:nvSpPr>
          <p:cNvPr id="3" name="コンテンツ プレースホルダー 2">
            <a:extLst>
              <a:ext uri="{FF2B5EF4-FFF2-40B4-BE49-F238E27FC236}">
                <a16:creationId xmlns:a16="http://schemas.microsoft.com/office/drawing/2014/main" id="{CA383F3F-5C72-4E88-85A0-94A5AEF00A86}"/>
              </a:ext>
            </a:extLst>
          </p:cNvPr>
          <p:cNvSpPr>
            <a:spLocks noGrp="1"/>
          </p:cNvSpPr>
          <p:nvPr>
            <p:ph idx="1"/>
          </p:nvPr>
        </p:nvSpPr>
        <p:spPr/>
        <p:txBody>
          <a:bodyPr/>
          <a:lstStyle/>
          <a:p>
            <a:r>
              <a:rPr kumimoji="1" lang="ja-JP" altLang="en-US" dirty="0"/>
              <a:t>部屋名の追加</a:t>
            </a:r>
          </a:p>
        </p:txBody>
      </p:sp>
      <p:pic>
        <p:nvPicPr>
          <p:cNvPr id="5" name="図 4">
            <a:extLst>
              <a:ext uri="{FF2B5EF4-FFF2-40B4-BE49-F238E27FC236}">
                <a16:creationId xmlns:a16="http://schemas.microsoft.com/office/drawing/2014/main" id="{A897A50A-6058-4436-B2DB-0D4FC95CD66D}"/>
              </a:ext>
            </a:extLst>
          </p:cNvPr>
          <p:cNvPicPr>
            <a:picLocks noChangeAspect="1"/>
          </p:cNvPicPr>
          <p:nvPr/>
        </p:nvPicPr>
        <p:blipFill rotWithShape="1">
          <a:blip r:embed="rId2"/>
          <a:srcRect l="5354" t="59879" r="4167" b="6909"/>
          <a:stretch/>
        </p:blipFill>
        <p:spPr>
          <a:xfrm>
            <a:off x="838200" y="2304830"/>
            <a:ext cx="9928167" cy="2277689"/>
          </a:xfrm>
          <a:prstGeom prst="rect">
            <a:avLst/>
          </a:prstGeom>
        </p:spPr>
      </p:pic>
      <p:pic>
        <p:nvPicPr>
          <p:cNvPr id="7" name="図 6">
            <a:extLst>
              <a:ext uri="{FF2B5EF4-FFF2-40B4-BE49-F238E27FC236}">
                <a16:creationId xmlns:a16="http://schemas.microsoft.com/office/drawing/2014/main" id="{4EB7A7BD-E109-4B79-B9F6-4B4A047E5C53}"/>
              </a:ext>
            </a:extLst>
          </p:cNvPr>
          <p:cNvPicPr>
            <a:picLocks noChangeAspect="1"/>
          </p:cNvPicPr>
          <p:nvPr/>
        </p:nvPicPr>
        <p:blipFill rotWithShape="1">
          <a:blip r:embed="rId3"/>
          <a:srcRect l="5354" t="60121" r="4167" b="7963"/>
          <a:stretch/>
        </p:blipFill>
        <p:spPr>
          <a:xfrm>
            <a:off x="838200" y="4669212"/>
            <a:ext cx="9928168" cy="2188788"/>
          </a:xfrm>
          <a:prstGeom prst="rect">
            <a:avLst/>
          </a:prstGeom>
        </p:spPr>
      </p:pic>
    </p:spTree>
    <p:extLst>
      <p:ext uri="{BB962C8B-B14F-4D97-AF65-F5344CB8AC3E}">
        <p14:creationId xmlns:p14="http://schemas.microsoft.com/office/powerpoint/2010/main" val="401948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76A7E-764B-4BEE-862E-5BE980752053}"/>
              </a:ext>
            </a:extLst>
          </p:cNvPr>
          <p:cNvSpPr>
            <a:spLocks noGrp="1"/>
          </p:cNvSpPr>
          <p:nvPr>
            <p:ph type="title"/>
          </p:nvPr>
        </p:nvSpPr>
        <p:spPr/>
        <p:txBody>
          <a:bodyPr/>
          <a:lstStyle/>
          <a:p>
            <a:r>
              <a:rPr lang="ja-JP" altLang="en-US" dirty="0"/>
              <a:t>プロトタイプ</a:t>
            </a:r>
            <a:r>
              <a:rPr kumimoji="1" lang="ja-JP" altLang="en-US" dirty="0"/>
              <a:t>の実行結果⑸</a:t>
            </a:r>
          </a:p>
        </p:txBody>
      </p:sp>
      <p:sp>
        <p:nvSpPr>
          <p:cNvPr id="3" name="コンテンツ プレースホルダー 2">
            <a:extLst>
              <a:ext uri="{FF2B5EF4-FFF2-40B4-BE49-F238E27FC236}">
                <a16:creationId xmlns:a16="http://schemas.microsoft.com/office/drawing/2014/main" id="{0E8A95DC-DCFE-4B80-A8C5-FB63F00C7F3A}"/>
              </a:ext>
            </a:extLst>
          </p:cNvPr>
          <p:cNvSpPr>
            <a:spLocks noGrp="1"/>
          </p:cNvSpPr>
          <p:nvPr>
            <p:ph idx="1"/>
          </p:nvPr>
        </p:nvSpPr>
        <p:spPr/>
        <p:txBody>
          <a:bodyPr/>
          <a:lstStyle/>
          <a:p>
            <a:r>
              <a:rPr kumimoji="1" lang="ja-JP" altLang="en-US" dirty="0"/>
              <a:t>生徒名の追加</a:t>
            </a:r>
          </a:p>
        </p:txBody>
      </p:sp>
      <p:pic>
        <p:nvPicPr>
          <p:cNvPr id="5" name="図 4">
            <a:extLst>
              <a:ext uri="{FF2B5EF4-FFF2-40B4-BE49-F238E27FC236}">
                <a16:creationId xmlns:a16="http://schemas.microsoft.com/office/drawing/2014/main" id="{58578301-0D0D-4F52-8FD5-142D18776774}"/>
              </a:ext>
            </a:extLst>
          </p:cNvPr>
          <p:cNvPicPr>
            <a:picLocks noChangeAspect="1"/>
          </p:cNvPicPr>
          <p:nvPr/>
        </p:nvPicPr>
        <p:blipFill rotWithShape="1">
          <a:blip r:embed="rId2"/>
          <a:srcRect l="5505" t="58424" r="4166" b="7962"/>
          <a:stretch/>
        </p:blipFill>
        <p:spPr>
          <a:xfrm>
            <a:off x="838200" y="2226555"/>
            <a:ext cx="9911542" cy="2320045"/>
          </a:xfrm>
          <a:prstGeom prst="rect">
            <a:avLst/>
          </a:prstGeom>
        </p:spPr>
      </p:pic>
      <p:pic>
        <p:nvPicPr>
          <p:cNvPr id="7" name="図 6">
            <a:extLst>
              <a:ext uri="{FF2B5EF4-FFF2-40B4-BE49-F238E27FC236}">
                <a16:creationId xmlns:a16="http://schemas.microsoft.com/office/drawing/2014/main" id="{100F9E3C-DEC0-4906-A570-9D2229881DD1}"/>
              </a:ext>
            </a:extLst>
          </p:cNvPr>
          <p:cNvPicPr>
            <a:picLocks noChangeAspect="1"/>
          </p:cNvPicPr>
          <p:nvPr/>
        </p:nvPicPr>
        <p:blipFill rotWithShape="1">
          <a:blip r:embed="rId3"/>
          <a:srcRect l="5127" t="59758" r="3283" b="6629"/>
          <a:stretch/>
        </p:blipFill>
        <p:spPr>
          <a:xfrm>
            <a:off x="838200" y="4614154"/>
            <a:ext cx="10050088" cy="2243846"/>
          </a:xfrm>
          <a:prstGeom prst="rect">
            <a:avLst/>
          </a:prstGeom>
        </p:spPr>
      </p:pic>
    </p:spTree>
    <p:extLst>
      <p:ext uri="{BB962C8B-B14F-4D97-AF65-F5344CB8AC3E}">
        <p14:creationId xmlns:p14="http://schemas.microsoft.com/office/powerpoint/2010/main" val="344011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5270-4505-440F-B07C-1A0E81E1B68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446BB5A-EE0D-4448-B75A-20B14A9EE86C}"/>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　　プロトタイプの実装をし動作確認を行った。</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31371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16EA0-BC9A-4FDC-B8A8-DE71F8A5CBC8}"/>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9DF10023-3B0C-467C-828E-63A970C7703E}"/>
              </a:ext>
            </a:extLst>
          </p:cNvPr>
          <p:cNvSpPr>
            <a:spLocks noGrp="1"/>
          </p:cNvSpPr>
          <p:nvPr>
            <p:ph idx="1"/>
          </p:nvPr>
        </p:nvSpPr>
        <p:spPr/>
        <p:txBody>
          <a:bodyPr/>
          <a:lstStyle/>
          <a:p>
            <a:endParaRPr kumimoji="1" lang="en-US" altLang="ja-JP" dirty="0"/>
          </a:p>
          <a:p>
            <a:r>
              <a:rPr kumimoji="1" lang="ja-JP" altLang="en-US" dirty="0"/>
              <a:t>今回のシステムは誰もがすべての関数を実行できるように　　なっている。</a:t>
            </a:r>
            <a:endParaRPr kumimoji="1" lang="en-US" altLang="ja-JP" dirty="0"/>
          </a:p>
          <a:p>
            <a:endParaRPr lang="en-US" altLang="ja-JP" dirty="0"/>
          </a:p>
          <a:p>
            <a:r>
              <a:rPr kumimoji="1" lang="ja-JP" altLang="en-US" dirty="0"/>
              <a:t>出席情報の削除をする関数の実装。</a:t>
            </a:r>
            <a:endParaRPr kumimoji="1" lang="en-US" altLang="ja-JP" dirty="0"/>
          </a:p>
          <a:p>
            <a:endParaRPr kumimoji="1" lang="ja-JP" altLang="en-US" dirty="0"/>
          </a:p>
        </p:txBody>
      </p:sp>
    </p:spTree>
    <p:extLst>
      <p:ext uri="{BB962C8B-B14F-4D97-AF65-F5344CB8AC3E}">
        <p14:creationId xmlns:p14="http://schemas.microsoft.com/office/powerpoint/2010/main" val="393259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12E1D-D27E-4E72-9395-1B042D023161}"/>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0056EB6-F684-46DE-9F2E-1B82F8FDF60E}"/>
              </a:ext>
            </a:extLst>
          </p:cNvPr>
          <p:cNvSpPr>
            <a:spLocks noGrp="1"/>
          </p:cNvSpPr>
          <p:nvPr>
            <p:ph idx="1"/>
          </p:nvPr>
        </p:nvSpPr>
        <p:spPr/>
        <p:txBody>
          <a:bodyPr/>
          <a:lstStyle/>
          <a:p>
            <a:r>
              <a:rPr kumimoji="1" lang="ja-JP" altLang="en-US" dirty="0"/>
              <a:t>佐藤 雅史、長谷川 佳祐、佐古 和恵、</a:t>
            </a:r>
            <a:endParaRPr lang="en-US" altLang="ja-JP" dirty="0"/>
          </a:p>
          <a:p>
            <a:pPr marL="0" indent="0">
              <a:buNone/>
            </a:pPr>
            <a:r>
              <a:rPr kumimoji="1" lang="ja-JP" altLang="en-US" dirty="0"/>
              <a:t>　並木 悠太、梶ヶ谷 圭佑、松尾 真一郎（２０１８）</a:t>
            </a:r>
          </a:p>
          <a:p>
            <a:pPr marL="0" indent="0">
              <a:buNone/>
            </a:pPr>
            <a:r>
              <a:rPr kumimoji="1" lang="ja-JP" altLang="en-US" dirty="0"/>
              <a:t>　</a:t>
            </a:r>
            <a:r>
              <a:rPr kumimoji="1" lang="en-US" altLang="ja-JP" dirty="0"/>
              <a:t>『</a:t>
            </a:r>
            <a:r>
              <a:rPr kumimoji="1" lang="ja-JP" altLang="en-US" dirty="0"/>
              <a:t>ブロックチェーン技術の教科書</a:t>
            </a:r>
            <a:r>
              <a:rPr kumimoji="1" lang="en-US" altLang="ja-JP" dirty="0"/>
              <a:t>』</a:t>
            </a:r>
          </a:p>
          <a:p>
            <a:pPr marL="0" indent="0">
              <a:buNone/>
            </a:pPr>
            <a:r>
              <a:rPr kumimoji="1" lang="ja-JP" altLang="en-US" dirty="0"/>
              <a:t>　株式会社　シーアンドアール研究所</a:t>
            </a:r>
            <a:endParaRPr kumimoji="1" lang="en-US" altLang="ja-JP" dirty="0"/>
          </a:p>
          <a:p>
            <a:pPr marL="0" indent="0">
              <a:buNone/>
            </a:pPr>
            <a:endParaRPr kumimoji="1" lang="ja-JP" altLang="en-US" dirty="0"/>
          </a:p>
          <a:p>
            <a:pPr algn="just"/>
            <a:r>
              <a:rPr lang="en-US" altLang="ja-JP" kern="100" dirty="0">
                <a:effectLst/>
                <a:latin typeface="+mn-ea"/>
                <a:cs typeface="Times New Roman" panose="02020603050405020304" pitchFamily="18" charset="0"/>
              </a:rPr>
              <a:t>Remix – Solidity IDE</a:t>
            </a:r>
            <a:endParaRPr lang="ja-JP" altLang="ja-JP" kern="100" dirty="0">
              <a:effectLst/>
              <a:latin typeface="+mn-ea"/>
              <a:cs typeface="Times New Roman" panose="02020603050405020304" pitchFamily="18" charset="0"/>
            </a:endParaRPr>
          </a:p>
          <a:p>
            <a:pPr indent="0" algn="just">
              <a:buNone/>
            </a:pPr>
            <a:r>
              <a:rPr lang="en-US" altLang="ja-JP" kern="100" dirty="0">
                <a:effectLst/>
                <a:latin typeface="+mn-ea"/>
                <a:cs typeface="Times New Roman" panose="02020603050405020304" pitchFamily="18" charset="0"/>
              </a:rPr>
              <a:t>https://remix.ethereum.org</a:t>
            </a:r>
            <a:endParaRPr lang="ja-JP" altLang="ja-JP" kern="100" dirty="0">
              <a:effectLst/>
              <a:latin typeface="+mn-ea"/>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203586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32781-5D37-4409-92AA-F1C3A16A853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15CB13B7-35AB-4CC3-9170-7A93268D31D9}"/>
              </a:ext>
            </a:extLst>
          </p:cNvPr>
          <p:cNvSpPr>
            <a:spLocks noGrp="1"/>
          </p:cNvSpPr>
          <p:nvPr>
            <p:ph idx="1"/>
          </p:nvPr>
        </p:nvSpPr>
        <p:spPr/>
        <p:txBody>
          <a:bodyPr/>
          <a:lstStyle/>
          <a:p>
            <a:endParaRPr kumimoji="1" lang="en-US" altLang="ja-JP" dirty="0"/>
          </a:p>
          <a:p>
            <a:r>
              <a:rPr kumimoji="1" lang="ja-JP" altLang="en-US" dirty="0"/>
              <a:t>近年では、</a:t>
            </a:r>
            <a:r>
              <a:rPr kumimoji="1" lang="en-US" altLang="ja-JP" dirty="0"/>
              <a:t>ICT</a:t>
            </a:r>
            <a:r>
              <a:rPr kumimoji="1" lang="ja-JP" altLang="en-US" dirty="0"/>
              <a:t>技術を用いてより効率よく出欠を確認することができる出席管理システムの導入が数多く進められている。</a:t>
            </a:r>
            <a:endParaRPr kumimoji="1" lang="en-US" altLang="ja-JP" dirty="0"/>
          </a:p>
          <a:p>
            <a:endParaRPr lang="en-US" altLang="ja-JP" dirty="0"/>
          </a:p>
          <a:p>
            <a:r>
              <a:rPr kumimoji="1" lang="ja-JP" altLang="en-US" dirty="0"/>
              <a:t>改ざんが困難であるブロックチェーンに注目し、　　　　　　　出席管理システムの設計と実装をしたいと考えた。</a:t>
            </a:r>
            <a:endParaRPr kumimoji="1" lang="en-US" altLang="ja-JP" dirty="0"/>
          </a:p>
          <a:p>
            <a:endParaRPr kumimoji="1" lang="ja-JP" altLang="en-US" dirty="0"/>
          </a:p>
        </p:txBody>
      </p:sp>
    </p:spTree>
    <p:extLst>
      <p:ext uri="{BB962C8B-B14F-4D97-AF65-F5344CB8AC3E}">
        <p14:creationId xmlns:p14="http://schemas.microsoft.com/office/powerpoint/2010/main" val="168933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787CD-2E9F-40F5-9CD1-BB884697C3B5}"/>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9132456B-0023-4D41-BC1B-C0B27077683A}"/>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a:t>
            </a:r>
            <a:r>
              <a:rPr lang="ja-JP" altLang="en-US" dirty="0"/>
              <a:t>　　　　プロトタイプの</a:t>
            </a:r>
            <a:r>
              <a:rPr kumimoji="1" lang="ja-JP" altLang="en-US" dirty="0"/>
              <a:t>実装を</a:t>
            </a:r>
            <a:r>
              <a:rPr lang="ja-JP" altLang="en-US" dirty="0"/>
              <a:t>行う</a:t>
            </a:r>
            <a:endParaRPr kumimoji="1" lang="en-US" altLang="ja-JP" dirty="0"/>
          </a:p>
        </p:txBody>
      </p:sp>
    </p:spTree>
    <p:extLst>
      <p:ext uri="{BB962C8B-B14F-4D97-AF65-F5344CB8AC3E}">
        <p14:creationId xmlns:p14="http://schemas.microsoft.com/office/powerpoint/2010/main" val="196457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C02B1-CD19-4F8B-9802-B0AAA9E16408}"/>
              </a:ext>
            </a:extLst>
          </p:cNvPr>
          <p:cNvSpPr>
            <a:spLocks noGrp="1"/>
          </p:cNvSpPr>
          <p:nvPr>
            <p:ph type="title"/>
          </p:nvPr>
        </p:nvSpPr>
        <p:spPr/>
        <p:txBody>
          <a:bodyPr/>
          <a:lstStyle/>
          <a:p>
            <a:r>
              <a:rPr kumimoji="1" lang="ja-JP" altLang="en-US" dirty="0"/>
              <a:t>ブロックチェーン</a:t>
            </a:r>
            <a:r>
              <a:rPr lang="ja-JP" altLang="en-US" dirty="0"/>
              <a:t>とは</a:t>
            </a:r>
            <a:endParaRPr kumimoji="1" lang="ja-JP" altLang="en-US" dirty="0"/>
          </a:p>
        </p:txBody>
      </p:sp>
      <p:sp>
        <p:nvSpPr>
          <p:cNvPr id="7" name="コンテンツ プレースホルダー 6">
            <a:extLst>
              <a:ext uri="{FF2B5EF4-FFF2-40B4-BE49-F238E27FC236}">
                <a16:creationId xmlns:a16="http://schemas.microsoft.com/office/drawing/2014/main" id="{066485ED-935A-4C5B-B5F3-CCD18CCA9FA8}"/>
              </a:ext>
            </a:extLst>
          </p:cNvPr>
          <p:cNvSpPr>
            <a:spLocks noGrp="1"/>
          </p:cNvSpPr>
          <p:nvPr>
            <p:ph idx="1"/>
          </p:nvPr>
        </p:nvSpPr>
        <p:spPr/>
        <p:txBody>
          <a:bodyPr/>
          <a:lstStyle/>
          <a:p>
            <a:r>
              <a:rPr lang="ja-JP" altLang="en-US" dirty="0"/>
              <a:t>暗号通貨などのデジタルな資産の移転や取引などの履歴データを複数の利用者と管理者によって共有する仕組みのこと</a:t>
            </a:r>
          </a:p>
        </p:txBody>
      </p:sp>
      <p:grpSp>
        <p:nvGrpSpPr>
          <p:cNvPr id="3" name="グループ化 2">
            <a:extLst>
              <a:ext uri="{FF2B5EF4-FFF2-40B4-BE49-F238E27FC236}">
                <a16:creationId xmlns:a16="http://schemas.microsoft.com/office/drawing/2014/main" id="{7A40585D-43DF-4910-B211-97DCD4824D8E}"/>
              </a:ext>
            </a:extLst>
          </p:cNvPr>
          <p:cNvGrpSpPr/>
          <p:nvPr/>
        </p:nvGrpSpPr>
        <p:grpSpPr>
          <a:xfrm>
            <a:off x="838200" y="2774316"/>
            <a:ext cx="8454041" cy="3718559"/>
            <a:chOff x="964275" y="1911927"/>
            <a:chExt cx="8454041" cy="3718559"/>
          </a:xfrm>
        </p:grpSpPr>
        <p:sp>
          <p:nvSpPr>
            <p:cNvPr id="5" name="正方形/長方形 4">
              <a:extLst>
                <a:ext uri="{FF2B5EF4-FFF2-40B4-BE49-F238E27FC236}">
                  <a16:creationId xmlns:a16="http://schemas.microsoft.com/office/drawing/2014/main" id="{703CA38C-ED2B-4147-B755-02959D1C3636}"/>
                </a:ext>
              </a:extLst>
            </p:cNvPr>
            <p:cNvSpPr/>
            <p:nvPr/>
          </p:nvSpPr>
          <p:spPr>
            <a:xfrm>
              <a:off x="964275"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6" name="正方形/長方形 5">
              <a:extLst>
                <a:ext uri="{FF2B5EF4-FFF2-40B4-BE49-F238E27FC236}">
                  <a16:creationId xmlns:a16="http://schemas.microsoft.com/office/drawing/2014/main" id="{9565380D-F1D3-431E-A142-254D41A9E487}"/>
                </a:ext>
              </a:extLst>
            </p:cNvPr>
            <p:cNvSpPr/>
            <p:nvPr/>
          </p:nvSpPr>
          <p:spPr>
            <a:xfrm>
              <a:off x="7348447"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1" name="正方形/長方形 10">
              <a:extLst>
                <a:ext uri="{FF2B5EF4-FFF2-40B4-BE49-F238E27FC236}">
                  <a16:creationId xmlns:a16="http://schemas.microsoft.com/office/drawing/2014/main" id="{49626CB3-4B0B-47E6-B48F-D00AEC63E604}"/>
                </a:ext>
              </a:extLst>
            </p:cNvPr>
            <p:cNvSpPr/>
            <p:nvPr/>
          </p:nvSpPr>
          <p:spPr>
            <a:xfrm>
              <a:off x="7348447"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2" name="正方形/長方形 11">
              <a:extLst>
                <a:ext uri="{FF2B5EF4-FFF2-40B4-BE49-F238E27FC236}">
                  <a16:creationId xmlns:a16="http://schemas.microsoft.com/office/drawing/2014/main" id="{285D5699-DE20-4F89-A716-D0F487FACF02}"/>
                </a:ext>
              </a:extLst>
            </p:cNvPr>
            <p:cNvSpPr/>
            <p:nvPr/>
          </p:nvSpPr>
          <p:spPr>
            <a:xfrm>
              <a:off x="4156361"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3" name="正方形/長方形 12">
              <a:extLst>
                <a:ext uri="{FF2B5EF4-FFF2-40B4-BE49-F238E27FC236}">
                  <a16:creationId xmlns:a16="http://schemas.microsoft.com/office/drawing/2014/main" id="{413A69F3-1D8D-4877-BE62-CA86C6A613F5}"/>
                </a:ext>
              </a:extLst>
            </p:cNvPr>
            <p:cNvSpPr/>
            <p:nvPr/>
          </p:nvSpPr>
          <p:spPr>
            <a:xfrm>
              <a:off x="4156361"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4" name="正方形/長方形 13">
              <a:extLst>
                <a:ext uri="{FF2B5EF4-FFF2-40B4-BE49-F238E27FC236}">
                  <a16:creationId xmlns:a16="http://schemas.microsoft.com/office/drawing/2014/main" id="{5AC5433C-EED5-462D-890B-F5FE0FA7216E}"/>
                </a:ext>
              </a:extLst>
            </p:cNvPr>
            <p:cNvSpPr/>
            <p:nvPr/>
          </p:nvSpPr>
          <p:spPr>
            <a:xfrm>
              <a:off x="964275"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cxnSp>
          <p:nvCxnSpPr>
            <p:cNvPr id="17" name="直線矢印コネクタ 16">
              <a:extLst>
                <a:ext uri="{FF2B5EF4-FFF2-40B4-BE49-F238E27FC236}">
                  <a16:creationId xmlns:a16="http://schemas.microsoft.com/office/drawing/2014/main" id="{96D2FD55-CAE4-43E1-A2B8-745161005D5F}"/>
                </a:ext>
              </a:extLst>
            </p:cNvPr>
            <p:cNvCxnSpPr>
              <a:cxnSpLocks/>
              <a:stCxn id="12" idx="1"/>
              <a:endCxn id="5" idx="3"/>
            </p:cNvCxnSpPr>
            <p:nvPr/>
          </p:nvCxnSpPr>
          <p:spPr>
            <a:xfrm flipH="1">
              <a:off x="3034144"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BFCFCFE-8D56-4ABD-9174-654683DB1138}"/>
                </a:ext>
              </a:extLst>
            </p:cNvPr>
            <p:cNvCxnSpPr>
              <a:cxnSpLocks/>
              <a:stCxn id="14" idx="0"/>
              <a:endCxn id="5" idx="2"/>
            </p:cNvCxnSpPr>
            <p:nvPr/>
          </p:nvCxnSpPr>
          <p:spPr>
            <a:xfrm flipV="1">
              <a:off x="1999210"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AC16AB3B-D44A-4E40-9EAD-404C63876B25}"/>
                </a:ext>
              </a:extLst>
            </p:cNvPr>
            <p:cNvCxnSpPr>
              <a:cxnSpLocks/>
              <a:stCxn id="13" idx="1"/>
              <a:endCxn id="14" idx="3"/>
            </p:cNvCxnSpPr>
            <p:nvPr/>
          </p:nvCxnSpPr>
          <p:spPr>
            <a:xfrm flipH="1">
              <a:off x="3034144"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4CE7A35-F588-4665-BE1F-B8715D21D5E1}"/>
                </a:ext>
              </a:extLst>
            </p:cNvPr>
            <p:cNvCxnSpPr>
              <a:cxnSpLocks/>
              <a:stCxn id="6" idx="1"/>
              <a:endCxn id="13" idx="3"/>
            </p:cNvCxnSpPr>
            <p:nvPr/>
          </p:nvCxnSpPr>
          <p:spPr>
            <a:xfrm flipH="1">
              <a:off x="6226230"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11E76359-88C2-45CF-A0E0-DE48088757A9}"/>
                </a:ext>
              </a:extLst>
            </p:cNvPr>
            <p:cNvCxnSpPr>
              <a:cxnSpLocks/>
              <a:stCxn id="11" idx="1"/>
              <a:endCxn id="12" idx="3"/>
            </p:cNvCxnSpPr>
            <p:nvPr/>
          </p:nvCxnSpPr>
          <p:spPr>
            <a:xfrm flipH="1">
              <a:off x="6226230"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451274E1-7DF9-4795-A1AC-29E6C1DB9060}"/>
                </a:ext>
              </a:extLst>
            </p:cNvPr>
            <p:cNvCxnSpPr>
              <a:cxnSpLocks/>
              <a:endCxn id="11" idx="2"/>
            </p:cNvCxnSpPr>
            <p:nvPr/>
          </p:nvCxnSpPr>
          <p:spPr>
            <a:xfrm flipV="1">
              <a:off x="8383382" y="2995353"/>
              <a:ext cx="0" cy="14852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C5037740-41D7-4286-9015-1BEC3B09A8AB}"/>
                </a:ext>
              </a:extLst>
            </p:cNvPr>
            <p:cNvCxnSpPr>
              <a:cxnSpLocks/>
              <a:stCxn id="13" idx="0"/>
              <a:endCxn id="12" idx="2"/>
            </p:cNvCxnSpPr>
            <p:nvPr/>
          </p:nvCxnSpPr>
          <p:spPr>
            <a:xfrm flipV="1">
              <a:off x="5191296"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3DFD86FB-FF50-46C6-A1FF-F2674E4D892E}"/>
                </a:ext>
              </a:extLst>
            </p:cNvPr>
            <p:cNvCxnSpPr>
              <a:cxnSpLocks/>
            </p:cNvCxnSpPr>
            <p:nvPr/>
          </p:nvCxnSpPr>
          <p:spPr>
            <a:xfrm flipH="1" flipV="1">
              <a:off x="3034144" y="2995354"/>
              <a:ext cx="431430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981F074B-E309-45FE-AC9A-B3F76E8AB8BA}"/>
                </a:ext>
              </a:extLst>
            </p:cNvPr>
            <p:cNvCxnSpPr>
              <a:cxnSpLocks/>
            </p:cNvCxnSpPr>
            <p:nvPr/>
          </p:nvCxnSpPr>
          <p:spPr>
            <a:xfrm flipH="1">
              <a:off x="3017524" y="2995353"/>
              <a:ext cx="433092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B6DDCA95-9639-40AD-97C0-68C23DA71B49}"/>
                </a:ext>
              </a:extLst>
            </p:cNvPr>
            <p:cNvSpPr/>
            <p:nvPr/>
          </p:nvSpPr>
          <p:spPr>
            <a:xfrm>
              <a:off x="3632662" y="3429000"/>
              <a:ext cx="3100647" cy="710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同じ台帳の情報を持ち合う</a:t>
              </a:r>
            </a:p>
          </p:txBody>
        </p:sp>
      </p:grpSp>
    </p:spTree>
    <p:extLst>
      <p:ext uri="{BB962C8B-B14F-4D97-AF65-F5344CB8AC3E}">
        <p14:creationId xmlns:p14="http://schemas.microsoft.com/office/powerpoint/2010/main" val="40067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0DCA7-B22F-4810-AC83-8A9F9C7B98FE}"/>
              </a:ext>
            </a:extLst>
          </p:cNvPr>
          <p:cNvSpPr>
            <a:spLocks noGrp="1"/>
          </p:cNvSpPr>
          <p:nvPr>
            <p:ph type="title"/>
          </p:nvPr>
        </p:nvSpPr>
        <p:spPr/>
        <p:txBody>
          <a:bodyPr/>
          <a:lstStyle/>
          <a:p>
            <a:r>
              <a:rPr kumimoji="1" lang="ja-JP" altLang="en-US" dirty="0"/>
              <a:t>ブロックチェーンの仕組み</a:t>
            </a:r>
          </a:p>
        </p:txBody>
      </p:sp>
      <p:grpSp>
        <p:nvGrpSpPr>
          <p:cNvPr id="48" name="グループ化 47">
            <a:extLst>
              <a:ext uri="{FF2B5EF4-FFF2-40B4-BE49-F238E27FC236}">
                <a16:creationId xmlns:a16="http://schemas.microsoft.com/office/drawing/2014/main" id="{EBA12882-68C1-4FED-B803-714E73D983C8}"/>
              </a:ext>
            </a:extLst>
          </p:cNvPr>
          <p:cNvGrpSpPr/>
          <p:nvPr/>
        </p:nvGrpSpPr>
        <p:grpSpPr>
          <a:xfrm>
            <a:off x="1188720" y="2219497"/>
            <a:ext cx="2992582" cy="2834635"/>
            <a:chOff x="1188720" y="2219497"/>
            <a:chExt cx="2992582" cy="2834635"/>
          </a:xfrm>
        </p:grpSpPr>
        <p:sp>
          <p:nvSpPr>
            <p:cNvPr id="5" name="正方形/長方形 4">
              <a:extLst>
                <a:ext uri="{FF2B5EF4-FFF2-40B4-BE49-F238E27FC236}">
                  <a16:creationId xmlns:a16="http://schemas.microsoft.com/office/drawing/2014/main" id="{12B0FBAD-C70C-4267-8109-7386AEC74A33}"/>
                </a:ext>
              </a:extLst>
            </p:cNvPr>
            <p:cNvSpPr/>
            <p:nvPr/>
          </p:nvSpPr>
          <p:spPr>
            <a:xfrm>
              <a:off x="1188720"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6" name="正方形/長方形 5">
              <a:extLst>
                <a:ext uri="{FF2B5EF4-FFF2-40B4-BE49-F238E27FC236}">
                  <a16:creationId xmlns:a16="http://schemas.microsoft.com/office/drawing/2014/main" id="{2A252EE0-EF6E-475E-A10D-E369747DF25C}"/>
                </a:ext>
              </a:extLst>
            </p:cNvPr>
            <p:cNvSpPr/>
            <p:nvPr/>
          </p:nvSpPr>
          <p:spPr>
            <a:xfrm>
              <a:off x="1542011" y="2415618"/>
              <a:ext cx="2286000" cy="739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7" name="正方形/長方形 6">
              <a:extLst>
                <a:ext uri="{FF2B5EF4-FFF2-40B4-BE49-F238E27FC236}">
                  <a16:creationId xmlns:a16="http://schemas.microsoft.com/office/drawing/2014/main" id="{561BFFB9-B633-48F5-A946-AB98F7A81A20}"/>
                </a:ext>
              </a:extLst>
            </p:cNvPr>
            <p:cNvSpPr/>
            <p:nvPr/>
          </p:nvSpPr>
          <p:spPr>
            <a:xfrm>
              <a:off x="1543396"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8" name="正方形/長方形 7">
              <a:extLst>
                <a:ext uri="{FF2B5EF4-FFF2-40B4-BE49-F238E27FC236}">
                  <a16:creationId xmlns:a16="http://schemas.microsoft.com/office/drawing/2014/main" id="{BFE7845C-1BE6-439B-8E2A-3250E1FAF975}"/>
                </a:ext>
              </a:extLst>
            </p:cNvPr>
            <p:cNvSpPr/>
            <p:nvPr/>
          </p:nvSpPr>
          <p:spPr>
            <a:xfrm>
              <a:off x="2180272"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9" name="正方形/長方形 8">
              <a:extLst>
                <a:ext uri="{FF2B5EF4-FFF2-40B4-BE49-F238E27FC236}">
                  <a16:creationId xmlns:a16="http://schemas.microsoft.com/office/drawing/2014/main" id="{0BC45796-6C79-44CA-8EC6-A4056189CFA2}"/>
                </a:ext>
              </a:extLst>
            </p:cNvPr>
            <p:cNvSpPr/>
            <p:nvPr/>
          </p:nvSpPr>
          <p:spPr>
            <a:xfrm>
              <a:off x="2787968"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0" name="正方形/長方形 9">
              <a:extLst>
                <a:ext uri="{FF2B5EF4-FFF2-40B4-BE49-F238E27FC236}">
                  <a16:creationId xmlns:a16="http://schemas.microsoft.com/office/drawing/2014/main" id="{111491DB-9E99-4DF4-9F93-16C67A8285EB}"/>
                </a:ext>
              </a:extLst>
            </p:cNvPr>
            <p:cNvSpPr/>
            <p:nvPr/>
          </p:nvSpPr>
          <p:spPr>
            <a:xfrm>
              <a:off x="3424844"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1" name="グループ化 50">
            <a:extLst>
              <a:ext uri="{FF2B5EF4-FFF2-40B4-BE49-F238E27FC236}">
                <a16:creationId xmlns:a16="http://schemas.microsoft.com/office/drawing/2014/main" id="{78CB9DB5-0081-401C-BC4E-13D674E090C1}"/>
              </a:ext>
            </a:extLst>
          </p:cNvPr>
          <p:cNvGrpSpPr/>
          <p:nvPr/>
        </p:nvGrpSpPr>
        <p:grpSpPr>
          <a:xfrm>
            <a:off x="4674524" y="2219497"/>
            <a:ext cx="2992582" cy="2834635"/>
            <a:chOff x="4674524" y="2219497"/>
            <a:chExt cx="2992582" cy="2834635"/>
          </a:xfrm>
        </p:grpSpPr>
        <p:sp>
          <p:nvSpPr>
            <p:cNvPr id="14" name="正方形/長方形 13">
              <a:extLst>
                <a:ext uri="{FF2B5EF4-FFF2-40B4-BE49-F238E27FC236}">
                  <a16:creationId xmlns:a16="http://schemas.microsoft.com/office/drawing/2014/main" id="{2DA66A58-127B-4386-98D3-929994315B3B}"/>
                </a:ext>
              </a:extLst>
            </p:cNvPr>
            <p:cNvSpPr/>
            <p:nvPr/>
          </p:nvSpPr>
          <p:spPr>
            <a:xfrm>
              <a:off x="4674524"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15" name="正方形/長方形 14">
              <a:extLst>
                <a:ext uri="{FF2B5EF4-FFF2-40B4-BE49-F238E27FC236}">
                  <a16:creationId xmlns:a16="http://schemas.microsoft.com/office/drawing/2014/main" id="{6B03B05B-BBD8-407E-9754-FF0FB10D29B4}"/>
                </a:ext>
              </a:extLst>
            </p:cNvPr>
            <p:cNvSpPr/>
            <p:nvPr/>
          </p:nvSpPr>
          <p:spPr>
            <a:xfrm>
              <a:off x="5027815" y="2415617"/>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16" name="正方形/長方形 15">
              <a:extLst>
                <a:ext uri="{FF2B5EF4-FFF2-40B4-BE49-F238E27FC236}">
                  <a16:creationId xmlns:a16="http://schemas.microsoft.com/office/drawing/2014/main" id="{D8D16DF4-4764-4AF2-9163-9BDBACA5B48C}"/>
                </a:ext>
              </a:extLst>
            </p:cNvPr>
            <p:cNvSpPr/>
            <p:nvPr/>
          </p:nvSpPr>
          <p:spPr>
            <a:xfrm>
              <a:off x="502391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7" name="正方形/長方形 16">
              <a:extLst>
                <a:ext uri="{FF2B5EF4-FFF2-40B4-BE49-F238E27FC236}">
                  <a16:creationId xmlns:a16="http://schemas.microsoft.com/office/drawing/2014/main" id="{00BF5095-871E-4E2A-AB80-3812D4E22C1F}"/>
                </a:ext>
              </a:extLst>
            </p:cNvPr>
            <p:cNvSpPr/>
            <p:nvPr/>
          </p:nvSpPr>
          <p:spPr>
            <a:xfrm>
              <a:off x="5658722"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8" name="正方形/長方形 17">
              <a:extLst>
                <a:ext uri="{FF2B5EF4-FFF2-40B4-BE49-F238E27FC236}">
                  <a16:creationId xmlns:a16="http://schemas.microsoft.com/office/drawing/2014/main" id="{ADDD0A8B-3076-49DF-A053-62EFD695FCC7}"/>
                </a:ext>
              </a:extLst>
            </p:cNvPr>
            <p:cNvSpPr/>
            <p:nvPr/>
          </p:nvSpPr>
          <p:spPr>
            <a:xfrm>
              <a:off x="628174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9" name="正方形/長方形 18">
              <a:extLst>
                <a:ext uri="{FF2B5EF4-FFF2-40B4-BE49-F238E27FC236}">
                  <a16:creationId xmlns:a16="http://schemas.microsoft.com/office/drawing/2014/main" id="{EF59992A-1324-4FDB-ACB8-2DCCE4B7BB12}"/>
                </a:ext>
              </a:extLst>
            </p:cNvPr>
            <p:cNvSpPr/>
            <p:nvPr/>
          </p:nvSpPr>
          <p:spPr>
            <a:xfrm>
              <a:off x="6910648"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2" name="グループ化 51">
            <a:extLst>
              <a:ext uri="{FF2B5EF4-FFF2-40B4-BE49-F238E27FC236}">
                <a16:creationId xmlns:a16="http://schemas.microsoft.com/office/drawing/2014/main" id="{72BBA107-A863-4626-85AD-0C1FBAD1B7E4}"/>
              </a:ext>
            </a:extLst>
          </p:cNvPr>
          <p:cNvGrpSpPr/>
          <p:nvPr/>
        </p:nvGrpSpPr>
        <p:grpSpPr>
          <a:xfrm>
            <a:off x="8143703" y="2219496"/>
            <a:ext cx="2992582" cy="2834630"/>
            <a:chOff x="8143703" y="2219496"/>
            <a:chExt cx="2992582" cy="2834630"/>
          </a:xfrm>
        </p:grpSpPr>
        <p:sp>
          <p:nvSpPr>
            <p:cNvPr id="22" name="正方形/長方形 21">
              <a:extLst>
                <a:ext uri="{FF2B5EF4-FFF2-40B4-BE49-F238E27FC236}">
                  <a16:creationId xmlns:a16="http://schemas.microsoft.com/office/drawing/2014/main" id="{EF34B07F-DEA7-48DE-A7FD-14AA3FF1E61A}"/>
                </a:ext>
              </a:extLst>
            </p:cNvPr>
            <p:cNvSpPr/>
            <p:nvPr/>
          </p:nvSpPr>
          <p:spPr>
            <a:xfrm>
              <a:off x="8143703" y="2219496"/>
              <a:ext cx="2992582" cy="2834630"/>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23" name="正方形/長方形 22">
              <a:extLst>
                <a:ext uri="{FF2B5EF4-FFF2-40B4-BE49-F238E27FC236}">
                  <a16:creationId xmlns:a16="http://schemas.microsoft.com/office/drawing/2014/main" id="{2915EC99-41C2-4222-9F99-9E43F8233F56}"/>
                </a:ext>
              </a:extLst>
            </p:cNvPr>
            <p:cNvSpPr/>
            <p:nvPr/>
          </p:nvSpPr>
          <p:spPr>
            <a:xfrm>
              <a:off x="8496994" y="2415616"/>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24" name="正方形/長方形 23">
              <a:extLst>
                <a:ext uri="{FF2B5EF4-FFF2-40B4-BE49-F238E27FC236}">
                  <a16:creationId xmlns:a16="http://schemas.microsoft.com/office/drawing/2014/main" id="{0E000FB2-0589-4717-A2D5-373DA6F4DF6A}"/>
                </a:ext>
              </a:extLst>
            </p:cNvPr>
            <p:cNvSpPr/>
            <p:nvPr/>
          </p:nvSpPr>
          <p:spPr>
            <a:xfrm>
              <a:off x="849699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5" name="正方形/長方形 24">
              <a:extLst>
                <a:ext uri="{FF2B5EF4-FFF2-40B4-BE49-F238E27FC236}">
                  <a16:creationId xmlns:a16="http://schemas.microsoft.com/office/drawing/2014/main" id="{145593C9-6E62-46F1-B233-1B6A9FF7345B}"/>
                </a:ext>
              </a:extLst>
            </p:cNvPr>
            <p:cNvSpPr/>
            <p:nvPr/>
          </p:nvSpPr>
          <p:spPr>
            <a:xfrm>
              <a:off x="9138460"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6" name="正方形/長方形 25">
              <a:extLst>
                <a:ext uri="{FF2B5EF4-FFF2-40B4-BE49-F238E27FC236}">
                  <a16:creationId xmlns:a16="http://schemas.microsoft.com/office/drawing/2014/main" id="{5E0DC9F6-A091-4C77-8B39-935DB8E1E1D9}"/>
                </a:ext>
              </a:extLst>
            </p:cNvPr>
            <p:cNvSpPr/>
            <p:nvPr/>
          </p:nvSpPr>
          <p:spPr>
            <a:xfrm>
              <a:off x="9779926"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7" name="正方形/長方形 26">
              <a:extLst>
                <a:ext uri="{FF2B5EF4-FFF2-40B4-BE49-F238E27FC236}">
                  <a16:creationId xmlns:a16="http://schemas.microsoft.com/office/drawing/2014/main" id="{61F6B8CF-5136-419E-BBD7-A34D46226851}"/>
                </a:ext>
              </a:extLst>
            </p:cNvPr>
            <p:cNvSpPr/>
            <p:nvPr/>
          </p:nvSpPr>
          <p:spPr>
            <a:xfrm>
              <a:off x="1037982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cxnSp>
        <p:nvCxnSpPr>
          <p:cNvPr id="30" name="直線矢印コネクタ 29">
            <a:extLst>
              <a:ext uri="{FF2B5EF4-FFF2-40B4-BE49-F238E27FC236}">
                <a16:creationId xmlns:a16="http://schemas.microsoft.com/office/drawing/2014/main" id="{7837C3C2-1A09-4E1A-996D-29C25FB13C85}"/>
              </a:ext>
            </a:extLst>
          </p:cNvPr>
          <p:cNvCxnSpPr>
            <a:cxnSpLocks/>
            <a:endCxn id="6" idx="1"/>
          </p:cNvCxnSpPr>
          <p:nvPr/>
        </p:nvCxnSpPr>
        <p:spPr>
          <a:xfrm flipV="1">
            <a:off x="432262" y="2785534"/>
            <a:ext cx="11097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B626B8CD-4AB3-4EE9-A695-0006B3339AED}"/>
              </a:ext>
            </a:extLst>
          </p:cNvPr>
          <p:cNvCxnSpPr>
            <a:cxnSpLocks/>
            <a:endCxn id="15" idx="1"/>
          </p:cNvCxnSpPr>
          <p:nvPr/>
        </p:nvCxnSpPr>
        <p:spPr>
          <a:xfrm>
            <a:off x="4181302" y="2785534"/>
            <a:ext cx="846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5AA457EE-3EAA-4BA3-9AC8-B12A93CC3481}"/>
              </a:ext>
            </a:extLst>
          </p:cNvPr>
          <p:cNvCxnSpPr>
            <a:cxnSpLocks/>
            <a:endCxn id="23" idx="1"/>
          </p:cNvCxnSpPr>
          <p:nvPr/>
        </p:nvCxnSpPr>
        <p:spPr>
          <a:xfrm>
            <a:off x="7667106" y="2785532"/>
            <a:ext cx="8298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CBD4887F-1BC1-4D9A-A1D0-9CEFA188330F}"/>
              </a:ext>
            </a:extLst>
          </p:cNvPr>
          <p:cNvCxnSpPr>
            <a:cxnSpLocks/>
          </p:cNvCxnSpPr>
          <p:nvPr/>
        </p:nvCxnSpPr>
        <p:spPr>
          <a:xfrm>
            <a:off x="11136285" y="2785532"/>
            <a:ext cx="692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233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3B54B9-4020-4821-A783-48A29576200F}"/>
              </a:ext>
            </a:extLst>
          </p:cNvPr>
          <p:cNvSpPr>
            <a:spLocks noGrp="1"/>
          </p:cNvSpPr>
          <p:nvPr>
            <p:ph type="title"/>
          </p:nvPr>
        </p:nvSpPr>
        <p:spPr/>
        <p:txBody>
          <a:bodyPr/>
          <a:lstStyle/>
          <a:p>
            <a:r>
              <a:rPr kumimoji="1" lang="ja-JP" altLang="en-US" dirty="0"/>
              <a:t>ブロックチェーンの改ざんについて</a:t>
            </a:r>
          </a:p>
        </p:txBody>
      </p:sp>
      <p:sp>
        <p:nvSpPr>
          <p:cNvPr id="9" name="正方形/長方形 8">
            <a:extLst>
              <a:ext uri="{FF2B5EF4-FFF2-40B4-BE49-F238E27FC236}">
                <a16:creationId xmlns:a16="http://schemas.microsoft.com/office/drawing/2014/main" id="{24F3B2F3-28F8-4653-82FE-3BFC95E058DC}"/>
              </a:ext>
            </a:extLst>
          </p:cNvPr>
          <p:cNvSpPr/>
          <p:nvPr/>
        </p:nvSpPr>
        <p:spPr>
          <a:xfrm>
            <a:off x="1468582" y="1690688"/>
            <a:ext cx="2593571" cy="2000163"/>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1</a:t>
            </a:r>
            <a:endParaRPr kumimoji="1" lang="ja-JP" altLang="en-US" dirty="0"/>
          </a:p>
        </p:txBody>
      </p:sp>
      <p:sp>
        <p:nvSpPr>
          <p:cNvPr id="5" name="正方形/長方形 4">
            <a:extLst>
              <a:ext uri="{FF2B5EF4-FFF2-40B4-BE49-F238E27FC236}">
                <a16:creationId xmlns:a16="http://schemas.microsoft.com/office/drawing/2014/main" id="{FD156F0D-EE24-49B8-A629-D7E9006BE2DA}"/>
              </a:ext>
            </a:extLst>
          </p:cNvPr>
          <p:cNvSpPr/>
          <p:nvPr/>
        </p:nvSpPr>
        <p:spPr>
          <a:xfrm>
            <a:off x="1826030"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a:t>
            </a:r>
            <a:endParaRPr kumimoji="1" lang="ja-JP" altLang="en-US" dirty="0"/>
          </a:p>
        </p:txBody>
      </p:sp>
      <p:sp>
        <p:nvSpPr>
          <p:cNvPr id="6" name="正方形/長方形 5">
            <a:extLst>
              <a:ext uri="{FF2B5EF4-FFF2-40B4-BE49-F238E27FC236}">
                <a16:creationId xmlns:a16="http://schemas.microsoft.com/office/drawing/2014/main" id="{648AF1F4-EFA2-475E-A815-3D3D49B4CCBA}"/>
              </a:ext>
            </a:extLst>
          </p:cNvPr>
          <p:cNvSpPr/>
          <p:nvPr/>
        </p:nvSpPr>
        <p:spPr>
          <a:xfrm>
            <a:off x="2586644"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2</a:t>
            </a:r>
          </a:p>
        </p:txBody>
      </p:sp>
      <p:sp>
        <p:nvSpPr>
          <p:cNvPr id="7" name="正方形/長方形 6">
            <a:extLst>
              <a:ext uri="{FF2B5EF4-FFF2-40B4-BE49-F238E27FC236}">
                <a16:creationId xmlns:a16="http://schemas.microsoft.com/office/drawing/2014/main" id="{327702B8-6E3C-48B0-8506-908889A30EF7}"/>
              </a:ext>
            </a:extLst>
          </p:cNvPr>
          <p:cNvSpPr/>
          <p:nvPr/>
        </p:nvSpPr>
        <p:spPr>
          <a:xfrm>
            <a:off x="3327862"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580971F4-499E-4CE3-BC90-16E7B9BCCF02}"/>
              </a:ext>
            </a:extLst>
          </p:cNvPr>
          <p:cNvCxnSpPr>
            <a:cxnSpLocks/>
            <a:stCxn id="9" idx="3"/>
            <a:endCxn id="15" idx="1"/>
          </p:cNvCxnSpPr>
          <p:nvPr/>
        </p:nvCxnSpPr>
        <p:spPr>
          <a:xfrm>
            <a:off x="4062153" y="2690770"/>
            <a:ext cx="566651" cy="2"/>
          </a:xfrm>
          <a:prstGeom prst="line">
            <a:avLst/>
          </a:prstGeom>
        </p:spPr>
        <p:style>
          <a:lnRef idx="1">
            <a:schemeClr val="accent6"/>
          </a:lnRef>
          <a:fillRef idx="0">
            <a:schemeClr val="accent6"/>
          </a:fillRef>
          <a:effectRef idx="0">
            <a:schemeClr val="accent6"/>
          </a:effectRef>
          <a:fontRef idx="minor">
            <a:schemeClr val="tx1"/>
          </a:fontRef>
        </p:style>
      </p:cxnSp>
      <p:sp>
        <p:nvSpPr>
          <p:cNvPr id="15" name="正方形/長方形 14">
            <a:extLst>
              <a:ext uri="{FF2B5EF4-FFF2-40B4-BE49-F238E27FC236}">
                <a16:creationId xmlns:a16="http://schemas.microsoft.com/office/drawing/2014/main" id="{9E9C10CA-01E2-49D6-AAAD-99B4BC5738D6}"/>
              </a:ext>
            </a:extLst>
          </p:cNvPr>
          <p:cNvSpPr/>
          <p:nvPr/>
        </p:nvSpPr>
        <p:spPr>
          <a:xfrm>
            <a:off x="4628804" y="1690691"/>
            <a:ext cx="2593571" cy="2000162"/>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lang="ja-JP" altLang="en-US" dirty="0"/>
              <a:t>ブロック</a:t>
            </a:r>
            <a:r>
              <a:rPr lang="en-US" altLang="ja-JP" dirty="0"/>
              <a:t>2a</a:t>
            </a:r>
            <a:endParaRPr kumimoji="1" lang="ja-JP" altLang="en-US" dirty="0"/>
          </a:p>
        </p:txBody>
      </p:sp>
      <p:sp>
        <p:nvSpPr>
          <p:cNvPr id="16" name="正方形/長方形 15">
            <a:extLst>
              <a:ext uri="{FF2B5EF4-FFF2-40B4-BE49-F238E27FC236}">
                <a16:creationId xmlns:a16="http://schemas.microsoft.com/office/drawing/2014/main" id="{0FA4D3A5-052D-4F5F-BEBE-8D62E96DDE2F}"/>
              </a:ext>
            </a:extLst>
          </p:cNvPr>
          <p:cNvSpPr/>
          <p:nvPr/>
        </p:nvSpPr>
        <p:spPr>
          <a:xfrm>
            <a:off x="4924601"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5</a:t>
            </a:r>
            <a:endParaRPr kumimoji="1" lang="ja-JP" altLang="en-US" dirty="0"/>
          </a:p>
        </p:txBody>
      </p:sp>
      <p:sp>
        <p:nvSpPr>
          <p:cNvPr id="17" name="正方形/長方形 16">
            <a:extLst>
              <a:ext uri="{FF2B5EF4-FFF2-40B4-BE49-F238E27FC236}">
                <a16:creationId xmlns:a16="http://schemas.microsoft.com/office/drawing/2014/main" id="{EBF4BF73-0C83-491F-B05D-6DEE7854C9E1}"/>
              </a:ext>
            </a:extLst>
          </p:cNvPr>
          <p:cNvSpPr/>
          <p:nvPr/>
        </p:nvSpPr>
        <p:spPr>
          <a:xfrm>
            <a:off x="5695605"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6</a:t>
            </a:r>
            <a:endParaRPr kumimoji="1" lang="en-US" altLang="ja-JP" dirty="0"/>
          </a:p>
        </p:txBody>
      </p:sp>
      <p:sp>
        <p:nvSpPr>
          <p:cNvPr id="18" name="正方形/長方形 17">
            <a:extLst>
              <a:ext uri="{FF2B5EF4-FFF2-40B4-BE49-F238E27FC236}">
                <a16:creationId xmlns:a16="http://schemas.microsoft.com/office/drawing/2014/main" id="{7B9365FB-3CB6-43A3-B9C4-1683889D755E}"/>
              </a:ext>
            </a:extLst>
          </p:cNvPr>
          <p:cNvSpPr/>
          <p:nvPr/>
        </p:nvSpPr>
        <p:spPr>
          <a:xfrm>
            <a:off x="6461761"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7</a:t>
            </a:r>
            <a:endParaRPr kumimoji="1" lang="ja-JP" altLang="en-US" dirty="0"/>
          </a:p>
        </p:txBody>
      </p:sp>
      <p:sp>
        <p:nvSpPr>
          <p:cNvPr id="22" name="正方形/長方形 21">
            <a:extLst>
              <a:ext uri="{FF2B5EF4-FFF2-40B4-BE49-F238E27FC236}">
                <a16:creationId xmlns:a16="http://schemas.microsoft.com/office/drawing/2014/main" id="{BECD8BE8-6816-460A-865E-E3F5E5E62C65}"/>
              </a:ext>
            </a:extLst>
          </p:cNvPr>
          <p:cNvSpPr/>
          <p:nvPr/>
        </p:nvSpPr>
        <p:spPr>
          <a:xfrm>
            <a:off x="4628804" y="4034880"/>
            <a:ext cx="2593571" cy="2000161"/>
          </a:xfrm>
          <a:prstGeom prst="rect">
            <a:avLst/>
          </a:prstGeom>
          <a:solidFill>
            <a:schemeClr val="tx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dirty="0"/>
              <a:t>ブロック</a:t>
            </a:r>
            <a:r>
              <a:rPr kumimoji="1" lang="en-US" altLang="ja-JP" dirty="0"/>
              <a:t>2b</a:t>
            </a:r>
            <a:endParaRPr kumimoji="1" lang="ja-JP" altLang="en-US" dirty="0"/>
          </a:p>
        </p:txBody>
      </p:sp>
      <p:sp>
        <p:nvSpPr>
          <p:cNvPr id="23" name="正方形/長方形 22">
            <a:extLst>
              <a:ext uri="{FF2B5EF4-FFF2-40B4-BE49-F238E27FC236}">
                <a16:creationId xmlns:a16="http://schemas.microsoft.com/office/drawing/2014/main" id="{25145D5B-FF80-4790-A3AC-8A96D0E8A6BD}"/>
              </a:ext>
            </a:extLst>
          </p:cNvPr>
          <p:cNvSpPr/>
          <p:nvPr/>
        </p:nvSpPr>
        <p:spPr>
          <a:xfrm>
            <a:off x="4885807" y="4149672"/>
            <a:ext cx="500148"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４</a:t>
            </a:r>
            <a:endParaRPr kumimoji="1" lang="ja-JP" altLang="en-US" dirty="0"/>
          </a:p>
        </p:txBody>
      </p:sp>
      <p:sp>
        <p:nvSpPr>
          <p:cNvPr id="24" name="正方形/長方形 23">
            <a:extLst>
              <a:ext uri="{FF2B5EF4-FFF2-40B4-BE49-F238E27FC236}">
                <a16:creationId xmlns:a16="http://schemas.microsoft.com/office/drawing/2014/main" id="{08093050-75DA-46FE-8FD2-8D2E14BF0AC5}"/>
              </a:ext>
            </a:extLst>
          </p:cNvPr>
          <p:cNvSpPr/>
          <p:nvPr/>
        </p:nvSpPr>
        <p:spPr>
          <a:xfrm>
            <a:off x="5704609" y="4149672"/>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５</a:t>
            </a:r>
            <a:endParaRPr kumimoji="1" lang="en-US" altLang="ja-JP" dirty="0"/>
          </a:p>
        </p:txBody>
      </p:sp>
      <p:sp>
        <p:nvSpPr>
          <p:cNvPr id="25" name="正方形/長方形 24">
            <a:extLst>
              <a:ext uri="{FF2B5EF4-FFF2-40B4-BE49-F238E27FC236}">
                <a16:creationId xmlns:a16="http://schemas.microsoft.com/office/drawing/2014/main" id="{C5D0F1F1-CBC8-4336-AEB0-B46DCE86EC68}"/>
              </a:ext>
            </a:extLst>
          </p:cNvPr>
          <p:cNvSpPr/>
          <p:nvPr/>
        </p:nvSpPr>
        <p:spPr>
          <a:xfrm>
            <a:off x="6461761" y="4149672"/>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６</a:t>
            </a:r>
            <a:endParaRPr kumimoji="1" lang="ja-JP" altLang="en-US" dirty="0"/>
          </a:p>
        </p:txBody>
      </p:sp>
      <p:sp>
        <p:nvSpPr>
          <p:cNvPr id="34" name="正方形/長方形 33">
            <a:extLst>
              <a:ext uri="{FF2B5EF4-FFF2-40B4-BE49-F238E27FC236}">
                <a16:creationId xmlns:a16="http://schemas.microsoft.com/office/drawing/2014/main" id="{3AF0031F-4C0F-49D4-89EC-054268D85C36}"/>
              </a:ext>
            </a:extLst>
          </p:cNvPr>
          <p:cNvSpPr/>
          <p:nvPr/>
        </p:nvSpPr>
        <p:spPr>
          <a:xfrm>
            <a:off x="7847214" y="1690690"/>
            <a:ext cx="2593571" cy="2000161"/>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3</a:t>
            </a:r>
            <a:endParaRPr kumimoji="1" lang="ja-JP" altLang="en-US" dirty="0"/>
          </a:p>
        </p:txBody>
      </p:sp>
      <p:sp>
        <p:nvSpPr>
          <p:cNvPr id="35" name="正方形/長方形 34">
            <a:extLst>
              <a:ext uri="{FF2B5EF4-FFF2-40B4-BE49-F238E27FC236}">
                <a16:creationId xmlns:a16="http://schemas.microsoft.com/office/drawing/2014/main" id="{C6F54B81-D10D-4BF8-B0D5-A4B2D681221A}"/>
              </a:ext>
            </a:extLst>
          </p:cNvPr>
          <p:cNvSpPr/>
          <p:nvPr/>
        </p:nvSpPr>
        <p:spPr>
          <a:xfrm>
            <a:off x="8165868"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取引情報８</a:t>
            </a:r>
          </a:p>
        </p:txBody>
      </p:sp>
      <p:sp>
        <p:nvSpPr>
          <p:cNvPr id="36" name="正方形/長方形 35">
            <a:extLst>
              <a:ext uri="{FF2B5EF4-FFF2-40B4-BE49-F238E27FC236}">
                <a16:creationId xmlns:a16="http://schemas.microsoft.com/office/drawing/2014/main" id="{9D9CCF62-2866-4F52-BE51-50DC59C919CA}"/>
              </a:ext>
            </a:extLst>
          </p:cNvPr>
          <p:cNvSpPr/>
          <p:nvPr/>
        </p:nvSpPr>
        <p:spPr>
          <a:xfrm>
            <a:off x="8930642"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取引情報９</a:t>
            </a:r>
            <a:endParaRPr kumimoji="1" lang="en-US" altLang="ja-JP" dirty="0"/>
          </a:p>
        </p:txBody>
      </p:sp>
      <p:sp>
        <p:nvSpPr>
          <p:cNvPr id="37" name="正方形/長方形 36">
            <a:extLst>
              <a:ext uri="{FF2B5EF4-FFF2-40B4-BE49-F238E27FC236}">
                <a16:creationId xmlns:a16="http://schemas.microsoft.com/office/drawing/2014/main" id="{EDC4D8FC-B8AA-46AD-A655-4C02BE0BB695}"/>
              </a:ext>
            </a:extLst>
          </p:cNvPr>
          <p:cNvSpPr/>
          <p:nvPr/>
        </p:nvSpPr>
        <p:spPr>
          <a:xfrm>
            <a:off x="9676011" y="1802925"/>
            <a:ext cx="441960" cy="1398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10</a:t>
            </a:r>
            <a:endParaRPr kumimoji="1" lang="ja-JP" altLang="en-US" dirty="0"/>
          </a:p>
        </p:txBody>
      </p:sp>
      <p:cxnSp>
        <p:nvCxnSpPr>
          <p:cNvPr id="40" name="直線コネクタ 39">
            <a:extLst>
              <a:ext uri="{FF2B5EF4-FFF2-40B4-BE49-F238E27FC236}">
                <a16:creationId xmlns:a16="http://schemas.microsoft.com/office/drawing/2014/main" id="{89F4F8C1-BEDB-4A38-B9CE-EE22C266EAB2}"/>
              </a:ext>
            </a:extLst>
          </p:cNvPr>
          <p:cNvCxnSpPr>
            <a:cxnSpLocks/>
            <a:stCxn id="15" idx="3"/>
            <a:endCxn id="34" idx="1"/>
          </p:cNvCxnSpPr>
          <p:nvPr/>
        </p:nvCxnSpPr>
        <p:spPr>
          <a:xfrm flipV="1">
            <a:off x="7222375" y="2690771"/>
            <a:ext cx="624839"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直線コネクタ 42">
            <a:extLst>
              <a:ext uri="{FF2B5EF4-FFF2-40B4-BE49-F238E27FC236}">
                <a16:creationId xmlns:a16="http://schemas.microsoft.com/office/drawing/2014/main" id="{DCB25AD1-5254-40E2-956B-91995699F1CB}"/>
              </a:ext>
            </a:extLst>
          </p:cNvPr>
          <p:cNvCxnSpPr>
            <a:cxnSpLocks/>
            <a:stCxn id="9" idx="3"/>
            <a:endCxn id="22" idx="1"/>
          </p:cNvCxnSpPr>
          <p:nvPr/>
        </p:nvCxnSpPr>
        <p:spPr>
          <a:xfrm>
            <a:off x="4062153" y="2690770"/>
            <a:ext cx="566651" cy="2344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F31D12B-27A1-4359-9970-1CBCD09F2251}"/>
              </a:ext>
            </a:extLst>
          </p:cNvPr>
          <p:cNvCxnSpPr>
            <a:cxnSpLocks/>
            <a:stCxn id="9" idx="1"/>
          </p:cNvCxnSpPr>
          <p:nvPr/>
        </p:nvCxnSpPr>
        <p:spPr>
          <a:xfrm flipH="1">
            <a:off x="838200" y="2690770"/>
            <a:ext cx="630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BBEC3A7-E5CA-40A2-B0BD-21BD03B82C3D}"/>
              </a:ext>
            </a:extLst>
          </p:cNvPr>
          <p:cNvCxnSpPr>
            <a:cxnSpLocks/>
            <a:stCxn id="34" idx="3"/>
          </p:cNvCxnSpPr>
          <p:nvPr/>
        </p:nvCxnSpPr>
        <p:spPr>
          <a:xfrm flipV="1">
            <a:off x="10440785" y="2690770"/>
            <a:ext cx="580506"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53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B1867-65B6-41DB-9317-C6DD5C0EB53F}"/>
              </a:ext>
            </a:extLst>
          </p:cNvPr>
          <p:cNvSpPr>
            <a:spLocks noGrp="1"/>
          </p:cNvSpPr>
          <p:nvPr>
            <p:ph type="title"/>
          </p:nvPr>
        </p:nvSpPr>
        <p:spPr/>
        <p:txBody>
          <a:bodyPr/>
          <a:lstStyle/>
          <a:p>
            <a:r>
              <a:rPr kumimoji="1" lang="ja-JP" altLang="en-US" dirty="0"/>
              <a:t>出席管理システムの要件定義</a:t>
            </a:r>
          </a:p>
        </p:txBody>
      </p:sp>
      <p:sp>
        <p:nvSpPr>
          <p:cNvPr id="3" name="コンテンツ プレースホルダー 2">
            <a:extLst>
              <a:ext uri="{FF2B5EF4-FFF2-40B4-BE49-F238E27FC236}">
                <a16:creationId xmlns:a16="http://schemas.microsoft.com/office/drawing/2014/main" id="{35C9DE32-C31E-47A7-B0A9-BF3FA2679FEB}"/>
              </a:ext>
            </a:extLst>
          </p:cNvPr>
          <p:cNvSpPr>
            <a:spLocks noGrp="1"/>
          </p:cNvSpPr>
          <p:nvPr>
            <p:ph idx="1"/>
          </p:nvPr>
        </p:nvSpPr>
        <p:spPr/>
        <p:txBody>
          <a:bodyPr/>
          <a:lstStyle/>
          <a:p>
            <a:endParaRPr kumimoji="1" lang="en-US" altLang="ja-JP" dirty="0"/>
          </a:p>
          <a:p>
            <a:r>
              <a:rPr kumimoji="1" lang="ja-JP" altLang="en-US" dirty="0"/>
              <a:t>改ざん不可能</a:t>
            </a:r>
            <a:endParaRPr kumimoji="1" lang="en-US" altLang="ja-JP" dirty="0"/>
          </a:p>
          <a:p>
            <a:endParaRPr lang="en-US" altLang="ja-JP" dirty="0"/>
          </a:p>
          <a:p>
            <a:r>
              <a:rPr kumimoji="1" lang="ja-JP" altLang="en-US" dirty="0"/>
              <a:t>出席情報の登録</a:t>
            </a:r>
            <a:endParaRPr kumimoji="1" lang="en-US" altLang="ja-JP" dirty="0"/>
          </a:p>
          <a:p>
            <a:endParaRPr lang="en-US" altLang="ja-JP" dirty="0"/>
          </a:p>
          <a:p>
            <a:r>
              <a:rPr kumimoji="1" lang="ja-JP" altLang="en-US" dirty="0"/>
              <a:t>出席情報の公開</a:t>
            </a:r>
          </a:p>
        </p:txBody>
      </p:sp>
    </p:spTree>
    <p:extLst>
      <p:ext uri="{BB962C8B-B14F-4D97-AF65-F5344CB8AC3E}">
        <p14:creationId xmlns:p14="http://schemas.microsoft.com/office/powerpoint/2010/main" val="414016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919C2-F321-454E-9780-3A7572C6030A}"/>
              </a:ext>
            </a:extLst>
          </p:cNvPr>
          <p:cNvSpPr>
            <a:spLocks noGrp="1"/>
          </p:cNvSpPr>
          <p:nvPr>
            <p:ph type="title"/>
          </p:nvPr>
        </p:nvSpPr>
        <p:spPr/>
        <p:txBody>
          <a:bodyPr/>
          <a:lstStyle/>
          <a:p>
            <a:r>
              <a:rPr kumimoji="1" lang="ja-JP" altLang="en-US" dirty="0"/>
              <a:t>出席管理システムの概要</a:t>
            </a:r>
          </a:p>
        </p:txBody>
      </p:sp>
      <p:pic>
        <p:nvPicPr>
          <p:cNvPr id="1026" name="図 1">
            <a:extLst>
              <a:ext uri="{FF2B5EF4-FFF2-40B4-BE49-F238E27FC236}">
                <a16:creationId xmlns:a16="http://schemas.microsoft.com/office/drawing/2014/main" id="{DDC86387-4AF6-4F6C-86B9-661D465CF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434" t="41199" r="39502" b="19083"/>
          <a:stretch>
            <a:fillRect/>
          </a:stretch>
        </p:blipFill>
        <p:spPr bwMode="auto">
          <a:xfrm>
            <a:off x="1114799" y="1690688"/>
            <a:ext cx="6907258"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236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430A7-9E90-41E8-8B59-D0BC98A88CD9}"/>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9FFC964A-E9EE-4843-A03A-53C4AF77B469}"/>
              </a:ext>
            </a:extLst>
          </p:cNvPr>
          <p:cNvSpPr>
            <a:spLocks noGrp="1"/>
          </p:cNvSpPr>
          <p:nvPr>
            <p:ph idx="1"/>
          </p:nvPr>
        </p:nvSpPr>
        <p:spPr/>
        <p:txBody>
          <a:bodyPr/>
          <a:lstStyle/>
          <a:p>
            <a:endParaRPr kumimoji="1" lang="en-US" altLang="ja-JP" dirty="0"/>
          </a:p>
          <a:p>
            <a:r>
              <a:rPr lang="ja-JP" altLang="en-US" dirty="0"/>
              <a:t>使用プラットホームはイーサリアム。</a:t>
            </a:r>
            <a:endParaRPr lang="en-US" altLang="ja-JP" dirty="0"/>
          </a:p>
          <a:p>
            <a:endParaRPr kumimoji="1" lang="en-US" altLang="ja-JP" dirty="0"/>
          </a:p>
          <a:p>
            <a:r>
              <a:rPr lang="ja-JP" altLang="en-US" dirty="0"/>
              <a:t>ソースコードの記述は</a:t>
            </a:r>
            <a:r>
              <a:rPr lang="en-US" altLang="ja-JP" dirty="0"/>
              <a:t>Solidity</a:t>
            </a:r>
            <a:r>
              <a:rPr lang="ja-JP" altLang="en-US" dirty="0"/>
              <a:t>。</a:t>
            </a:r>
            <a:endParaRPr lang="en-US" altLang="ja-JP" dirty="0"/>
          </a:p>
          <a:p>
            <a:endParaRPr kumimoji="1" lang="en-US" altLang="ja-JP" dirty="0"/>
          </a:p>
          <a:p>
            <a:r>
              <a:rPr kumimoji="1" lang="ja-JP" altLang="en-US" dirty="0"/>
              <a:t>コンパイラバージョンは</a:t>
            </a:r>
            <a:r>
              <a:rPr kumimoji="1" lang="en-US" altLang="ja-JP" dirty="0"/>
              <a:t>0.4.15</a:t>
            </a:r>
            <a:r>
              <a:rPr kumimoji="1" lang="ja-JP" altLang="en-US" dirty="0"/>
              <a:t>。</a:t>
            </a:r>
          </a:p>
          <a:p>
            <a:endParaRPr kumimoji="1" lang="en-US" altLang="ja-JP" dirty="0"/>
          </a:p>
          <a:p>
            <a:r>
              <a:rPr lang="ja-JP" altLang="en-US" dirty="0"/>
              <a:t>開発環境は</a:t>
            </a:r>
            <a:r>
              <a:rPr lang="en-US" altLang="ja-JP" dirty="0"/>
              <a:t>Remix</a:t>
            </a:r>
            <a:r>
              <a:rPr lang="ja-JP" altLang="en-US" dirty="0"/>
              <a:t>。</a:t>
            </a:r>
            <a:endParaRPr lang="en-US" altLang="ja-JP" dirty="0"/>
          </a:p>
        </p:txBody>
      </p:sp>
    </p:spTree>
    <p:extLst>
      <p:ext uri="{BB962C8B-B14F-4D97-AF65-F5344CB8AC3E}">
        <p14:creationId xmlns:p14="http://schemas.microsoft.com/office/powerpoint/2010/main" val="33760332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10089</TotalTime>
  <Words>463</Words>
  <Application>Microsoft Office PowerPoint</Application>
  <PresentationFormat>ワイド画面</PresentationFormat>
  <Paragraphs>105</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ブロックチェーンを用いた 出席管理システムの提案</vt:lpstr>
      <vt:lpstr>研究背景</vt:lpstr>
      <vt:lpstr>研究目的</vt:lpstr>
      <vt:lpstr>ブロックチェーンとは</vt:lpstr>
      <vt:lpstr>ブロックチェーンの仕組み</vt:lpstr>
      <vt:lpstr>ブロックチェーンの改ざんについて</vt:lpstr>
      <vt:lpstr>出席管理システムの要件定義</vt:lpstr>
      <vt:lpstr>出席管理システムの概要</vt:lpstr>
      <vt:lpstr>開発環境</vt:lpstr>
      <vt:lpstr>プロトタイプ概要</vt:lpstr>
      <vt:lpstr>プロトタイプの実行結果⑴</vt:lpstr>
      <vt:lpstr>プロトタイプの実行結果⑵</vt:lpstr>
      <vt:lpstr>プロトタイプの実行結果⑶</vt:lpstr>
      <vt:lpstr>プロトタイプの実行結果⑷</vt:lpstr>
      <vt:lpstr>プロトタイプの実行結果⑸</vt:lpstr>
      <vt:lpstr>まとめ</vt:lpstr>
      <vt:lpstr>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ブロックチェーンを用いた 出席確認システムの実装</dc:title>
  <dc:creator>youtaiguishan6@gmail.com</dc:creator>
  <cp:lastModifiedBy>youtaiguishan6@gmail.com</cp:lastModifiedBy>
  <cp:revision>10</cp:revision>
  <dcterms:created xsi:type="dcterms:W3CDTF">2021-12-07T07:23:43Z</dcterms:created>
  <dcterms:modified xsi:type="dcterms:W3CDTF">2022-01-18T00:29:05Z</dcterms:modified>
</cp:coreProperties>
</file>