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78" r:id="rId6"/>
    <p:sldId id="285" r:id="rId7"/>
    <p:sldId id="272" r:id="rId8"/>
    <p:sldId id="259" r:id="rId9"/>
    <p:sldId id="284" r:id="rId10"/>
    <p:sldId id="269" r:id="rId11"/>
    <p:sldId id="264" r:id="rId12"/>
    <p:sldId id="265" r:id="rId13"/>
    <p:sldId id="266" r:id="rId14"/>
    <p:sldId id="267" r:id="rId15"/>
    <p:sldId id="268" r:id="rId16"/>
    <p:sldId id="270" r:id="rId17"/>
    <p:sldId id="283" r:id="rId18"/>
    <p:sldId id="271"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60"/>
  </p:normalViewPr>
  <p:slideViewPr>
    <p:cSldViewPr snapToGrid="0">
      <p:cViewPr varScale="1">
        <p:scale>
          <a:sx n="75" d="100"/>
          <a:sy n="75" d="100"/>
        </p:scale>
        <p:origin x="3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A1F00-3226-44C7-950D-32D86CED005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BBFC6B2-DD1B-40CD-BA1F-48673DC3EA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5F19F2D-3053-4CF7-8A46-442427275634}"/>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6CEE7D07-9A65-4EFA-AC74-DDC175B198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45200B-ED81-4D5E-8F34-E73151666CE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2028330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1BB2B9-3A93-44C0-B395-0BEE4895D1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0DCD6E-9822-4623-AFF9-9DC77597CCE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0C7BAF-1442-4E26-9A9D-34E1E8F6035D}"/>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DD26DAC0-28B6-47F6-9065-0E3C31B7B16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AE6ADC-D25D-4534-BCBE-DED45ECB84D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1408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AEC13E9-18A7-4AA1-8826-E863657593C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65061FA-79CF-4C4C-8A61-6E1AAADD022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DC7906-26BE-483F-BD98-9B6F8B1B5D63}"/>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3A586900-347B-47D7-BC43-D6866D9540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D13B4E-7742-4B68-8D38-220A08CFEF06}"/>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865710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D52338-C212-4D87-B9B4-517DC869F82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D7B083-905C-4DEF-BBFF-7CE47DFAB6E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F1950A-F305-436D-A6D7-796CE0FBEB9C}"/>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3256AA31-47DE-4E1E-9903-3C5777F172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79AB490-0174-4B22-ADFD-4AA2B9EF3D2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92639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B175D-BF75-4F14-9F51-96AD0F5C0DB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BC0EC-5999-4C3B-8304-778BD52BB6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4FA5F52-FFAC-49C6-9F0D-26CE1BB9C305}"/>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AAC5F365-F8E9-44B0-9EC6-50E9208A1C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70865C-B5B4-4353-A300-B67414270126}"/>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67350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C4C009-DA77-4F5E-A1E9-7C70D6E86F0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6189A2-C627-4404-8665-7C6D0D8F6FE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EDAEB9D-0E6A-4146-9C0F-3B1D93B8DEB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8E8BD49-A911-4C23-ABC1-AF78769AF79F}"/>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7BD3189E-1685-4258-A35D-82100D1551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2D4363-8C5D-4263-B8CD-4CA573533740}"/>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1062689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69CC25-09B2-42AE-98E8-F412743248F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C7C459B-7356-4F26-9EAF-A673D3CCDE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F9F8BA9-41FC-4BB2-BC30-F8397ECD069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FAE0A00-5832-4085-896C-69B1433772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84B6726-3DA2-4979-B3EA-0C13772E12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AF7E838-DB31-4B25-A744-15557DB23F9F}"/>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8" name="フッター プレースホルダー 7">
            <a:extLst>
              <a:ext uri="{FF2B5EF4-FFF2-40B4-BE49-F238E27FC236}">
                <a16:creationId xmlns:a16="http://schemas.microsoft.com/office/drawing/2014/main" id="{94EE0FF4-C9D3-4561-A01C-55D70D5ACC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C522ADF-9FCF-4C47-A5ED-3845DBDD389A}"/>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1977946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A30784-677A-408E-AF46-93C61F29C5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E20BC53-B0BF-4AAD-AFD9-45824BD6F4B0}"/>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4" name="フッター プレースホルダー 3">
            <a:extLst>
              <a:ext uri="{FF2B5EF4-FFF2-40B4-BE49-F238E27FC236}">
                <a16:creationId xmlns:a16="http://schemas.microsoft.com/office/drawing/2014/main" id="{EB648D5B-87BB-4C3F-8059-A83B7545DB3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7CF27DB-FD45-4CA5-A819-2E539CA643E4}"/>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386508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594C9C4-A0B1-49DA-9C27-BC49462F8513}"/>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3" name="フッター プレースホルダー 2">
            <a:extLst>
              <a:ext uri="{FF2B5EF4-FFF2-40B4-BE49-F238E27FC236}">
                <a16:creationId xmlns:a16="http://schemas.microsoft.com/office/drawing/2014/main" id="{34EE2676-9666-4166-91C9-0B7C8C437E8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A562755-1F9E-4A3D-B8EC-7FD6023C12EF}"/>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2328618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976B09-06BF-44EB-8CCA-211BD64AFF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7C1D78-AC85-48A2-BDA5-96AFF61E14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DD0724E-FC51-4D30-AAAC-C5094D6D9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0DBBF76-B52E-49F2-A925-263E1DC64C26}"/>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5D9FF88C-7E2F-4C4C-96C3-A9F7CB0E38C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4B8B4D8-AD6D-4E1F-BA1B-10E417A99FF4}"/>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747344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4A3F07-1B03-47AB-957E-DAD1E265F23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C0B57DA-4137-44F5-AFF1-CDB5FEA1AB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A71FC17-094F-4036-AA5B-2C0DD5DA7F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4CAB7FB-E5B5-43F5-946C-710CCDFEA2E6}"/>
              </a:ext>
            </a:extLst>
          </p:cNvPr>
          <p:cNvSpPr>
            <a:spLocks noGrp="1"/>
          </p:cNvSpPr>
          <p:nvPr>
            <p:ph type="dt" sz="half" idx="10"/>
          </p:nvPr>
        </p:nvSpPr>
        <p:spPr/>
        <p:txBody>
          <a:bodyPr/>
          <a:lstStyle/>
          <a:p>
            <a:fld id="{333F4190-3E5E-4A23-B3E1-1789546ED0C4}" type="datetimeFigureOut">
              <a:rPr kumimoji="1" lang="ja-JP" altLang="en-US" smtClean="0"/>
              <a:t>2022/1/17</a:t>
            </a:fld>
            <a:endParaRPr kumimoji="1" lang="ja-JP" altLang="en-US"/>
          </a:p>
        </p:txBody>
      </p:sp>
      <p:sp>
        <p:nvSpPr>
          <p:cNvPr id="6" name="フッター プレースホルダー 5">
            <a:extLst>
              <a:ext uri="{FF2B5EF4-FFF2-40B4-BE49-F238E27FC236}">
                <a16:creationId xmlns:a16="http://schemas.microsoft.com/office/drawing/2014/main" id="{8C00F8BB-8A7C-46F3-A998-E881E9D9A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797E7F-F0BB-4D6A-B054-195ECC5130E9}"/>
              </a:ext>
            </a:extLst>
          </p:cNvPr>
          <p:cNvSpPr>
            <a:spLocks noGrp="1"/>
          </p:cNvSpPr>
          <p:nvPr>
            <p:ph type="sldNum" sz="quarter" idx="12"/>
          </p:nvPr>
        </p:nvSpPr>
        <p:spPr/>
        <p:txBody>
          <a:body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159461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494EF55-08E2-4B66-9BC9-FC974D50B0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FBD24A-F697-4AB2-AE17-6CCD15C6B4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7D33BE-5022-438F-A94D-846C833D13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F4190-3E5E-4A23-B3E1-1789546ED0C4}" type="datetimeFigureOut">
              <a:rPr kumimoji="1" lang="ja-JP" altLang="en-US" smtClean="0"/>
              <a:t>2022/1/17</a:t>
            </a:fld>
            <a:endParaRPr kumimoji="1" lang="ja-JP" altLang="en-US"/>
          </a:p>
        </p:txBody>
      </p:sp>
      <p:sp>
        <p:nvSpPr>
          <p:cNvPr id="5" name="フッター プレースホルダー 4">
            <a:extLst>
              <a:ext uri="{FF2B5EF4-FFF2-40B4-BE49-F238E27FC236}">
                <a16:creationId xmlns:a16="http://schemas.microsoft.com/office/drawing/2014/main" id="{1AB15D77-643F-49BB-B301-F3BACD168E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8994774-C1AE-4975-A09C-30239002A3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E63BE7-DC69-44EF-AD48-91677753FDE6}" type="slidenum">
              <a:rPr kumimoji="1" lang="ja-JP" altLang="en-US" smtClean="0"/>
              <a:t>‹#›</a:t>
            </a:fld>
            <a:endParaRPr kumimoji="1" lang="ja-JP" altLang="en-US"/>
          </a:p>
        </p:txBody>
      </p:sp>
    </p:spTree>
    <p:extLst>
      <p:ext uri="{BB962C8B-B14F-4D97-AF65-F5344CB8AC3E}">
        <p14:creationId xmlns:p14="http://schemas.microsoft.com/office/powerpoint/2010/main" val="2184982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0BA54F-01D7-433B-9102-1F206D1601C0}"/>
              </a:ext>
            </a:extLst>
          </p:cNvPr>
          <p:cNvSpPr>
            <a:spLocks noGrp="1"/>
          </p:cNvSpPr>
          <p:nvPr>
            <p:ph type="ctrTitle"/>
          </p:nvPr>
        </p:nvSpPr>
        <p:spPr/>
        <p:txBody>
          <a:bodyPr>
            <a:normAutofit/>
          </a:bodyPr>
          <a:lstStyle/>
          <a:p>
            <a:r>
              <a:rPr kumimoji="1" lang="ja-JP" altLang="en-US" sz="4400" dirty="0"/>
              <a:t>ブロックチェーンを用いた</a:t>
            </a:r>
            <a:br>
              <a:rPr kumimoji="1" lang="en-US" altLang="ja-JP" sz="4400" dirty="0"/>
            </a:br>
            <a:r>
              <a:rPr kumimoji="1" lang="ja-JP" altLang="en-US" sz="4400" dirty="0"/>
              <a:t>出席管理システムの提案</a:t>
            </a:r>
          </a:p>
        </p:txBody>
      </p:sp>
      <p:sp>
        <p:nvSpPr>
          <p:cNvPr id="3" name="字幕 2">
            <a:extLst>
              <a:ext uri="{FF2B5EF4-FFF2-40B4-BE49-F238E27FC236}">
                <a16:creationId xmlns:a16="http://schemas.microsoft.com/office/drawing/2014/main" id="{2AE9EDC4-8FCA-4591-BD67-7680E6CBD3EB}"/>
              </a:ext>
            </a:extLst>
          </p:cNvPr>
          <p:cNvSpPr>
            <a:spLocks noGrp="1"/>
          </p:cNvSpPr>
          <p:nvPr>
            <p:ph type="subTitle" idx="1"/>
          </p:nvPr>
        </p:nvSpPr>
        <p:spPr/>
        <p:txBody>
          <a:bodyPr/>
          <a:lstStyle/>
          <a:p>
            <a:pPr algn="r"/>
            <a:endParaRPr kumimoji="1" lang="en-US" altLang="ja-JP" dirty="0"/>
          </a:p>
          <a:p>
            <a:pPr algn="r"/>
            <a:r>
              <a:rPr kumimoji="1" lang="ja-JP" altLang="en-US" dirty="0"/>
              <a:t>塚田研究室 </a:t>
            </a:r>
            <a:r>
              <a:rPr kumimoji="1" lang="en-US" altLang="ja-JP" dirty="0"/>
              <a:t>218K6078 </a:t>
            </a:r>
            <a:r>
              <a:rPr kumimoji="1" lang="ja-JP" altLang="en-US" dirty="0"/>
              <a:t>檜山 祐太</a:t>
            </a:r>
          </a:p>
        </p:txBody>
      </p:sp>
    </p:spTree>
    <p:extLst>
      <p:ext uri="{BB962C8B-B14F-4D97-AF65-F5344CB8AC3E}">
        <p14:creationId xmlns:p14="http://schemas.microsoft.com/office/powerpoint/2010/main" val="753100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3CF2ED-1DA9-4435-AF2B-320529239D42}"/>
              </a:ext>
            </a:extLst>
          </p:cNvPr>
          <p:cNvSpPr>
            <a:spLocks noGrp="1"/>
          </p:cNvSpPr>
          <p:nvPr>
            <p:ph type="title"/>
          </p:nvPr>
        </p:nvSpPr>
        <p:spPr/>
        <p:txBody>
          <a:bodyPr/>
          <a:lstStyle/>
          <a:p>
            <a:r>
              <a:rPr kumimoji="1" lang="ja-JP" altLang="en-US" dirty="0"/>
              <a:t>プロトタイプ概要</a:t>
            </a:r>
          </a:p>
        </p:txBody>
      </p:sp>
      <p:sp>
        <p:nvSpPr>
          <p:cNvPr id="3" name="コンテンツ プレースホルダー 2">
            <a:extLst>
              <a:ext uri="{FF2B5EF4-FFF2-40B4-BE49-F238E27FC236}">
                <a16:creationId xmlns:a16="http://schemas.microsoft.com/office/drawing/2014/main" id="{1A6BF884-6D20-4F7A-A2E6-704284F2C1DE}"/>
              </a:ext>
            </a:extLst>
          </p:cNvPr>
          <p:cNvSpPr>
            <a:spLocks noGrp="1"/>
          </p:cNvSpPr>
          <p:nvPr>
            <p:ph idx="1"/>
          </p:nvPr>
        </p:nvSpPr>
        <p:spPr/>
        <p:txBody>
          <a:bodyPr/>
          <a:lstStyle/>
          <a:p>
            <a:r>
              <a:rPr kumimoji="1" lang="ja-JP" altLang="en-US" dirty="0"/>
              <a:t>部屋名と生徒名は初めは３つずつ登録しておくものとする。</a:t>
            </a:r>
            <a:endParaRPr kumimoji="1" lang="en-US" altLang="ja-JP" dirty="0"/>
          </a:p>
          <a:p>
            <a:endParaRPr lang="en-US" altLang="ja-JP" dirty="0"/>
          </a:p>
          <a:p>
            <a:endParaRPr kumimoji="1" lang="en-US" altLang="ja-JP" dirty="0"/>
          </a:p>
          <a:p>
            <a:endParaRPr lang="en-US" altLang="ja-JP" dirty="0"/>
          </a:p>
          <a:p>
            <a:r>
              <a:rPr kumimoji="1" lang="ja-JP" altLang="en-US" dirty="0"/>
              <a:t>必要になった場合に新たに追加で登録する。</a:t>
            </a:r>
            <a:endParaRPr kumimoji="1" lang="en-US" altLang="ja-JP" dirty="0"/>
          </a:p>
          <a:p>
            <a:endParaRPr lang="en-US" altLang="ja-JP" dirty="0"/>
          </a:p>
          <a:p>
            <a:r>
              <a:rPr lang="ja-JP" altLang="en-US" dirty="0"/>
              <a:t>時刻の登録と出力には</a:t>
            </a:r>
            <a:r>
              <a:rPr lang="en-US" altLang="ja-JP" dirty="0"/>
              <a:t>UNIX</a:t>
            </a:r>
            <a:r>
              <a:rPr lang="ja-JP" altLang="en-US" dirty="0"/>
              <a:t>時間を用いる。</a:t>
            </a:r>
            <a:endParaRPr kumimoji="1" lang="ja-JP" altLang="en-US" dirty="0"/>
          </a:p>
        </p:txBody>
      </p:sp>
      <p:pic>
        <p:nvPicPr>
          <p:cNvPr id="5" name="図 4">
            <a:extLst>
              <a:ext uri="{FF2B5EF4-FFF2-40B4-BE49-F238E27FC236}">
                <a16:creationId xmlns:a16="http://schemas.microsoft.com/office/drawing/2014/main" id="{05D66219-FFE9-4DE0-9BF0-717A782A1488}"/>
              </a:ext>
            </a:extLst>
          </p:cNvPr>
          <p:cNvPicPr>
            <a:picLocks noChangeAspect="1"/>
          </p:cNvPicPr>
          <p:nvPr/>
        </p:nvPicPr>
        <p:blipFill rotWithShape="1">
          <a:blip r:embed="rId2"/>
          <a:srcRect l="4747" t="42909" r="61465" b="53333"/>
          <a:stretch/>
        </p:blipFill>
        <p:spPr>
          <a:xfrm>
            <a:off x="838200" y="2630977"/>
            <a:ext cx="9926474" cy="689958"/>
          </a:xfrm>
          <a:prstGeom prst="rect">
            <a:avLst/>
          </a:prstGeom>
        </p:spPr>
      </p:pic>
    </p:spTree>
    <p:extLst>
      <p:ext uri="{BB962C8B-B14F-4D97-AF65-F5344CB8AC3E}">
        <p14:creationId xmlns:p14="http://schemas.microsoft.com/office/powerpoint/2010/main" val="3018143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B61C3E-DE50-4DB1-B634-5CE110AB4577}"/>
              </a:ext>
            </a:extLst>
          </p:cNvPr>
          <p:cNvSpPr>
            <a:spLocks noGrp="1"/>
          </p:cNvSpPr>
          <p:nvPr>
            <p:ph type="title"/>
          </p:nvPr>
        </p:nvSpPr>
        <p:spPr/>
        <p:txBody>
          <a:bodyPr/>
          <a:lstStyle/>
          <a:p>
            <a:r>
              <a:rPr lang="ja-JP" altLang="en-US" dirty="0"/>
              <a:t>プロトタイプ</a:t>
            </a:r>
            <a:r>
              <a:rPr kumimoji="1" lang="ja-JP" altLang="en-US" dirty="0"/>
              <a:t>の実行結果⑴</a:t>
            </a:r>
          </a:p>
        </p:txBody>
      </p:sp>
      <p:sp>
        <p:nvSpPr>
          <p:cNvPr id="3" name="コンテンツ プレースホルダー 2">
            <a:extLst>
              <a:ext uri="{FF2B5EF4-FFF2-40B4-BE49-F238E27FC236}">
                <a16:creationId xmlns:a16="http://schemas.microsoft.com/office/drawing/2014/main" id="{106CF6A9-084E-4A0E-B62D-E6CABE7A4175}"/>
              </a:ext>
            </a:extLst>
          </p:cNvPr>
          <p:cNvSpPr>
            <a:spLocks noGrp="1"/>
          </p:cNvSpPr>
          <p:nvPr>
            <p:ph idx="1"/>
          </p:nvPr>
        </p:nvSpPr>
        <p:spPr/>
        <p:txBody>
          <a:bodyPr/>
          <a:lstStyle/>
          <a:p>
            <a:r>
              <a:rPr kumimoji="1" lang="ja-JP" altLang="en-US" dirty="0"/>
              <a:t>出席情報の登録</a:t>
            </a:r>
            <a:endParaRPr lang="en-US" altLang="ja-JP" dirty="0"/>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B763D2DF-5D56-405A-A748-E8BA5A480997}"/>
              </a:ext>
            </a:extLst>
          </p:cNvPr>
          <p:cNvPicPr>
            <a:picLocks noChangeAspect="1"/>
          </p:cNvPicPr>
          <p:nvPr/>
        </p:nvPicPr>
        <p:blipFill rotWithShape="1">
          <a:blip r:embed="rId2"/>
          <a:srcRect l="68279" t="63675" r="12312" b="7566"/>
          <a:stretch/>
        </p:blipFill>
        <p:spPr bwMode="auto">
          <a:xfrm>
            <a:off x="7975600" y="2310129"/>
            <a:ext cx="4074899" cy="3773022"/>
          </a:xfrm>
          <a:prstGeom prst="rect">
            <a:avLst/>
          </a:prstGeom>
          <a:ln>
            <a:noFill/>
          </a:ln>
          <a:extLst>
            <a:ext uri="{53640926-AAD7-44D8-BBD7-CCE9431645EC}">
              <a14:shadowObscured xmlns:a14="http://schemas.microsoft.com/office/drawing/2010/main"/>
            </a:ext>
          </a:extLst>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2DC52417-ED7B-4A9C-8A99-5A5D548C2013}"/>
              </a:ext>
            </a:extLst>
          </p:cNvPr>
          <p:cNvPicPr>
            <a:picLocks noChangeAspect="1"/>
          </p:cNvPicPr>
          <p:nvPr/>
        </p:nvPicPr>
        <p:blipFill rotWithShape="1">
          <a:blip r:embed="rId3"/>
          <a:srcRect l="13952" t="56856" r="48363" b="14282"/>
          <a:stretch/>
        </p:blipFill>
        <p:spPr bwMode="auto">
          <a:xfrm>
            <a:off x="-1" y="2310129"/>
            <a:ext cx="7975601" cy="3817732"/>
          </a:xfrm>
          <a:prstGeom prst="rect">
            <a:avLst/>
          </a:prstGeom>
          <a:ln>
            <a:noFill/>
          </a:ln>
          <a:extLst>
            <a:ext uri="{53640926-AAD7-44D8-BBD7-CCE9431645EC}">
              <a14:shadowObscured xmlns:a14="http://schemas.microsoft.com/office/drawing/2010/main"/>
            </a:ext>
          </a:extLst>
        </p:spPr>
      </p:pic>
      <p:sp>
        <p:nvSpPr>
          <p:cNvPr id="9" name="正方形/長方形 8">
            <a:extLst>
              <a:ext uri="{FF2B5EF4-FFF2-40B4-BE49-F238E27FC236}">
                <a16:creationId xmlns:a16="http://schemas.microsoft.com/office/drawing/2014/main" id="{B873F649-1494-4A61-8B26-B4AED800C630}"/>
              </a:ext>
            </a:extLst>
          </p:cNvPr>
          <p:cNvSpPr/>
          <p:nvPr/>
        </p:nvSpPr>
        <p:spPr>
          <a:xfrm>
            <a:off x="8041217" y="5498041"/>
            <a:ext cx="4009282" cy="5851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正方形/長方形 9">
            <a:extLst>
              <a:ext uri="{FF2B5EF4-FFF2-40B4-BE49-F238E27FC236}">
                <a16:creationId xmlns:a16="http://schemas.microsoft.com/office/drawing/2014/main" id="{D2698E1A-AF4C-4EF2-8F94-4A7C5DBBDCE4}"/>
              </a:ext>
            </a:extLst>
          </p:cNvPr>
          <p:cNvSpPr/>
          <p:nvPr/>
        </p:nvSpPr>
        <p:spPr>
          <a:xfrm>
            <a:off x="4075642" y="4863041"/>
            <a:ext cx="1292225" cy="635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12808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39A90C-3931-4631-B370-BFE5963DF2CB}"/>
              </a:ext>
            </a:extLst>
          </p:cNvPr>
          <p:cNvSpPr>
            <a:spLocks noGrp="1"/>
          </p:cNvSpPr>
          <p:nvPr>
            <p:ph type="title"/>
          </p:nvPr>
        </p:nvSpPr>
        <p:spPr/>
        <p:txBody>
          <a:bodyPr/>
          <a:lstStyle/>
          <a:p>
            <a:r>
              <a:rPr lang="ja-JP" altLang="en-US" dirty="0"/>
              <a:t>プロトタイプ</a:t>
            </a:r>
            <a:r>
              <a:rPr kumimoji="1" lang="ja-JP" altLang="en-US" dirty="0"/>
              <a:t>の実行結果⑵</a:t>
            </a:r>
          </a:p>
        </p:txBody>
      </p:sp>
      <p:sp>
        <p:nvSpPr>
          <p:cNvPr id="3" name="コンテンツ プレースホルダー 2">
            <a:extLst>
              <a:ext uri="{FF2B5EF4-FFF2-40B4-BE49-F238E27FC236}">
                <a16:creationId xmlns:a16="http://schemas.microsoft.com/office/drawing/2014/main" id="{CD97AC3D-BF05-47B3-8009-A9385FFA4F47}"/>
              </a:ext>
            </a:extLst>
          </p:cNvPr>
          <p:cNvSpPr>
            <a:spLocks noGrp="1"/>
          </p:cNvSpPr>
          <p:nvPr>
            <p:ph idx="1"/>
          </p:nvPr>
        </p:nvSpPr>
        <p:spPr/>
        <p:txBody>
          <a:bodyPr/>
          <a:lstStyle/>
          <a:p>
            <a:r>
              <a:rPr kumimoji="1" lang="ja-JP" altLang="en-US" dirty="0"/>
              <a:t>部屋ごとの出席履歴の確認</a:t>
            </a:r>
          </a:p>
        </p:txBody>
      </p: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B770AF8F-0AD6-4E69-B859-2B009B6B8B03}"/>
              </a:ext>
            </a:extLst>
          </p:cNvPr>
          <p:cNvPicPr>
            <a:picLocks noChangeAspect="1"/>
          </p:cNvPicPr>
          <p:nvPr/>
        </p:nvPicPr>
        <p:blipFill rotWithShape="1">
          <a:blip r:embed="rId2"/>
          <a:srcRect l="67901" t="64056" r="12893" b="7396"/>
          <a:stretch/>
        </p:blipFill>
        <p:spPr bwMode="auto">
          <a:xfrm>
            <a:off x="7951257" y="2361564"/>
            <a:ext cx="3952875" cy="3671629"/>
          </a:xfrm>
          <a:prstGeom prst="rect">
            <a:avLst/>
          </a:prstGeom>
          <a:ln>
            <a:noFill/>
          </a:ln>
          <a:extLst>
            <a:ext uri="{53640926-AAD7-44D8-BBD7-CCE9431645EC}">
              <a14:shadowObscured xmlns:a14="http://schemas.microsoft.com/office/drawing/2010/main"/>
            </a:ext>
          </a:extLst>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BA45C754-8414-49D9-9578-09F3AC4E3722}"/>
              </a:ext>
            </a:extLst>
          </p:cNvPr>
          <p:cNvPicPr>
            <a:picLocks noChangeAspect="1"/>
          </p:cNvPicPr>
          <p:nvPr/>
        </p:nvPicPr>
        <p:blipFill rotWithShape="1">
          <a:blip r:embed="rId3"/>
          <a:srcRect l="13968" t="58515" r="49735" b="14581"/>
          <a:stretch/>
        </p:blipFill>
        <p:spPr bwMode="auto">
          <a:xfrm>
            <a:off x="0" y="2361565"/>
            <a:ext cx="7805126" cy="3615902"/>
          </a:xfrm>
          <a:prstGeom prst="rect">
            <a:avLst/>
          </a:prstGeom>
          <a:ln>
            <a:noFill/>
          </a:ln>
          <a:extLst>
            <a:ext uri="{53640926-AAD7-44D8-BBD7-CCE9431645EC}">
              <a14:shadowObscured xmlns:a14="http://schemas.microsoft.com/office/drawing/2010/main"/>
            </a:ext>
          </a:extLst>
        </p:spPr>
      </p:pic>
      <p:sp>
        <p:nvSpPr>
          <p:cNvPr id="8" name="正方形/長方形 7">
            <a:extLst>
              <a:ext uri="{FF2B5EF4-FFF2-40B4-BE49-F238E27FC236}">
                <a16:creationId xmlns:a16="http://schemas.microsoft.com/office/drawing/2014/main" id="{664B5A26-1030-4040-827D-A32F4E2ACAD5}"/>
              </a:ext>
            </a:extLst>
          </p:cNvPr>
          <p:cNvSpPr/>
          <p:nvPr/>
        </p:nvSpPr>
        <p:spPr>
          <a:xfrm>
            <a:off x="7951256" y="3936417"/>
            <a:ext cx="3952875" cy="5219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9" name="正方形/長方形 8">
            <a:extLst>
              <a:ext uri="{FF2B5EF4-FFF2-40B4-BE49-F238E27FC236}">
                <a16:creationId xmlns:a16="http://schemas.microsoft.com/office/drawing/2014/main" id="{8D60B450-494C-428B-A175-B162D7F4669E}"/>
              </a:ext>
            </a:extLst>
          </p:cNvPr>
          <p:cNvSpPr/>
          <p:nvPr/>
        </p:nvSpPr>
        <p:spPr>
          <a:xfrm>
            <a:off x="4112684" y="4702175"/>
            <a:ext cx="1255184" cy="648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159494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41B2B7-49C8-4DD9-943E-12644C6F9C21}"/>
              </a:ext>
            </a:extLst>
          </p:cNvPr>
          <p:cNvSpPr>
            <a:spLocks noGrp="1"/>
          </p:cNvSpPr>
          <p:nvPr>
            <p:ph type="title"/>
          </p:nvPr>
        </p:nvSpPr>
        <p:spPr/>
        <p:txBody>
          <a:bodyPr/>
          <a:lstStyle/>
          <a:p>
            <a:r>
              <a:rPr lang="ja-JP" altLang="en-US" dirty="0"/>
              <a:t>プロトタイプ</a:t>
            </a:r>
            <a:r>
              <a:rPr kumimoji="1" lang="ja-JP" altLang="en-US" dirty="0"/>
              <a:t>の実行結果⑶</a:t>
            </a:r>
          </a:p>
        </p:txBody>
      </p:sp>
      <p:sp>
        <p:nvSpPr>
          <p:cNvPr id="3" name="コンテンツ プレースホルダー 2">
            <a:extLst>
              <a:ext uri="{FF2B5EF4-FFF2-40B4-BE49-F238E27FC236}">
                <a16:creationId xmlns:a16="http://schemas.microsoft.com/office/drawing/2014/main" id="{D35EE4D4-50E9-4D21-B26F-07793189798B}"/>
              </a:ext>
            </a:extLst>
          </p:cNvPr>
          <p:cNvSpPr>
            <a:spLocks noGrp="1"/>
          </p:cNvSpPr>
          <p:nvPr>
            <p:ph idx="1"/>
          </p:nvPr>
        </p:nvSpPr>
        <p:spPr/>
        <p:txBody>
          <a:bodyPr/>
          <a:lstStyle/>
          <a:p>
            <a:r>
              <a:rPr kumimoji="1" lang="ja-JP" altLang="en-US" dirty="0"/>
              <a:t>生徒ごとの出席履歴の確認</a:t>
            </a:r>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C47A81C3-02BD-4F9B-AB87-8B8AF66E69CE}"/>
              </a:ext>
            </a:extLst>
          </p:cNvPr>
          <p:cNvPicPr>
            <a:picLocks noChangeAspect="1"/>
          </p:cNvPicPr>
          <p:nvPr/>
        </p:nvPicPr>
        <p:blipFill rotWithShape="1">
          <a:blip r:embed="rId2"/>
          <a:srcRect l="53756" t="60505" r="27010" b="8155"/>
          <a:stretch/>
        </p:blipFill>
        <p:spPr bwMode="auto">
          <a:xfrm>
            <a:off x="7951258" y="2336165"/>
            <a:ext cx="3631142" cy="3697962"/>
          </a:xfrm>
          <a:prstGeom prst="rect">
            <a:avLst/>
          </a:prstGeom>
          <a:ln>
            <a:noFill/>
          </a:ln>
          <a:extLst>
            <a:ext uri="{53640926-AAD7-44D8-BBD7-CCE9431645EC}">
              <a14:shadowObscured xmlns:a14="http://schemas.microsoft.com/office/drawing/2010/main"/>
            </a:ext>
          </a:extLst>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EBF32F63-1665-4EC3-8FA0-710F07EEFE84}"/>
              </a:ext>
            </a:extLst>
          </p:cNvPr>
          <p:cNvPicPr>
            <a:picLocks noChangeAspect="1"/>
          </p:cNvPicPr>
          <p:nvPr/>
        </p:nvPicPr>
        <p:blipFill rotWithShape="1">
          <a:blip r:embed="rId2"/>
          <a:srcRect l="14027" t="56815" r="49447" b="16346"/>
          <a:stretch/>
        </p:blipFill>
        <p:spPr bwMode="auto">
          <a:xfrm>
            <a:off x="0" y="2336165"/>
            <a:ext cx="7873484" cy="3615902"/>
          </a:xfrm>
          <a:prstGeom prst="rect">
            <a:avLst/>
          </a:prstGeom>
          <a:ln>
            <a:noFill/>
          </a:ln>
          <a:extLst>
            <a:ext uri="{53640926-AAD7-44D8-BBD7-CCE9431645EC}">
              <a14:shadowObscured xmlns:a14="http://schemas.microsoft.com/office/drawing/2010/main"/>
            </a:ext>
          </a:extLst>
        </p:spPr>
      </p:pic>
      <p:sp>
        <p:nvSpPr>
          <p:cNvPr id="8" name="正方形/長方形 7">
            <a:extLst>
              <a:ext uri="{FF2B5EF4-FFF2-40B4-BE49-F238E27FC236}">
                <a16:creationId xmlns:a16="http://schemas.microsoft.com/office/drawing/2014/main" id="{4C96C214-5F8E-469D-A171-536A45BC7292}"/>
              </a:ext>
            </a:extLst>
          </p:cNvPr>
          <p:cNvSpPr/>
          <p:nvPr/>
        </p:nvSpPr>
        <p:spPr>
          <a:xfrm>
            <a:off x="7951257" y="3355974"/>
            <a:ext cx="3631141" cy="5810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9" name="正方形/長方形 8">
            <a:extLst>
              <a:ext uri="{FF2B5EF4-FFF2-40B4-BE49-F238E27FC236}">
                <a16:creationId xmlns:a16="http://schemas.microsoft.com/office/drawing/2014/main" id="{6EB02333-6B82-46C9-B6FB-BCED3AFB354E}"/>
              </a:ext>
            </a:extLst>
          </p:cNvPr>
          <p:cNvSpPr/>
          <p:nvPr/>
        </p:nvSpPr>
        <p:spPr>
          <a:xfrm>
            <a:off x="4053418" y="4702175"/>
            <a:ext cx="1416050" cy="6656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195220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084EDD-F011-4DEA-87A5-2AB09424ED4B}"/>
              </a:ext>
            </a:extLst>
          </p:cNvPr>
          <p:cNvSpPr>
            <a:spLocks noGrp="1"/>
          </p:cNvSpPr>
          <p:nvPr>
            <p:ph type="title"/>
          </p:nvPr>
        </p:nvSpPr>
        <p:spPr/>
        <p:txBody>
          <a:bodyPr/>
          <a:lstStyle/>
          <a:p>
            <a:r>
              <a:rPr lang="ja-JP" altLang="en-US" dirty="0"/>
              <a:t>プロトタイプ</a:t>
            </a:r>
            <a:r>
              <a:rPr kumimoji="1" lang="ja-JP" altLang="en-US" dirty="0"/>
              <a:t>の実行結果⑷</a:t>
            </a:r>
          </a:p>
        </p:txBody>
      </p:sp>
      <p:sp>
        <p:nvSpPr>
          <p:cNvPr id="3" name="コンテンツ プレースホルダー 2">
            <a:extLst>
              <a:ext uri="{FF2B5EF4-FFF2-40B4-BE49-F238E27FC236}">
                <a16:creationId xmlns:a16="http://schemas.microsoft.com/office/drawing/2014/main" id="{CA383F3F-5C72-4E88-85A0-94A5AEF00A86}"/>
              </a:ext>
            </a:extLst>
          </p:cNvPr>
          <p:cNvSpPr>
            <a:spLocks noGrp="1"/>
          </p:cNvSpPr>
          <p:nvPr>
            <p:ph idx="1"/>
          </p:nvPr>
        </p:nvSpPr>
        <p:spPr/>
        <p:txBody>
          <a:bodyPr/>
          <a:lstStyle/>
          <a:p>
            <a:r>
              <a:rPr kumimoji="1" lang="ja-JP" altLang="en-US" dirty="0"/>
              <a:t>部屋名の追加</a:t>
            </a:r>
          </a:p>
        </p:txBody>
      </p:sp>
      <p:pic>
        <p:nvPicPr>
          <p:cNvPr id="6" name="図 5" descr="グラフィカル ユーザー インターフェイス, テキスト, アプリケーション&#10;&#10;自動的に生成された説明">
            <a:extLst>
              <a:ext uri="{FF2B5EF4-FFF2-40B4-BE49-F238E27FC236}">
                <a16:creationId xmlns:a16="http://schemas.microsoft.com/office/drawing/2014/main" id="{9062FEF0-1510-4772-8FEE-AACDC50A1551}"/>
              </a:ext>
            </a:extLst>
          </p:cNvPr>
          <p:cNvPicPr>
            <a:picLocks noChangeAspect="1"/>
          </p:cNvPicPr>
          <p:nvPr/>
        </p:nvPicPr>
        <p:blipFill rotWithShape="1">
          <a:blip r:embed="rId2"/>
          <a:srcRect l="68086" t="63782" r="11806" b="7432"/>
          <a:stretch/>
        </p:blipFill>
        <p:spPr bwMode="auto">
          <a:xfrm>
            <a:off x="7689052" y="2209535"/>
            <a:ext cx="4434795" cy="3967428"/>
          </a:xfrm>
          <a:prstGeom prst="rect">
            <a:avLst/>
          </a:prstGeom>
          <a:ln>
            <a:noFill/>
          </a:ln>
          <a:extLst>
            <a:ext uri="{53640926-AAD7-44D8-BBD7-CCE9431645EC}">
              <a14:shadowObscured xmlns:a14="http://schemas.microsoft.com/office/drawing/2010/main"/>
            </a:ext>
          </a:extLst>
        </p:spPr>
      </p:pic>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3C87CA66-84F2-4E81-B183-488DA07D6B39}"/>
              </a:ext>
            </a:extLst>
          </p:cNvPr>
          <p:cNvPicPr>
            <a:picLocks noChangeAspect="1"/>
          </p:cNvPicPr>
          <p:nvPr/>
        </p:nvPicPr>
        <p:blipFill rotWithShape="1">
          <a:blip r:embed="rId2"/>
          <a:srcRect l="13994" t="73376" r="58725" b="15712"/>
          <a:stretch/>
        </p:blipFill>
        <p:spPr bwMode="auto">
          <a:xfrm>
            <a:off x="159807" y="2681710"/>
            <a:ext cx="7529245" cy="1881823"/>
          </a:xfrm>
          <a:prstGeom prst="rect">
            <a:avLst/>
          </a:prstGeom>
          <a:ln>
            <a:noFill/>
          </a:ln>
          <a:extLst>
            <a:ext uri="{53640926-AAD7-44D8-BBD7-CCE9431645EC}">
              <a14:shadowObscured xmlns:a14="http://schemas.microsoft.com/office/drawing/2010/main"/>
            </a:ext>
          </a:extLst>
        </p:spPr>
      </p:pic>
      <p:sp>
        <p:nvSpPr>
          <p:cNvPr id="9" name="正方形/長方形 8">
            <a:extLst>
              <a:ext uri="{FF2B5EF4-FFF2-40B4-BE49-F238E27FC236}">
                <a16:creationId xmlns:a16="http://schemas.microsoft.com/office/drawing/2014/main" id="{8CE09BA1-4EBB-47F8-9275-BC471712A0F0}"/>
              </a:ext>
            </a:extLst>
          </p:cNvPr>
          <p:cNvSpPr/>
          <p:nvPr/>
        </p:nvSpPr>
        <p:spPr>
          <a:xfrm>
            <a:off x="7793305" y="5023908"/>
            <a:ext cx="4238888" cy="5640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正方形/長方形 9">
            <a:extLst>
              <a:ext uri="{FF2B5EF4-FFF2-40B4-BE49-F238E27FC236}">
                <a16:creationId xmlns:a16="http://schemas.microsoft.com/office/drawing/2014/main" id="{76436187-FD6F-4B17-B05B-078E3E1257E0}"/>
              </a:ext>
            </a:extLst>
          </p:cNvPr>
          <p:cNvSpPr/>
          <p:nvPr/>
        </p:nvSpPr>
        <p:spPr>
          <a:xfrm>
            <a:off x="5977468" y="3811588"/>
            <a:ext cx="762000" cy="514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40194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76A7E-764B-4BEE-862E-5BE980752053}"/>
              </a:ext>
            </a:extLst>
          </p:cNvPr>
          <p:cNvSpPr>
            <a:spLocks noGrp="1"/>
          </p:cNvSpPr>
          <p:nvPr>
            <p:ph type="title"/>
          </p:nvPr>
        </p:nvSpPr>
        <p:spPr/>
        <p:txBody>
          <a:bodyPr/>
          <a:lstStyle/>
          <a:p>
            <a:r>
              <a:rPr lang="ja-JP" altLang="en-US" dirty="0"/>
              <a:t>プロトタイプ</a:t>
            </a:r>
            <a:r>
              <a:rPr kumimoji="1" lang="ja-JP" altLang="en-US" dirty="0"/>
              <a:t>の実行結果⑸</a:t>
            </a:r>
          </a:p>
        </p:txBody>
      </p:sp>
      <p:sp>
        <p:nvSpPr>
          <p:cNvPr id="3" name="コンテンツ プレースホルダー 2">
            <a:extLst>
              <a:ext uri="{FF2B5EF4-FFF2-40B4-BE49-F238E27FC236}">
                <a16:creationId xmlns:a16="http://schemas.microsoft.com/office/drawing/2014/main" id="{0E8A95DC-DCFE-4B80-A8C5-FB63F00C7F3A}"/>
              </a:ext>
            </a:extLst>
          </p:cNvPr>
          <p:cNvSpPr>
            <a:spLocks noGrp="1"/>
          </p:cNvSpPr>
          <p:nvPr>
            <p:ph idx="1"/>
          </p:nvPr>
        </p:nvSpPr>
        <p:spPr/>
        <p:txBody>
          <a:bodyPr/>
          <a:lstStyle/>
          <a:p>
            <a:r>
              <a:rPr kumimoji="1" lang="ja-JP" altLang="en-US" dirty="0"/>
              <a:t>生徒名の追加</a:t>
            </a:r>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E224951B-3DC1-4F9E-9FD7-B16A975B998C}"/>
              </a:ext>
            </a:extLst>
          </p:cNvPr>
          <p:cNvPicPr>
            <a:picLocks noChangeAspect="1"/>
          </p:cNvPicPr>
          <p:nvPr/>
        </p:nvPicPr>
        <p:blipFill rotWithShape="1">
          <a:blip r:embed="rId2"/>
          <a:srcRect l="68556" t="64535" r="12041" b="7620"/>
          <a:stretch/>
        </p:blipFill>
        <p:spPr bwMode="auto">
          <a:xfrm>
            <a:off x="7781223" y="2372917"/>
            <a:ext cx="4241445" cy="3804046"/>
          </a:xfrm>
          <a:prstGeom prst="rect">
            <a:avLst/>
          </a:prstGeom>
          <a:ln>
            <a:noFill/>
          </a:ln>
          <a:extLst>
            <a:ext uri="{53640926-AAD7-44D8-BBD7-CCE9431645EC}">
              <a14:shadowObscured xmlns:a14="http://schemas.microsoft.com/office/drawing/2010/main"/>
            </a:ext>
          </a:extLst>
        </p:spPr>
      </p:pic>
      <p:pic>
        <p:nvPicPr>
          <p:cNvPr id="8" name="図 7" descr="グラフィカル ユーザー インターフェイス, アプリケーション&#10;&#10;自動的に生成された説明">
            <a:extLst>
              <a:ext uri="{FF2B5EF4-FFF2-40B4-BE49-F238E27FC236}">
                <a16:creationId xmlns:a16="http://schemas.microsoft.com/office/drawing/2014/main" id="{504E3BD1-6E92-493D-8160-B48876CCA5A8}"/>
              </a:ext>
            </a:extLst>
          </p:cNvPr>
          <p:cNvPicPr>
            <a:picLocks noChangeAspect="1"/>
          </p:cNvPicPr>
          <p:nvPr/>
        </p:nvPicPr>
        <p:blipFill rotWithShape="1">
          <a:blip r:embed="rId2"/>
          <a:srcRect l="14020" t="68617" r="57173" b="20051"/>
          <a:stretch/>
        </p:blipFill>
        <p:spPr bwMode="auto">
          <a:xfrm>
            <a:off x="169332" y="2721768"/>
            <a:ext cx="7456719" cy="1833298"/>
          </a:xfrm>
          <a:prstGeom prst="rect">
            <a:avLst/>
          </a:prstGeom>
          <a:ln>
            <a:noFill/>
          </a:ln>
          <a:extLst>
            <a:ext uri="{53640926-AAD7-44D8-BBD7-CCE9431645EC}">
              <a14:shadowObscured xmlns:a14="http://schemas.microsoft.com/office/drawing/2010/main"/>
            </a:ext>
          </a:extLst>
        </p:spPr>
      </p:pic>
      <p:sp>
        <p:nvSpPr>
          <p:cNvPr id="9" name="正方形/長方形 8">
            <a:extLst>
              <a:ext uri="{FF2B5EF4-FFF2-40B4-BE49-F238E27FC236}">
                <a16:creationId xmlns:a16="http://schemas.microsoft.com/office/drawing/2014/main" id="{AE20FC53-56B6-4091-8534-A90336FFF91A}"/>
              </a:ext>
            </a:extLst>
          </p:cNvPr>
          <p:cNvSpPr/>
          <p:nvPr/>
        </p:nvSpPr>
        <p:spPr>
          <a:xfrm>
            <a:off x="7781222" y="4490509"/>
            <a:ext cx="4182177" cy="5894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正方形/長方形 9">
            <a:extLst>
              <a:ext uri="{FF2B5EF4-FFF2-40B4-BE49-F238E27FC236}">
                <a16:creationId xmlns:a16="http://schemas.microsoft.com/office/drawing/2014/main" id="{E958CFBB-B849-4518-A0CB-E8830AC41F9B}"/>
              </a:ext>
            </a:extLst>
          </p:cNvPr>
          <p:cNvSpPr/>
          <p:nvPr/>
        </p:nvSpPr>
        <p:spPr>
          <a:xfrm>
            <a:off x="5663057" y="3926417"/>
            <a:ext cx="686943" cy="4000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Tree>
    <p:extLst>
      <p:ext uri="{BB962C8B-B14F-4D97-AF65-F5344CB8AC3E}">
        <p14:creationId xmlns:p14="http://schemas.microsoft.com/office/powerpoint/2010/main" val="344011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B5270-4505-440F-B07C-1A0E81E1B686}"/>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3446BB5A-EE0D-4448-B75A-20B14A9EE86C}"/>
              </a:ext>
            </a:extLst>
          </p:cNvPr>
          <p:cNvSpPr>
            <a:spLocks noGrp="1"/>
          </p:cNvSpPr>
          <p:nvPr>
            <p:ph idx="1"/>
          </p:nvPr>
        </p:nvSpPr>
        <p:spPr/>
        <p:txBody>
          <a:bodyPr/>
          <a:lstStyle/>
          <a:p>
            <a:endParaRPr kumimoji="1" lang="en-US" altLang="ja-JP" dirty="0"/>
          </a:p>
          <a:p>
            <a:r>
              <a:rPr kumimoji="1" lang="ja-JP" altLang="en-US" dirty="0"/>
              <a:t>ブロックチェーンを用いた出席管理システムの基本設計と　　プロトタイプの実装をし動作確認を行った。</a:t>
            </a: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1313716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16EA0-BC9A-4FDC-B8A8-DE71F8A5CBC8}"/>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9DF10023-3B0C-467C-828E-63A970C7703E}"/>
              </a:ext>
            </a:extLst>
          </p:cNvPr>
          <p:cNvSpPr>
            <a:spLocks noGrp="1"/>
          </p:cNvSpPr>
          <p:nvPr>
            <p:ph idx="1"/>
          </p:nvPr>
        </p:nvSpPr>
        <p:spPr/>
        <p:txBody>
          <a:bodyPr/>
          <a:lstStyle/>
          <a:p>
            <a:endParaRPr kumimoji="1" lang="en-US" altLang="ja-JP" dirty="0"/>
          </a:p>
          <a:p>
            <a:r>
              <a:rPr lang="ja-JP" altLang="en-US" dirty="0"/>
              <a:t>関数を実行できる人に制限を設け、限られた人しか実行できないようにする。</a:t>
            </a:r>
            <a:endParaRPr lang="en-US" altLang="ja-JP" dirty="0"/>
          </a:p>
          <a:p>
            <a:endParaRPr lang="en-US" altLang="ja-JP" dirty="0"/>
          </a:p>
          <a:p>
            <a:r>
              <a:rPr kumimoji="1" lang="ja-JP" altLang="en-US" dirty="0"/>
              <a:t>出席情報の削除をする関数の実装。</a:t>
            </a:r>
            <a:endParaRPr kumimoji="1" lang="en-US" altLang="ja-JP" dirty="0"/>
          </a:p>
          <a:p>
            <a:endParaRPr lang="en-US" altLang="ja-JP" dirty="0"/>
          </a:p>
          <a:p>
            <a:r>
              <a:rPr lang="ja-JP" altLang="en-US" dirty="0"/>
              <a:t>一定時間に同じ人物による複数の出席情報が登録されないようにする関数を実装。</a:t>
            </a:r>
            <a:endParaRPr kumimoji="1" lang="en-US" altLang="ja-JP" dirty="0"/>
          </a:p>
          <a:p>
            <a:endParaRPr kumimoji="1" lang="ja-JP" altLang="en-US" dirty="0"/>
          </a:p>
        </p:txBody>
      </p:sp>
    </p:spTree>
    <p:extLst>
      <p:ext uri="{BB962C8B-B14F-4D97-AF65-F5344CB8AC3E}">
        <p14:creationId xmlns:p14="http://schemas.microsoft.com/office/powerpoint/2010/main" val="393259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F12E1D-D27E-4E72-9395-1B042D023161}"/>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10056EB6-F684-46DE-9F2E-1B82F8FDF60E}"/>
              </a:ext>
            </a:extLst>
          </p:cNvPr>
          <p:cNvSpPr>
            <a:spLocks noGrp="1"/>
          </p:cNvSpPr>
          <p:nvPr>
            <p:ph idx="1"/>
          </p:nvPr>
        </p:nvSpPr>
        <p:spPr/>
        <p:txBody>
          <a:bodyPr/>
          <a:lstStyle/>
          <a:p>
            <a:r>
              <a:rPr kumimoji="1" lang="ja-JP" altLang="en-US" dirty="0"/>
              <a:t>佐藤 雅史、長谷川 佳祐、佐古 和恵、</a:t>
            </a:r>
            <a:endParaRPr lang="en-US" altLang="ja-JP" dirty="0"/>
          </a:p>
          <a:p>
            <a:pPr marL="0" indent="0">
              <a:buNone/>
            </a:pPr>
            <a:r>
              <a:rPr kumimoji="1" lang="ja-JP" altLang="en-US" dirty="0"/>
              <a:t>　並木 悠太、梶ヶ谷 圭佑、松尾 真一郎（２０１８）</a:t>
            </a:r>
          </a:p>
          <a:p>
            <a:pPr marL="0" indent="0">
              <a:buNone/>
            </a:pPr>
            <a:r>
              <a:rPr kumimoji="1" lang="ja-JP" altLang="en-US" dirty="0"/>
              <a:t>　</a:t>
            </a:r>
            <a:r>
              <a:rPr kumimoji="1" lang="en-US" altLang="ja-JP" dirty="0"/>
              <a:t>『</a:t>
            </a:r>
            <a:r>
              <a:rPr kumimoji="1" lang="ja-JP" altLang="en-US" dirty="0"/>
              <a:t>ブロックチェーン技術の教科書</a:t>
            </a:r>
            <a:r>
              <a:rPr kumimoji="1" lang="en-US" altLang="ja-JP" dirty="0"/>
              <a:t>』</a:t>
            </a:r>
          </a:p>
          <a:p>
            <a:pPr marL="0" indent="0">
              <a:buNone/>
            </a:pPr>
            <a:r>
              <a:rPr kumimoji="1" lang="ja-JP" altLang="en-US" dirty="0"/>
              <a:t>　株式会社　シーアンドアール研究所</a:t>
            </a:r>
            <a:endParaRPr kumimoji="1" lang="en-US" altLang="ja-JP" dirty="0"/>
          </a:p>
          <a:p>
            <a:pPr marL="0" indent="0">
              <a:buNone/>
            </a:pPr>
            <a:endParaRPr kumimoji="1" lang="ja-JP" altLang="en-US" dirty="0"/>
          </a:p>
          <a:p>
            <a:pPr algn="just"/>
            <a:r>
              <a:rPr lang="en-US" altLang="ja-JP" kern="100" dirty="0">
                <a:effectLst/>
                <a:latin typeface="+mn-ea"/>
                <a:cs typeface="Times New Roman" panose="02020603050405020304" pitchFamily="18" charset="0"/>
              </a:rPr>
              <a:t>Remix – Solidity IDE</a:t>
            </a:r>
            <a:endParaRPr lang="ja-JP" altLang="ja-JP" kern="100" dirty="0">
              <a:effectLst/>
              <a:latin typeface="+mn-ea"/>
              <a:cs typeface="Times New Roman" panose="02020603050405020304" pitchFamily="18" charset="0"/>
            </a:endParaRPr>
          </a:p>
          <a:p>
            <a:pPr indent="0" algn="just">
              <a:buNone/>
            </a:pPr>
            <a:r>
              <a:rPr lang="en-US" altLang="ja-JP" kern="100" dirty="0">
                <a:effectLst/>
                <a:latin typeface="+mn-ea"/>
                <a:cs typeface="Times New Roman" panose="02020603050405020304" pitchFamily="18" charset="0"/>
              </a:rPr>
              <a:t>https://remix.ethereum.org</a:t>
            </a:r>
            <a:endParaRPr lang="ja-JP" altLang="ja-JP" kern="100" dirty="0">
              <a:effectLst/>
              <a:latin typeface="+mn-ea"/>
              <a:cs typeface="Times New Roman" panose="02020603050405020304" pitchFamily="18" charset="0"/>
            </a:endParaRPr>
          </a:p>
          <a:p>
            <a:endParaRPr kumimoji="1" lang="ja-JP" altLang="en-US" dirty="0"/>
          </a:p>
        </p:txBody>
      </p:sp>
    </p:spTree>
    <p:extLst>
      <p:ext uri="{BB962C8B-B14F-4D97-AF65-F5344CB8AC3E}">
        <p14:creationId xmlns:p14="http://schemas.microsoft.com/office/powerpoint/2010/main" val="203586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32781-5D37-4409-92AA-F1C3A16A853C}"/>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15CB13B7-35AB-4CC3-9170-7A93268D31D9}"/>
              </a:ext>
            </a:extLst>
          </p:cNvPr>
          <p:cNvSpPr>
            <a:spLocks noGrp="1"/>
          </p:cNvSpPr>
          <p:nvPr>
            <p:ph idx="1"/>
          </p:nvPr>
        </p:nvSpPr>
        <p:spPr/>
        <p:txBody>
          <a:bodyPr/>
          <a:lstStyle/>
          <a:p>
            <a:endParaRPr kumimoji="1" lang="en-US" altLang="ja-JP" dirty="0"/>
          </a:p>
          <a:p>
            <a:r>
              <a:rPr kumimoji="1" lang="ja-JP" altLang="en-US" dirty="0"/>
              <a:t>近年では、</a:t>
            </a:r>
            <a:r>
              <a:rPr kumimoji="1" lang="en-US" altLang="ja-JP" dirty="0"/>
              <a:t>ICT</a:t>
            </a:r>
            <a:r>
              <a:rPr kumimoji="1" lang="ja-JP" altLang="en-US" dirty="0"/>
              <a:t>技術を用いてより効率よく出欠を確認することができる出席管理システムの導入が数多く進められている。</a:t>
            </a:r>
            <a:endParaRPr kumimoji="1" lang="en-US" altLang="ja-JP" dirty="0"/>
          </a:p>
          <a:p>
            <a:endParaRPr lang="en-US" altLang="ja-JP" dirty="0"/>
          </a:p>
          <a:p>
            <a:r>
              <a:rPr kumimoji="1" lang="ja-JP" altLang="en-US" dirty="0"/>
              <a:t>改ざんが困難であるブロックチェーンに注目し、　　　　　　　出席管理システムの設計と実装をしたいと考えた。</a:t>
            </a:r>
            <a:endParaRPr kumimoji="1" lang="en-US" altLang="ja-JP" dirty="0"/>
          </a:p>
          <a:p>
            <a:endParaRPr kumimoji="1" lang="ja-JP" altLang="en-US" dirty="0"/>
          </a:p>
        </p:txBody>
      </p:sp>
    </p:spTree>
    <p:extLst>
      <p:ext uri="{BB962C8B-B14F-4D97-AF65-F5344CB8AC3E}">
        <p14:creationId xmlns:p14="http://schemas.microsoft.com/office/powerpoint/2010/main" val="1689335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787CD-2E9F-40F5-9CD1-BB884697C3B5}"/>
              </a:ext>
            </a:extLst>
          </p:cNvPr>
          <p:cNvSpPr>
            <a:spLocks noGrp="1"/>
          </p:cNvSpPr>
          <p:nvPr>
            <p:ph type="title"/>
          </p:nvPr>
        </p:nvSpPr>
        <p:spPr/>
        <p:txBody>
          <a:bodyPr/>
          <a:lstStyle/>
          <a:p>
            <a:r>
              <a:rPr lang="ja-JP" altLang="en-US" dirty="0"/>
              <a:t>研究目的</a:t>
            </a:r>
            <a:endParaRPr kumimoji="1" lang="ja-JP" altLang="en-US" dirty="0"/>
          </a:p>
        </p:txBody>
      </p:sp>
      <p:sp>
        <p:nvSpPr>
          <p:cNvPr id="3" name="コンテンツ プレースホルダー 2">
            <a:extLst>
              <a:ext uri="{FF2B5EF4-FFF2-40B4-BE49-F238E27FC236}">
                <a16:creationId xmlns:a16="http://schemas.microsoft.com/office/drawing/2014/main" id="{9132456B-0023-4D41-BC1B-C0B27077683A}"/>
              </a:ext>
            </a:extLst>
          </p:cNvPr>
          <p:cNvSpPr>
            <a:spLocks noGrp="1"/>
          </p:cNvSpPr>
          <p:nvPr>
            <p:ph idx="1"/>
          </p:nvPr>
        </p:nvSpPr>
        <p:spPr/>
        <p:txBody>
          <a:bodyPr/>
          <a:lstStyle/>
          <a:p>
            <a:endParaRPr kumimoji="1" lang="en-US" altLang="ja-JP" dirty="0"/>
          </a:p>
          <a:p>
            <a:r>
              <a:rPr kumimoji="1" lang="ja-JP" altLang="en-US" dirty="0"/>
              <a:t>ブロックチェーンを用いた出席管理システムの基本設計と</a:t>
            </a:r>
            <a:r>
              <a:rPr lang="ja-JP" altLang="en-US" dirty="0"/>
              <a:t>　　　　プロトタイプの</a:t>
            </a:r>
            <a:r>
              <a:rPr kumimoji="1" lang="ja-JP" altLang="en-US" dirty="0"/>
              <a:t>実装を</a:t>
            </a:r>
            <a:r>
              <a:rPr lang="ja-JP" altLang="en-US" dirty="0"/>
              <a:t>行う</a:t>
            </a:r>
            <a:endParaRPr kumimoji="1" lang="en-US" altLang="ja-JP" dirty="0"/>
          </a:p>
        </p:txBody>
      </p:sp>
    </p:spTree>
    <p:extLst>
      <p:ext uri="{BB962C8B-B14F-4D97-AF65-F5344CB8AC3E}">
        <p14:creationId xmlns:p14="http://schemas.microsoft.com/office/powerpoint/2010/main" val="1964576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C02B1-CD19-4F8B-9802-B0AAA9E16408}"/>
              </a:ext>
            </a:extLst>
          </p:cNvPr>
          <p:cNvSpPr>
            <a:spLocks noGrp="1"/>
          </p:cNvSpPr>
          <p:nvPr>
            <p:ph type="title"/>
          </p:nvPr>
        </p:nvSpPr>
        <p:spPr/>
        <p:txBody>
          <a:bodyPr/>
          <a:lstStyle/>
          <a:p>
            <a:r>
              <a:rPr kumimoji="1" lang="ja-JP" altLang="en-US" dirty="0"/>
              <a:t>ブロックチェーン</a:t>
            </a:r>
            <a:r>
              <a:rPr lang="ja-JP" altLang="en-US" dirty="0"/>
              <a:t>とは</a:t>
            </a:r>
            <a:endParaRPr kumimoji="1" lang="ja-JP" altLang="en-US" dirty="0"/>
          </a:p>
        </p:txBody>
      </p:sp>
      <p:sp>
        <p:nvSpPr>
          <p:cNvPr id="7" name="コンテンツ プレースホルダー 6">
            <a:extLst>
              <a:ext uri="{FF2B5EF4-FFF2-40B4-BE49-F238E27FC236}">
                <a16:creationId xmlns:a16="http://schemas.microsoft.com/office/drawing/2014/main" id="{066485ED-935A-4C5B-B5F3-CCD18CCA9FA8}"/>
              </a:ext>
            </a:extLst>
          </p:cNvPr>
          <p:cNvSpPr>
            <a:spLocks noGrp="1"/>
          </p:cNvSpPr>
          <p:nvPr>
            <p:ph idx="1"/>
          </p:nvPr>
        </p:nvSpPr>
        <p:spPr/>
        <p:txBody>
          <a:bodyPr/>
          <a:lstStyle/>
          <a:p>
            <a:r>
              <a:rPr lang="ja-JP" altLang="en-US" dirty="0"/>
              <a:t>暗号通貨などのデジタルな資産の移転や取引などの履歴データを複数の利用者と管理者によって共有する仕組みのこと</a:t>
            </a:r>
          </a:p>
        </p:txBody>
      </p:sp>
      <p:grpSp>
        <p:nvGrpSpPr>
          <p:cNvPr id="3" name="グループ化 2">
            <a:extLst>
              <a:ext uri="{FF2B5EF4-FFF2-40B4-BE49-F238E27FC236}">
                <a16:creationId xmlns:a16="http://schemas.microsoft.com/office/drawing/2014/main" id="{7A40585D-43DF-4910-B211-97DCD4824D8E}"/>
              </a:ext>
            </a:extLst>
          </p:cNvPr>
          <p:cNvGrpSpPr/>
          <p:nvPr/>
        </p:nvGrpSpPr>
        <p:grpSpPr>
          <a:xfrm>
            <a:off x="838200" y="2782783"/>
            <a:ext cx="6155267" cy="3160817"/>
            <a:chOff x="964275" y="1911927"/>
            <a:chExt cx="8454041" cy="3718559"/>
          </a:xfrm>
        </p:grpSpPr>
        <p:sp>
          <p:nvSpPr>
            <p:cNvPr id="5" name="正方形/長方形 4">
              <a:extLst>
                <a:ext uri="{FF2B5EF4-FFF2-40B4-BE49-F238E27FC236}">
                  <a16:creationId xmlns:a16="http://schemas.microsoft.com/office/drawing/2014/main" id="{703CA38C-ED2B-4147-B755-02959D1C3636}"/>
                </a:ext>
              </a:extLst>
            </p:cNvPr>
            <p:cNvSpPr/>
            <p:nvPr/>
          </p:nvSpPr>
          <p:spPr>
            <a:xfrm>
              <a:off x="964275" y="1911927"/>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6" name="正方形/長方形 5">
              <a:extLst>
                <a:ext uri="{FF2B5EF4-FFF2-40B4-BE49-F238E27FC236}">
                  <a16:creationId xmlns:a16="http://schemas.microsoft.com/office/drawing/2014/main" id="{9565380D-F1D3-431E-A142-254D41A9E487}"/>
                </a:ext>
              </a:extLst>
            </p:cNvPr>
            <p:cNvSpPr/>
            <p:nvPr/>
          </p:nvSpPr>
          <p:spPr>
            <a:xfrm>
              <a:off x="7348447" y="4547060"/>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1" name="正方形/長方形 10">
              <a:extLst>
                <a:ext uri="{FF2B5EF4-FFF2-40B4-BE49-F238E27FC236}">
                  <a16:creationId xmlns:a16="http://schemas.microsoft.com/office/drawing/2014/main" id="{49626CB3-4B0B-47E6-B48F-D00AEC63E604}"/>
                </a:ext>
              </a:extLst>
            </p:cNvPr>
            <p:cNvSpPr/>
            <p:nvPr/>
          </p:nvSpPr>
          <p:spPr>
            <a:xfrm>
              <a:off x="7348447" y="1911927"/>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2" name="正方形/長方形 11">
              <a:extLst>
                <a:ext uri="{FF2B5EF4-FFF2-40B4-BE49-F238E27FC236}">
                  <a16:creationId xmlns:a16="http://schemas.microsoft.com/office/drawing/2014/main" id="{285D5699-DE20-4F89-A716-D0F487FACF02}"/>
                </a:ext>
              </a:extLst>
            </p:cNvPr>
            <p:cNvSpPr/>
            <p:nvPr/>
          </p:nvSpPr>
          <p:spPr>
            <a:xfrm>
              <a:off x="4156361" y="1911927"/>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3" name="正方形/長方形 12">
              <a:extLst>
                <a:ext uri="{FF2B5EF4-FFF2-40B4-BE49-F238E27FC236}">
                  <a16:creationId xmlns:a16="http://schemas.microsoft.com/office/drawing/2014/main" id="{413A69F3-1D8D-4877-BE62-CA86C6A613F5}"/>
                </a:ext>
              </a:extLst>
            </p:cNvPr>
            <p:cNvSpPr/>
            <p:nvPr/>
          </p:nvSpPr>
          <p:spPr>
            <a:xfrm>
              <a:off x="4156361" y="4547060"/>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sp>
          <p:nvSpPr>
            <p:cNvPr id="14" name="正方形/長方形 13">
              <a:extLst>
                <a:ext uri="{FF2B5EF4-FFF2-40B4-BE49-F238E27FC236}">
                  <a16:creationId xmlns:a16="http://schemas.microsoft.com/office/drawing/2014/main" id="{5AC5433C-EED5-462D-890B-F5FE0FA7216E}"/>
                </a:ext>
              </a:extLst>
            </p:cNvPr>
            <p:cNvSpPr/>
            <p:nvPr/>
          </p:nvSpPr>
          <p:spPr>
            <a:xfrm>
              <a:off x="964275" y="4547060"/>
              <a:ext cx="2069869" cy="10834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ブロックチェーン（台帳）</a:t>
              </a:r>
            </a:p>
          </p:txBody>
        </p:sp>
        <p:cxnSp>
          <p:nvCxnSpPr>
            <p:cNvPr id="17" name="直線矢印コネクタ 16">
              <a:extLst>
                <a:ext uri="{FF2B5EF4-FFF2-40B4-BE49-F238E27FC236}">
                  <a16:creationId xmlns:a16="http://schemas.microsoft.com/office/drawing/2014/main" id="{96D2FD55-CAE4-43E1-A2B8-745161005D5F}"/>
                </a:ext>
              </a:extLst>
            </p:cNvPr>
            <p:cNvCxnSpPr>
              <a:cxnSpLocks/>
              <a:stCxn id="12" idx="1"/>
              <a:endCxn id="5" idx="3"/>
            </p:cNvCxnSpPr>
            <p:nvPr/>
          </p:nvCxnSpPr>
          <p:spPr>
            <a:xfrm flipH="1">
              <a:off x="3034144" y="2453640"/>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5BFCFCFE-8D56-4ABD-9174-654683DB1138}"/>
                </a:ext>
              </a:extLst>
            </p:cNvPr>
            <p:cNvCxnSpPr>
              <a:cxnSpLocks/>
              <a:stCxn id="14" idx="0"/>
              <a:endCxn id="5" idx="2"/>
            </p:cNvCxnSpPr>
            <p:nvPr/>
          </p:nvCxnSpPr>
          <p:spPr>
            <a:xfrm flipV="1">
              <a:off x="1999210" y="2995353"/>
              <a:ext cx="0" cy="155170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AC16AB3B-D44A-4E40-9EAD-404C63876B25}"/>
                </a:ext>
              </a:extLst>
            </p:cNvPr>
            <p:cNvCxnSpPr>
              <a:cxnSpLocks/>
              <a:stCxn id="13" idx="1"/>
              <a:endCxn id="14" idx="3"/>
            </p:cNvCxnSpPr>
            <p:nvPr/>
          </p:nvCxnSpPr>
          <p:spPr>
            <a:xfrm flipH="1">
              <a:off x="3034144" y="5088773"/>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E4CE7A35-F588-4665-BE1F-B8715D21D5E1}"/>
                </a:ext>
              </a:extLst>
            </p:cNvPr>
            <p:cNvCxnSpPr>
              <a:cxnSpLocks/>
              <a:stCxn id="6" idx="1"/>
              <a:endCxn id="13" idx="3"/>
            </p:cNvCxnSpPr>
            <p:nvPr/>
          </p:nvCxnSpPr>
          <p:spPr>
            <a:xfrm flipH="1">
              <a:off x="6226230" y="5088773"/>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11E76359-88C2-45CF-A0E0-DE48088757A9}"/>
                </a:ext>
              </a:extLst>
            </p:cNvPr>
            <p:cNvCxnSpPr>
              <a:cxnSpLocks/>
              <a:stCxn id="11" idx="1"/>
              <a:endCxn id="12" idx="3"/>
            </p:cNvCxnSpPr>
            <p:nvPr/>
          </p:nvCxnSpPr>
          <p:spPr>
            <a:xfrm flipH="1">
              <a:off x="6226230" y="2453640"/>
              <a:ext cx="112221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451274E1-7DF9-4795-A1AC-29E6C1DB9060}"/>
                </a:ext>
              </a:extLst>
            </p:cNvPr>
            <p:cNvCxnSpPr>
              <a:cxnSpLocks/>
              <a:endCxn id="11" idx="2"/>
            </p:cNvCxnSpPr>
            <p:nvPr/>
          </p:nvCxnSpPr>
          <p:spPr>
            <a:xfrm flipV="1">
              <a:off x="8383382" y="2995353"/>
              <a:ext cx="0" cy="148520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2" name="直線矢印コネクタ 31">
              <a:extLst>
                <a:ext uri="{FF2B5EF4-FFF2-40B4-BE49-F238E27FC236}">
                  <a16:creationId xmlns:a16="http://schemas.microsoft.com/office/drawing/2014/main" id="{C5037740-41D7-4286-9015-1BEC3B09A8AB}"/>
                </a:ext>
              </a:extLst>
            </p:cNvPr>
            <p:cNvCxnSpPr>
              <a:cxnSpLocks/>
              <a:stCxn id="13" idx="0"/>
              <a:endCxn id="12" idx="2"/>
            </p:cNvCxnSpPr>
            <p:nvPr/>
          </p:nvCxnSpPr>
          <p:spPr>
            <a:xfrm flipV="1">
              <a:off x="5191296" y="2995353"/>
              <a:ext cx="0" cy="155170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a:extLst>
                <a:ext uri="{FF2B5EF4-FFF2-40B4-BE49-F238E27FC236}">
                  <a16:creationId xmlns:a16="http://schemas.microsoft.com/office/drawing/2014/main" id="{3DFD86FB-FF50-46C6-A1FF-F2674E4D892E}"/>
                </a:ext>
              </a:extLst>
            </p:cNvPr>
            <p:cNvCxnSpPr>
              <a:cxnSpLocks/>
            </p:cNvCxnSpPr>
            <p:nvPr/>
          </p:nvCxnSpPr>
          <p:spPr>
            <a:xfrm flipH="1" flipV="1">
              <a:off x="3034144" y="2995354"/>
              <a:ext cx="4314303" cy="154615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a:extLst>
                <a:ext uri="{FF2B5EF4-FFF2-40B4-BE49-F238E27FC236}">
                  <a16:creationId xmlns:a16="http://schemas.microsoft.com/office/drawing/2014/main" id="{981F074B-E309-45FE-AC9A-B3F76E8AB8BA}"/>
                </a:ext>
              </a:extLst>
            </p:cNvPr>
            <p:cNvCxnSpPr>
              <a:cxnSpLocks/>
            </p:cNvCxnSpPr>
            <p:nvPr/>
          </p:nvCxnSpPr>
          <p:spPr>
            <a:xfrm flipH="1">
              <a:off x="3017524" y="2995353"/>
              <a:ext cx="4330923" cy="154615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B6DDCA95-9639-40AD-97C0-68C23DA71B49}"/>
                </a:ext>
              </a:extLst>
            </p:cNvPr>
            <p:cNvSpPr/>
            <p:nvPr/>
          </p:nvSpPr>
          <p:spPr>
            <a:xfrm>
              <a:off x="3632662" y="3429000"/>
              <a:ext cx="3100647" cy="7107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同じ台帳の情報を持ち合う</a:t>
              </a:r>
            </a:p>
          </p:txBody>
        </p:sp>
      </p:grpSp>
    </p:spTree>
    <p:extLst>
      <p:ext uri="{BB962C8B-B14F-4D97-AF65-F5344CB8AC3E}">
        <p14:creationId xmlns:p14="http://schemas.microsoft.com/office/powerpoint/2010/main" val="400671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40DCA7-B22F-4810-AC83-8A9F9C7B98FE}"/>
              </a:ext>
            </a:extLst>
          </p:cNvPr>
          <p:cNvSpPr>
            <a:spLocks noGrp="1"/>
          </p:cNvSpPr>
          <p:nvPr>
            <p:ph type="title"/>
          </p:nvPr>
        </p:nvSpPr>
        <p:spPr/>
        <p:txBody>
          <a:bodyPr/>
          <a:lstStyle/>
          <a:p>
            <a:r>
              <a:rPr kumimoji="1" lang="ja-JP" altLang="en-US" dirty="0"/>
              <a:t>ブロックチェーンの仕組み</a:t>
            </a:r>
          </a:p>
        </p:txBody>
      </p:sp>
      <p:sp>
        <p:nvSpPr>
          <p:cNvPr id="4" name="コンテンツ プレースホルダー 3">
            <a:extLst>
              <a:ext uri="{FF2B5EF4-FFF2-40B4-BE49-F238E27FC236}">
                <a16:creationId xmlns:a16="http://schemas.microsoft.com/office/drawing/2014/main" id="{C73C2C73-B507-4FAF-83C1-B26D58F72084}"/>
              </a:ext>
            </a:extLst>
          </p:cNvPr>
          <p:cNvSpPr>
            <a:spLocks noGrp="1"/>
          </p:cNvSpPr>
          <p:nvPr>
            <p:ph idx="1"/>
          </p:nvPr>
        </p:nvSpPr>
        <p:spPr>
          <a:xfrm>
            <a:off x="845373" y="1860305"/>
            <a:ext cx="10803467" cy="1554979"/>
          </a:xfrm>
        </p:spPr>
        <p:txBody>
          <a:bodyPr/>
          <a:lstStyle/>
          <a:p>
            <a:r>
              <a:rPr lang="ja-JP" altLang="en-US" dirty="0"/>
              <a:t>いくつかの取引情報をブロックとしてまとめている。</a:t>
            </a:r>
            <a:endParaRPr lang="en-US" altLang="ja-JP" dirty="0"/>
          </a:p>
          <a:p>
            <a:endParaRPr lang="en-US" altLang="ja-JP" dirty="0"/>
          </a:p>
          <a:p>
            <a:r>
              <a:rPr lang="ja-JP" altLang="en-US" dirty="0"/>
              <a:t>ブロックは生成される際、１つ前のブロックのハッシュ値を含む。</a:t>
            </a:r>
          </a:p>
        </p:txBody>
      </p:sp>
      <p:grpSp>
        <p:nvGrpSpPr>
          <p:cNvPr id="3" name="グループ化 2">
            <a:extLst>
              <a:ext uri="{FF2B5EF4-FFF2-40B4-BE49-F238E27FC236}">
                <a16:creationId xmlns:a16="http://schemas.microsoft.com/office/drawing/2014/main" id="{C07B88C3-8835-4ED5-AF9C-E63C0A591A9C}"/>
              </a:ext>
            </a:extLst>
          </p:cNvPr>
          <p:cNvGrpSpPr/>
          <p:nvPr/>
        </p:nvGrpSpPr>
        <p:grpSpPr>
          <a:xfrm>
            <a:off x="397625" y="3584901"/>
            <a:ext cx="11396749" cy="2834636"/>
            <a:chOff x="432262" y="2219496"/>
            <a:chExt cx="11396749" cy="2834636"/>
          </a:xfrm>
        </p:grpSpPr>
        <p:grpSp>
          <p:nvGrpSpPr>
            <p:cNvPr id="48" name="グループ化 47">
              <a:extLst>
                <a:ext uri="{FF2B5EF4-FFF2-40B4-BE49-F238E27FC236}">
                  <a16:creationId xmlns:a16="http://schemas.microsoft.com/office/drawing/2014/main" id="{EBA12882-68C1-4FED-B803-714E73D983C8}"/>
                </a:ext>
              </a:extLst>
            </p:cNvPr>
            <p:cNvGrpSpPr/>
            <p:nvPr/>
          </p:nvGrpSpPr>
          <p:grpSpPr>
            <a:xfrm>
              <a:off x="1188720" y="2219497"/>
              <a:ext cx="2992582" cy="2834635"/>
              <a:chOff x="1188720" y="2219497"/>
              <a:chExt cx="2992582" cy="2834635"/>
            </a:xfrm>
          </p:grpSpPr>
          <p:sp>
            <p:nvSpPr>
              <p:cNvPr id="5" name="正方形/長方形 4">
                <a:extLst>
                  <a:ext uri="{FF2B5EF4-FFF2-40B4-BE49-F238E27FC236}">
                    <a16:creationId xmlns:a16="http://schemas.microsoft.com/office/drawing/2014/main" id="{12B0FBAD-C70C-4267-8109-7386AEC74A33}"/>
                  </a:ext>
                </a:extLst>
              </p:cNvPr>
              <p:cNvSpPr/>
              <p:nvPr/>
            </p:nvSpPr>
            <p:spPr>
              <a:xfrm>
                <a:off x="1188720" y="2219497"/>
                <a:ext cx="2992582" cy="2834635"/>
              </a:xfrm>
              <a:prstGeom prst="rect">
                <a:avLst/>
              </a:prstGeom>
              <a:solidFill>
                <a:schemeClr val="accent4">
                  <a:lumMod val="40000"/>
                  <a:lumOff val="60000"/>
                </a:schemeClr>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ブロック</a:t>
                </a:r>
              </a:p>
            </p:txBody>
          </p:sp>
          <p:sp>
            <p:nvSpPr>
              <p:cNvPr id="6" name="正方形/長方形 5">
                <a:extLst>
                  <a:ext uri="{FF2B5EF4-FFF2-40B4-BE49-F238E27FC236}">
                    <a16:creationId xmlns:a16="http://schemas.microsoft.com/office/drawing/2014/main" id="{2A252EE0-EF6E-475E-A10D-E369747DF25C}"/>
                  </a:ext>
                </a:extLst>
              </p:cNvPr>
              <p:cNvSpPr/>
              <p:nvPr/>
            </p:nvSpPr>
            <p:spPr>
              <a:xfrm>
                <a:off x="1542011" y="2415618"/>
                <a:ext cx="2286000" cy="73983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一つ前のブロックのハッシュ値</a:t>
                </a:r>
              </a:p>
            </p:txBody>
          </p:sp>
          <p:sp>
            <p:nvSpPr>
              <p:cNvPr id="7" name="正方形/長方形 6">
                <a:extLst>
                  <a:ext uri="{FF2B5EF4-FFF2-40B4-BE49-F238E27FC236}">
                    <a16:creationId xmlns:a16="http://schemas.microsoft.com/office/drawing/2014/main" id="{561BFFB9-B633-48F5-A946-AB98F7A81A20}"/>
                  </a:ext>
                </a:extLst>
              </p:cNvPr>
              <p:cNvSpPr/>
              <p:nvPr/>
            </p:nvSpPr>
            <p:spPr>
              <a:xfrm>
                <a:off x="1543396"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8" name="正方形/長方形 7">
                <a:extLst>
                  <a:ext uri="{FF2B5EF4-FFF2-40B4-BE49-F238E27FC236}">
                    <a16:creationId xmlns:a16="http://schemas.microsoft.com/office/drawing/2014/main" id="{BFE7845C-1BE6-439B-8E2A-3250E1FAF975}"/>
                  </a:ext>
                </a:extLst>
              </p:cNvPr>
              <p:cNvSpPr/>
              <p:nvPr/>
            </p:nvSpPr>
            <p:spPr>
              <a:xfrm>
                <a:off x="2180272"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9" name="正方形/長方形 8">
                <a:extLst>
                  <a:ext uri="{FF2B5EF4-FFF2-40B4-BE49-F238E27FC236}">
                    <a16:creationId xmlns:a16="http://schemas.microsoft.com/office/drawing/2014/main" id="{0BC45796-6C79-44CA-8EC6-A4056189CFA2}"/>
                  </a:ext>
                </a:extLst>
              </p:cNvPr>
              <p:cNvSpPr/>
              <p:nvPr/>
            </p:nvSpPr>
            <p:spPr>
              <a:xfrm>
                <a:off x="2787968"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0" name="正方形/長方形 9">
                <a:extLst>
                  <a:ext uri="{FF2B5EF4-FFF2-40B4-BE49-F238E27FC236}">
                    <a16:creationId xmlns:a16="http://schemas.microsoft.com/office/drawing/2014/main" id="{111491DB-9E99-4DF4-9F93-16C67A8285EB}"/>
                  </a:ext>
                </a:extLst>
              </p:cNvPr>
              <p:cNvSpPr/>
              <p:nvPr/>
            </p:nvSpPr>
            <p:spPr>
              <a:xfrm>
                <a:off x="3424844" y="3367869"/>
                <a:ext cx="403167" cy="11912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grpSp>
        <p:grpSp>
          <p:nvGrpSpPr>
            <p:cNvPr id="51" name="グループ化 50">
              <a:extLst>
                <a:ext uri="{FF2B5EF4-FFF2-40B4-BE49-F238E27FC236}">
                  <a16:creationId xmlns:a16="http://schemas.microsoft.com/office/drawing/2014/main" id="{78CB9DB5-0081-401C-BC4E-13D674E090C1}"/>
                </a:ext>
              </a:extLst>
            </p:cNvPr>
            <p:cNvGrpSpPr/>
            <p:nvPr/>
          </p:nvGrpSpPr>
          <p:grpSpPr>
            <a:xfrm>
              <a:off x="4674524" y="2219497"/>
              <a:ext cx="2992582" cy="2834635"/>
              <a:chOff x="4674524" y="2219497"/>
              <a:chExt cx="2992582" cy="2834635"/>
            </a:xfrm>
          </p:grpSpPr>
          <p:sp>
            <p:nvSpPr>
              <p:cNvPr id="14" name="正方形/長方形 13">
                <a:extLst>
                  <a:ext uri="{FF2B5EF4-FFF2-40B4-BE49-F238E27FC236}">
                    <a16:creationId xmlns:a16="http://schemas.microsoft.com/office/drawing/2014/main" id="{2DA66A58-127B-4386-98D3-929994315B3B}"/>
                  </a:ext>
                </a:extLst>
              </p:cNvPr>
              <p:cNvSpPr/>
              <p:nvPr/>
            </p:nvSpPr>
            <p:spPr>
              <a:xfrm>
                <a:off x="4674524" y="2219497"/>
                <a:ext cx="2992582" cy="2834635"/>
              </a:xfrm>
              <a:prstGeom prst="rect">
                <a:avLst/>
              </a:prstGeom>
              <a:solidFill>
                <a:schemeClr val="accent4">
                  <a:lumMod val="40000"/>
                  <a:lumOff val="60000"/>
                </a:schemeClr>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ブロック</a:t>
                </a:r>
              </a:p>
            </p:txBody>
          </p:sp>
          <p:sp>
            <p:nvSpPr>
              <p:cNvPr id="15" name="正方形/長方形 14">
                <a:extLst>
                  <a:ext uri="{FF2B5EF4-FFF2-40B4-BE49-F238E27FC236}">
                    <a16:creationId xmlns:a16="http://schemas.microsoft.com/office/drawing/2014/main" id="{6B03B05B-BBD8-407E-9754-FF0FB10D29B4}"/>
                  </a:ext>
                </a:extLst>
              </p:cNvPr>
              <p:cNvSpPr/>
              <p:nvPr/>
            </p:nvSpPr>
            <p:spPr>
              <a:xfrm>
                <a:off x="5027815" y="2415617"/>
                <a:ext cx="2286000" cy="7398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一つ前のブロックのハッシュ値</a:t>
                </a:r>
              </a:p>
            </p:txBody>
          </p:sp>
          <p:sp>
            <p:nvSpPr>
              <p:cNvPr id="16" name="正方形/長方形 15">
                <a:extLst>
                  <a:ext uri="{FF2B5EF4-FFF2-40B4-BE49-F238E27FC236}">
                    <a16:creationId xmlns:a16="http://schemas.microsoft.com/office/drawing/2014/main" id="{D8D16DF4-4764-4AF2-9163-9BDBACA5B48C}"/>
                  </a:ext>
                </a:extLst>
              </p:cNvPr>
              <p:cNvSpPr/>
              <p:nvPr/>
            </p:nvSpPr>
            <p:spPr>
              <a:xfrm>
                <a:off x="5023917"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7" name="正方形/長方形 16">
                <a:extLst>
                  <a:ext uri="{FF2B5EF4-FFF2-40B4-BE49-F238E27FC236}">
                    <a16:creationId xmlns:a16="http://schemas.microsoft.com/office/drawing/2014/main" id="{00BF5095-871E-4E2A-AB80-3812D4E22C1F}"/>
                  </a:ext>
                </a:extLst>
              </p:cNvPr>
              <p:cNvSpPr/>
              <p:nvPr/>
            </p:nvSpPr>
            <p:spPr>
              <a:xfrm>
                <a:off x="5658722"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8" name="正方形/長方形 17">
                <a:extLst>
                  <a:ext uri="{FF2B5EF4-FFF2-40B4-BE49-F238E27FC236}">
                    <a16:creationId xmlns:a16="http://schemas.microsoft.com/office/drawing/2014/main" id="{ADDD0A8B-3076-49DF-A053-62EFD695FCC7}"/>
                  </a:ext>
                </a:extLst>
              </p:cNvPr>
              <p:cNvSpPr/>
              <p:nvPr/>
            </p:nvSpPr>
            <p:spPr>
              <a:xfrm>
                <a:off x="6281744"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19" name="正方形/長方形 18">
                <a:extLst>
                  <a:ext uri="{FF2B5EF4-FFF2-40B4-BE49-F238E27FC236}">
                    <a16:creationId xmlns:a16="http://schemas.microsoft.com/office/drawing/2014/main" id="{EF59992A-1324-4FDB-ACB8-2DCCE4B7BB12}"/>
                  </a:ext>
                </a:extLst>
              </p:cNvPr>
              <p:cNvSpPr/>
              <p:nvPr/>
            </p:nvSpPr>
            <p:spPr>
              <a:xfrm>
                <a:off x="6910648"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grpSp>
        <p:grpSp>
          <p:nvGrpSpPr>
            <p:cNvPr id="52" name="グループ化 51">
              <a:extLst>
                <a:ext uri="{FF2B5EF4-FFF2-40B4-BE49-F238E27FC236}">
                  <a16:creationId xmlns:a16="http://schemas.microsoft.com/office/drawing/2014/main" id="{72BBA107-A863-4626-85AD-0C1FBAD1B7E4}"/>
                </a:ext>
              </a:extLst>
            </p:cNvPr>
            <p:cNvGrpSpPr/>
            <p:nvPr/>
          </p:nvGrpSpPr>
          <p:grpSpPr>
            <a:xfrm>
              <a:off x="8143703" y="2219496"/>
              <a:ext cx="2992582" cy="2834630"/>
              <a:chOff x="8143703" y="2219496"/>
              <a:chExt cx="2992582" cy="2834630"/>
            </a:xfrm>
          </p:grpSpPr>
          <p:sp>
            <p:nvSpPr>
              <p:cNvPr id="22" name="正方形/長方形 21">
                <a:extLst>
                  <a:ext uri="{FF2B5EF4-FFF2-40B4-BE49-F238E27FC236}">
                    <a16:creationId xmlns:a16="http://schemas.microsoft.com/office/drawing/2014/main" id="{EF34B07F-DEA7-48DE-A7FD-14AA3FF1E61A}"/>
                  </a:ext>
                </a:extLst>
              </p:cNvPr>
              <p:cNvSpPr/>
              <p:nvPr/>
            </p:nvSpPr>
            <p:spPr>
              <a:xfrm>
                <a:off x="8143703" y="2219496"/>
                <a:ext cx="2992582" cy="2834630"/>
              </a:xfrm>
              <a:prstGeom prst="rect">
                <a:avLst/>
              </a:prstGeom>
              <a:solidFill>
                <a:schemeClr val="accent4">
                  <a:lumMod val="40000"/>
                  <a:lumOff val="60000"/>
                </a:schemeClr>
              </a:solidFill>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ブロック</a:t>
                </a:r>
              </a:p>
            </p:txBody>
          </p:sp>
          <p:sp>
            <p:nvSpPr>
              <p:cNvPr id="23" name="正方形/長方形 22">
                <a:extLst>
                  <a:ext uri="{FF2B5EF4-FFF2-40B4-BE49-F238E27FC236}">
                    <a16:creationId xmlns:a16="http://schemas.microsoft.com/office/drawing/2014/main" id="{2915EC99-41C2-4222-9F99-9E43F8233F56}"/>
                  </a:ext>
                </a:extLst>
              </p:cNvPr>
              <p:cNvSpPr/>
              <p:nvPr/>
            </p:nvSpPr>
            <p:spPr>
              <a:xfrm>
                <a:off x="8496994" y="2415616"/>
                <a:ext cx="2286000" cy="7398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一つ前のブロックのハッシュ値</a:t>
                </a:r>
              </a:p>
            </p:txBody>
          </p:sp>
          <p:sp>
            <p:nvSpPr>
              <p:cNvPr id="24" name="正方形/長方形 23">
                <a:extLst>
                  <a:ext uri="{FF2B5EF4-FFF2-40B4-BE49-F238E27FC236}">
                    <a16:creationId xmlns:a16="http://schemas.microsoft.com/office/drawing/2014/main" id="{0E000FB2-0589-4717-A2D5-373DA6F4DF6A}"/>
                  </a:ext>
                </a:extLst>
              </p:cNvPr>
              <p:cNvSpPr/>
              <p:nvPr/>
            </p:nvSpPr>
            <p:spPr>
              <a:xfrm>
                <a:off x="8496994"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25" name="正方形/長方形 24">
                <a:extLst>
                  <a:ext uri="{FF2B5EF4-FFF2-40B4-BE49-F238E27FC236}">
                    <a16:creationId xmlns:a16="http://schemas.microsoft.com/office/drawing/2014/main" id="{145593C9-6E62-46F1-B233-1B6A9FF7345B}"/>
                  </a:ext>
                </a:extLst>
              </p:cNvPr>
              <p:cNvSpPr/>
              <p:nvPr/>
            </p:nvSpPr>
            <p:spPr>
              <a:xfrm>
                <a:off x="9138460"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26" name="正方形/長方形 25">
                <a:extLst>
                  <a:ext uri="{FF2B5EF4-FFF2-40B4-BE49-F238E27FC236}">
                    <a16:creationId xmlns:a16="http://schemas.microsoft.com/office/drawing/2014/main" id="{5E0DC9F6-A091-4C77-8B39-935DB8E1E1D9}"/>
                  </a:ext>
                </a:extLst>
              </p:cNvPr>
              <p:cNvSpPr/>
              <p:nvPr/>
            </p:nvSpPr>
            <p:spPr>
              <a:xfrm>
                <a:off x="9779926"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sp>
            <p:nvSpPr>
              <p:cNvPr id="27" name="正方形/長方形 26">
                <a:extLst>
                  <a:ext uri="{FF2B5EF4-FFF2-40B4-BE49-F238E27FC236}">
                    <a16:creationId xmlns:a16="http://schemas.microsoft.com/office/drawing/2014/main" id="{61F6B8CF-5136-419E-BBD7-A34D46226851}"/>
                  </a:ext>
                </a:extLst>
              </p:cNvPr>
              <p:cNvSpPr/>
              <p:nvPr/>
            </p:nvSpPr>
            <p:spPr>
              <a:xfrm>
                <a:off x="10379827" y="3367868"/>
                <a:ext cx="403167" cy="11912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p>
            </p:txBody>
          </p:sp>
        </p:grpSp>
        <p:cxnSp>
          <p:nvCxnSpPr>
            <p:cNvPr id="30" name="直線矢印コネクタ 29">
              <a:extLst>
                <a:ext uri="{FF2B5EF4-FFF2-40B4-BE49-F238E27FC236}">
                  <a16:creationId xmlns:a16="http://schemas.microsoft.com/office/drawing/2014/main" id="{7837C3C2-1A09-4E1A-996D-29C25FB13C85}"/>
                </a:ext>
              </a:extLst>
            </p:cNvPr>
            <p:cNvCxnSpPr>
              <a:cxnSpLocks/>
              <a:endCxn id="6" idx="1"/>
            </p:cNvCxnSpPr>
            <p:nvPr/>
          </p:nvCxnSpPr>
          <p:spPr>
            <a:xfrm flipV="1">
              <a:off x="432262" y="2785534"/>
              <a:ext cx="110974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a:extLst>
                <a:ext uri="{FF2B5EF4-FFF2-40B4-BE49-F238E27FC236}">
                  <a16:creationId xmlns:a16="http://schemas.microsoft.com/office/drawing/2014/main" id="{B626B8CD-4AB3-4EE9-A695-0006B3339AED}"/>
                </a:ext>
              </a:extLst>
            </p:cNvPr>
            <p:cNvCxnSpPr>
              <a:cxnSpLocks/>
              <a:endCxn id="15" idx="1"/>
            </p:cNvCxnSpPr>
            <p:nvPr/>
          </p:nvCxnSpPr>
          <p:spPr>
            <a:xfrm>
              <a:off x="4181302" y="2785534"/>
              <a:ext cx="8465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矢印コネクタ 35">
              <a:extLst>
                <a:ext uri="{FF2B5EF4-FFF2-40B4-BE49-F238E27FC236}">
                  <a16:creationId xmlns:a16="http://schemas.microsoft.com/office/drawing/2014/main" id="{5AA457EE-3EAA-4BA3-9AC8-B12A93CC3481}"/>
                </a:ext>
              </a:extLst>
            </p:cNvPr>
            <p:cNvCxnSpPr>
              <a:cxnSpLocks/>
              <a:endCxn id="23" idx="1"/>
            </p:cNvCxnSpPr>
            <p:nvPr/>
          </p:nvCxnSpPr>
          <p:spPr>
            <a:xfrm>
              <a:off x="7667106" y="2785532"/>
              <a:ext cx="82988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線矢印コネクタ 36">
              <a:extLst>
                <a:ext uri="{FF2B5EF4-FFF2-40B4-BE49-F238E27FC236}">
                  <a16:creationId xmlns:a16="http://schemas.microsoft.com/office/drawing/2014/main" id="{CBD4887F-1BC1-4D9A-A1D0-9CEFA188330F}"/>
                </a:ext>
              </a:extLst>
            </p:cNvPr>
            <p:cNvCxnSpPr>
              <a:cxnSpLocks/>
            </p:cNvCxnSpPr>
            <p:nvPr/>
          </p:nvCxnSpPr>
          <p:spPr>
            <a:xfrm>
              <a:off x="11136285" y="2785532"/>
              <a:ext cx="6927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2233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A57A08-FB0E-4AC2-9908-4D919866D635}"/>
              </a:ext>
            </a:extLst>
          </p:cNvPr>
          <p:cNvSpPr>
            <a:spLocks noGrp="1"/>
          </p:cNvSpPr>
          <p:nvPr>
            <p:ph type="title"/>
          </p:nvPr>
        </p:nvSpPr>
        <p:spPr/>
        <p:txBody>
          <a:bodyPr/>
          <a:lstStyle/>
          <a:p>
            <a:r>
              <a:rPr kumimoji="1" lang="ja-JP" altLang="en-US" dirty="0"/>
              <a:t>ブロックチェーンの改ざんについて</a:t>
            </a:r>
          </a:p>
        </p:txBody>
      </p:sp>
      <p:sp>
        <p:nvSpPr>
          <p:cNvPr id="3" name="コンテンツ プレースホルダー 2">
            <a:extLst>
              <a:ext uri="{FF2B5EF4-FFF2-40B4-BE49-F238E27FC236}">
                <a16:creationId xmlns:a16="http://schemas.microsoft.com/office/drawing/2014/main" id="{CE736E0D-A99E-456D-9080-CF635481E73C}"/>
              </a:ext>
            </a:extLst>
          </p:cNvPr>
          <p:cNvSpPr>
            <a:spLocks noGrp="1"/>
          </p:cNvSpPr>
          <p:nvPr>
            <p:ph idx="1"/>
          </p:nvPr>
        </p:nvSpPr>
        <p:spPr>
          <a:xfrm>
            <a:off x="7560734" y="5749837"/>
            <a:ext cx="4172635" cy="776992"/>
          </a:xfrm>
        </p:spPr>
        <p:txBody>
          <a:bodyPr/>
          <a:lstStyle/>
          <a:p>
            <a:r>
              <a:rPr kumimoji="1" lang="ja-JP" altLang="en-US" dirty="0"/>
              <a:t>改ざんは容易ではない</a:t>
            </a:r>
          </a:p>
        </p:txBody>
      </p:sp>
      <p:sp>
        <p:nvSpPr>
          <p:cNvPr id="5" name="正方形/長方形 4">
            <a:extLst>
              <a:ext uri="{FF2B5EF4-FFF2-40B4-BE49-F238E27FC236}">
                <a16:creationId xmlns:a16="http://schemas.microsoft.com/office/drawing/2014/main" id="{0CFE1158-5D0A-496D-B061-0AB55FCDB17B}"/>
              </a:ext>
            </a:extLst>
          </p:cNvPr>
          <p:cNvSpPr/>
          <p:nvPr/>
        </p:nvSpPr>
        <p:spPr>
          <a:xfrm>
            <a:off x="1166102" y="1538288"/>
            <a:ext cx="2568282" cy="2117885"/>
          </a:xfrm>
          <a:prstGeom prst="rect">
            <a:avLst/>
          </a:prstGeom>
          <a:solidFill>
            <a:schemeClr val="accent4">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b"/>
          <a:lstStyle/>
          <a:p>
            <a:pPr algn="ctr"/>
            <a:r>
              <a:rPr kumimoji="1" lang="ja-JP" altLang="en-US" dirty="0"/>
              <a:t>ブロック</a:t>
            </a:r>
            <a:r>
              <a:rPr kumimoji="1" lang="en-US" altLang="ja-JP" dirty="0"/>
              <a:t>1</a:t>
            </a:r>
            <a:endParaRPr kumimoji="1" lang="ja-JP" altLang="en-US" dirty="0"/>
          </a:p>
        </p:txBody>
      </p:sp>
      <p:sp>
        <p:nvSpPr>
          <p:cNvPr id="6" name="正方形/長方形 5">
            <a:extLst>
              <a:ext uri="{FF2B5EF4-FFF2-40B4-BE49-F238E27FC236}">
                <a16:creationId xmlns:a16="http://schemas.microsoft.com/office/drawing/2014/main" id="{6C9CB3D1-2462-4F60-992F-5F89D8B06897}"/>
              </a:ext>
            </a:extLst>
          </p:cNvPr>
          <p:cNvSpPr/>
          <p:nvPr/>
        </p:nvSpPr>
        <p:spPr>
          <a:xfrm>
            <a:off x="1520065"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1</a:t>
            </a:r>
            <a:endParaRPr kumimoji="1" lang="ja-JP" altLang="en-US" dirty="0"/>
          </a:p>
        </p:txBody>
      </p:sp>
      <p:sp>
        <p:nvSpPr>
          <p:cNvPr id="7" name="正方形/長方形 6">
            <a:extLst>
              <a:ext uri="{FF2B5EF4-FFF2-40B4-BE49-F238E27FC236}">
                <a16:creationId xmlns:a16="http://schemas.microsoft.com/office/drawing/2014/main" id="{D81A1801-6859-46F7-8F33-F43F0282E8F0}"/>
              </a:ext>
            </a:extLst>
          </p:cNvPr>
          <p:cNvSpPr/>
          <p:nvPr/>
        </p:nvSpPr>
        <p:spPr>
          <a:xfrm>
            <a:off x="2273263"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2</a:t>
            </a:r>
          </a:p>
        </p:txBody>
      </p:sp>
      <p:sp>
        <p:nvSpPr>
          <p:cNvPr id="8" name="正方形/長方形 7">
            <a:extLst>
              <a:ext uri="{FF2B5EF4-FFF2-40B4-BE49-F238E27FC236}">
                <a16:creationId xmlns:a16="http://schemas.microsoft.com/office/drawing/2014/main" id="{401CDC17-E378-4CDA-B6FA-833EF91373A3}"/>
              </a:ext>
            </a:extLst>
          </p:cNvPr>
          <p:cNvSpPr/>
          <p:nvPr/>
        </p:nvSpPr>
        <p:spPr>
          <a:xfrm>
            <a:off x="3007253"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3</a:t>
            </a:r>
            <a:endParaRPr kumimoji="1" lang="ja-JP" altLang="en-US" dirty="0"/>
          </a:p>
        </p:txBody>
      </p:sp>
      <p:cxnSp>
        <p:nvCxnSpPr>
          <p:cNvPr id="9" name="直線コネクタ 8">
            <a:extLst>
              <a:ext uri="{FF2B5EF4-FFF2-40B4-BE49-F238E27FC236}">
                <a16:creationId xmlns:a16="http://schemas.microsoft.com/office/drawing/2014/main" id="{A72F0112-D675-4B44-BA46-9F48FB807186}"/>
              </a:ext>
            </a:extLst>
          </p:cNvPr>
          <p:cNvCxnSpPr>
            <a:cxnSpLocks/>
            <a:stCxn id="5" idx="3"/>
            <a:endCxn id="10" idx="1"/>
          </p:cNvCxnSpPr>
          <p:nvPr/>
        </p:nvCxnSpPr>
        <p:spPr>
          <a:xfrm>
            <a:off x="3734385" y="2597231"/>
            <a:ext cx="561126" cy="2"/>
          </a:xfrm>
          <a:prstGeom prst="line">
            <a:avLst/>
          </a:prstGeom>
        </p:spPr>
        <p:style>
          <a:lnRef idx="1">
            <a:schemeClr val="accent6"/>
          </a:lnRef>
          <a:fillRef idx="0">
            <a:schemeClr val="accent6"/>
          </a:fillRef>
          <a:effectRef idx="0">
            <a:schemeClr val="accent6"/>
          </a:effectRef>
          <a:fontRef idx="minor">
            <a:schemeClr val="tx1"/>
          </a:fontRef>
        </p:style>
      </p:cxnSp>
      <p:sp>
        <p:nvSpPr>
          <p:cNvPr id="10" name="正方形/長方形 9">
            <a:extLst>
              <a:ext uri="{FF2B5EF4-FFF2-40B4-BE49-F238E27FC236}">
                <a16:creationId xmlns:a16="http://schemas.microsoft.com/office/drawing/2014/main" id="{591ABDCA-8EC4-4E10-A852-50BDE410F257}"/>
              </a:ext>
            </a:extLst>
          </p:cNvPr>
          <p:cNvSpPr/>
          <p:nvPr/>
        </p:nvSpPr>
        <p:spPr>
          <a:xfrm>
            <a:off x="4295510" y="1538291"/>
            <a:ext cx="2568282" cy="2117884"/>
          </a:xfrm>
          <a:prstGeom prst="rect">
            <a:avLst/>
          </a:prstGeom>
          <a:solidFill>
            <a:schemeClr val="accent4">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b"/>
          <a:lstStyle/>
          <a:p>
            <a:pPr algn="ctr"/>
            <a:r>
              <a:rPr lang="ja-JP" altLang="en-US" dirty="0"/>
              <a:t>ブロック</a:t>
            </a:r>
            <a:r>
              <a:rPr lang="en-US" altLang="ja-JP" dirty="0"/>
              <a:t>2a</a:t>
            </a:r>
            <a:endParaRPr kumimoji="1" lang="ja-JP" altLang="en-US" dirty="0"/>
          </a:p>
        </p:txBody>
      </p:sp>
      <p:sp>
        <p:nvSpPr>
          <p:cNvPr id="11" name="正方形/長方形 10">
            <a:extLst>
              <a:ext uri="{FF2B5EF4-FFF2-40B4-BE49-F238E27FC236}">
                <a16:creationId xmlns:a16="http://schemas.microsoft.com/office/drawing/2014/main" id="{47FCF062-3572-4599-8D59-4822A66224BD}"/>
              </a:ext>
            </a:extLst>
          </p:cNvPr>
          <p:cNvSpPr/>
          <p:nvPr/>
        </p:nvSpPr>
        <p:spPr>
          <a:xfrm>
            <a:off x="4588423"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5</a:t>
            </a:r>
            <a:endParaRPr kumimoji="1" lang="ja-JP" altLang="en-US" dirty="0"/>
          </a:p>
        </p:txBody>
      </p:sp>
      <p:sp>
        <p:nvSpPr>
          <p:cNvPr id="12" name="正方形/長方形 11">
            <a:extLst>
              <a:ext uri="{FF2B5EF4-FFF2-40B4-BE49-F238E27FC236}">
                <a16:creationId xmlns:a16="http://schemas.microsoft.com/office/drawing/2014/main" id="{D4FADC2C-9C8C-4D5D-AFA6-6319E662A005}"/>
              </a:ext>
            </a:extLst>
          </p:cNvPr>
          <p:cNvSpPr/>
          <p:nvPr/>
        </p:nvSpPr>
        <p:spPr>
          <a:xfrm>
            <a:off x="5351910"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en-US" altLang="ja-JP" dirty="0"/>
              <a:t>6</a:t>
            </a:r>
            <a:endParaRPr kumimoji="1" lang="en-US" altLang="ja-JP" dirty="0"/>
          </a:p>
        </p:txBody>
      </p:sp>
      <p:sp>
        <p:nvSpPr>
          <p:cNvPr id="13" name="正方形/長方形 12">
            <a:extLst>
              <a:ext uri="{FF2B5EF4-FFF2-40B4-BE49-F238E27FC236}">
                <a16:creationId xmlns:a16="http://schemas.microsoft.com/office/drawing/2014/main" id="{8ACF8C66-6AF9-47A2-8F7B-B6E284904B7B}"/>
              </a:ext>
            </a:extLst>
          </p:cNvPr>
          <p:cNvSpPr/>
          <p:nvPr/>
        </p:nvSpPr>
        <p:spPr>
          <a:xfrm>
            <a:off x="6110595"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en-US" altLang="ja-JP" dirty="0"/>
              <a:t>7</a:t>
            </a:r>
            <a:endParaRPr kumimoji="1" lang="ja-JP" altLang="en-US" dirty="0"/>
          </a:p>
        </p:txBody>
      </p:sp>
      <p:grpSp>
        <p:nvGrpSpPr>
          <p:cNvPr id="26" name="グループ化 25">
            <a:extLst>
              <a:ext uri="{FF2B5EF4-FFF2-40B4-BE49-F238E27FC236}">
                <a16:creationId xmlns:a16="http://schemas.microsoft.com/office/drawing/2014/main" id="{8DA26C18-1284-4294-96AA-CE597C653C3B}"/>
              </a:ext>
            </a:extLst>
          </p:cNvPr>
          <p:cNvGrpSpPr/>
          <p:nvPr/>
        </p:nvGrpSpPr>
        <p:grpSpPr>
          <a:xfrm>
            <a:off x="4295510" y="4020450"/>
            <a:ext cx="2568282" cy="2117883"/>
            <a:chOff x="4295510" y="4020450"/>
            <a:chExt cx="2568282" cy="2117883"/>
          </a:xfrm>
        </p:grpSpPr>
        <p:sp>
          <p:nvSpPr>
            <p:cNvPr id="14" name="正方形/長方形 13">
              <a:extLst>
                <a:ext uri="{FF2B5EF4-FFF2-40B4-BE49-F238E27FC236}">
                  <a16:creationId xmlns:a16="http://schemas.microsoft.com/office/drawing/2014/main" id="{175D5892-3A6D-4003-97E9-1743C473488A}"/>
                </a:ext>
              </a:extLst>
            </p:cNvPr>
            <p:cNvSpPr/>
            <p:nvPr/>
          </p:nvSpPr>
          <p:spPr>
            <a:xfrm>
              <a:off x="4295510" y="4020450"/>
              <a:ext cx="2568282" cy="2117883"/>
            </a:xfrm>
            <a:prstGeom prst="rect">
              <a:avLst/>
            </a:prstGeom>
            <a:solidFill>
              <a:schemeClr val="tx2">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b"/>
            <a:lstStyle/>
            <a:p>
              <a:pPr algn="ctr"/>
              <a:r>
                <a:rPr kumimoji="1" lang="ja-JP" altLang="en-US" dirty="0"/>
                <a:t>ブロック</a:t>
              </a:r>
              <a:r>
                <a:rPr kumimoji="1" lang="en-US" altLang="ja-JP" dirty="0"/>
                <a:t>2b</a:t>
              </a:r>
              <a:endParaRPr kumimoji="1" lang="ja-JP" altLang="en-US" dirty="0"/>
            </a:p>
          </p:txBody>
        </p:sp>
        <p:sp>
          <p:nvSpPr>
            <p:cNvPr id="15" name="正方形/長方形 14">
              <a:extLst>
                <a:ext uri="{FF2B5EF4-FFF2-40B4-BE49-F238E27FC236}">
                  <a16:creationId xmlns:a16="http://schemas.microsoft.com/office/drawing/2014/main" id="{B0882980-9AD1-4140-9C62-E5898C968A43}"/>
                </a:ext>
              </a:extLst>
            </p:cNvPr>
            <p:cNvSpPr/>
            <p:nvPr/>
          </p:nvSpPr>
          <p:spPr>
            <a:xfrm>
              <a:off x="4550008" y="4141998"/>
              <a:ext cx="49527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ja-JP" altLang="en-US" dirty="0"/>
                <a:t>４</a:t>
              </a:r>
              <a:endParaRPr kumimoji="1" lang="ja-JP" altLang="en-US" dirty="0"/>
            </a:p>
          </p:txBody>
        </p:sp>
        <p:sp>
          <p:nvSpPr>
            <p:cNvPr id="16" name="正方形/長方形 15">
              <a:extLst>
                <a:ext uri="{FF2B5EF4-FFF2-40B4-BE49-F238E27FC236}">
                  <a16:creationId xmlns:a16="http://schemas.microsoft.com/office/drawing/2014/main" id="{EEB1D500-32DA-4366-B14C-E8FB6D370F3E}"/>
                </a:ext>
              </a:extLst>
            </p:cNvPr>
            <p:cNvSpPr/>
            <p:nvPr/>
          </p:nvSpPr>
          <p:spPr>
            <a:xfrm>
              <a:off x="5360826" y="4141998"/>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ja-JP" altLang="en-US" dirty="0"/>
                <a:t>５</a:t>
              </a:r>
              <a:endParaRPr kumimoji="1" lang="en-US" altLang="ja-JP" dirty="0"/>
            </a:p>
          </p:txBody>
        </p:sp>
        <p:sp>
          <p:nvSpPr>
            <p:cNvPr id="17" name="正方形/長方形 16">
              <a:extLst>
                <a:ext uri="{FF2B5EF4-FFF2-40B4-BE49-F238E27FC236}">
                  <a16:creationId xmlns:a16="http://schemas.microsoft.com/office/drawing/2014/main" id="{AEE0EC82-CE56-4F5B-9F40-B8D32C3251D1}"/>
                </a:ext>
              </a:extLst>
            </p:cNvPr>
            <p:cNvSpPr/>
            <p:nvPr/>
          </p:nvSpPr>
          <p:spPr>
            <a:xfrm>
              <a:off x="6110595" y="4141998"/>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lang="ja-JP" altLang="en-US" dirty="0"/>
                <a:t>６</a:t>
              </a:r>
              <a:endParaRPr kumimoji="1" lang="ja-JP" altLang="en-US" dirty="0"/>
            </a:p>
          </p:txBody>
        </p:sp>
      </p:grpSp>
      <p:sp>
        <p:nvSpPr>
          <p:cNvPr id="18" name="正方形/長方形 17">
            <a:extLst>
              <a:ext uri="{FF2B5EF4-FFF2-40B4-BE49-F238E27FC236}">
                <a16:creationId xmlns:a16="http://schemas.microsoft.com/office/drawing/2014/main" id="{98085EB0-9C1C-4740-8D16-C4D2E242E119}"/>
              </a:ext>
            </a:extLst>
          </p:cNvPr>
          <p:cNvSpPr/>
          <p:nvPr/>
        </p:nvSpPr>
        <p:spPr>
          <a:xfrm>
            <a:off x="7482539" y="1538290"/>
            <a:ext cx="2568282" cy="2117883"/>
          </a:xfrm>
          <a:prstGeom prst="rect">
            <a:avLst/>
          </a:prstGeom>
          <a:solidFill>
            <a:schemeClr val="accent4">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b"/>
          <a:lstStyle/>
          <a:p>
            <a:pPr algn="ctr"/>
            <a:r>
              <a:rPr kumimoji="1" lang="ja-JP" altLang="en-US" dirty="0"/>
              <a:t>ブロック</a:t>
            </a:r>
            <a:r>
              <a:rPr kumimoji="1" lang="en-US" altLang="ja-JP" dirty="0"/>
              <a:t>3</a:t>
            </a:r>
            <a:endParaRPr kumimoji="1" lang="ja-JP" altLang="en-US" dirty="0"/>
          </a:p>
        </p:txBody>
      </p:sp>
      <p:sp>
        <p:nvSpPr>
          <p:cNvPr id="19" name="正方形/長方形 18">
            <a:extLst>
              <a:ext uri="{FF2B5EF4-FFF2-40B4-BE49-F238E27FC236}">
                <a16:creationId xmlns:a16="http://schemas.microsoft.com/office/drawing/2014/main" id="{34EE45E3-F2E9-4FD8-8EA5-32CB1B710AAC}"/>
              </a:ext>
            </a:extLst>
          </p:cNvPr>
          <p:cNvSpPr/>
          <p:nvPr/>
        </p:nvSpPr>
        <p:spPr>
          <a:xfrm>
            <a:off x="7798086"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取引情報８</a:t>
            </a:r>
          </a:p>
        </p:txBody>
      </p:sp>
      <p:sp>
        <p:nvSpPr>
          <p:cNvPr id="20" name="正方形/長方形 19">
            <a:extLst>
              <a:ext uri="{FF2B5EF4-FFF2-40B4-BE49-F238E27FC236}">
                <a16:creationId xmlns:a16="http://schemas.microsoft.com/office/drawing/2014/main" id="{4CD63CA5-1B66-4700-A65C-7E63AF12136A}"/>
              </a:ext>
            </a:extLst>
          </p:cNvPr>
          <p:cNvSpPr/>
          <p:nvPr/>
        </p:nvSpPr>
        <p:spPr>
          <a:xfrm>
            <a:off x="8555403"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取引情報９</a:t>
            </a:r>
            <a:endParaRPr kumimoji="1" lang="en-US" altLang="ja-JP" dirty="0"/>
          </a:p>
        </p:txBody>
      </p:sp>
      <p:sp>
        <p:nvSpPr>
          <p:cNvPr id="21" name="正方形/長方形 20">
            <a:extLst>
              <a:ext uri="{FF2B5EF4-FFF2-40B4-BE49-F238E27FC236}">
                <a16:creationId xmlns:a16="http://schemas.microsoft.com/office/drawing/2014/main" id="{9BD2433F-7110-44C4-AB93-9E460886BD1D}"/>
              </a:ext>
            </a:extLst>
          </p:cNvPr>
          <p:cNvSpPr/>
          <p:nvPr/>
        </p:nvSpPr>
        <p:spPr>
          <a:xfrm>
            <a:off x="9293504" y="1657131"/>
            <a:ext cx="437651" cy="1480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取引情報</a:t>
            </a:r>
            <a:r>
              <a:rPr kumimoji="1" lang="en-US" altLang="ja-JP" dirty="0"/>
              <a:t>10</a:t>
            </a:r>
            <a:endParaRPr kumimoji="1" lang="ja-JP" altLang="en-US" dirty="0"/>
          </a:p>
        </p:txBody>
      </p:sp>
      <p:cxnSp>
        <p:nvCxnSpPr>
          <p:cNvPr id="22" name="直線コネクタ 21">
            <a:extLst>
              <a:ext uri="{FF2B5EF4-FFF2-40B4-BE49-F238E27FC236}">
                <a16:creationId xmlns:a16="http://schemas.microsoft.com/office/drawing/2014/main" id="{2EE6EFAF-310B-4602-B4C3-3B375C0DECC2}"/>
              </a:ext>
            </a:extLst>
          </p:cNvPr>
          <p:cNvCxnSpPr>
            <a:cxnSpLocks/>
            <a:stCxn id="10" idx="3"/>
            <a:endCxn id="18" idx="1"/>
          </p:cNvCxnSpPr>
          <p:nvPr/>
        </p:nvCxnSpPr>
        <p:spPr>
          <a:xfrm flipV="1">
            <a:off x="6863793" y="2597232"/>
            <a:ext cx="618746" cy="1"/>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直線コネクタ 22">
            <a:extLst>
              <a:ext uri="{FF2B5EF4-FFF2-40B4-BE49-F238E27FC236}">
                <a16:creationId xmlns:a16="http://schemas.microsoft.com/office/drawing/2014/main" id="{52428D53-06BF-415F-BECD-9BA6F7620C19}"/>
              </a:ext>
            </a:extLst>
          </p:cNvPr>
          <p:cNvCxnSpPr>
            <a:cxnSpLocks/>
            <a:stCxn id="5" idx="3"/>
            <a:endCxn id="14" idx="1"/>
          </p:cNvCxnSpPr>
          <p:nvPr/>
        </p:nvCxnSpPr>
        <p:spPr>
          <a:xfrm>
            <a:off x="3734385" y="2597231"/>
            <a:ext cx="561126" cy="2482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3EF7915-E109-401B-B9BA-7578672607C5}"/>
              </a:ext>
            </a:extLst>
          </p:cNvPr>
          <p:cNvCxnSpPr>
            <a:cxnSpLocks/>
            <a:stCxn id="5" idx="1"/>
          </p:cNvCxnSpPr>
          <p:nvPr/>
        </p:nvCxnSpPr>
        <p:spPr>
          <a:xfrm flipH="1">
            <a:off x="541867" y="2597231"/>
            <a:ext cx="6242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C4D3450-9A98-4597-AD8C-0EDC1F8DE6D0}"/>
              </a:ext>
            </a:extLst>
          </p:cNvPr>
          <p:cNvCxnSpPr>
            <a:cxnSpLocks/>
            <a:stCxn id="18" idx="3"/>
          </p:cNvCxnSpPr>
          <p:nvPr/>
        </p:nvCxnSpPr>
        <p:spPr>
          <a:xfrm flipV="1">
            <a:off x="10050821" y="2597231"/>
            <a:ext cx="574846"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37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3B1867-65B6-41DB-9317-C6DD5C0EB53F}"/>
              </a:ext>
            </a:extLst>
          </p:cNvPr>
          <p:cNvSpPr>
            <a:spLocks noGrp="1"/>
          </p:cNvSpPr>
          <p:nvPr>
            <p:ph type="title"/>
          </p:nvPr>
        </p:nvSpPr>
        <p:spPr/>
        <p:txBody>
          <a:bodyPr/>
          <a:lstStyle/>
          <a:p>
            <a:r>
              <a:rPr kumimoji="1" lang="ja-JP" altLang="en-US" dirty="0"/>
              <a:t>出席管理システムの要件定義</a:t>
            </a:r>
          </a:p>
        </p:txBody>
      </p:sp>
      <p:sp>
        <p:nvSpPr>
          <p:cNvPr id="3" name="コンテンツ プレースホルダー 2">
            <a:extLst>
              <a:ext uri="{FF2B5EF4-FFF2-40B4-BE49-F238E27FC236}">
                <a16:creationId xmlns:a16="http://schemas.microsoft.com/office/drawing/2014/main" id="{35C9DE32-C31E-47A7-B0A9-BF3FA2679FEB}"/>
              </a:ext>
            </a:extLst>
          </p:cNvPr>
          <p:cNvSpPr>
            <a:spLocks noGrp="1"/>
          </p:cNvSpPr>
          <p:nvPr>
            <p:ph idx="1"/>
          </p:nvPr>
        </p:nvSpPr>
        <p:spPr/>
        <p:txBody>
          <a:bodyPr/>
          <a:lstStyle/>
          <a:p>
            <a:endParaRPr kumimoji="1" lang="en-US" altLang="ja-JP" dirty="0"/>
          </a:p>
          <a:p>
            <a:r>
              <a:rPr kumimoji="1" lang="ja-JP" altLang="en-US" dirty="0"/>
              <a:t>改ざん不可能</a:t>
            </a:r>
            <a:endParaRPr kumimoji="1" lang="en-US" altLang="ja-JP" dirty="0"/>
          </a:p>
          <a:p>
            <a:endParaRPr lang="en-US" altLang="ja-JP" dirty="0"/>
          </a:p>
          <a:p>
            <a:r>
              <a:rPr kumimoji="1" lang="ja-JP" altLang="en-US" dirty="0"/>
              <a:t>出席情報の登録</a:t>
            </a:r>
            <a:endParaRPr kumimoji="1" lang="en-US" altLang="ja-JP" dirty="0"/>
          </a:p>
          <a:p>
            <a:endParaRPr lang="en-US" altLang="ja-JP" dirty="0"/>
          </a:p>
          <a:p>
            <a:r>
              <a:rPr kumimoji="1" lang="ja-JP" altLang="en-US" dirty="0"/>
              <a:t>出席情報の公開</a:t>
            </a:r>
          </a:p>
        </p:txBody>
      </p:sp>
    </p:spTree>
    <p:extLst>
      <p:ext uri="{BB962C8B-B14F-4D97-AF65-F5344CB8AC3E}">
        <p14:creationId xmlns:p14="http://schemas.microsoft.com/office/powerpoint/2010/main" val="414016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グループ化 35">
            <a:extLst>
              <a:ext uri="{FF2B5EF4-FFF2-40B4-BE49-F238E27FC236}">
                <a16:creationId xmlns:a16="http://schemas.microsoft.com/office/drawing/2014/main" id="{FC39A4AE-867F-4B81-AD99-BB6171E4982F}"/>
              </a:ext>
            </a:extLst>
          </p:cNvPr>
          <p:cNvGrpSpPr/>
          <p:nvPr/>
        </p:nvGrpSpPr>
        <p:grpSpPr>
          <a:xfrm>
            <a:off x="1049867" y="1761067"/>
            <a:ext cx="6741334" cy="4371644"/>
            <a:chOff x="931710" y="1690688"/>
            <a:chExt cx="6951133" cy="4529667"/>
          </a:xfrm>
        </p:grpSpPr>
        <p:sp>
          <p:nvSpPr>
            <p:cNvPr id="37" name="フリーフォーム: 図形 36">
              <a:extLst>
                <a:ext uri="{FF2B5EF4-FFF2-40B4-BE49-F238E27FC236}">
                  <a16:creationId xmlns:a16="http://schemas.microsoft.com/office/drawing/2014/main" id="{B495F667-12DD-4DC1-A367-09DF9D66A7D6}"/>
                </a:ext>
              </a:extLst>
            </p:cNvPr>
            <p:cNvSpPr/>
            <p:nvPr/>
          </p:nvSpPr>
          <p:spPr>
            <a:xfrm>
              <a:off x="931710" y="1690688"/>
              <a:ext cx="6951133" cy="4529667"/>
            </a:xfrm>
            <a:custGeom>
              <a:avLst/>
              <a:gdLst>
                <a:gd name="connsiteX0" fmla="*/ 4572000 w 6951133"/>
                <a:gd name="connsiteY0" fmla="*/ 25400 h 4529667"/>
                <a:gd name="connsiteX1" fmla="*/ 6925733 w 6951133"/>
                <a:gd name="connsiteY1" fmla="*/ 0 h 4529667"/>
                <a:gd name="connsiteX2" fmla="*/ 6951133 w 6951133"/>
                <a:gd name="connsiteY2" fmla="*/ 4487334 h 4529667"/>
                <a:gd name="connsiteX3" fmla="*/ 0 w 6951133"/>
                <a:gd name="connsiteY3" fmla="*/ 4529667 h 4529667"/>
                <a:gd name="connsiteX4" fmla="*/ 0 w 6951133"/>
                <a:gd name="connsiteY4" fmla="*/ 2794000 h 4529667"/>
                <a:gd name="connsiteX5" fmla="*/ 4555067 w 6951133"/>
                <a:gd name="connsiteY5" fmla="*/ 2777067 h 4529667"/>
                <a:gd name="connsiteX6" fmla="*/ 4572000 w 6951133"/>
                <a:gd name="connsiteY6" fmla="*/ 25400 h 452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1133" h="4529667">
                  <a:moveTo>
                    <a:pt x="4572000" y="25400"/>
                  </a:moveTo>
                  <a:lnTo>
                    <a:pt x="6925733" y="0"/>
                  </a:lnTo>
                  <a:lnTo>
                    <a:pt x="6951133" y="4487334"/>
                  </a:lnTo>
                  <a:lnTo>
                    <a:pt x="0" y="4529667"/>
                  </a:lnTo>
                  <a:lnTo>
                    <a:pt x="0" y="2794000"/>
                  </a:lnTo>
                  <a:lnTo>
                    <a:pt x="4555067" y="2777067"/>
                  </a:lnTo>
                  <a:lnTo>
                    <a:pt x="4572000" y="25400"/>
                  </a:lnTo>
                  <a:close/>
                </a:path>
              </a:pathLst>
            </a:cu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8" name="テキスト ボックス 37">
              <a:extLst>
                <a:ext uri="{FF2B5EF4-FFF2-40B4-BE49-F238E27FC236}">
                  <a16:creationId xmlns:a16="http://schemas.microsoft.com/office/drawing/2014/main" id="{1D777A77-D929-4EBB-B6CA-620CC836BFE0}"/>
                </a:ext>
              </a:extLst>
            </p:cNvPr>
            <p:cNvSpPr txBox="1"/>
            <p:nvPr/>
          </p:nvSpPr>
          <p:spPr>
            <a:xfrm>
              <a:off x="3556374" y="4063037"/>
              <a:ext cx="1701803" cy="369332"/>
            </a:xfrm>
            <a:prstGeom prst="rect">
              <a:avLst/>
            </a:prstGeom>
            <a:noFill/>
          </p:spPr>
          <p:txBody>
            <a:bodyPr wrap="square" rtlCol="0">
              <a:spAutoFit/>
            </a:bodyPr>
            <a:lstStyle/>
            <a:p>
              <a:r>
                <a:rPr kumimoji="1" lang="ja-JP" altLang="en-US" dirty="0"/>
                <a:t>プロトタイプ</a:t>
              </a:r>
            </a:p>
          </p:txBody>
        </p:sp>
      </p:grpSp>
      <p:sp>
        <p:nvSpPr>
          <p:cNvPr id="2" name="タイトル 1">
            <a:extLst>
              <a:ext uri="{FF2B5EF4-FFF2-40B4-BE49-F238E27FC236}">
                <a16:creationId xmlns:a16="http://schemas.microsoft.com/office/drawing/2014/main" id="{6D9919C2-F321-454E-9780-3A7572C6030A}"/>
              </a:ext>
            </a:extLst>
          </p:cNvPr>
          <p:cNvSpPr>
            <a:spLocks noGrp="1"/>
          </p:cNvSpPr>
          <p:nvPr>
            <p:ph type="title"/>
          </p:nvPr>
        </p:nvSpPr>
        <p:spPr/>
        <p:txBody>
          <a:bodyPr/>
          <a:lstStyle/>
          <a:p>
            <a:r>
              <a:rPr kumimoji="1" lang="ja-JP" altLang="en-US" dirty="0"/>
              <a:t>出席管理システムの概要</a:t>
            </a:r>
          </a:p>
        </p:txBody>
      </p:sp>
      <p:sp>
        <p:nvSpPr>
          <p:cNvPr id="1028" name="コンテンツ プレースホルダー 1027">
            <a:extLst>
              <a:ext uri="{FF2B5EF4-FFF2-40B4-BE49-F238E27FC236}">
                <a16:creationId xmlns:a16="http://schemas.microsoft.com/office/drawing/2014/main" id="{3BB5C929-EA64-4754-A0F4-A56C6BF9277C}"/>
              </a:ext>
            </a:extLst>
          </p:cNvPr>
          <p:cNvSpPr>
            <a:spLocks noGrp="1"/>
          </p:cNvSpPr>
          <p:nvPr>
            <p:ph idx="1"/>
          </p:nvPr>
        </p:nvSpPr>
        <p:spPr>
          <a:xfrm>
            <a:off x="7969636" y="2671101"/>
            <a:ext cx="4053669" cy="2640938"/>
          </a:xfrm>
        </p:spPr>
        <p:txBody>
          <a:bodyPr/>
          <a:lstStyle/>
          <a:p>
            <a:pPr marL="0" indent="0">
              <a:buNone/>
            </a:pPr>
            <a:r>
              <a:rPr lang="ja-JP" altLang="en-US" dirty="0"/>
              <a:t>①出席情報の登録</a:t>
            </a:r>
            <a:endParaRPr lang="en-US" altLang="ja-JP" dirty="0"/>
          </a:p>
          <a:p>
            <a:endParaRPr lang="en-US" altLang="ja-JP" dirty="0"/>
          </a:p>
          <a:p>
            <a:pPr marL="0" indent="0">
              <a:buNone/>
            </a:pPr>
            <a:r>
              <a:rPr lang="ja-JP" altLang="en-US" dirty="0"/>
              <a:t>②出席情報の確認申請</a:t>
            </a:r>
            <a:endParaRPr lang="en-US" altLang="ja-JP" dirty="0"/>
          </a:p>
          <a:p>
            <a:endParaRPr lang="en-US" altLang="ja-JP" dirty="0"/>
          </a:p>
          <a:p>
            <a:pPr marL="0" indent="0">
              <a:buNone/>
            </a:pPr>
            <a:r>
              <a:rPr lang="ja-JP" altLang="en-US" dirty="0"/>
              <a:t>③出席情報の公開</a:t>
            </a:r>
          </a:p>
        </p:txBody>
      </p:sp>
      <p:sp>
        <p:nvSpPr>
          <p:cNvPr id="3" name="正方形/長方形 2">
            <a:extLst>
              <a:ext uri="{FF2B5EF4-FFF2-40B4-BE49-F238E27FC236}">
                <a16:creationId xmlns:a16="http://schemas.microsoft.com/office/drawing/2014/main" id="{BE934D96-E9C4-4FDC-A57B-9AFC22AB0FE7}"/>
              </a:ext>
            </a:extLst>
          </p:cNvPr>
          <p:cNvSpPr/>
          <p:nvPr/>
        </p:nvSpPr>
        <p:spPr>
          <a:xfrm>
            <a:off x="1418813" y="2003427"/>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生徒</a:t>
            </a:r>
          </a:p>
        </p:txBody>
      </p:sp>
      <p:sp>
        <p:nvSpPr>
          <p:cNvPr id="19" name="正方形/長方形 18">
            <a:extLst>
              <a:ext uri="{FF2B5EF4-FFF2-40B4-BE49-F238E27FC236}">
                <a16:creationId xmlns:a16="http://schemas.microsoft.com/office/drawing/2014/main" id="{59C14DE2-3BA3-4448-BC4A-13ED9EBEA766}"/>
              </a:ext>
            </a:extLst>
          </p:cNvPr>
          <p:cNvSpPr/>
          <p:nvPr/>
        </p:nvSpPr>
        <p:spPr>
          <a:xfrm>
            <a:off x="5614593" y="2038216"/>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サーバ</a:t>
            </a:r>
            <a:endParaRPr kumimoji="1" lang="ja-JP" altLang="en-US" dirty="0"/>
          </a:p>
        </p:txBody>
      </p:sp>
      <p:sp>
        <p:nvSpPr>
          <p:cNvPr id="20" name="正方形/長方形 19">
            <a:extLst>
              <a:ext uri="{FF2B5EF4-FFF2-40B4-BE49-F238E27FC236}">
                <a16:creationId xmlns:a16="http://schemas.microsoft.com/office/drawing/2014/main" id="{7083B8DA-F89A-4BAB-AA1C-23B4424CC734}"/>
              </a:ext>
            </a:extLst>
          </p:cNvPr>
          <p:cNvSpPr/>
          <p:nvPr/>
        </p:nvSpPr>
        <p:spPr>
          <a:xfrm>
            <a:off x="1421410" y="4827657"/>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学校</a:t>
            </a:r>
            <a:endParaRPr kumimoji="1" lang="ja-JP" altLang="en-US" dirty="0"/>
          </a:p>
        </p:txBody>
      </p:sp>
      <p:sp>
        <p:nvSpPr>
          <p:cNvPr id="23" name="正方形/長方形 22">
            <a:extLst>
              <a:ext uri="{FF2B5EF4-FFF2-40B4-BE49-F238E27FC236}">
                <a16:creationId xmlns:a16="http://schemas.microsoft.com/office/drawing/2014/main" id="{EABDD444-ECA3-4127-AAC3-BF4C2272AA77}"/>
              </a:ext>
            </a:extLst>
          </p:cNvPr>
          <p:cNvSpPr/>
          <p:nvPr/>
        </p:nvSpPr>
        <p:spPr>
          <a:xfrm>
            <a:off x="5595824" y="4806424"/>
            <a:ext cx="2023533" cy="9757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ブロックチェーン</a:t>
            </a:r>
            <a:endParaRPr kumimoji="1" lang="ja-JP" altLang="en-US" dirty="0"/>
          </a:p>
        </p:txBody>
      </p:sp>
      <p:sp>
        <p:nvSpPr>
          <p:cNvPr id="5" name="矢印: 下 4">
            <a:extLst>
              <a:ext uri="{FF2B5EF4-FFF2-40B4-BE49-F238E27FC236}">
                <a16:creationId xmlns:a16="http://schemas.microsoft.com/office/drawing/2014/main" id="{BAEAC65F-B367-4E08-B3DD-589DDFA8D538}"/>
              </a:ext>
            </a:extLst>
          </p:cNvPr>
          <p:cNvSpPr/>
          <p:nvPr/>
        </p:nvSpPr>
        <p:spPr>
          <a:xfrm>
            <a:off x="6152225" y="3063545"/>
            <a:ext cx="948267" cy="1608666"/>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①</a:t>
            </a:r>
            <a:endParaRPr kumimoji="1" lang="ja-JP" altLang="en-US" dirty="0"/>
          </a:p>
        </p:txBody>
      </p:sp>
      <p:sp>
        <p:nvSpPr>
          <p:cNvPr id="7" name="矢印: 右 6">
            <a:extLst>
              <a:ext uri="{FF2B5EF4-FFF2-40B4-BE49-F238E27FC236}">
                <a16:creationId xmlns:a16="http://schemas.microsoft.com/office/drawing/2014/main" id="{B458126C-2C11-4CE4-A1D6-BC7724FD8FC9}"/>
              </a:ext>
            </a:extLst>
          </p:cNvPr>
          <p:cNvSpPr/>
          <p:nvPr/>
        </p:nvSpPr>
        <p:spPr>
          <a:xfrm>
            <a:off x="3635236" y="2077655"/>
            <a:ext cx="1786467" cy="797451"/>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solidFill>
                  <a:schemeClr val="tx1"/>
                </a:solidFill>
              </a:rPr>
              <a:t>出席情報</a:t>
            </a:r>
          </a:p>
        </p:txBody>
      </p:sp>
      <p:sp>
        <p:nvSpPr>
          <p:cNvPr id="24" name="矢印: 右 23">
            <a:extLst>
              <a:ext uri="{FF2B5EF4-FFF2-40B4-BE49-F238E27FC236}">
                <a16:creationId xmlns:a16="http://schemas.microsoft.com/office/drawing/2014/main" id="{6000E7EE-B1BD-4A23-AE10-E57FDD155215}"/>
              </a:ext>
            </a:extLst>
          </p:cNvPr>
          <p:cNvSpPr/>
          <p:nvPr/>
        </p:nvSpPr>
        <p:spPr>
          <a:xfrm flipH="1">
            <a:off x="3619879" y="5247455"/>
            <a:ext cx="1811866" cy="797451"/>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solidFill>
                  <a:schemeClr val="tx1"/>
                </a:solidFill>
              </a:rPr>
              <a:t>③</a:t>
            </a:r>
          </a:p>
        </p:txBody>
      </p:sp>
      <p:sp>
        <p:nvSpPr>
          <p:cNvPr id="25" name="矢印: 右 24">
            <a:extLst>
              <a:ext uri="{FF2B5EF4-FFF2-40B4-BE49-F238E27FC236}">
                <a16:creationId xmlns:a16="http://schemas.microsoft.com/office/drawing/2014/main" id="{C0DADF10-2713-4693-A63A-BAB02FD2E9CE}"/>
              </a:ext>
            </a:extLst>
          </p:cNvPr>
          <p:cNvSpPr/>
          <p:nvPr/>
        </p:nvSpPr>
        <p:spPr>
          <a:xfrm>
            <a:off x="3703173" y="4514588"/>
            <a:ext cx="1786467" cy="797451"/>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solidFill>
                  <a:schemeClr val="tx1"/>
                </a:solidFill>
              </a:rPr>
              <a:t>②</a:t>
            </a:r>
          </a:p>
        </p:txBody>
      </p:sp>
    </p:spTree>
    <p:extLst>
      <p:ext uri="{BB962C8B-B14F-4D97-AF65-F5344CB8AC3E}">
        <p14:creationId xmlns:p14="http://schemas.microsoft.com/office/powerpoint/2010/main" val="95236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5430A7-9E90-41E8-8B59-D0BC98A88CD9}"/>
              </a:ext>
            </a:extLst>
          </p:cNvPr>
          <p:cNvSpPr>
            <a:spLocks noGrp="1"/>
          </p:cNvSpPr>
          <p:nvPr>
            <p:ph type="title"/>
          </p:nvPr>
        </p:nvSpPr>
        <p:spPr/>
        <p:txBody>
          <a:bodyPr/>
          <a:lstStyle/>
          <a:p>
            <a:r>
              <a:rPr kumimoji="1" lang="ja-JP" altLang="en-US" dirty="0"/>
              <a:t>開発環境</a:t>
            </a:r>
          </a:p>
        </p:txBody>
      </p:sp>
      <p:sp>
        <p:nvSpPr>
          <p:cNvPr id="3" name="コンテンツ プレースホルダー 2">
            <a:extLst>
              <a:ext uri="{FF2B5EF4-FFF2-40B4-BE49-F238E27FC236}">
                <a16:creationId xmlns:a16="http://schemas.microsoft.com/office/drawing/2014/main" id="{9FFC964A-E9EE-4843-A03A-53C4AF77B469}"/>
              </a:ext>
            </a:extLst>
          </p:cNvPr>
          <p:cNvSpPr>
            <a:spLocks noGrp="1"/>
          </p:cNvSpPr>
          <p:nvPr>
            <p:ph idx="1"/>
          </p:nvPr>
        </p:nvSpPr>
        <p:spPr/>
        <p:txBody>
          <a:bodyPr/>
          <a:lstStyle/>
          <a:p>
            <a:endParaRPr kumimoji="1" lang="en-US" altLang="ja-JP" dirty="0"/>
          </a:p>
          <a:p>
            <a:r>
              <a:rPr lang="ja-JP" altLang="en-US" dirty="0"/>
              <a:t>使用プラットホームはイーサリアム。</a:t>
            </a:r>
            <a:endParaRPr lang="en-US" altLang="ja-JP" dirty="0"/>
          </a:p>
          <a:p>
            <a:endParaRPr kumimoji="1" lang="en-US" altLang="ja-JP" dirty="0"/>
          </a:p>
          <a:p>
            <a:r>
              <a:rPr lang="ja-JP" altLang="en-US" dirty="0"/>
              <a:t>ソースコードの記述は</a:t>
            </a:r>
            <a:r>
              <a:rPr lang="en-US" altLang="ja-JP" dirty="0"/>
              <a:t>Solidity</a:t>
            </a:r>
            <a:r>
              <a:rPr lang="ja-JP" altLang="en-US" dirty="0"/>
              <a:t>。</a:t>
            </a:r>
            <a:endParaRPr lang="en-US" altLang="ja-JP" dirty="0"/>
          </a:p>
          <a:p>
            <a:endParaRPr kumimoji="1" lang="en-US" altLang="ja-JP" dirty="0"/>
          </a:p>
          <a:p>
            <a:r>
              <a:rPr kumimoji="1" lang="ja-JP" altLang="en-US" dirty="0"/>
              <a:t>コンパイラバージョンは</a:t>
            </a:r>
            <a:r>
              <a:rPr kumimoji="1" lang="en-US" altLang="ja-JP" dirty="0"/>
              <a:t>0.4.15</a:t>
            </a:r>
            <a:r>
              <a:rPr kumimoji="1" lang="ja-JP" altLang="en-US" dirty="0"/>
              <a:t>。</a:t>
            </a:r>
          </a:p>
          <a:p>
            <a:endParaRPr kumimoji="1" lang="en-US" altLang="ja-JP" dirty="0"/>
          </a:p>
          <a:p>
            <a:r>
              <a:rPr lang="ja-JP" altLang="en-US" dirty="0"/>
              <a:t>開発環境は</a:t>
            </a:r>
            <a:r>
              <a:rPr lang="en-US" altLang="ja-JP" dirty="0"/>
              <a:t>Remix</a:t>
            </a:r>
            <a:r>
              <a:rPr lang="ja-JP" altLang="en-US" dirty="0"/>
              <a:t>。</a:t>
            </a:r>
            <a:endParaRPr lang="en-US" altLang="ja-JP" dirty="0"/>
          </a:p>
        </p:txBody>
      </p:sp>
    </p:spTree>
    <p:extLst>
      <p:ext uri="{BB962C8B-B14F-4D97-AF65-F5344CB8AC3E}">
        <p14:creationId xmlns:p14="http://schemas.microsoft.com/office/powerpoint/2010/main" val="337603320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35193</TotalTime>
  <Words>555</Words>
  <Application>Microsoft Office PowerPoint</Application>
  <PresentationFormat>ワイド画面</PresentationFormat>
  <Paragraphs>127</Paragraphs>
  <Slides>18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游ゴシック</vt:lpstr>
      <vt:lpstr>游ゴシック Light</vt:lpstr>
      <vt:lpstr>Arial</vt:lpstr>
      <vt:lpstr>Office テーマ</vt:lpstr>
      <vt:lpstr>ブロックチェーンを用いた 出席管理システムの提案</vt:lpstr>
      <vt:lpstr>研究背景</vt:lpstr>
      <vt:lpstr>研究目的</vt:lpstr>
      <vt:lpstr>ブロックチェーンとは</vt:lpstr>
      <vt:lpstr>ブロックチェーンの仕組み</vt:lpstr>
      <vt:lpstr>ブロックチェーンの改ざんについて</vt:lpstr>
      <vt:lpstr>出席管理システムの要件定義</vt:lpstr>
      <vt:lpstr>出席管理システムの概要</vt:lpstr>
      <vt:lpstr>開発環境</vt:lpstr>
      <vt:lpstr>プロトタイプ概要</vt:lpstr>
      <vt:lpstr>プロトタイプの実行結果⑴</vt:lpstr>
      <vt:lpstr>プロトタイプの実行結果⑵</vt:lpstr>
      <vt:lpstr>プロトタイプの実行結果⑶</vt:lpstr>
      <vt:lpstr>プロトタイプの実行結果⑷</vt:lpstr>
      <vt:lpstr>プロトタイプの実行結果⑸</vt:lpstr>
      <vt:lpstr>まとめ</vt:lpstr>
      <vt:lpstr>今後の課題</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ブロックチェーンを用いた 出席確認システムの実装</dc:title>
  <dc:creator>youtaiguishan6@gmail.com</dc:creator>
  <cp:lastModifiedBy>youtaiguishan6@gmail.com</cp:lastModifiedBy>
  <cp:revision>17</cp:revision>
  <dcterms:created xsi:type="dcterms:W3CDTF">2021-12-07T07:23:43Z</dcterms:created>
  <dcterms:modified xsi:type="dcterms:W3CDTF">2022-02-04T10:53:08Z</dcterms:modified>
</cp:coreProperties>
</file>