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7" r:id="rId5"/>
    <p:sldId id="278" r:id="rId6"/>
    <p:sldId id="281" r:id="rId7"/>
    <p:sldId id="282" r:id="rId8"/>
    <p:sldId id="283" r:id="rId9"/>
    <p:sldId id="285" r:id="rId10"/>
    <p:sldId id="286" r:id="rId11"/>
    <p:sldId id="264" r:id="rId12"/>
    <p:sldId id="284" r:id="rId13"/>
    <p:sldId id="279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AFC6D-2E2B-4966-883F-72E000180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D8FE4-0A8D-4300-9397-F40C85BF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5A694-544A-43A0-BFEE-6BD7BB5A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417FC4-0BF2-45DC-AB40-793DA745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9BE76-48B4-4187-9909-E22B9AB2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9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3283A-2E45-4C98-BF4F-AF7FA494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6AAD2E-AB29-4E00-8817-146B36BE1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2A593-1847-4B19-A2EC-D575386C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521BA3-B0BF-40FF-9D0C-3A2DFFBB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823B8-5B60-452D-A411-7E67E338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1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23E7E3-A76B-4794-A077-27B2FC328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E29990-0F7F-42F9-BA69-266196B01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5476F-5317-4CD5-91A9-16631E09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84644-14FA-4720-AEE0-33167439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4395A-16E4-416C-830D-FB142D63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2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B115F-E1E9-4394-B6D5-9BCA7AF8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ADBD2-A621-4A6E-B273-EE24A677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F97CC-9D5C-4975-BE4C-CCADFEA1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A1BD7-7BEB-4903-97D8-890A34D7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50E0A-08DA-427E-B432-7A9A0A1B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01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64C7E-893B-4B1A-BB57-0E32D009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87584D-4A6A-4B84-9AA1-263D8E7B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3B20F-3EA7-42DF-813A-F1844EB6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C0387-2D22-4763-B94E-EBF24659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BE5E01-9BBD-4A4D-9AB6-5C6AB528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61C90-AE3E-47FE-AE0E-10BF6C80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54354-8C19-43C1-AD8E-831246CA3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02F17-D538-4B61-A074-0506585C5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85A198-0B58-4F29-99F5-4E4345A4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D52D43-B237-4AA7-8C5B-E8703E69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2C5AC-8105-4DFE-AF2B-0C42213C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9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24971-6FB5-4466-9700-74D64C6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D4159C-1938-4BF7-85C4-8C2801ED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1DF79F-0350-46D7-AE49-A46D9DB2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BD29F2-C3C6-4CFC-B1AD-D5E96100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502A1A-CBCB-401D-9F2B-BDBB89024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56A3DE-A114-4B6E-AD3F-898EDFDC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60E8F9-106B-42B0-B968-D4284400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3F77F5-5E71-4FF4-9BEB-B250D0F9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73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D9563-43DF-4916-B8D2-F046E743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95B53B-1334-41C8-93D5-D34F40C9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241E64-03D2-4555-A430-6AC29993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5E657D-0C44-490E-BB06-A7972476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0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3C13BF-4E40-43D8-BD5B-181D3D3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E2725C-7DBD-4F8F-841F-46B02E06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5852F9-DB89-4857-BB59-35E9EA4E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3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61FD6-ECD8-46FE-85E0-1AB4BA08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2B35B-2E2E-4E99-887C-9D916C52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2DABE3-B6E7-4BC3-9AAC-9A7D838E0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9C0A83-16C5-4BE3-AB0B-2C6AD31E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64C5E-60E6-48C2-B516-68C2885E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11131D-F965-4E8F-A535-436FA85E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8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D3A0-25EB-447C-90DB-E013230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3CF9DC6-9770-43F0-A656-B3145F6A0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08E31B-6A48-43EA-9240-3AD1999C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1CE6A9-F5E0-4F72-9E52-52FCC31B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CEDE20-30C0-40BE-817F-52C95E6D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F7C40-3BF4-4C48-BE9A-E3D4414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2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E51E52-F62F-4676-8A39-D97E7A37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ECCD78-ADAD-4950-AB59-D80D96418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6DFFB-89E8-48DC-B601-799D0C492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80D7-744D-455B-B837-A6E5841C87DA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31D960-28C4-4BEE-A2F1-19BB31F92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2CE81-6D96-45BE-B9F5-FF547C3A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6298-1293-46A7-95C0-A36C74A28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68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911F2-6C16-42A5-869D-A65F3F449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ブロックチェーンを用いた</a:t>
            </a:r>
            <a:br>
              <a:rPr kumimoji="1" lang="en-US" altLang="ja-JP" sz="4800" dirty="0"/>
            </a:br>
            <a:r>
              <a:rPr kumimoji="1" lang="ja-JP" altLang="en-US" sz="4800" dirty="0"/>
              <a:t>電子投票システムの設計と実装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3553FB-829B-4AB0-82ED-480C6316D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塚田研究室 </a:t>
            </a:r>
            <a:r>
              <a:rPr kumimoji="1" lang="en-US" altLang="ja-JP" dirty="0"/>
              <a:t>218K6078</a:t>
            </a:r>
          </a:p>
          <a:p>
            <a:pPr algn="r"/>
            <a:r>
              <a:rPr lang="ja-JP" altLang="en-US" dirty="0"/>
              <a:t>檜山 祐太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074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5118C-01F1-4F6F-BAC2-1CA75AD3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72" y="372874"/>
            <a:ext cx="11391255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提案する電子投票システムの概要⑶開票フェーズ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A3E283-12C3-48B2-BF48-0D04D06FC316}"/>
              </a:ext>
            </a:extLst>
          </p:cNvPr>
          <p:cNvSpPr/>
          <p:nvPr/>
        </p:nvSpPr>
        <p:spPr>
          <a:xfrm>
            <a:off x="6055326" y="2986030"/>
            <a:ext cx="2061920" cy="1139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ブロックチェーン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A1DE8E-AA00-408F-95A3-FCCB03074CC1}"/>
              </a:ext>
            </a:extLst>
          </p:cNvPr>
          <p:cNvSpPr/>
          <p:nvPr/>
        </p:nvSpPr>
        <p:spPr>
          <a:xfrm>
            <a:off x="2016065" y="2986036"/>
            <a:ext cx="2058691" cy="1139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集計サーバ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13E704-AB3A-4AC4-BC1E-BDD52A021E06}"/>
              </a:ext>
            </a:extLst>
          </p:cNvPr>
          <p:cNvCxnSpPr>
            <a:cxnSpLocks/>
          </p:cNvCxnSpPr>
          <p:nvPr/>
        </p:nvCxnSpPr>
        <p:spPr>
          <a:xfrm>
            <a:off x="4050223" y="3338579"/>
            <a:ext cx="1984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AA8FC28-65D9-497A-8AF4-B0FCCBAA1ADC}"/>
              </a:ext>
            </a:extLst>
          </p:cNvPr>
          <p:cNvSpPr/>
          <p:nvPr/>
        </p:nvSpPr>
        <p:spPr>
          <a:xfrm>
            <a:off x="4332095" y="2658065"/>
            <a:ext cx="1423913" cy="457563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⑨開票要求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0E64EA0-6285-42FD-8BC2-FACD07B78613}"/>
              </a:ext>
            </a:extLst>
          </p:cNvPr>
          <p:cNvCxnSpPr>
            <a:cxnSpLocks/>
          </p:cNvCxnSpPr>
          <p:nvPr/>
        </p:nvCxnSpPr>
        <p:spPr>
          <a:xfrm flipH="1">
            <a:off x="4053452" y="3698913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76B36901-B599-4D08-9934-41235E38FCFE}"/>
              </a:ext>
            </a:extLst>
          </p:cNvPr>
          <p:cNvSpPr/>
          <p:nvPr/>
        </p:nvSpPr>
        <p:spPr>
          <a:xfrm>
            <a:off x="4567801" y="3993381"/>
            <a:ext cx="949271" cy="488845"/>
          </a:xfrm>
          <a:prstGeom prst="wedgeRoundRectCallout">
            <a:avLst>
              <a:gd name="adj1" fmla="val -21375"/>
              <a:gd name="adj2" fmla="val -768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⑩</a:t>
            </a:r>
            <a:r>
              <a:rPr kumimoji="1" lang="ja-JP" altLang="en-US" dirty="0">
                <a:solidFill>
                  <a:schemeClr val="tx1"/>
                </a:solidFill>
              </a:rPr>
              <a:t>開票</a:t>
            </a:r>
          </a:p>
        </p:txBody>
      </p:sp>
    </p:spTree>
    <p:extLst>
      <p:ext uri="{BB962C8B-B14F-4D97-AF65-F5344CB8AC3E}">
        <p14:creationId xmlns:p14="http://schemas.microsoft.com/office/powerpoint/2010/main" val="133135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862B8-AE3F-4B3F-9303-9D6376EC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プロトタイプの作成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288D7-3B61-4300-BB3D-8F53FC95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イーサリアムを使用。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ソースコードの記述には</a:t>
            </a:r>
            <a:r>
              <a:rPr kumimoji="1" lang="en-US" altLang="ja-JP" dirty="0"/>
              <a:t>Solidity</a:t>
            </a:r>
            <a:r>
              <a:rPr kumimoji="1" lang="ja-JP" altLang="en-US" dirty="0"/>
              <a:t>言語。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開発環境は</a:t>
            </a:r>
            <a:r>
              <a:rPr kumimoji="1" lang="en-US" altLang="ja-JP" dirty="0"/>
              <a:t>Remix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4014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DFF90-90F0-49DF-9345-17FC2BA7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Remix</a:t>
            </a:r>
            <a:endParaRPr kumimoji="1" lang="ja-JP" altLang="en-US" dirty="0"/>
          </a:p>
        </p:txBody>
      </p:sp>
      <p:pic>
        <p:nvPicPr>
          <p:cNvPr id="7" name="図 6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3303E88D-8A2A-4164-88A4-5A95369D0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" b="4407"/>
          <a:stretch/>
        </p:blipFill>
        <p:spPr>
          <a:xfrm>
            <a:off x="838200" y="1446131"/>
            <a:ext cx="9317064" cy="50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3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3D58C-D499-4868-89B4-67120F75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868E12-3916-4607-BD65-744976E9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ブロックチェーンを用いた電子投票システム</a:t>
            </a:r>
            <a:r>
              <a:rPr lang="ja-JP" altLang="en-US" dirty="0"/>
              <a:t>の基本設計を　行った。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設計を詳細化し、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Solidity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言語を使用したプロトタイプを作成　するとともに課題を見つけ、その改良策を模索したい。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892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9C384-A6BD-4E76-A2A1-E7E9339E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0C5FE6-3D64-454D-B4A6-9AB2CBE2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佐藤 雅史、長谷川 佳祐、佐古 和恵、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並木 悠太、梶ヶ谷 圭佑、松尾 真一郎（２０１８）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『</a:t>
            </a:r>
            <a:r>
              <a:rPr kumimoji="1" lang="ja-JP" altLang="en-US" dirty="0"/>
              <a:t>ブロックチェーン技術の教科書</a:t>
            </a:r>
            <a:r>
              <a:rPr kumimoji="1" lang="en-US" altLang="ja-JP" dirty="0"/>
              <a:t>』</a:t>
            </a:r>
          </a:p>
          <a:p>
            <a:pPr marL="0" indent="0">
              <a:buNone/>
            </a:pPr>
            <a:r>
              <a:rPr kumimoji="1" lang="ja-JP" altLang="en-US" dirty="0"/>
              <a:t>　株式会社　シーアンドアール研究所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1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F9F03-D83E-4945-8BA0-C93473B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3F860A-4591-4374-B6A5-0116ACD3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世界各国で開発・実装が行われている電子投票システムは　　第三者の攻撃による改ざんの危険性があ</a:t>
            </a:r>
            <a:r>
              <a:rPr lang="ja-JP" altLang="en-US" dirty="0"/>
              <a:t>る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改ざんが困難であるブロックチェーンに注目し、　　　　　　　電子投票システムの設計と実装をしたいと考えた。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935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F9C19-B3A0-4F86-8507-DDB1791A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8734E-1CEE-45D7-A0A1-D342AC0E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ブロックチェーンを用いた電子投票システムの設計と実装を　行い、課題を見つけ改良する。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02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C02B1-CD19-4F8B-9802-B0AAA9E1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66485ED-935A-4C5B-B5F3-CCD18CCA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暗号通貨などのデジタルな資産の移転や取引などの履歴データを複数の利用者と管理者によって共有される仕組みのこと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A40585D-43DF-4910-B211-97DCD4824D8E}"/>
              </a:ext>
            </a:extLst>
          </p:cNvPr>
          <p:cNvGrpSpPr/>
          <p:nvPr/>
        </p:nvGrpSpPr>
        <p:grpSpPr>
          <a:xfrm>
            <a:off x="838200" y="2774316"/>
            <a:ext cx="8454041" cy="3718559"/>
            <a:chOff x="964275" y="1911927"/>
            <a:chExt cx="8454041" cy="371855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03CA38C-ED2B-4147-B755-02959D1C3636}"/>
                </a:ext>
              </a:extLst>
            </p:cNvPr>
            <p:cNvSpPr/>
            <p:nvPr/>
          </p:nvSpPr>
          <p:spPr>
            <a:xfrm>
              <a:off x="964275" y="1911927"/>
              <a:ext cx="2069869" cy="10834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ブロックチェーン（台帳）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565380D-F1D3-431E-A142-254D41A9E487}"/>
                </a:ext>
              </a:extLst>
            </p:cNvPr>
            <p:cNvSpPr/>
            <p:nvPr/>
          </p:nvSpPr>
          <p:spPr>
            <a:xfrm>
              <a:off x="7348447" y="4547060"/>
              <a:ext cx="2069869" cy="10834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ブロックチェーン（台帳）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626CB3-4B0B-47E6-B48F-D00AEC63E604}"/>
                </a:ext>
              </a:extLst>
            </p:cNvPr>
            <p:cNvSpPr/>
            <p:nvPr/>
          </p:nvSpPr>
          <p:spPr>
            <a:xfrm>
              <a:off x="7348447" y="1911927"/>
              <a:ext cx="2069869" cy="10834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ブロックチェーン（台帳）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85D5699-DE20-4F89-A716-D0F487FACF02}"/>
                </a:ext>
              </a:extLst>
            </p:cNvPr>
            <p:cNvSpPr/>
            <p:nvPr/>
          </p:nvSpPr>
          <p:spPr>
            <a:xfrm>
              <a:off x="4156361" y="1911927"/>
              <a:ext cx="2069869" cy="10834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ブロックチェーン（台帳）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13A69F3-1D8D-4877-BE62-CA86C6A613F5}"/>
                </a:ext>
              </a:extLst>
            </p:cNvPr>
            <p:cNvSpPr/>
            <p:nvPr/>
          </p:nvSpPr>
          <p:spPr>
            <a:xfrm>
              <a:off x="4156361" y="4547060"/>
              <a:ext cx="2069869" cy="10834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ブロックチェーン（台帳）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C5433C-EED5-462D-890B-F5FE0FA7216E}"/>
                </a:ext>
              </a:extLst>
            </p:cNvPr>
            <p:cNvSpPr/>
            <p:nvPr/>
          </p:nvSpPr>
          <p:spPr>
            <a:xfrm>
              <a:off x="964275" y="4547060"/>
              <a:ext cx="2069869" cy="10834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ブロックチェーン（台帳）</a:t>
              </a: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6D2FD55-CAE4-43E1-A2B8-745161005D5F}"/>
                </a:ext>
              </a:extLst>
            </p:cNvPr>
            <p:cNvCxnSpPr>
              <a:cxnSpLocks/>
              <a:stCxn id="12" idx="1"/>
              <a:endCxn id="5" idx="3"/>
            </p:cNvCxnSpPr>
            <p:nvPr/>
          </p:nvCxnSpPr>
          <p:spPr>
            <a:xfrm flipH="1">
              <a:off x="3034144" y="2453640"/>
              <a:ext cx="11222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5BFCFCFE-8D56-4ABD-9174-654683DB1138}"/>
                </a:ext>
              </a:extLst>
            </p:cNvPr>
            <p:cNvCxnSpPr>
              <a:cxnSpLocks/>
              <a:stCxn id="14" idx="0"/>
              <a:endCxn id="5" idx="2"/>
            </p:cNvCxnSpPr>
            <p:nvPr/>
          </p:nvCxnSpPr>
          <p:spPr>
            <a:xfrm flipV="1">
              <a:off x="1999210" y="2995353"/>
              <a:ext cx="0" cy="15517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C16AB3B-D44A-4E40-9EAD-404C63876B25}"/>
                </a:ext>
              </a:extLst>
            </p:cNvPr>
            <p:cNvCxnSpPr>
              <a:cxnSpLocks/>
              <a:stCxn id="13" idx="1"/>
              <a:endCxn id="14" idx="3"/>
            </p:cNvCxnSpPr>
            <p:nvPr/>
          </p:nvCxnSpPr>
          <p:spPr>
            <a:xfrm flipH="1">
              <a:off x="3034144" y="5088773"/>
              <a:ext cx="11222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E4CE7A35-F588-4665-BE1F-B8715D21D5E1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6226230" y="5088773"/>
              <a:ext cx="11222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11E76359-88C2-45CF-A0E0-DE48088757A9}"/>
                </a:ext>
              </a:extLst>
            </p:cNvPr>
            <p:cNvCxnSpPr>
              <a:cxnSpLocks/>
              <a:stCxn id="11" idx="1"/>
              <a:endCxn id="12" idx="3"/>
            </p:cNvCxnSpPr>
            <p:nvPr/>
          </p:nvCxnSpPr>
          <p:spPr>
            <a:xfrm flipH="1">
              <a:off x="6226230" y="2453640"/>
              <a:ext cx="11222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451274E1-7DF9-4795-A1AC-29E6C1DB9060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8383382" y="2995353"/>
              <a:ext cx="0" cy="14852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C5037740-41D7-4286-9015-1BEC3B09A8AB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flipV="1">
              <a:off x="5191296" y="2995353"/>
              <a:ext cx="0" cy="15517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DFD86FB-FF50-46C6-A1FF-F2674E4D89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144" y="2995354"/>
              <a:ext cx="4314303" cy="15461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81F074B-E309-45FE-AC9A-B3F76E8AB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7524" y="2995353"/>
              <a:ext cx="4330923" cy="15461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B6DDCA95-9639-40AD-97C0-68C23DA71B49}"/>
                </a:ext>
              </a:extLst>
            </p:cNvPr>
            <p:cNvSpPr/>
            <p:nvPr/>
          </p:nvSpPr>
          <p:spPr>
            <a:xfrm>
              <a:off x="3632662" y="3429000"/>
              <a:ext cx="3100647" cy="7107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同じ台帳の情報を持ち合う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7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0DCA7-B22F-4810-AC83-8A9F9C7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ブロックチェーンの仕組み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A12882-68C1-4FED-B803-714E73D983C8}"/>
              </a:ext>
            </a:extLst>
          </p:cNvPr>
          <p:cNvGrpSpPr/>
          <p:nvPr/>
        </p:nvGrpSpPr>
        <p:grpSpPr>
          <a:xfrm>
            <a:off x="1188720" y="2219497"/>
            <a:ext cx="2992582" cy="2834635"/>
            <a:chOff x="1188720" y="2219497"/>
            <a:chExt cx="2992582" cy="283463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2B0FBAD-C70C-4267-8109-7386AEC74A33}"/>
                </a:ext>
              </a:extLst>
            </p:cNvPr>
            <p:cNvSpPr/>
            <p:nvPr/>
          </p:nvSpPr>
          <p:spPr>
            <a:xfrm>
              <a:off x="1188720" y="2219497"/>
              <a:ext cx="2992582" cy="28346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A252EE0-EF6E-475E-A10D-E369747DF25C}"/>
                </a:ext>
              </a:extLst>
            </p:cNvPr>
            <p:cNvSpPr/>
            <p:nvPr/>
          </p:nvSpPr>
          <p:spPr>
            <a:xfrm>
              <a:off x="1542011" y="2415618"/>
              <a:ext cx="2286000" cy="739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61BFFB9-B633-48F5-A946-AB98F7A81A20}"/>
                </a:ext>
              </a:extLst>
            </p:cNvPr>
            <p:cNvSpPr/>
            <p:nvPr/>
          </p:nvSpPr>
          <p:spPr>
            <a:xfrm>
              <a:off x="1543396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FE7845C-1BE6-439B-8E2A-3250E1FAF975}"/>
                </a:ext>
              </a:extLst>
            </p:cNvPr>
            <p:cNvSpPr/>
            <p:nvPr/>
          </p:nvSpPr>
          <p:spPr>
            <a:xfrm>
              <a:off x="2180272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BC45796-6C79-44CA-8EC6-A4056189CFA2}"/>
                </a:ext>
              </a:extLst>
            </p:cNvPr>
            <p:cNvSpPr/>
            <p:nvPr/>
          </p:nvSpPr>
          <p:spPr>
            <a:xfrm>
              <a:off x="2787968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11491DB-9E99-4DF4-9F93-16C67A8285EB}"/>
                </a:ext>
              </a:extLst>
            </p:cNvPr>
            <p:cNvSpPr/>
            <p:nvPr/>
          </p:nvSpPr>
          <p:spPr>
            <a:xfrm>
              <a:off x="3424844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8CB9DB5-0081-401C-BC4E-13D674E090C1}"/>
              </a:ext>
            </a:extLst>
          </p:cNvPr>
          <p:cNvGrpSpPr/>
          <p:nvPr/>
        </p:nvGrpSpPr>
        <p:grpSpPr>
          <a:xfrm>
            <a:off x="4674524" y="2219497"/>
            <a:ext cx="2992582" cy="2834635"/>
            <a:chOff x="4674524" y="2219497"/>
            <a:chExt cx="2992582" cy="2834635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DA66A58-127B-4386-98D3-929994315B3B}"/>
                </a:ext>
              </a:extLst>
            </p:cNvPr>
            <p:cNvSpPr/>
            <p:nvPr/>
          </p:nvSpPr>
          <p:spPr>
            <a:xfrm>
              <a:off x="4674524" y="2219497"/>
              <a:ext cx="2992582" cy="28346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B03B05B-BBD8-407E-9754-FF0FB10D29B4}"/>
                </a:ext>
              </a:extLst>
            </p:cNvPr>
            <p:cNvSpPr/>
            <p:nvPr/>
          </p:nvSpPr>
          <p:spPr>
            <a:xfrm>
              <a:off x="5027815" y="2415617"/>
              <a:ext cx="2286000" cy="739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8D16DF4-4764-4AF2-9163-9BDBACA5B48C}"/>
                </a:ext>
              </a:extLst>
            </p:cNvPr>
            <p:cNvSpPr/>
            <p:nvPr/>
          </p:nvSpPr>
          <p:spPr>
            <a:xfrm>
              <a:off x="5023917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0BF5095-871E-4E2A-AB80-3812D4E22C1F}"/>
                </a:ext>
              </a:extLst>
            </p:cNvPr>
            <p:cNvSpPr/>
            <p:nvPr/>
          </p:nvSpPr>
          <p:spPr>
            <a:xfrm>
              <a:off x="5658722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DDD0A8B-3076-49DF-A053-62EFD695FCC7}"/>
                </a:ext>
              </a:extLst>
            </p:cNvPr>
            <p:cNvSpPr/>
            <p:nvPr/>
          </p:nvSpPr>
          <p:spPr>
            <a:xfrm>
              <a:off x="6281744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F59992A-1324-4FDB-ACB8-2DCCE4B7BB12}"/>
                </a:ext>
              </a:extLst>
            </p:cNvPr>
            <p:cNvSpPr/>
            <p:nvPr/>
          </p:nvSpPr>
          <p:spPr>
            <a:xfrm>
              <a:off x="6910648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2BBA107-A863-4626-85AD-0C1FBAD1B7E4}"/>
              </a:ext>
            </a:extLst>
          </p:cNvPr>
          <p:cNvGrpSpPr/>
          <p:nvPr/>
        </p:nvGrpSpPr>
        <p:grpSpPr>
          <a:xfrm>
            <a:off x="8143703" y="2219496"/>
            <a:ext cx="2992582" cy="2834630"/>
            <a:chOff x="8143703" y="2219496"/>
            <a:chExt cx="2992582" cy="283463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F34B07F-DEA7-48DE-A7FD-14AA3FF1E61A}"/>
                </a:ext>
              </a:extLst>
            </p:cNvPr>
            <p:cNvSpPr/>
            <p:nvPr/>
          </p:nvSpPr>
          <p:spPr>
            <a:xfrm>
              <a:off x="8143703" y="2219496"/>
              <a:ext cx="2992582" cy="28346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915EC99-41C2-4222-9F99-9E43F8233F56}"/>
                </a:ext>
              </a:extLst>
            </p:cNvPr>
            <p:cNvSpPr/>
            <p:nvPr/>
          </p:nvSpPr>
          <p:spPr>
            <a:xfrm>
              <a:off x="8496994" y="2415616"/>
              <a:ext cx="2286000" cy="739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E000FB2-0589-4717-A2D5-373DA6F4DF6A}"/>
                </a:ext>
              </a:extLst>
            </p:cNvPr>
            <p:cNvSpPr/>
            <p:nvPr/>
          </p:nvSpPr>
          <p:spPr>
            <a:xfrm>
              <a:off x="8496994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5593C9-6E62-46F1-B233-1B6A9FF7345B}"/>
                </a:ext>
              </a:extLst>
            </p:cNvPr>
            <p:cNvSpPr/>
            <p:nvPr/>
          </p:nvSpPr>
          <p:spPr>
            <a:xfrm>
              <a:off x="9138460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E0DC9F6-A091-4C77-8B39-935DB8E1E1D9}"/>
                </a:ext>
              </a:extLst>
            </p:cNvPr>
            <p:cNvSpPr/>
            <p:nvPr/>
          </p:nvSpPr>
          <p:spPr>
            <a:xfrm>
              <a:off x="9779926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1F6B8CF-5136-419E-BBD7-A34D46226851}"/>
                </a:ext>
              </a:extLst>
            </p:cNvPr>
            <p:cNvSpPr/>
            <p:nvPr/>
          </p:nvSpPr>
          <p:spPr>
            <a:xfrm>
              <a:off x="10379827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837C3C2-1A09-4E1A-996D-29C25FB13C8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2262" y="2785534"/>
            <a:ext cx="1109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626B8CD-4AB3-4EE9-A695-0006B3339AE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81302" y="2785534"/>
            <a:ext cx="84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AA457EE-3EAA-4BA3-9AC8-B12A93CC348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667106" y="2785532"/>
            <a:ext cx="829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BD4887F-1BC1-4D9A-A1D0-9CEFA188330F}"/>
              </a:ext>
            </a:extLst>
          </p:cNvPr>
          <p:cNvCxnSpPr>
            <a:cxnSpLocks/>
          </p:cNvCxnSpPr>
          <p:nvPr/>
        </p:nvCxnSpPr>
        <p:spPr>
          <a:xfrm>
            <a:off x="11136285" y="2785532"/>
            <a:ext cx="69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3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9E344-2202-4969-843E-43F8023E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Proof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Work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8F1D7FC-24C5-411F-A4A6-21D447B9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47881" cy="4528111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ブロックの生成には大量のハッシュ計算が必要で、生成できた者には報酬が与えられる。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報酬を得たい複数のコンピュータ</a:t>
            </a:r>
            <a:r>
              <a:rPr kumimoji="1" lang="ja-JP" altLang="en-US" dirty="0"/>
              <a:t>同士のハッシュ値計算の競争のこと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998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B54B9-4020-4821-A783-48A29576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ブロックチェーンの改ざんについて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F3B2F3-28F8-4653-82FE-3BFC95E058DC}"/>
              </a:ext>
            </a:extLst>
          </p:cNvPr>
          <p:cNvSpPr/>
          <p:nvPr/>
        </p:nvSpPr>
        <p:spPr>
          <a:xfrm>
            <a:off x="1468582" y="1690688"/>
            <a:ext cx="2593571" cy="20001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ブロック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156F0D-EE24-49B8-A629-D7E9006BE2DA}"/>
              </a:ext>
            </a:extLst>
          </p:cNvPr>
          <p:cNvSpPr/>
          <p:nvPr/>
        </p:nvSpPr>
        <p:spPr>
          <a:xfrm>
            <a:off x="1826030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8AF1F4-EFA2-475E-A815-3D3D49B4CCBA}"/>
              </a:ext>
            </a:extLst>
          </p:cNvPr>
          <p:cNvSpPr/>
          <p:nvPr/>
        </p:nvSpPr>
        <p:spPr>
          <a:xfrm>
            <a:off x="2586644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kumimoji="1" lang="en-US" altLang="ja-JP" dirty="0"/>
              <a:t>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7702B8-6E3C-48B0-8506-908889A30EF7}"/>
              </a:ext>
            </a:extLst>
          </p:cNvPr>
          <p:cNvSpPr/>
          <p:nvPr/>
        </p:nvSpPr>
        <p:spPr>
          <a:xfrm>
            <a:off x="3327862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0971F4-499E-4CE3-BC90-16E7B9BCCF02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062153" y="2690770"/>
            <a:ext cx="566651" cy="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E9C10CA-01E2-49D6-AAAD-99B4BC5738D6}"/>
              </a:ext>
            </a:extLst>
          </p:cNvPr>
          <p:cNvSpPr/>
          <p:nvPr/>
        </p:nvSpPr>
        <p:spPr>
          <a:xfrm>
            <a:off x="4628804" y="1690691"/>
            <a:ext cx="2593571" cy="2000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dirty="0"/>
              <a:t>ブロック</a:t>
            </a:r>
            <a:r>
              <a:rPr lang="en-US" altLang="ja-JP" dirty="0"/>
              <a:t>2a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A4D3A5-052D-4F5F-BEBE-8D62E96DDE2F}"/>
              </a:ext>
            </a:extLst>
          </p:cNvPr>
          <p:cNvSpPr/>
          <p:nvPr/>
        </p:nvSpPr>
        <p:spPr>
          <a:xfrm>
            <a:off x="4924601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BF4BF73-0C83-491F-B05D-6DEE7854C9E1}"/>
              </a:ext>
            </a:extLst>
          </p:cNvPr>
          <p:cNvSpPr/>
          <p:nvPr/>
        </p:nvSpPr>
        <p:spPr>
          <a:xfrm>
            <a:off x="5695605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lang="en-US" altLang="ja-JP" dirty="0"/>
              <a:t>6</a:t>
            </a:r>
            <a:endParaRPr kumimoji="1"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B9365FB-3CB6-43A3-B9C4-1683889D755E}"/>
              </a:ext>
            </a:extLst>
          </p:cNvPr>
          <p:cNvSpPr/>
          <p:nvPr/>
        </p:nvSpPr>
        <p:spPr>
          <a:xfrm>
            <a:off x="6461761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CD8BE8-6816-460A-865E-E3F5E5E62C65}"/>
              </a:ext>
            </a:extLst>
          </p:cNvPr>
          <p:cNvSpPr/>
          <p:nvPr/>
        </p:nvSpPr>
        <p:spPr>
          <a:xfrm>
            <a:off x="4628804" y="4034880"/>
            <a:ext cx="2593571" cy="2000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ブロック</a:t>
            </a:r>
            <a:r>
              <a:rPr kumimoji="1" lang="en-US" altLang="ja-JP" dirty="0"/>
              <a:t>2b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5145D5B-FF80-4790-A3AC-8A96D0E8A6BD}"/>
              </a:ext>
            </a:extLst>
          </p:cNvPr>
          <p:cNvSpPr/>
          <p:nvPr/>
        </p:nvSpPr>
        <p:spPr>
          <a:xfrm>
            <a:off x="4885807" y="4149672"/>
            <a:ext cx="500148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8093050-75DA-46FE-8FD2-8D2E14BF0AC5}"/>
              </a:ext>
            </a:extLst>
          </p:cNvPr>
          <p:cNvSpPr/>
          <p:nvPr/>
        </p:nvSpPr>
        <p:spPr>
          <a:xfrm>
            <a:off x="5704609" y="4149672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lang="ja-JP" altLang="en-US" dirty="0"/>
              <a:t>５</a:t>
            </a:r>
            <a:endParaRPr kumimoji="1"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5D0F1F1-CBC8-4336-AEB0-B46DCE86EC68}"/>
              </a:ext>
            </a:extLst>
          </p:cNvPr>
          <p:cNvSpPr/>
          <p:nvPr/>
        </p:nvSpPr>
        <p:spPr>
          <a:xfrm>
            <a:off x="6461761" y="4149672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lang="ja-JP" altLang="en-US" dirty="0"/>
              <a:t>６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AF0031F-4C0F-49D4-89EC-054268D85C36}"/>
              </a:ext>
            </a:extLst>
          </p:cNvPr>
          <p:cNvSpPr/>
          <p:nvPr/>
        </p:nvSpPr>
        <p:spPr>
          <a:xfrm>
            <a:off x="7847214" y="1690690"/>
            <a:ext cx="2593571" cy="20001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ブロック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6F54B81-D10D-4BF8-B0D5-A4B2D681221A}"/>
              </a:ext>
            </a:extLst>
          </p:cNvPr>
          <p:cNvSpPr/>
          <p:nvPr/>
        </p:nvSpPr>
        <p:spPr>
          <a:xfrm>
            <a:off x="8165868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取引情報８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D9CCF62-2866-4F52-BE51-50DC59C919CA}"/>
              </a:ext>
            </a:extLst>
          </p:cNvPr>
          <p:cNvSpPr/>
          <p:nvPr/>
        </p:nvSpPr>
        <p:spPr>
          <a:xfrm>
            <a:off x="8930642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取引情報９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DC4D8FC-B8AA-46AD-A655-4C02BE0BB695}"/>
              </a:ext>
            </a:extLst>
          </p:cNvPr>
          <p:cNvSpPr/>
          <p:nvPr/>
        </p:nvSpPr>
        <p:spPr>
          <a:xfrm>
            <a:off x="9676011" y="1802925"/>
            <a:ext cx="441960" cy="1398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取引情報</a:t>
            </a:r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9F4F8C1-BEDB-4A38-B9CE-EE22C266EAB2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7222375" y="2690771"/>
            <a:ext cx="624839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CB25AD1-5254-40E2-956B-91995699F1CB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4062153" y="2690770"/>
            <a:ext cx="566651" cy="234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F31D12B-27A1-4359-9970-1CBCD09F225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8200" y="2690770"/>
            <a:ext cx="630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BBEC3A7-E5CA-40A2-B0BD-21BD03B82C3D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0440785" y="2690770"/>
            <a:ext cx="5805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3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ADD506-93E2-4BD0-A348-306677EE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4738"/>
            <a:ext cx="114300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提案する電子投票システムの概要⑴投票フェーズ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83E02-9C44-4F94-B3D2-9D17ED01823C}"/>
              </a:ext>
            </a:extLst>
          </p:cNvPr>
          <p:cNvSpPr/>
          <p:nvPr/>
        </p:nvSpPr>
        <p:spPr>
          <a:xfrm>
            <a:off x="4533254" y="2375415"/>
            <a:ext cx="2016070" cy="1139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投票サーバ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6EF65D-75F2-4FC5-B0F6-0F0FC864B833}"/>
              </a:ext>
            </a:extLst>
          </p:cNvPr>
          <p:cNvSpPr/>
          <p:nvPr/>
        </p:nvSpPr>
        <p:spPr>
          <a:xfrm>
            <a:off x="8333568" y="2375415"/>
            <a:ext cx="2105187" cy="1139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有権者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候補者データベース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FE8DA15-8A46-4D3A-B6A6-9608BE9E68F7}"/>
              </a:ext>
            </a:extLst>
          </p:cNvPr>
          <p:cNvSpPr/>
          <p:nvPr/>
        </p:nvSpPr>
        <p:spPr>
          <a:xfrm>
            <a:off x="974455" y="2375415"/>
            <a:ext cx="1774555" cy="113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投票者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AFDDF11-2A72-46BF-8CB6-460B944EF4D4}"/>
              </a:ext>
            </a:extLst>
          </p:cNvPr>
          <p:cNvSpPr/>
          <p:nvPr/>
        </p:nvSpPr>
        <p:spPr>
          <a:xfrm>
            <a:off x="4533254" y="5083726"/>
            <a:ext cx="2061920" cy="1139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ブロックチェーン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928D4F3-85D3-4166-851A-243D509D8FC1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749010" y="2944977"/>
            <a:ext cx="17842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DC4EFA5-0E56-4C91-809E-B4FFCCD0B269}"/>
              </a:ext>
            </a:extLst>
          </p:cNvPr>
          <p:cNvCxnSpPr>
            <a:cxnSpLocks/>
          </p:cNvCxnSpPr>
          <p:nvPr/>
        </p:nvCxnSpPr>
        <p:spPr>
          <a:xfrm>
            <a:off x="6559010" y="2766446"/>
            <a:ext cx="177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F77FEC5-79DD-4951-9F4A-EB06110A779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541289" y="3514539"/>
            <a:ext cx="22925" cy="156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D9A8147-DF5D-4B66-97C3-5816EAAC89B1}"/>
              </a:ext>
            </a:extLst>
          </p:cNvPr>
          <p:cNvCxnSpPr>
            <a:cxnSpLocks/>
          </p:cNvCxnSpPr>
          <p:nvPr/>
        </p:nvCxnSpPr>
        <p:spPr>
          <a:xfrm flipH="1">
            <a:off x="6549324" y="3140493"/>
            <a:ext cx="177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6F2713F2-E8D4-4EBB-9E90-1CB533D57483}"/>
              </a:ext>
            </a:extLst>
          </p:cNvPr>
          <p:cNvSpPr/>
          <p:nvPr/>
        </p:nvSpPr>
        <p:spPr>
          <a:xfrm>
            <a:off x="2927556" y="2142475"/>
            <a:ext cx="1431014" cy="516147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①投票要求</a:t>
            </a:r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AEA6050B-CCFD-4433-8E6E-1399E9C52D0B}"/>
              </a:ext>
            </a:extLst>
          </p:cNvPr>
          <p:cNvSpPr/>
          <p:nvPr/>
        </p:nvSpPr>
        <p:spPr>
          <a:xfrm>
            <a:off x="6900616" y="2064347"/>
            <a:ext cx="966063" cy="477728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②参照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194F0A23-FC2F-4A70-80B8-4EDCAD1F1328}"/>
              </a:ext>
            </a:extLst>
          </p:cNvPr>
          <p:cNvSpPr/>
          <p:nvPr/>
        </p:nvSpPr>
        <p:spPr>
          <a:xfrm flipH="1">
            <a:off x="6219178" y="4038364"/>
            <a:ext cx="2434850" cy="691054"/>
          </a:xfrm>
          <a:prstGeom prst="wedgeRoundRectCallout">
            <a:avLst>
              <a:gd name="adj1" fmla="val 68661"/>
              <a:gd name="adj2" fmla="val 347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④ブロックチェーンに追加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1B8F71DA-7FF4-4FD5-8F20-0EDC61632AC4}"/>
              </a:ext>
            </a:extLst>
          </p:cNvPr>
          <p:cNvSpPr/>
          <p:nvPr/>
        </p:nvSpPr>
        <p:spPr>
          <a:xfrm>
            <a:off x="6900616" y="3318712"/>
            <a:ext cx="966063" cy="453219"/>
          </a:xfrm>
          <a:prstGeom prst="wedgeRoundRectCallout">
            <a:avLst>
              <a:gd name="adj1" fmla="val -21635"/>
              <a:gd name="adj2" fmla="val -6816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③</a:t>
            </a:r>
            <a:r>
              <a:rPr lang="ja-JP" altLang="en-US" dirty="0">
                <a:solidFill>
                  <a:schemeClr val="tx1"/>
                </a:solidFill>
              </a:rPr>
              <a:t>認証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8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AC0A1-C72B-4A1C-8E50-C9E48369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79" y="355674"/>
            <a:ext cx="11362841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提案する電子投票システムの概要⑵確認フェーズ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2A284B-99EF-447D-A8DE-0E8F872C9AB4}"/>
              </a:ext>
            </a:extLst>
          </p:cNvPr>
          <p:cNvSpPr/>
          <p:nvPr/>
        </p:nvSpPr>
        <p:spPr>
          <a:xfrm>
            <a:off x="6562119" y="2351201"/>
            <a:ext cx="2016070" cy="1139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投票サーバ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ADFF20-A1B8-4D7C-8953-484D2843BEDD}"/>
              </a:ext>
            </a:extLst>
          </p:cNvPr>
          <p:cNvSpPr/>
          <p:nvPr/>
        </p:nvSpPr>
        <p:spPr>
          <a:xfrm>
            <a:off x="1966994" y="2382215"/>
            <a:ext cx="1774555" cy="113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投票者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E40005-CA95-4EC5-8EEC-071CFB24C6A1}"/>
              </a:ext>
            </a:extLst>
          </p:cNvPr>
          <p:cNvSpPr/>
          <p:nvPr/>
        </p:nvSpPr>
        <p:spPr>
          <a:xfrm>
            <a:off x="6539194" y="5099505"/>
            <a:ext cx="2061920" cy="1139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ブロックチェーン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D365CF-9A8D-4341-8B87-C31891D64289}"/>
              </a:ext>
            </a:extLst>
          </p:cNvPr>
          <p:cNvCxnSpPr>
            <a:cxnSpLocks/>
          </p:cNvCxnSpPr>
          <p:nvPr/>
        </p:nvCxnSpPr>
        <p:spPr>
          <a:xfrm flipV="1">
            <a:off x="3723990" y="2701303"/>
            <a:ext cx="2838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4D5E9A3-A12A-41EB-8474-12E69035C065}"/>
              </a:ext>
            </a:extLst>
          </p:cNvPr>
          <p:cNvCxnSpPr>
            <a:cxnSpLocks/>
          </p:cNvCxnSpPr>
          <p:nvPr/>
        </p:nvCxnSpPr>
        <p:spPr>
          <a:xfrm>
            <a:off x="7905465" y="3514538"/>
            <a:ext cx="0" cy="158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7674B0D5-98D1-4501-8C2D-2AA285067B22}"/>
              </a:ext>
            </a:extLst>
          </p:cNvPr>
          <p:cNvSpPr/>
          <p:nvPr/>
        </p:nvSpPr>
        <p:spPr>
          <a:xfrm>
            <a:off x="5404404" y="4086361"/>
            <a:ext cx="1431013" cy="501887"/>
          </a:xfrm>
          <a:prstGeom prst="wedgeRoundRectCallout">
            <a:avLst>
              <a:gd name="adj1" fmla="val 70611"/>
              <a:gd name="adj2" fmla="val 2758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⑦票の開示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16BBB501-05EC-402E-AB8B-63B44E695794}"/>
              </a:ext>
            </a:extLst>
          </p:cNvPr>
          <p:cNvSpPr/>
          <p:nvPr/>
        </p:nvSpPr>
        <p:spPr>
          <a:xfrm>
            <a:off x="4065520" y="1912636"/>
            <a:ext cx="1949961" cy="533745"/>
          </a:xfrm>
          <a:prstGeom prst="wedgeRoundRectCallout">
            <a:avLst>
              <a:gd name="adj1" fmla="val -33178"/>
              <a:gd name="adj2" fmla="val 770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⑤票の開示要求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00D6A1B4-63FD-4A7C-BF3A-383E379D4D33}"/>
              </a:ext>
            </a:extLst>
          </p:cNvPr>
          <p:cNvSpPr/>
          <p:nvPr/>
        </p:nvSpPr>
        <p:spPr>
          <a:xfrm>
            <a:off x="4324994" y="3514538"/>
            <a:ext cx="1431014" cy="501887"/>
          </a:xfrm>
          <a:prstGeom prst="wedgeRoundRectCallout">
            <a:avLst>
              <a:gd name="adj1" fmla="val 27903"/>
              <a:gd name="adj2" fmla="val -87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⑧票の開示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03BB9E0-A4CA-4FCE-99AF-EEAFE2C72111}"/>
              </a:ext>
            </a:extLst>
          </p:cNvPr>
          <p:cNvCxnSpPr>
            <a:cxnSpLocks/>
          </p:cNvCxnSpPr>
          <p:nvPr/>
        </p:nvCxnSpPr>
        <p:spPr>
          <a:xfrm flipH="1">
            <a:off x="3741549" y="3138484"/>
            <a:ext cx="2838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4386DED-4755-4555-9475-99E3E5C1642E}"/>
              </a:ext>
            </a:extLst>
          </p:cNvPr>
          <p:cNvCxnSpPr>
            <a:cxnSpLocks/>
          </p:cNvCxnSpPr>
          <p:nvPr/>
        </p:nvCxnSpPr>
        <p:spPr>
          <a:xfrm flipV="1">
            <a:off x="7238354" y="3490325"/>
            <a:ext cx="0" cy="158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A3F54D14-E108-4AC8-9956-FF046670CE7E}"/>
              </a:ext>
            </a:extLst>
          </p:cNvPr>
          <p:cNvSpPr/>
          <p:nvPr/>
        </p:nvSpPr>
        <p:spPr>
          <a:xfrm>
            <a:off x="8296756" y="4060744"/>
            <a:ext cx="1949961" cy="533745"/>
          </a:xfrm>
          <a:prstGeom prst="wedgeRoundRectCallout">
            <a:avLst>
              <a:gd name="adj1" fmla="val -60996"/>
              <a:gd name="adj2" fmla="val 3346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⑥</a:t>
            </a:r>
            <a:r>
              <a:rPr kumimoji="1" lang="ja-JP" altLang="en-US" dirty="0">
                <a:solidFill>
                  <a:schemeClr val="tx1"/>
                </a:solidFill>
              </a:rPr>
              <a:t>票の開示要求</a:t>
            </a:r>
          </a:p>
        </p:txBody>
      </p:sp>
    </p:spTree>
    <p:extLst>
      <p:ext uri="{BB962C8B-B14F-4D97-AF65-F5344CB8AC3E}">
        <p14:creationId xmlns:p14="http://schemas.microsoft.com/office/powerpoint/2010/main" val="14059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11193</TotalTime>
  <Words>464</Words>
  <Application>Microsoft Office PowerPoint</Application>
  <PresentationFormat>ワイド画面</PresentationFormat>
  <Paragraphs>102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ブロックチェーンを用いた 電子投票システムの設計と実装</vt:lpstr>
      <vt:lpstr>研究背景</vt:lpstr>
      <vt:lpstr>研究目的</vt:lpstr>
      <vt:lpstr>ブロックチェーンとは</vt:lpstr>
      <vt:lpstr>ブロックチェーンの仕組み</vt:lpstr>
      <vt:lpstr>Proof of Work</vt:lpstr>
      <vt:lpstr>ブロックチェーンの改ざんについて</vt:lpstr>
      <vt:lpstr>提案する電子投票システムの概要⑴投票フェーズ</vt:lpstr>
      <vt:lpstr>提案する電子投票システムの概要⑵確認フェーズ</vt:lpstr>
      <vt:lpstr>提案する電子投票システムの概要⑶開票フェーズ</vt:lpstr>
      <vt:lpstr>プロトタイプの作成</vt:lpstr>
      <vt:lpstr>Remix</vt:lpstr>
      <vt:lpstr>まとめと今後の予定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youtaiguishan6@gmail.com</dc:creator>
  <cp:lastModifiedBy>youtaiguishan6@gmail.com</cp:lastModifiedBy>
  <cp:revision>55</cp:revision>
  <dcterms:created xsi:type="dcterms:W3CDTF">2021-07-25T10:45:29Z</dcterms:created>
  <dcterms:modified xsi:type="dcterms:W3CDTF">2021-08-02T05:20:46Z</dcterms:modified>
</cp:coreProperties>
</file>