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2" r:id="rId3"/>
    <p:sldId id="263" r:id="rId4"/>
    <p:sldId id="264" r:id="rId5"/>
    <p:sldId id="266" r:id="rId6"/>
    <p:sldId id="265" r:id="rId7"/>
    <p:sldId id="259" r:id="rId8"/>
    <p:sldId id="267" r:id="rId9"/>
    <p:sldId id="268" r:id="rId10"/>
    <p:sldId id="260" r:id="rId11"/>
    <p:sldId id="269" r:id="rId12"/>
    <p:sldId id="261" r:id="rId13"/>
    <p:sldId id="270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pos="5700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7" pos="7151" userDrawn="1">
          <p15:clr>
            <a:srgbClr val="A4A3A4"/>
          </p15:clr>
        </p15:guide>
        <p15:guide id="8" orient="horz" pos="1888" userDrawn="1">
          <p15:clr>
            <a:srgbClr val="A4A3A4"/>
          </p15:clr>
        </p15:guide>
        <p15:guide id="9" orient="horz" pos="2636" userDrawn="1">
          <p15:clr>
            <a:srgbClr val="A4A3A4"/>
          </p15:clr>
        </p15:guide>
        <p15:guide id="10" orient="horz" pos="33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7" autoAdjust="0"/>
  </p:normalViewPr>
  <p:slideViewPr>
    <p:cSldViewPr snapToGrid="0" showGuides="1">
      <p:cViewPr varScale="1">
        <p:scale>
          <a:sx n="106" d="100"/>
          <a:sy n="106" d="100"/>
        </p:scale>
        <p:origin x="654" y="108"/>
      </p:cViewPr>
      <p:guideLst>
        <p:guide orient="horz" pos="2160"/>
        <p:guide pos="3840"/>
        <p:guide pos="551"/>
        <p:guide pos="5700"/>
        <p:guide orient="horz" pos="1139"/>
        <p:guide pos="7151"/>
        <p:guide orient="horz" pos="1888"/>
        <p:guide orient="horz" pos="2636"/>
        <p:guide orient="horz" pos="3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1D814-21E1-4740-9990-76839EF91E55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F0731-B405-4F9A-A165-9B3B843CF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108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0F0731-B405-4F9A-A165-9B3B843CFEC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301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EFD7DC2F-2965-4E58-B149-CDFC1F74E66B}"/>
              </a:ext>
            </a:extLst>
          </p:cNvPr>
          <p:cNvSpPr/>
          <p:nvPr userDrawn="1"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0D4D51E-77BD-4F1F-8C3D-6FDB6C217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864"/>
            <a:ext cx="9144000" cy="2411411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E1C9D034-FDB7-4F54-9E64-C3CE4F26B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2020/10/14</a:t>
            </a:r>
            <a:endParaRPr lang="zh-CN" altLang="en-US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39DA00B3-5B8C-4B9E-81AB-0CEB70B5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微系统与芯片集成设计中心 </a:t>
            </a:r>
            <a:r>
              <a:rPr lang="en-US" altLang="zh-CN"/>
              <a:t>- 503 </a:t>
            </a:r>
            <a:r>
              <a:rPr lang="zh-CN" altLang="en-US"/>
              <a:t>实验室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EA7CB6D1-E0EF-4F9C-A5D0-39B947D3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EA6C-281E-4891-AF87-A0EA38BEA34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内容占位符 20">
            <a:extLst>
              <a:ext uri="{FF2B5EF4-FFF2-40B4-BE49-F238E27FC236}">
                <a16:creationId xmlns:a16="http://schemas.microsoft.com/office/drawing/2014/main" id="{C2D79E4A-8CDE-4EFB-ABDB-DE64C59C11C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24000" y="2889250"/>
            <a:ext cx="9144000" cy="34194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384975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74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187" userDrawn="1">
          <p15:clr>
            <a:srgbClr val="FBAE40"/>
          </p15:clr>
        </p15:guide>
        <p15:guide id="5" orient="horz" pos="1706" userDrawn="1">
          <p15:clr>
            <a:srgbClr val="FBAE40"/>
          </p15:clr>
        </p15:guide>
        <p15:guide id="6" orient="horz" pos="18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D36E76A-49DA-47B1-AA5C-E70F72DC2DAF}"/>
              </a:ext>
            </a:extLst>
          </p:cNvPr>
          <p:cNvSpPr/>
          <p:nvPr userDrawn="1"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4CBA0D4-ABB4-4BE5-8AA3-75FAB639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365124"/>
            <a:ext cx="10266872" cy="900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F19C3-156B-47F9-8C27-4B7FEA354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347"/>
            <a:ext cx="10515600" cy="482261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0A29C-6464-43F3-A3F9-AB06A15D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2020/10/14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262763-E03C-42C5-ACD3-BFF67584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微系统与芯片集成设计中心 </a:t>
            </a:r>
            <a:r>
              <a:rPr lang="en-US" altLang="zh-CN"/>
              <a:t>- 503 </a:t>
            </a:r>
            <a:r>
              <a:rPr lang="zh-CN" altLang="en-US"/>
              <a:t>实验室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F5ED5-380A-4943-A334-409C0436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EA6C-281E-4891-AF87-A0EA38BEA34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9359E1-B590-4F59-A6A6-89D716C25388}"/>
              </a:ext>
            </a:extLst>
          </p:cNvPr>
          <p:cNvSpPr/>
          <p:nvPr userDrawn="1"/>
        </p:nvSpPr>
        <p:spPr>
          <a:xfrm>
            <a:off x="838200" y="365124"/>
            <a:ext cx="72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3370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66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4D27728-CDCB-4D08-BF02-40A65595689D}"/>
              </a:ext>
            </a:extLst>
          </p:cNvPr>
          <p:cNvSpPr/>
          <p:nvPr userDrawn="1"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91CF00D-8125-43D8-AAA2-2A66BD6BC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441052-B9EB-4532-B3D0-C16480A98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0CA4D-A963-48B9-BB18-DC2654BC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2020/10/14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ABDE50-52C4-4FCB-ADB7-7B2F56F3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微系统与芯片集成设计中心 </a:t>
            </a:r>
            <a:r>
              <a:rPr lang="en-US" altLang="zh-CN"/>
              <a:t>- 503 </a:t>
            </a:r>
            <a:r>
              <a:rPr lang="zh-CN" altLang="en-US"/>
              <a:t>实验室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376F45-F15B-442B-96F5-5B604BD8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EA6C-281E-4891-AF87-A0EA38BEA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27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366F0AE-1941-47A3-B2DE-3B7B09D9C69B}"/>
              </a:ext>
            </a:extLst>
          </p:cNvPr>
          <p:cNvSpPr/>
          <p:nvPr userDrawn="1"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96636EC-A14B-4CC8-9D69-83A697693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365125"/>
            <a:ext cx="10371600" cy="8999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978F6-C92F-4049-9E68-C05344E06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65CB0F-88C1-4C82-BEC1-7440A988F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16BADE-11A3-434E-A1EB-77466205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2020/10/14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DDFAFF-0C64-4820-917D-E5388248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微系统与芯片集成设计中心 </a:t>
            </a:r>
            <a:r>
              <a:rPr lang="en-US" altLang="zh-CN"/>
              <a:t>- 503 </a:t>
            </a:r>
            <a:r>
              <a:rPr lang="zh-CN" altLang="en-US"/>
              <a:t>实验室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580662-51D0-49DD-80A8-7BF55504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EA6C-281E-4891-AF87-A0EA38BEA34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5C22A3-DE68-4B0E-8F31-3AAE68D1016F}"/>
              </a:ext>
            </a:extLst>
          </p:cNvPr>
          <p:cNvSpPr/>
          <p:nvPr userDrawn="1"/>
        </p:nvSpPr>
        <p:spPr>
          <a:xfrm>
            <a:off x="838200" y="365124"/>
            <a:ext cx="72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420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4E4082E-2A16-4DF1-B144-80A8150C1B76}"/>
              </a:ext>
            </a:extLst>
          </p:cNvPr>
          <p:cNvSpPr/>
          <p:nvPr userDrawn="1"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66605B6-6409-4034-A2E7-7BDD2E120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4AAE33-D27F-4CB6-B264-1E4A7F07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9D3FEA-F25B-4CA2-92B0-3689A6B2F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08000A-5C7A-4FF3-A5B1-FE4CEDDE3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685396-53F3-4DAB-81DB-79DAC8A11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2E0E32-0BE2-4589-810C-36603A97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2020/10/14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138EB1-6C82-46E8-9D17-DBD36569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微系统与芯片集成设计中心 </a:t>
            </a:r>
            <a:r>
              <a:rPr lang="en-US" altLang="zh-CN"/>
              <a:t>- 503 </a:t>
            </a:r>
            <a:r>
              <a:rPr lang="zh-CN" altLang="en-US"/>
              <a:t>实验室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FB4C07-55B7-4210-8C91-C6053CE2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EA6C-281E-4891-AF87-A0EA38BEA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58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992F49F-8B83-4BF8-97A2-B10EEB8A193C}"/>
              </a:ext>
            </a:extLst>
          </p:cNvPr>
          <p:cNvSpPr/>
          <p:nvPr userDrawn="1"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5189E78-E41C-40E7-BA0A-DEB51DA3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365125"/>
            <a:ext cx="10298112" cy="8999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8B444E-601A-4333-867D-0026B8D4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2020/10/14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082860-B93F-451A-AE5B-52580E80C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微系统与芯片集成设计中心 </a:t>
            </a:r>
            <a:r>
              <a:rPr lang="en-US" altLang="zh-CN"/>
              <a:t>- 503 </a:t>
            </a:r>
            <a:r>
              <a:rPr lang="zh-CN" altLang="en-US"/>
              <a:t>实验室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6C55D6-2641-49DC-88CC-8458916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EA6C-281E-4891-AF87-A0EA38BEA34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6CAD07-C190-4BB0-9BE9-E44276AF488F}"/>
              </a:ext>
            </a:extLst>
          </p:cNvPr>
          <p:cNvSpPr/>
          <p:nvPr userDrawn="1"/>
        </p:nvSpPr>
        <p:spPr>
          <a:xfrm>
            <a:off x="838200" y="365124"/>
            <a:ext cx="72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295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8715E4-E1B0-4ED5-B6FA-3CCDDF35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2020/10/14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23FCFD-5557-4525-A3F1-07D8D0C8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微系统与芯片集成设计中心 </a:t>
            </a:r>
            <a:r>
              <a:rPr lang="en-US" altLang="zh-CN"/>
              <a:t>- 503 </a:t>
            </a:r>
            <a:r>
              <a:rPr lang="zh-CN" altLang="en-US"/>
              <a:t>实验室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DBCE5F-CB5D-494B-85A1-CE0D734E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EA6C-281E-4891-AF87-A0EA38BEA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07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D0CB42-A53B-44BC-AE1A-CBF0CF392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621A90-9971-4645-A05F-614BC39E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EE57BC-97D8-41A6-B197-DE7612F5B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9998"/>
            <a:ext cx="2743200" cy="288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2020/10/14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7D0544-9A6D-45CB-B021-D4A8F276D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69998"/>
            <a:ext cx="4114800" cy="288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微系统与芯片集成设计中心 </a:t>
            </a:r>
            <a:r>
              <a:rPr lang="en-US" altLang="zh-CN"/>
              <a:t>- 503 </a:t>
            </a:r>
            <a:r>
              <a:rPr lang="zh-CN" altLang="en-US"/>
              <a:t>实验室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9B9AF-5D54-484B-B9FC-F801E07EA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69998"/>
            <a:ext cx="2743200" cy="288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D85EA6C-281E-4891-AF87-A0EA38BEA3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21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855A2E23-9B2E-44DB-8FF3-740ADD920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713" y="296864"/>
            <a:ext cx="10477500" cy="1511299"/>
          </a:xfrm>
        </p:spPr>
        <p:txBody>
          <a:bodyPr/>
          <a:lstStyle/>
          <a:p>
            <a:pPr algn="l"/>
            <a:r>
              <a:rPr lang="en-US" altLang="zh-CN" dirty="0"/>
              <a:t>Vivado </a:t>
            </a:r>
            <a:r>
              <a:rPr lang="zh-CN" altLang="en-US" dirty="0"/>
              <a:t>简单教程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8451E7-811B-45B1-B20B-F8B420FB9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2020/10/14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CADB80-FA00-4C41-8051-E5461360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微系统与芯片集成设计中心 </a:t>
            </a:r>
            <a:r>
              <a:rPr lang="en-US" altLang="zh-CN"/>
              <a:t>- 503 </a:t>
            </a:r>
            <a:r>
              <a:rPr lang="zh-CN" altLang="en-US"/>
              <a:t>实验室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7E3012-81B7-45F9-96DD-501FD436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EA6C-281E-4891-AF87-A0EA38BEA341}" type="slidenum">
              <a:rPr lang="zh-CN" altLang="en-US" smtClean="0"/>
              <a:t>1</a:t>
            </a:fld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61BB22A-833A-4B6D-AF4D-71629EB22160}"/>
              </a:ext>
            </a:extLst>
          </p:cNvPr>
          <p:cNvGrpSpPr/>
          <p:nvPr/>
        </p:nvGrpSpPr>
        <p:grpSpPr>
          <a:xfrm>
            <a:off x="6526716" y="2539244"/>
            <a:ext cx="4825497" cy="2894054"/>
            <a:chOff x="3683252" y="3283777"/>
            <a:chExt cx="4825497" cy="244480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F5F24AE-13F5-4142-9A15-515F6C0F4FF8}"/>
                </a:ext>
              </a:extLst>
            </p:cNvPr>
            <p:cNvSpPr/>
            <p:nvPr/>
          </p:nvSpPr>
          <p:spPr>
            <a:xfrm>
              <a:off x="3683252" y="3429000"/>
              <a:ext cx="4825497" cy="22995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zh-CN" altLang="en-US" sz="2800" dirty="0">
                  <a:solidFill>
                    <a:schemeClr val="tx1"/>
                  </a:solidFill>
                </a:rPr>
                <a:t>创建 </a:t>
              </a:r>
              <a:r>
                <a:rPr lang="en-US" altLang="zh-CN" sz="2800" dirty="0">
                  <a:solidFill>
                    <a:schemeClr val="tx1"/>
                  </a:solidFill>
                </a:rPr>
                <a:t>Vivado </a:t>
              </a:r>
              <a:r>
                <a:rPr lang="zh-CN" altLang="en-US" sz="2800" dirty="0">
                  <a:solidFill>
                    <a:schemeClr val="tx1"/>
                  </a:solidFill>
                </a:rPr>
                <a:t>工程</a:t>
              </a:r>
              <a:endParaRPr lang="en-US" altLang="zh-CN" sz="2800" dirty="0">
                <a:solidFill>
                  <a:schemeClr val="tx1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zh-CN" altLang="en-US" sz="2800" dirty="0">
                  <a:solidFill>
                    <a:schemeClr val="tx1"/>
                  </a:solidFill>
                </a:rPr>
                <a:t>添加项目文件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zh-CN" altLang="en-US" sz="2800" dirty="0">
                  <a:solidFill>
                    <a:schemeClr val="tx1"/>
                  </a:solidFill>
                </a:rPr>
                <a:t>使用 </a:t>
              </a:r>
              <a:r>
                <a:rPr lang="en-US" altLang="zh-CN" sz="2800" dirty="0">
                  <a:solidFill>
                    <a:schemeClr val="tx1"/>
                  </a:solidFill>
                </a:rPr>
                <a:t>Vivado </a:t>
              </a:r>
              <a:r>
                <a:rPr lang="zh-CN" altLang="en-US" sz="2800" dirty="0">
                  <a:solidFill>
                    <a:schemeClr val="tx1"/>
                  </a:solidFill>
                </a:rPr>
                <a:t>进行仿真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zh-CN" altLang="en-US" sz="2800" dirty="0">
                  <a:solidFill>
                    <a:schemeClr val="tx1"/>
                  </a:solidFill>
                </a:rPr>
                <a:t>综合与实现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zh-CN" altLang="en-US" sz="2800" dirty="0">
                  <a:solidFill>
                    <a:schemeClr val="tx1"/>
                  </a:solidFill>
                </a:rPr>
                <a:t>写入 </a:t>
              </a:r>
              <a:r>
                <a:rPr lang="en-US" altLang="zh-CN" sz="2800" dirty="0">
                  <a:solidFill>
                    <a:schemeClr val="tx1"/>
                  </a:solidFill>
                </a:rPr>
                <a:t>FPGA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337502B-4D7E-4DC0-98EF-CDEFF0AE826B}"/>
                </a:ext>
              </a:extLst>
            </p:cNvPr>
            <p:cNvSpPr/>
            <p:nvPr/>
          </p:nvSpPr>
          <p:spPr>
            <a:xfrm>
              <a:off x="4224338" y="3283777"/>
              <a:ext cx="1412341" cy="29044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目录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A75C931-01A5-4928-8493-E02481E34310}"/>
              </a:ext>
            </a:extLst>
          </p:cNvPr>
          <p:cNvGrpSpPr/>
          <p:nvPr/>
        </p:nvGrpSpPr>
        <p:grpSpPr>
          <a:xfrm>
            <a:off x="874713" y="2539244"/>
            <a:ext cx="4825497" cy="2894054"/>
            <a:chOff x="3683252" y="3283777"/>
            <a:chExt cx="4825497" cy="2444803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1485EE9-BE6F-406F-AB32-506D633727E5}"/>
                </a:ext>
              </a:extLst>
            </p:cNvPr>
            <p:cNvSpPr/>
            <p:nvPr/>
          </p:nvSpPr>
          <p:spPr>
            <a:xfrm>
              <a:off x="3683252" y="3429000"/>
              <a:ext cx="4825497" cy="22995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zh-CN" altLang="en-US" sz="2800" dirty="0">
                  <a:solidFill>
                    <a:schemeClr val="tx1"/>
                  </a:solidFill>
                </a:rPr>
                <a:t>本教程使用 </a:t>
              </a:r>
              <a:r>
                <a:rPr lang="en-US" altLang="zh-CN" sz="2800" dirty="0">
                  <a:solidFill>
                    <a:srgbClr val="FF0000"/>
                  </a:solidFill>
                </a:rPr>
                <a:t>Vivado 2019.1</a:t>
              </a:r>
              <a:r>
                <a:rPr lang="zh-CN" altLang="en-US" sz="2800" dirty="0">
                  <a:solidFill>
                    <a:schemeClr val="tx1"/>
                  </a:solidFill>
                </a:rPr>
                <a:t>，以一个简单的流水灯电路为例，简单介绍了 </a:t>
              </a:r>
              <a:r>
                <a:rPr lang="en-US" altLang="zh-CN" sz="2800" dirty="0">
                  <a:solidFill>
                    <a:schemeClr val="tx1"/>
                  </a:solidFill>
                </a:rPr>
                <a:t>Vivado </a:t>
              </a:r>
              <a:r>
                <a:rPr lang="zh-CN" altLang="en-US" sz="2800" dirty="0">
                  <a:solidFill>
                    <a:schemeClr val="tx1"/>
                  </a:solidFill>
                </a:rPr>
                <a:t>进行电路编写、仿真和上板运行的步骤。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6E69C7A-FB62-4F7D-B551-39CFDEC58B16}"/>
                </a:ext>
              </a:extLst>
            </p:cNvPr>
            <p:cNvSpPr/>
            <p:nvPr/>
          </p:nvSpPr>
          <p:spPr>
            <a:xfrm>
              <a:off x="4224338" y="3283777"/>
              <a:ext cx="1412341" cy="29044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摘要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5BB585E1-9491-4581-9F49-F86FAF93D888}"/>
              </a:ext>
            </a:extLst>
          </p:cNvPr>
          <p:cNvSpPr/>
          <p:nvPr/>
        </p:nvSpPr>
        <p:spPr>
          <a:xfrm>
            <a:off x="874714" y="417134"/>
            <a:ext cx="5743370" cy="1096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8EFD8A-41DD-4873-94C4-B7D8DA1DF5B8}"/>
              </a:ext>
            </a:extLst>
          </p:cNvPr>
          <p:cNvSpPr txBox="1"/>
          <p:nvPr/>
        </p:nvSpPr>
        <p:spPr>
          <a:xfrm>
            <a:off x="8264353" y="615727"/>
            <a:ext cx="2122697" cy="870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编写：潘    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邮箱：</a:t>
            </a:r>
            <a:r>
              <a:rPr lang="en-US" altLang="zh-CN" dirty="0"/>
              <a:t>pt27@live.cn</a:t>
            </a:r>
          </a:p>
        </p:txBody>
      </p:sp>
    </p:spTree>
    <p:extLst>
      <p:ext uri="{BB962C8B-B14F-4D97-AF65-F5344CB8AC3E}">
        <p14:creationId xmlns:p14="http://schemas.microsoft.com/office/powerpoint/2010/main" val="1220944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06464-1977-4D71-932A-1A250CB4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综合与实现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5C9188-51FB-452E-957B-990956C5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2020/10/14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74CDDF-B01C-43F3-979F-1DE3D6045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微系统与芯片集成设计中心 </a:t>
            </a:r>
            <a:r>
              <a:rPr lang="en-US" altLang="zh-CN"/>
              <a:t>- 503 </a:t>
            </a:r>
            <a:r>
              <a:rPr lang="zh-CN" altLang="en-US"/>
              <a:t>实验室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0FDCA-9AEC-4ABD-A924-32BDD789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EA6C-281E-4891-AF87-A0EA38BEA341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78A3F2-34D2-48DE-809B-BE478CE7C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0" t="1999" r="2550" b="1893"/>
          <a:stretch/>
        </p:blipFill>
        <p:spPr>
          <a:xfrm>
            <a:off x="874713" y="1808163"/>
            <a:ext cx="3820562" cy="41102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CBDE197-5B69-4756-8EB5-C52880ED3A69}"/>
              </a:ext>
            </a:extLst>
          </p:cNvPr>
          <p:cNvSpPr txBox="1"/>
          <p:nvPr/>
        </p:nvSpPr>
        <p:spPr>
          <a:xfrm>
            <a:off x="6059487" y="2847636"/>
            <a:ext cx="525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电路在综合与实现（</a:t>
            </a:r>
            <a:r>
              <a:rPr lang="en-US" altLang="zh-CN" dirty="0">
                <a:solidFill>
                  <a:srgbClr val="FF0000"/>
                </a:solidFill>
              </a:rPr>
              <a:t>Synthesis &amp; Implementation</a:t>
            </a:r>
            <a:r>
              <a:rPr lang="zh-CN" altLang="en-US" dirty="0">
                <a:solidFill>
                  <a:srgbClr val="FF0000"/>
                </a:solidFill>
              </a:rPr>
              <a:t>）前，应该添加约束文件，这里仅介绍直接编写约束文件的方法。（图形方法在“</a:t>
            </a:r>
            <a:r>
              <a:rPr lang="en-US" altLang="zh-CN" dirty="0">
                <a:solidFill>
                  <a:srgbClr val="FF0000"/>
                </a:solidFill>
              </a:rPr>
              <a:t>RTL ANALYSYS</a:t>
            </a:r>
            <a:r>
              <a:rPr lang="zh-CN" altLang="en-US" dirty="0">
                <a:solidFill>
                  <a:srgbClr val="FF0000"/>
                </a:solidFill>
              </a:rPr>
              <a:t>”里，本</a:t>
            </a:r>
            <a:r>
              <a:rPr lang="en-US" altLang="zh-CN" dirty="0">
                <a:solidFill>
                  <a:srgbClr val="FF0000"/>
                </a:solidFill>
              </a:rPr>
              <a:t>PPT</a:t>
            </a:r>
            <a:r>
              <a:rPr lang="zh-CN" altLang="en-US" dirty="0">
                <a:solidFill>
                  <a:srgbClr val="FF0000"/>
                </a:solidFill>
              </a:rPr>
              <a:t>觉得这种方法很麻烦）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如图所示，添加约束文件的方法与前文添加项目文件的方法一致。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879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06464-1977-4D71-932A-1A250CB4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综合与实现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5C9188-51FB-452E-957B-990956C5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2020/10/14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74CDDF-B01C-43F3-979F-1DE3D6045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微系统与芯片集成设计中心 </a:t>
            </a:r>
            <a:r>
              <a:rPr lang="en-US" altLang="zh-CN"/>
              <a:t>- 503 </a:t>
            </a:r>
            <a:r>
              <a:rPr lang="zh-CN" altLang="en-US"/>
              <a:t>实验室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0FDCA-9AEC-4ABD-A924-32BDD789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EA6C-281E-4891-AF87-A0EA38BEA34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BAA156-1C40-4D01-A3E6-0F2E8766347F}"/>
              </a:ext>
            </a:extLst>
          </p:cNvPr>
          <p:cNvSpPr/>
          <p:nvPr/>
        </p:nvSpPr>
        <p:spPr>
          <a:xfrm>
            <a:off x="7414789" y="1719026"/>
            <a:ext cx="3939011" cy="40934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6A9955"/>
                </a:solidFill>
                <a:latin typeface="Consolas" panose="020B0609020204030204" pitchFamily="49" charset="0"/>
              </a:rPr>
              <a:t>##other</a:t>
            </a:r>
            <a:endParaRPr lang="en-US" altLang="zh-CN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set_property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PACKAGE_PIN D4 [</a:t>
            </a:r>
            <a:r>
              <a:rPr lang="en-US" altLang="zh-CN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get_ports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clk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set_property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IOSTANDARD LVCMOS33 [</a:t>
            </a:r>
            <a:r>
              <a:rPr lang="en-US" altLang="zh-CN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get_ports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clk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000" dirty="0">
                <a:solidFill>
                  <a:srgbClr val="6A9955"/>
                </a:solidFill>
                <a:latin typeface="Consolas" panose="020B0609020204030204" pitchFamily="49" charset="0"/>
              </a:rPr>
              <a:t>## Switches</a:t>
            </a:r>
            <a:endParaRPr lang="en-US" altLang="zh-CN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set_property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PACKAGE_PIN T9 [</a:t>
            </a:r>
            <a:r>
              <a:rPr lang="en-US" altLang="zh-CN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get_ports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en-US" altLang="zh-CN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sw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[0]}]</a:t>
            </a:r>
          </a:p>
          <a:p>
            <a:r>
              <a:rPr lang="en-US" altLang="zh-CN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set_property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IOSTANDARD LVCMOS33 [</a:t>
            </a:r>
            <a:r>
              <a:rPr lang="en-US" altLang="zh-CN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get_ports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en-US" altLang="zh-CN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sw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[0]}]</a:t>
            </a:r>
          </a:p>
          <a:p>
            <a:b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000" dirty="0">
                <a:solidFill>
                  <a:srgbClr val="6A9955"/>
                </a:solidFill>
                <a:latin typeface="Consolas" panose="020B0609020204030204" pitchFamily="49" charset="0"/>
              </a:rPr>
              <a:t>##led</a:t>
            </a:r>
            <a:endParaRPr lang="en-US" altLang="zh-CN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set_property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PACKAGE_PIN P9 [</a:t>
            </a:r>
            <a:r>
              <a:rPr lang="en-US" altLang="zh-CN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get_ports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{led[0]}]</a:t>
            </a:r>
          </a:p>
          <a:p>
            <a:r>
              <a:rPr lang="en-US" altLang="zh-CN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set_property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PACKAGE_PIN R8 [</a:t>
            </a:r>
            <a:r>
              <a:rPr lang="en-US" altLang="zh-CN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get_ports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{led[1]}]</a:t>
            </a:r>
          </a:p>
          <a:p>
            <a:r>
              <a:rPr lang="en-US" altLang="zh-CN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set_property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PACKAGE_PIN R7 [</a:t>
            </a:r>
            <a:r>
              <a:rPr lang="en-US" altLang="zh-CN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get_ports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{led[2]}]</a:t>
            </a:r>
          </a:p>
          <a:p>
            <a:r>
              <a:rPr lang="en-US" altLang="zh-CN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set_property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PACKAGE_PIN T5 [</a:t>
            </a:r>
            <a:r>
              <a:rPr lang="en-US" altLang="zh-CN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get_ports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{led[3]}]</a:t>
            </a:r>
          </a:p>
          <a:p>
            <a:r>
              <a:rPr lang="en-US" altLang="zh-CN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set_property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PACKAGE_PIN N6 [</a:t>
            </a:r>
            <a:r>
              <a:rPr lang="en-US" altLang="zh-CN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get_ports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{led[4]}]</a:t>
            </a:r>
          </a:p>
          <a:p>
            <a:r>
              <a:rPr lang="en-US" altLang="zh-CN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set_property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PACKAGE_PIN T4 [</a:t>
            </a:r>
            <a:r>
              <a:rPr lang="en-US" altLang="zh-CN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get_ports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{led[5]}]</a:t>
            </a:r>
          </a:p>
          <a:p>
            <a:r>
              <a:rPr lang="en-US" altLang="zh-CN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set_property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PACKAGE_PIN T3 [</a:t>
            </a:r>
            <a:r>
              <a:rPr lang="en-US" altLang="zh-CN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get_ports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{led[6]}]</a:t>
            </a:r>
          </a:p>
          <a:p>
            <a:r>
              <a:rPr lang="en-US" altLang="zh-CN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set_property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PACKAGE_PIN T2 [</a:t>
            </a:r>
            <a:r>
              <a:rPr lang="en-US" altLang="zh-CN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get_ports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{led[7]}]</a:t>
            </a:r>
          </a:p>
          <a:p>
            <a:b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set_property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IOSTANDARD LVCMOS33 [</a:t>
            </a:r>
            <a:r>
              <a:rPr lang="en-US" altLang="zh-CN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get_ports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{led[7]}]</a:t>
            </a:r>
          </a:p>
          <a:p>
            <a:r>
              <a:rPr lang="en-US" altLang="zh-CN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set_property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IOSTANDARD LVCMOS33 [</a:t>
            </a:r>
            <a:r>
              <a:rPr lang="en-US" altLang="zh-CN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get_ports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{led[6]}]</a:t>
            </a:r>
          </a:p>
          <a:p>
            <a:r>
              <a:rPr lang="en-US" altLang="zh-CN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set_property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IOSTANDARD LVCMOS33 [</a:t>
            </a:r>
            <a:r>
              <a:rPr lang="en-US" altLang="zh-CN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get_ports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{led[5]}]</a:t>
            </a:r>
          </a:p>
          <a:p>
            <a:r>
              <a:rPr lang="en-US" altLang="zh-CN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set_property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IOSTANDARD LVCMOS33 [</a:t>
            </a:r>
            <a:r>
              <a:rPr lang="en-US" altLang="zh-CN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get_ports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{led[4]}]</a:t>
            </a:r>
          </a:p>
          <a:p>
            <a:r>
              <a:rPr lang="en-US" altLang="zh-CN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set_property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IOSTANDARD LVCMOS33 [</a:t>
            </a:r>
            <a:r>
              <a:rPr lang="en-US" altLang="zh-CN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get_ports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{led[3]}]</a:t>
            </a:r>
          </a:p>
          <a:p>
            <a:r>
              <a:rPr lang="en-US" altLang="zh-CN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set_property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IOSTANDARD LVCMOS33 [</a:t>
            </a:r>
            <a:r>
              <a:rPr lang="en-US" altLang="zh-CN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get_ports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{led[2]}]</a:t>
            </a:r>
          </a:p>
          <a:p>
            <a:r>
              <a:rPr lang="en-US" altLang="zh-CN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set_property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IOSTANDARD LVCMOS33 [</a:t>
            </a:r>
            <a:r>
              <a:rPr lang="en-US" altLang="zh-CN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get_ports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{led[1]}]</a:t>
            </a:r>
          </a:p>
          <a:p>
            <a:r>
              <a:rPr lang="en-US" altLang="zh-CN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set_property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IOSTANDARD LVCMOS33 [</a:t>
            </a:r>
            <a:r>
              <a:rPr lang="en-US" altLang="zh-CN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get_ports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{led[0]}]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43B6911-457F-445F-AFB8-E14D68EDCF57}"/>
              </a:ext>
            </a:extLst>
          </p:cNvPr>
          <p:cNvSpPr/>
          <p:nvPr/>
        </p:nvSpPr>
        <p:spPr>
          <a:xfrm>
            <a:off x="838199" y="1499448"/>
            <a:ext cx="643173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400" dirty="0">
                <a:solidFill>
                  <a:prstClr val="black"/>
                </a:solidFill>
              </a:rPr>
              <a:t>一个 </a:t>
            </a:r>
            <a:r>
              <a:rPr lang="en-US" altLang="zh-CN" sz="1400" dirty="0">
                <a:solidFill>
                  <a:prstClr val="black"/>
                </a:solidFill>
              </a:rPr>
              <a:t>Vivado </a:t>
            </a:r>
            <a:r>
              <a:rPr lang="zh-CN" altLang="en-US" sz="1400" dirty="0">
                <a:solidFill>
                  <a:prstClr val="black"/>
                </a:solidFill>
              </a:rPr>
              <a:t>的工程目录一般有下面这些文件</a:t>
            </a:r>
            <a:r>
              <a:rPr lang="en-US" altLang="zh-CN" sz="1400" dirty="0">
                <a:solidFill>
                  <a:prstClr val="black"/>
                </a:solidFill>
              </a:rPr>
              <a:t>/</a:t>
            </a:r>
            <a:r>
              <a:rPr lang="zh-CN" altLang="en-US" sz="1400" dirty="0">
                <a:solidFill>
                  <a:prstClr val="black"/>
                </a:solidFill>
              </a:rPr>
              <a:t>文件夹</a:t>
            </a:r>
            <a:endParaRPr lang="en-US" altLang="zh-CN" sz="14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prstClr val="black"/>
                </a:solidFill>
              </a:rPr>
              <a:t>&lt;</a:t>
            </a:r>
            <a:r>
              <a:rPr lang="en-US" altLang="zh-CN" sz="1400" dirty="0" err="1">
                <a:solidFill>
                  <a:prstClr val="black"/>
                </a:solidFill>
              </a:rPr>
              <a:t>project_name</a:t>
            </a:r>
            <a:r>
              <a:rPr lang="en-US" altLang="zh-CN" sz="1400" dirty="0">
                <a:solidFill>
                  <a:prstClr val="black"/>
                </a:solidFill>
              </a:rPr>
              <a:t>&gt;.</a:t>
            </a:r>
            <a:r>
              <a:rPr lang="en-US" altLang="zh-CN" sz="1400" dirty="0" err="1">
                <a:solidFill>
                  <a:prstClr val="black"/>
                </a:solidFill>
              </a:rPr>
              <a:t>xpr</a:t>
            </a:r>
            <a:endParaRPr lang="en-US" altLang="zh-CN" sz="14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prstClr val="black"/>
                </a:solidFill>
              </a:rPr>
              <a:t>&lt;</a:t>
            </a:r>
            <a:r>
              <a:rPr lang="en-US" altLang="zh-CN" sz="1400" dirty="0" err="1">
                <a:solidFill>
                  <a:prstClr val="black"/>
                </a:solidFill>
              </a:rPr>
              <a:t>project_name</a:t>
            </a:r>
            <a:r>
              <a:rPr lang="en-US" altLang="zh-CN" sz="1400" dirty="0">
                <a:solidFill>
                  <a:prstClr val="black"/>
                </a:solidFill>
              </a:rPr>
              <a:t>&gt;.</a:t>
            </a:r>
            <a:r>
              <a:rPr lang="en-US" altLang="zh-CN" sz="1400" dirty="0" err="1">
                <a:solidFill>
                  <a:prstClr val="black"/>
                </a:solidFill>
              </a:rPr>
              <a:t>srsc</a:t>
            </a:r>
            <a:endParaRPr lang="en-US" altLang="zh-CN" sz="1400" dirty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prstClr val="black"/>
                </a:solidFill>
              </a:rPr>
              <a:t>constrs_1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prstClr val="black"/>
                </a:solidFill>
              </a:rPr>
              <a:t>import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prstClr val="black"/>
                </a:solidFill>
              </a:rPr>
              <a:t>new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prstClr val="black"/>
                </a:solidFill>
              </a:rPr>
              <a:t>&lt;constraint file&gt;.</a:t>
            </a:r>
            <a:r>
              <a:rPr lang="en-US" altLang="zh-CN" sz="1400" dirty="0" err="1">
                <a:solidFill>
                  <a:prstClr val="black"/>
                </a:solidFill>
              </a:rPr>
              <a:t>xdc</a:t>
            </a:r>
            <a:endParaRPr lang="en-US" altLang="zh-CN" sz="1400" dirty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prstClr val="black"/>
                </a:solidFill>
              </a:rPr>
              <a:t>sim_1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prstClr val="black"/>
                </a:solidFill>
              </a:rPr>
              <a:t>source_1</a:t>
            </a:r>
          </a:p>
          <a:p>
            <a:pPr lvl="0"/>
            <a:endParaRPr lang="en-US" altLang="zh-CN" sz="1400" dirty="0">
              <a:solidFill>
                <a:prstClr val="black"/>
              </a:solidFill>
            </a:endParaRPr>
          </a:p>
          <a:p>
            <a:pPr lvl="0"/>
            <a:r>
              <a:rPr lang="zh-CN" altLang="en-US" sz="1400" dirty="0">
                <a:solidFill>
                  <a:prstClr val="black"/>
                </a:solidFill>
              </a:rPr>
              <a:t>其中“</a:t>
            </a:r>
            <a:r>
              <a:rPr lang="en-US" altLang="zh-CN" sz="1400" dirty="0">
                <a:solidFill>
                  <a:prstClr val="black"/>
                </a:solidFill>
              </a:rPr>
              <a:t>new” </a:t>
            </a:r>
            <a:r>
              <a:rPr lang="zh-CN" altLang="en-US" sz="1400" dirty="0">
                <a:solidFill>
                  <a:prstClr val="black"/>
                </a:solidFill>
              </a:rPr>
              <a:t>文件夹表示，在添加项目文件时，是直接使用 </a:t>
            </a:r>
            <a:r>
              <a:rPr lang="en-US" altLang="zh-CN" sz="1400" dirty="0">
                <a:solidFill>
                  <a:prstClr val="black"/>
                </a:solidFill>
              </a:rPr>
              <a:t>Vivado </a:t>
            </a:r>
            <a:r>
              <a:rPr lang="zh-CN" altLang="en-US" sz="1400" dirty="0">
                <a:solidFill>
                  <a:prstClr val="black"/>
                </a:solidFill>
              </a:rPr>
              <a:t>创建的文件，“</a:t>
            </a:r>
            <a:r>
              <a:rPr lang="en-US" altLang="zh-CN" sz="1400" dirty="0">
                <a:solidFill>
                  <a:prstClr val="black"/>
                </a:solidFill>
              </a:rPr>
              <a:t>import</a:t>
            </a:r>
            <a:r>
              <a:rPr lang="zh-CN" altLang="en-US" sz="1400" dirty="0">
                <a:solidFill>
                  <a:prstClr val="black"/>
                </a:solidFill>
              </a:rPr>
              <a:t>”文件夹是</a:t>
            </a:r>
            <a:r>
              <a:rPr lang="en-US" altLang="zh-CN" sz="1400" dirty="0">
                <a:solidFill>
                  <a:prstClr val="black"/>
                </a:solidFill>
              </a:rPr>
              <a:t>Vivado</a:t>
            </a:r>
            <a:r>
              <a:rPr lang="zh-CN" altLang="en-US" sz="1400" dirty="0">
                <a:solidFill>
                  <a:prstClr val="black"/>
                </a:solidFill>
              </a:rPr>
              <a:t>从其它位置拷贝过来的文件。</a:t>
            </a:r>
            <a:endParaRPr lang="en-US" altLang="zh-CN" sz="1400" dirty="0">
              <a:solidFill>
                <a:prstClr val="black"/>
              </a:solidFill>
            </a:endParaRPr>
          </a:p>
          <a:p>
            <a:pPr lvl="0"/>
            <a:endParaRPr lang="en-US" altLang="zh-CN" sz="1400" dirty="0">
              <a:solidFill>
                <a:prstClr val="black"/>
              </a:solidFill>
            </a:endParaRPr>
          </a:p>
          <a:p>
            <a:pPr lvl="0"/>
            <a:r>
              <a:rPr lang="zh-CN" altLang="en-US" sz="1400" dirty="0">
                <a:solidFill>
                  <a:prstClr val="black"/>
                </a:solidFill>
              </a:rPr>
              <a:t>我们从示例工程可以找到约束文件，其中内容部分如右所示。</a:t>
            </a:r>
            <a:endParaRPr lang="en-US" altLang="zh-CN" sz="1400" dirty="0">
              <a:solidFill>
                <a:prstClr val="black"/>
              </a:solidFill>
            </a:endParaRPr>
          </a:p>
          <a:p>
            <a:pPr lvl="0"/>
            <a:endParaRPr lang="en-US" altLang="zh-CN" sz="1400" dirty="0">
              <a:solidFill>
                <a:prstClr val="black"/>
              </a:solidFill>
            </a:endParaRPr>
          </a:p>
          <a:p>
            <a:pPr lvl="0"/>
            <a:r>
              <a:rPr lang="zh-CN" altLang="en-US" sz="1400" dirty="0">
                <a:solidFill>
                  <a:prstClr val="black"/>
                </a:solidFill>
              </a:rPr>
              <a:t>在流水灯项目中，用到的信号是：</a:t>
            </a:r>
            <a:r>
              <a:rPr lang="en-US" altLang="zh-CN" sz="14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rst_n</a:t>
            </a:r>
            <a:r>
              <a:rPr lang="en-US" altLang="zh-CN" sz="1400" dirty="0">
                <a:solidFill>
                  <a:prstClr val="black"/>
                </a:solidFill>
              </a:rPr>
              <a:t>, </a:t>
            </a:r>
            <a:r>
              <a:rPr lang="en-US" altLang="zh-CN" sz="14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clk</a:t>
            </a:r>
            <a:r>
              <a:rPr lang="en-US" altLang="zh-CN" sz="1400" dirty="0">
                <a:solidFill>
                  <a:prstClr val="black"/>
                </a:solidFill>
              </a:rPr>
              <a:t>, </a:t>
            </a:r>
            <a:r>
              <a:rPr lang="en-US" altLang="zh-CN" sz="14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leds</a:t>
            </a:r>
            <a:r>
              <a:rPr lang="en-US" altLang="zh-CN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[0]~</a:t>
            </a:r>
            <a:r>
              <a:rPr lang="en-US" altLang="zh-CN" sz="14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leds</a:t>
            </a:r>
            <a:r>
              <a:rPr lang="en-US" altLang="zh-CN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[7]</a:t>
            </a:r>
            <a:r>
              <a:rPr lang="zh-CN" altLang="en-US" sz="1400" dirty="0">
                <a:solidFill>
                  <a:prstClr val="black"/>
                </a:solidFill>
              </a:rPr>
              <a:t>，因此把示例项目的约束文件里的 </a:t>
            </a:r>
            <a:r>
              <a:rPr lang="en-US" altLang="zh-CN" sz="14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</a:t>
            </a:r>
            <a:r>
              <a:rPr lang="en-US" altLang="zh-CN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[0]</a:t>
            </a:r>
            <a:r>
              <a:rPr lang="en-US" altLang="zh-CN" sz="1400" dirty="0">
                <a:solidFill>
                  <a:prstClr val="black"/>
                </a:solidFill>
              </a:rPr>
              <a:t> </a:t>
            </a:r>
            <a:r>
              <a:rPr lang="zh-CN" altLang="en-US" sz="1400" dirty="0">
                <a:solidFill>
                  <a:prstClr val="black"/>
                </a:solidFill>
              </a:rPr>
              <a:t>改为 </a:t>
            </a:r>
            <a:r>
              <a:rPr lang="en-US" altLang="zh-CN" sz="14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rst_n</a:t>
            </a:r>
            <a:r>
              <a:rPr lang="zh-CN" altLang="en-US" sz="1400" dirty="0">
                <a:solidFill>
                  <a:prstClr val="black"/>
                </a:solidFill>
              </a:rPr>
              <a:t>，把 </a:t>
            </a:r>
            <a:r>
              <a:rPr lang="en-US" altLang="zh-CN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led</a:t>
            </a:r>
            <a:r>
              <a:rPr lang="en-US" altLang="zh-CN" sz="1400" dirty="0">
                <a:solidFill>
                  <a:prstClr val="black"/>
                </a:solidFill>
              </a:rPr>
              <a:t> </a:t>
            </a:r>
            <a:r>
              <a:rPr lang="zh-CN" altLang="en-US" sz="1400" dirty="0">
                <a:solidFill>
                  <a:prstClr val="black"/>
                </a:solidFill>
              </a:rPr>
              <a:t>改为 </a:t>
            </a:r>
            <a:r>
              <a:rPr lang="en-US" altLang="zh-CN" sz="14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leds</a:t>
            </a:r>
            <a:r>
              <a:rPr lang="en-US" altLang="zh-CN" sz="1400" dirty="0">
                <a:solidFill>
                  <a:prstClr val="black"/>
                </a:solidFill>
              </a:rPr>
              <a:t> </a:t>
            </a:r>
            <a:r>
              <a:rPr lang="zh-CN" altLang="en-US" sz="1400" dirty="0">
                <a:solidFill>
                  <a:prstClr val="black"/>
                </a:solidFill>
              </a:rPr>
              <a:t>就可以用于本项目。</a:t>
            </a:r>
            <a:endParaRPr lang="en-US" altLang="zh-CN" sz="1400" dirty="0">
              <a:solidFill>
                <a:prstClr val="black"/>
              </a:solidFill>
            </a:endParaRPr>
          </a:p>
          <a:p>
            <a:pPr lvl="0"/>
            <a:endParaRPr lang="en-US" altLang="zh-CN" sz="1400" dirty="0">
              <a:solidFill>
                <a:prstClr val="black"/>
              </a:solidFill>
            </a:endParaRPr>
          </a:p>
          <a:p>
            <a:pPr lvl="0"/>
            <a:r>
              <a:rPr lang="zh-CN" altLang="en-US" sz="1400" dirty="0">
                <a:solidFill>
                  <a:prstClr val="black"/>
                </a:solidFill>
              </a:rPr>
              <a:t>如果想自己独立编写约束文件，可以看出，管脚约束分为两部分，一个是约束信号绑定的引脚、一个是信号的电平标准（右图的电平标准都是</a:t>
            </a:r>
            <a:r>
              <a:rPr lang="en-US" altLang="zh-CN" sz="1400" dirty="0">
                <a:solidFill>
                  <a:prstClr val="black"/>
                </a:solidFill>
              </a:rPr>
              <a:t>LVCMOS33</a:t>
            </a:r>
            <a:r>
              <a:rPr lang="zh-CN" altLang="en-US" sz="1400" dirty="0">
                <a:solidFill>
                  <a:prstClr val="black"/>
                </a:solidFill>
              </a:rPr>
              <a:t>），电平标准应当参考开发板的原理图以及 </a:t>
            </a:r>
            <a:r>
              <a:rPr lang="en-US" altLang="zh-CN" sz="1400" dirty="0">
                <a:solidFill>
                  <a:prstClr val="black"/>
                </a:solidFill>
              </a:rPr>
              <a:t>FAGA </a:t>
            </a:r>
            <a:r>
              <a:rPr lang="zh-CN" altLang="en-US" sz="1400" dirty="0">
                <a:solidFill>
                  <a:prstClr val="black"/>
                </a:solidFill>
              </a:rPr>
              <a:t>芯片的用户手册。</a:t>
            </a:r>
          </a:p>
        </p:txBody>
      </p:sp>
    </p:spTree>
    <p:extLst>
      <p:ext uri="{BB962C8B-B14F-4D97-AF65-F5344CB8AC3E}">
        <p14:creationId xmlns:p14="http://schemas.microsoft.com/office/powerpoint/2010/main" val="2948116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8B069-D891-4FB1-85A6-3C20F43E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综合与实现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D36B89-FEB2-4775-BC56-B663E907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2020/10/14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017752-C1AD-4046-B4E6-1DB75EE3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微系统与芯片集成设计中心 </a:t>
            </a:r>
            <a:r>
              <a:rPr lang="en-US" altLang="zh-CN"/>
              <a:t>- 503 </a:t>
            </a:r>
            <a:r>
              <a:rPr lang="zh-CN" altLang="en-US"/>
              <a:t>实验室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90A42D-F248-47ED-A9BD-B8CD3F7E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EA6C-281E-4891-AF87-A0EA38BEA341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51D6ED-248B-4DE6-9E27-53398AA05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925" y="422479"/>
            <a:ext cx="1805387" cy="60130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06D0A81C-209B-44D3-BA35-B00CD02810A0}"/>
              </a:ext>
            </a:extLst>
          </p:cNvPr>
          <p:cNvSpPr/>
          <p:nvPr/>
        </p:nvSpPr>
        <p:spPr>
          <a:xfrm>
            <a:off x="9125894" y="5931729"/>
            <a:ext cx="2127564" cy="2880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2140CA-0A63-4497-A96F-FCA3D014C5D1}"/>
              </a:ext>
            </a:extLst>
          </p:cNvPr>
          <p:cNvSpPr txBox="1"/>
          <p:nvPr/>
        </p:nvSpPr>
        <p:spPr>
          <a:xfrm>
            <a:off x="874713" y="1808163"/>
            <a:ext cx="81740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右图是 </a:t>
            </a:r>
            <a:r>
              <a:rPr lang="en-US" altLang="zh-CN" dirty="0"/>
              <a:t>Vivado </a:t>
            </a:r>
            <a:r>
              <a:rPr lang="zh-CN" altLang="en-US" dirty="0"/>
              <a:t>的 </a:t>
            </a:r>
            <a:r>
              <a:rPr lang="en-US" altLang="zh-CN" dirty="0"/>
              <a:t>Flow Navigator</a:t>
            </a:r>
            <a:r>
              <a:rPr lang="zh-CN" altLang="en-US" dirty="0"/>
              <a:t>，顾名思义，一个项目的流程在其中体现。前面已经完成了仿真，以及为综合、实现准备好了电路代码和约束文件。可以依次运行“</a:t>
            </a:r>
            <a:r>
              <a:rPr lang="en-US" altLang="zh-CN" dirty="0"/>
              <a:t>Run Synthesis</a:t>
            </a:r>
            <a:r>
              <a:rPr lang="zh-CN" altLang="en-US" dirty="0"/>
              <a:t>”、“</a:t>
            </a:r>
            <a:r>
              <a:rPr lang="en-US" altLang="zh-CN" dirty="0"/>
              <a:t>Run Implementation</a:t>
            </a:r>
            <a:r>
              <a:rPr lang="zh-CN" altLang="en-US" dirty="0"/>
              <a:t>”。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对于比较简单的电路，可以直接点击烧写与</a:t>
            </a:r>
            <a:r>
              <a:rPr lang="en-US" altLang="zh-CN" dirty="0"/>
              <a:t>DEBUG</a:t>
            </a:r>
            <a:r>
              <a:rPr lang="zh-CN" altLang="en-US" dirty="0"/>
              <a:t>的“</a:t>
            </a:r>
            <a:r>
              <a:rPr lang="en-US" altLang="zh-CN" dirty="0"/>
              <a:t>Generate Bitstream</a:t>
            </a:r>
            <a:r>
              <a:rPr lang="zh-CN" altLang="en-US" dirty="0"/>
              <a:t>”。</a:t>
            </a:r>
            <a:r>
              <a:rPr lang="en-US" altLang="zh-CN" dirty="0"/>
              <a:t>Vivado </a:t>
            </a:r>
            <a:r>
              <a:rPr lang="zh-CN" altLang="en-US" dirty="0"/>
              <a:t>将自动执行前面的流程。可以在窗口的右上角看到正在执行的操作：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D37EE3D-E2BD-4737-BFAD-677FEE9B8500}"/>
              </a:ext>
            </a:extLst>
          </p:cNvPr>
          <p:cNvGrpSpPr/>
          <p:nvPr/>
        </p:nvGrpSpPr>
        <p:grpSpPr>
          <a:xfrm>
            <a:off x="3837781" y="4371294"/>
            <a:ext cx="2247900" cy="1165027"/>
            <a:chOff x="2008981" y="3570078"/>
            <a:chExt cx="2247900" cy="1165027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FA8D6D9-E7F4-44B0-A175-0B61F58BE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8981" y="3570078"/>
              <a:ext cx="2247900" cy="85725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C19C1B4-A59F-4D34-8618-C4BFD61637EF}"/>
                </a:ext>
              </a:extLst>
            </p:cNvPr>
            <p:cNvSpPr txBox="1"/>
            <p:nvPr/>
          </p:nvSpPr>
          <p:spPr>
            <a:xfrm>
              <a:off x="2232684" y="4427328"/>
              <a:ext cx="18004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图片：正在综合电路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5808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8B069-D891-4FB1-85A6-3C20F43E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写入 </a:t>
            </a:r>
            <a:r>
              <a:rPr lang="en-US" altLang="zh-CN" dirty="0"/>
              <a:t>FPGA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D36B89-FEB2-4775-BC56-B663E907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2020/10/14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017752-C1AD-4046-B4E6-1DB75EE3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微系统与芯片集成设计中心 </a:t>
            </a:r>
            <a:r>
              <a:rPr lang="en-US" altLang="zh-CN"/>
              <a:t>- 503 </a:t>
            </a:r>
            <a:r>
              <a:rPr lang="zh-CN" altLang="en-US"/>
              <a:t>实验室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90A42D-F248-47ED-A9BD-B8CD3F7E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EA6C-281E-4891-AF87-A0EA38BEA341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DCCCD7-D7C4-4636-9238-AD670EA4D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13" y="1808163"/>
            <a:ext cx="2488209" cy="23021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834ACB4-4557-4917-A477-C2EB133D2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13" y="4255461"/>
            <a:ext cx="4667250" cy="2171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F9C6387-FACA-4DCC-9DEB-A5BE1FBB7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212" y="456927"/>
            <a:ext cx="4976374" cy="46849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269852D-3A91-4FED-B7E4-0D33B0730686}"/>
              </a:ext>
            </a:extLst>
          </p:cNvPr>
          <p:cNvSpPr txBox="1"/>
          <p:nvPr/>
        </p:nvSpPr>
        <p:spPr>
          <a:xfrm>
            <a:off x="3612874" y="1836962"/>
            <a:ext cx="2514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Bitstream </a:t>
            </a:r>
            <a:r>
              <a:rPr lang="zh-CN" altLang="en-US" dirty="0"/>
              <a:t>操作完成后，弹窗。此时选择打开硬件管理器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94DCE3E-5890-4ADA-8C04-0C6A67852709}"/>
              </a:ext>
            </a:extLst>
          </p:cNvPr>
          <p:cNvCxnSpPr>
            <a:stCxn id="11" idx="1"/>
          </p:cNvCxnSpPr>
          <p:nvPr/>
        </p:nvCxnSpPr>
        <p:spPr>
          <a:xfrm flipH="1">
            <a:off x="3087232" y="2298627"/>
            <a:ext cx="525642" cy="227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5A8B29F-4802-40F6-9B48-B32D0CD460A9}"/>
              </a:ext>
            </a:extLst>
          </p:cNvPr>
          <p:cNvSpPr txBox="1"/>
          <p:nvPr/>
        </p:nvSpPr>
        <p:spPr>
          <a:xfrm>
            <a:off x="3607791" y="3067523"/>
            <a:ext cx="24882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连接开发板到</a:t>
            </a:r>
            <a:r>
              <a:rPr lang="en-US" altLang="zh-CN" dirty="0"/>
              <a:t>PC</a:t>
            </a:r>
            <a:r>
              <a:rPr lang="zh-CN" altLang="en-US" dirty="0"/>
              <a:t>，然后执行</a:t>
            </a:r>
            <a:r>
              <a:rPr lang="en-US" altLang="zh-CN" dirty="0"/>
              <a:t>Auto Connect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2A5133B-9AAF-4E57-9A0D-37391C8B549D}"/>
              </a:ext>
            </a:extLst>
          </p:cNvPr>
          <p:cNvCxnSpPr/>
          <p:nvPr/>
        </p:nvCxnSpPr>
        <p:spPr>
          <a:xfrm flipH="1">
            <a:off x="4133433" y="3639493"/>
            <a:ext cx="556262" cy="13489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E6E3257-6CB5-47C6-8CC9-53BDA7DEB116}"/>
              </a:ext>
            </a:extLst>
          </p:cNvPr>
          <p:cNvSpPr txBox="1"/>
          <p:nvPr/>
        </p:nvSpPr>
        <p:spPr>
          <a:xfrm>
            <a:off x="6381212" y="5671296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选中器件，然后写入器件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D6DEC91-3B1A-4BB3-8993-9C5DB744C6A2}"/>
              </a:ext>
            </a:extLst>
          </p:cNvPr>
          <p:cNvCxnSpPr>
            <a:stCxn id="17" idx="0"/>
          </p:cNvCxnSpPr>
          <p:nvPr/>
        </p:nvCxnSpPr>
        <p:spPr>
          <a:xfrm flipV="1">
            <a:off x="7796023" y="2760292"/>
            <a:ext cx="741395" cy="2911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673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1CF06-39F9-4B11-B248-A44ABA75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写入 </a:t>
            </a:r>
            <a:r>
              <a:rPr lang="en-US" altLang="zh-CN" dirty="0"/>
              <a:t>FPGA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FA82A3-6ADD-4E2E-9110-E9AA697C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2020/10/14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A4EDED-D9B5-4E77-91DF-636BA043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微系统与芯片集成设计中心 </a:t>
            </a:r>
            <a:r>
              <a:rPr lang="en-US" altLang="zh-CN"/>
              <a:t>- 503 </a:t>
            </a:r>
            <a:r>
              <a:rPr lang="zh-CN" altLang="en-US"/>
              <a:t>实验室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1F7109-3EC1-4515-A6DA-3AB83B72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EA6C-281E-4891-AF87-A0EA38BEA341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94C2153-60EB-475B-8241-66E26C2E10E6}"/>
              </a:ext>
            </a:extLst>
          </p:cNvPr>
          <p:cNvGrpSpPr/>
          <p:nvPr/>
        </p:nvGrpSpPr>
        <p:grpSpPr>
          <a:xfrm>
            <a:off x="3430726" y="1475714"/>
            <a:ext cx="5330548" cy="4263460"/>
            <a:chOff x="2141400" y="1809822"/>
            <a:chExt cx="5911146" cy="472783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F6B1A28-D909-450A-BA5A-1ADDCB927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1400" y="1821590"/>
              <a:ext cx="2880000" cy="1113366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5A8F999-08C1-47FF-91E7-289CC34CA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1400" y="2997200"/>
              <a:ext cx="2880000" cy="1144889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92ED4BD-62B6-453F-A0F9-E6A25653C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41400" y="4197815"/>
              <a:ext cx="2880000" cy="112633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756D041-4857-45B6-88CC-AC41F7E68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41400" y="5390625"/>
              <a:ext cx="2880000" cy="1147029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796F570-D9EE-4219-9CAA-D2B55AFC9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72546" y="1809822"/>
              <a:ext cx="2880000" cy="1133465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1CCBBE4A-82AC-47AB-B59D-A0DED7141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72546" y="2997200"/>
              <a:ext cx="2880000" cy="1154157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5C7DA09-F1E6-4BE1-B9A5-3F6BB986A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72546" y="4190604"/>
              <a:ext cx="2880000" cy="1121384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D65C70A-C5C7-4FDF-A7CF-15516971D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72546" y="5382983"/>
              <a:ext cx="2880000" cy="1114839"/>
            </a:xfrm>
            <a:prstGeom prst="rect">
              <a:avLst/>
            </a:prstGeom>
          </p:spPr>
        </p:pic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2277C9F9-FE7E-44F7-B5EE-68404B1A510B}"/>
              </a:ext>
            </a:extLst>
          </p:cNvPr>
          <p:cNvSpPr txBox="1"/>
          <p:nvPr/>
        </p:nvSpPr>
        <p:spPr>
          <a:xfrm>
            <a:off x="5311170" y="59699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流水灯的实现</a:t>
            </a:r>
          </a:p>
        </p:txBody>
      </p:sp>
    </p:spTree>
    <p:extLst>
      <p:ext uri="{BB962C8B-B14F-4D97-AF65-F5344CB8AC3E}">
        <p14:creationId xmlns:p14="http://schemas.microsoft.com/office/powerpoint/2010/main" val="201226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43455-4D83-419A-8C67-ACE0EF4A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 </a:t>
            </a:r>
            <a:r>
              <a:rPr lang="en-US" altLang="zh-CN" dirty="0"/>
              <a:t>Vivado </a:t>
            </a:r>
            <a:r>
              <a:rPr lang="zh-CN" altLang="en-US" dirty="0"/>
              <a:t>工程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859D33-33C3-4348-ABF2-05567226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2020/10/14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38290-8162-4B7B-944E-1645B83F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微系统与芯片集成设计中心 </a:t>
            </a:r>
            <a:r>
              <a:rPr lang="en-US" altLang="zh-CN"/>
              <a:t>- 503 </a:t>
            </a:r>
            <a:r>
              <a:rPr lang="zh-CN" altLang="en-US"/>
              <a:t>实验室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F12D1-2E09-49D5-ACC4-59DB1E33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EA6C-281E-4891-AF87-A0EA38BEA341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7" name="内容占位符 8">
            <a:extLst>
              <a:ext uri="{FF2B5EF4-FFF2-40B4-BE49-F238E27FC236}">
                <a16:creationId xmlns:a16="http://schemas.microsoft.com/office/drawing/2014/main" id="{47A8D780-6D6A-474E-958B-4CA22C5BA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227" b="26157"/>
          <a:stretch/>
        </p:blipFill>
        <p:spPr>
          <a:xfrm>
            <a:off x="874713" y="1808162"/>
            <a:ext cx="1814167" cy="43262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BE809A6-A02E-4BED-8DA6-04D6845C3B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5" t="1469" r="1960" b="1755"/>
          <a:stretch/>
        </p:blipFill>
        <p:spPr>
          <a:xfrm>
            <a:off x="3668499" y="1808163"/>
            <a:ext cx="3480172" cy="35080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7E70D08-1C8C-4B9B-BC37-F91ADFAA3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290" y="1808161"/>
            <a:ext cx="3188998" cy="43262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599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43455-4D83-419A-8C67-ACE0EF4A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 </a:t>
            </a:r>
            <a:r>
              <a:rPr lang="en-US" altLang="zh-CN" dirty="0"/>
              <a:t>Vivado </a:t>
            </a:r>
            <a:r>
              <a:rPr lang="zh-CN" altLang="en-US" dirty="0"/>
              <a:t>工程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D49B709E-3419-407B-8A38-73D93FA73D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9389" y="1825625"/>
            <a:ext cx="5119221" cy="4351338"/>
          </a:xfrm>
          <a:prstGeom prst="rect">
            <a:avLst/>
          </a:prstGeom>
        </p:spPr>
      </p:pic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5091597-D9F2-48BA-8C12-1A9552EBF3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根据开发板手册或者样例工程选择对应的器件型号。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859D33-33C3-4348-ABF2-05567226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2020/10/14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38290-8162-4B7B-944E-1645B83F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微系统与芯片集成设计中心 </a:t>
            </a:r>
            <a:r>
              <a:rPr lang="en-US" altLang="zh-CN"/>
              <a:t>- 503 </a:t>
            </a:r>
            <a:r>
              <a:rPr lang="zh-CN" altLang="en-US"/>
              <a:t>实验室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F12D1-2E09-49D5-ACC4-59DB1E33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EA6C-281E-4891-AF87-A0EA38BEA341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6022743-C9AF-41F0-A62F-EF9E6B7770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730"/>
          <a:stretch/>
        </p:blipFill>
        <p:spPr>
          <a:xfrm>
            <a:off x="6220712" y="2780373"/>
            <a:ext cx="5101899" cy="339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ED74F-3924-4D3C-9C20-7849C4DE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添加项目文件（电路代码）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ACF08D-8C95-45AE-91DF-0436CF4A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2020/10/14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4263C3-662C-405F-A7F7-DA95903D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微系统与芯片集成设计中心 </a:t>
            </a:r>
            <a:r>
              <a:rPr lang="en-US" altLang="zh-CN"/>
              <a:t>- 503 </a:t>
            </a:r>
            <a:r>
              <a:rPr lang="zh-CN" altLang="en-US"/>
              <a:t>实验室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AD0460-8481-4514-A8A6-3CAB7CD6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EA6C-281E-4891-AF87-A0EA38BEA341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496E98B-2F0F-4A12-AA17-88BA74816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6" t="2899" b="2763"/>
          <a:stretch/>
        </p:blipFill>
        <p:spPr>
          <a:xfrm>
            <a:off x="874713" y="1808163"/>
            <a:ext cx="5221287" cy="29121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1917DB-8107-4945-83FB-6623243A45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6" t="1288" r="1277" b="1534"/>
          <a:stretch/>
        </p:blipFill>
        <p:spPr>
          <a:xfrm>
            <a:off x="6204744" y="1808163"/>
            <a:ext cx="5112543" cy="4623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1760442-722D-4C11-8187-5F06E17B62F0}"/>
              </a:ext>
            </a:extLst>
          </p:cNvPr>
          <p:cNvSpPr txBox="1"/>
          <p:nvPr/>
        </p:nvSpPr>
        <p:spPr>
          <a:xfrm>
            <a:off x="1222218" y="5187636"/>
            <a:ext cx="4544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单击“</a:t>
            </a:r>
            <a:r>
              <a:rPr lang="en-US" altLang="zh-CN" dirty="0">
                <a:solidFill>
                  <a:srgbClr val="FF0000"/>
                </a:solidFill>
              </a:rPr>
              <a:t>Design Source</a:t>
            </a:r>
            <a:r>
              <a:rPr lang="zh-CN" altLang="en-US" dirty="0">
                <a:solidFill>
                  <a:srgbClr val="FF0000"/>
                </a:solidFill>
              </a:rPr>
              <a:t>”，然后单击“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”，就可以添加电路代码</a:t>
            </a:r>
          </a:p>
        </p:txBody>
      </p:sp>
    </p:spTree>
    <p:extLst>
      <p:ext uri="{BB962C8B-B14F-4D97-AF65-F5344CB8AC3E}">
        <p14:creationId xmlns:p14="http://schemas.microsoft.com/office/powerpoint/2010/main" val="92976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ED74F-3924-4D3C-9C20-7849C4DE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添加项目文件（电路代码）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ACF08D-8C95-45AE-91DF-0436CF4A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2020/10/14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4263C3-662C-405F-A7F7-DA95903D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微系统与芯片集成设计中心 </a:t>
            </a:r>
            <a:r>
              <a:rPr lang="en-US" altLang="zh-CN"/>
              <a:t>- 503 </a:t>
            </a:r>
            <a:r>
              <a:rPr lang="zh-CN" altLang="en-US"/>
              <a:t>实验室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AD0460-8481-4514-A8A6-3CAB7CD6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EA6C-281E-4891-AF87-A0EA38BEA341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2C4415-8678-475A-BF71-F3D6332D9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13" y="1808163"/>
            <a:ext cx="3762375" cy="46482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5CF2F09-51A2-486C-8079-1470426064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8" t="1219" r="33860" b="11093"/>
          <a:stretch/>
        </p:blipFill>
        <p:spPr>
          <a:xfrm>
            <a:off x="7554913" y="1217980"/>
            <a:ext cx="3762374" cy="52383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81BE2C1-83F6-422B-BB4F-90E7F33B494F}"/>
              </a:ext>
            </a:extLst>
          </p:cNvPr>
          <p:cNvSpPr txBox="1"/>
          <p:nvPr/>
        </p:nvSpPr>
        <p:spPr>
          <a:xfrm>
            <a:off x="4787774" y="3040398"/>
            <a:ext cx="2616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点击“</a:t>
            </a:r>
            <a:r>
              <a:rPr lang="en-US" altLang="zh-CN" dirty="0">
                <a:solidFill>
                  <a:srgbClr val="FF0000"/>
                </a:solidFill>
              </a:rPr>
              <a:t>OK</a:t>
            </a:r>
            <a:r>
              <a:rPr lang="zh-CN" altLang="en-US" dirty="0">
                <a:solidFill>
                  <a:srgbClr val="FF0000"/>
                </a:solidFill>
              </a:rPr>
              <a:t>”后，会弹出模块生成窗口，可以使用此工具生成电路端口代码。也可以在此直接点击“</a:t>
            </a:r>
            <a:r>
              <a:rPr lang="en-US" altLang="zh-CN" dirty="0">
                <a:solidFill>
                  <a:srgbClr val="FF0000"/>
                </a:solidFill>
              </a:rPr>
              <a:t>cancel</a:t>
            </a:r>
            <a:r>
              <a:rPr lang="zh-CN" altLang="en-US" dirty="0">
                <a:solidFill>
                  <a:srgbClr val="FF0000"/>
                </a:solidFill>
              </a:rPr>
              <a:t>”，将会生成空白的文件。</a:t>
            </a:r>
          </a:p>
        </p:txBody>
      </p:sp>
    </p:spTree>
    <p:extLst>
      <p:ext uri="{BB962C8B-B14F-4D97-AF65-F5344CB8AC3E}">
        <p14:creationId xmlns:p14="http://schemas.microsoft.com/office/powerpoint/2010/main" val="321448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ED74F-3924-4D3C-9C20-7849C4DE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添加项目文件（仿真代码）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ACF08D-8C95-45AE-91DF-0436CF4A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2020/10/14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4263C3-662C-405F-A7F7-DA95903D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微系统与芯片集成设计中心 </a:t>
            </a:r>
            <a:r>
              <a:rPr lang="en-US" altLang="zh-CN"/>
              <a:t>- 503 </a:t>
            </a:r>
            <a:r>
              <a:rPr lang="zh-CN" altLang="en-US"/>
              <a:t>实验室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AD0460-8481-4514-A8A6-3CAB7CD6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EA6C-281E-4891-AF87-A0EA38BEA341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39B91C-ACF3-4267-8E48-DF01F7561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13" y="1808163"/>
            <a:ext cx="4676775" cy="34766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224186C-A2D4-4DC0-858A-5CA73716C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8163"/>
            <a:ext cx="5221287" cy="468682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927C231-6526-4844-8912-3F5B1ECAC9B2}"/>
              </a:ext>
            </a:extLst>
          </p:cNvPr>
          <p:cNvSpPr txBox="1"/>
          <p:nvPr/>
        </p:nvSpPr>
        <p:spPr>
          <a:xfrm>
            <a:off x="9253397" y="2770360"/>
            <a:ext cx="2434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sim_1 </a:t>
            </a:r>
            <a:r>
              <a:rPr lang="zh-CN" altLang="en-US" dirty="0">
                <a:solidFill>
                  <a:srgbClr val="FF0000"/>
                </a:solidFill>
              </a:rPr>
              <a:t>是默认的仿真集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对于多个模块的电路，可以使用不同的仿真机对不同的模块进行仿真。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DD8FC48-4FC5-464A-A2CA-CED0D58BA5FA}"/>
              </a:ext>
            </a:extLst>
          </p:cNvPr>
          <p:cNvSpPr txBox="1"/>
          <p:nvPr/>
        </p:nvSpPr>
        <p:spPr>
          <a:xfrm>
            <a:off x="940680" y="5369669"/>
            <a:ext cx="4544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单击“</a:t>
            </a:r>
            <a:r>
              <a:rPr lang="en-US" altLang="zh-CN" dirty="0">
                <a:solidFill>
                  <a:srgbClr val="FF0000"/>
                </a:solidFill>
              </a:rPr>
              <a:t>Simulation Source</a:t>
            </a:r>
            <a:r>
              <a:rPr lang="zh-CN" altLang="en-US" dirty="0">
                <a:solidFill>
                  <a:srgbClr val="FF0000"/>
                </a:solidFill>
              </a:rPr>
              <a:t>”，然后单击“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”，就可以添加电路代码。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当然，在“</a:t>
            </a:r>
            <a:r>
              <a:rPr lang="en-US" altLang="zh-CN" dirty="0">
                <a:solidFill>
                  <a:srgbClr val="FF0000"/>
                </a:solidFill>
              </a:rPr>
              <a:t>Add Source</a:t>
            </a:r>
            <a:r>
              <a:rPr lang="zh-CN" altLang="en-US" dirty="0">
                <a:solidFill>
                  <a:srgbClr val="FF0000"/>
                </a:solidFill>
              </a:rPr>
              <a:t>”对话框，可以做出更改。</a:t>
            </a:r>
          </a:p>
        </p:txBody>
      </p:sp>
    </p:spTree>
    <p:extLst>
      <p:ext uri="{BB962C8B-B14F-4D97-AF65-F5344CB8AC3E}">
        <p14:creationId xmlns:p14="http://schemas.microsoft.com/office/powerpoint/2010/main" val="256114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FB208-E81D-454C-AF08-F40AD4D8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 </a:t>
            </a:r>
            <a:r>
              <a:rPr lang="en-US" altLang="zh-CN" dirty="0"/>
              <a:t>Vivado </a:t>
            </a:r>
            <a:r>
              <a:rPr lang="zh-CN" altLang="en-US" dirty="0"/>
              <a:t>进行仿真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4BE2E69-1D0A-4548-B4CB-3B3739E1D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361" y="1354138"/>
            <a:ext cx="9629279" cy="5215860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F7665-2FE3-4591-BB27-7EA178FE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2020/10/14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89595-1F34-4F3A-8840-5FD2137D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微系统与芯片集成设计中心 </a:t>
            </a:r>
            <a:r>
              <a:rPr lang="en-US" altLang="zh-CN"/>
              <a:t>- 503 </a:t>
            </a:r>
            <a:r>
              <a:rPr lang="zh-CN" altLang="en-US"/>
              <a:t>实验室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C52D12-EC2F-4D01-91F9-0EF02FD4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EA6C-281E-4891-AF87-A0EA38BEA34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BE6CCC-362B-41BC-A690-AA95470B0EF8}"/>
              </a:ext>
            </a:extLst>
          </p:cNvPr>
          <p:cNvSpPr txBox="1"/>
          <p:nvPr/>
        </p:nvSpPr>
        <p:spPr>
          <a:xfrm>
            <a:off x="6902440" y="755633"/>
            <a:ext cx="341632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这里以一个流水灯电路作为示例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CB7AEE-9437-4030-96DE-4074EF0DE005}"/>
              </a:ext>
            </a:extLst>
          </p:cNvPr>
          <p:cNvSpPr txBox="1"/>
          <p:nvPr/>
        </p:nvSpPr>
        <p:spPr>
          <a:xfrm>
            <a:off x="2589291" y="336356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在这里打开仿真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3D632E0-A800-40A6-946B-152ABA580404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046085" y="3548229"/>
            <a:ext cx="543206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18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FB208-E81D-454C-AF08-F40AD4D8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 </a:t>
            </a:r>
            <a:r>
              <a:rPr lang="en-US" altLang="zh-CN" dirty="0"/>
              <a:t>Vivado </a:t>
            </a:r>
            <a:r>
              <a:rPr lang="zh-CN" altLang="en-US" dirty="0"/>
              <a:t>进行仿真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F7665-2FE3-4591-BB27-7EA178FE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2020/10/14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89595-1F34-4F3A-8840-5FD2137D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微系统与芯片集成设计中心 </a:t>
            </a:r>
            <a:r>
              <a:rPr lang="en-US" altLang="zh-CN"/>
              <a:t>- 503 </a:t>
            </a:r>
            <a:r>
              <a:rPr lang="zh-CN" altLang="en-US"/>
              <a:t>实验室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C52D12-EC2F-4D01-91F9-0EF02FD4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EA6C-281E-4891-AF87-A0EA38BEA341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6657667B-D46F-45B2-BB4E-49E235549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713" y="1808163"/>
            <a:ext cx="7772400" cy="1876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5F7C859-C19E-407E-8FD8-B81C2C38B762}"/>
              </a:ext>
            </a:extLst>
          </p:cNvPr>
          <p:cNvSpPr txBox="1"/>
          <p:nvPr/>
        </p:nvSpPr>
        <p:spPr>
          <a:xfrm>
            <a:off x="874714" y="3983525"/>
            <a:ext cx="104425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因为在</a:t>
            </a:r>
            <a:r>
              <a:rPr lang="en-US" altLang="zh-CN" dirty="0">
                <a:solidFill>
                  <a:srgbClr val="FF0000"/>
                </a:solidFill>
              </a:rPr>
              <a:t>Testbench </a:t>
            </a:r>
            <a:r>
              <a:rPr lang="zh-CN" altLang="en-US" dirty="0">
                <a:solidFill>
                  <a:srgbClr val="FF0000"/>
                </a:solidFill>
              </a:rPr>
              <a:t>中用</a:t>
            </a:r>
            <a:r>
              <a:rPr lang="en-US" altLang="zh-CN" dirty="0">
                <a:solidFill>
                  <a:srgbClr val="FF0000"/>
                </a:solidFill>
              </a:rPr>
              <a:t>$stop</a:t>
            </a:r>
            <a:r>
              <a:rPr lang="zh-CN" altLang="en-US" dirty="0">
                <a:solidFill>
                  <a:srgbClr val="FF0000"/>
                </a:solidFill>
              </a:rPr>
              <a:t>设置了仿真停止条件，因此这里直接点击“</a:t>
            </a:r>
            <a:r>
              <a:rPr lang="en-US" altLang="zh-CN" dirty="0">
                <a:solidFill>
                  <a:srgbClr val="FF0000"/>
                </a:solidFill>
              </a:rPr>
              <a:t>Run All</a:t>
            </a:r>
            <a:r>
              <a:rPr lang="zh-CN" altLang="en-US" dirty="0">
                <a:solidFill>
                  <a:srgbClr val="FF0000"/>
                </a:solidFill>
              </a:rPr>
              <a:t>”。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如果未设置仿真结束条件，可以点击旁边的</a:t>
            </a:r>
            <a:r>
              <a:rPr lang="zh-CN" alt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按钮</a:t>
            </a:r>
            <a:endParaRPr lang="en-US" altLang="zh-CN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如图所示，点击这个按钮，仿真 </a:t>
            </a:r>
            <a:r>
              <a:rPr lang="en-US" altLang="zh-CN" dirty="0">
                <a:solidFill>
                  <a:srgbClr val="FF0000"/>
                </a:solidFill>
              </a:rPr>
              <a:t>2ms </a:t>
            </a:r>
            <a:r>
              <a:rPr lang="zh-CN" altLang="en-US" dirty="0">
                <a:solidFill>
                  <a:srgbClr val="FF0000"/>
                </a:solidFill>
              </a:rPr>
              <a:t>（注意电路代码设置了</a:t>
            </a:r>
            <a:r>
              <a:rPr lang="en-US" altLang="zh-CN" dirty="0">
                <a:solidFill>
                  <a:srgbClr val="FF0000"/>
                </a:solidFill>
              </a:rPr>
              <a:t>`timescale</a:t>
            </a:r>
            <a:r>
              <a:rPr lang="zh-CN" altLang="en-US" dirty="0">
                <a:solidFill>
                  <a:srgbClr val="FF0000"/>
                </a:solidFill>
              </a:rPr>
              <a:t>，以此计算时间）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6C1345C-CFBC-45A8-9178-72D65C9A9EB7}"/>
              </a:ext>
            </a:extLst>
          </p:cNvPr>
          <p:cNvCxnSpPr>
            <a:cxnSpLocks/>
          </p:cNvCxnSpPr>
          <p:nvPr/>
        </p:nvCxnSpPr>
        <p:spPr>
          <a:xfrm flipH="1" flipV="1">
            <a:off x="4744017" y="2525918"/>
            <a:ext cx="778597" cy="2127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09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FB208-E81D-454C-AF08-F40AD4D8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 </a:t>
            </a:r>
            <a:r>
              <a:rPr lang="en-US" altLang="zh-CN" dirty="0"/>
              <a:t>Vivado </a:t>
            </a:r>
            <a:r>
              <a:rPr lang="zh-CN" altLang="en-US" dirty="0"/>
              <a:t>进行仿真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F7665-2FE3-4591-BB27-7EA178FE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2020/10/14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89595-1F34-4F3A-8840-5FD2137D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微系统与芯片集成设计中心 </a:t>
            </a:r>
            <a:r>
              <a:rPr lang="en-US" altLang="zh-CN"/>
              <a:t>- 503 </a:t>
            </a:r>
            <a:r>
              <a:rPr lang="zh-CN" altLang="en-US"/>
              <a:t>实验室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C52D12-EC2F-4D01-91F9-0EF02FD4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EA6C-281E-4891-AF87-A0EA38BEA341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9E674E46-06C3-41B7-978F-C3F29AEF2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234" y="1286605"/>
            <a:ext cx="8317531" cy="42847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3BCC845-0C77-4FEC-A15C-DD79C8942F8F}"/>
              </a:ext>
            </a:extLst>
          </p:cNvPr>
          <p:cNvSpPr txBox="1"/>
          <p:nvPr/>
        </p:nvSpPr>
        <p:spPr>
          <a:xfrm>
            <a:off x="5195754" y="579421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仿真得到的波形</a:t>
            </a:r>
          </a:p>
        </p:txBody>
      </p:sp>
    </p:spTree>
    <p:extLst>
      <p:ext uri="{BB962C8B-B14F-4D97-AF65-F5344CB8AC3E}">
        <p14:creationId xmlns:p14="http://schemas.microsoft.com/office/powerpoint/2010/main" val="1467965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estc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888</Words>
  <Application>Microsoft Office PowerPoint</Application>
  <PresentationFormat>宽屏</PresentationFormat>
  <Paragraphs>133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黑体</vt:lpstr>
      <vt:lpstr>楷体</vt:lpstr>
      <vt:lpstr>宋体</vt:lpstr>
      <vt:lpstr>Arial</vt:lpstr>
      <vt:lpstr>Consolas</vt:lpstr>
      <vt:lpstr>Times New Roman</vt:lpstr>
      <vt:lpstr>Office 主题​​</vt:lpstr>
      <vt:lpstr>Vivado 简单教程</vt:lpstr>
      <vt:lpstr>创建 Vivado 工程</vt:lpstr>
      <vt:lpstr>创建 Vivado 工程</vt:lpstr>
      <vt:lpstr>添加项目文件（电路代码）</vt:lpstr>
      <vt:lpstr>添加项目文件（电路代码）</vt:lpstr>
      <vt:lpstr>添加项目文件（仿真代码）</vt:lpstr>
      <vt:lpstr>使用 Vivado 进行仿真</vt:lpstr>
      <vt:lpstr>使用 Vivado 进行仿真</vt:lpstr>
      <vt:lpstr>使用 Vivado 进行仿真</vt:lpstr>
      <vt:lpstr>综合与实现</vt:lpstr>
      <vt:lpstr>综合与实现</vt:lpstr>
      <vt:lpstr>综合与实现</vt:lpstr>
      <vt:lpstr>写入 FPGA</vt:lpstr>
      <vt:lpstr>写入 FPGA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潘涛</dc:creator>
  <cp:lastModifiedBy>潘涛</cp:lastModifiedBy>
  <cp:revision>22</cp:revision>
  <dcterms:created xsi:type="dcterms:W3CDTF">2020-10-14T10:41:29Z</dcterms:created>
  <dcterms:modified xsi:type="dcterms:W3CDTF">2020-10-14T14:44:25Z</dcterms:modified>
</cp:coreProperties>
</file>