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82" r:id="rId8"/>
    <p:sldId id="283" r:id="rId9"/>
    <p:sldId id="284"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41B"/>
    <a:srgbClr val="F395BD"/>
    <a:srgbClr val="37573B"/>
    <a:srgbClr val="012131"/>
    <a:srgbClr val="131414"/>
    <a:srgbClr val="451A1B"/>
    <a:srgbClr val="3E3D36"/>
    <a:srgbClr val="CD9625"/>
    <a:srgbClr val="000000"/>
    <a:srgbClr val="2040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4660"/>
  </p:normalViewPr>
  <p:slideViewPr>
    <p:cSldViewPr snapToGrid="0">
      <p:cViewPr varScale="1">
        <p:scale>
          <a:sx n="109" d="100"/>
          <a:sy n="109"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1F0F-C0F6-4ABF-9B4F-B7A365049E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0D5B895-1F25-4091-8790-FB9AAD693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CAD221C-3264-4C6D-A7A7-E0CBF3DF4FB0}"/>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5" name="Footer Placeholder 4">
            <a:extLst>
              <a:ext uri="{FF2B5EF4-FFF2-40B4-BE49-F238E27FC236}">
                <a16:creationId xmlns:a16="http://schemas.microsoft.com/office/drawing/2014/main" id="{7B38EEF8-BB74-431C-AE55-9BD71EADE5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8A5C07-1CA9-4616-A7F2-C9C239BA0FA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932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76AB-4175-4276-8C8A-DBABA5FB042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B7ABC47-C68F-4F37-B942-C8B8B8093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87366E1-5D7B-4F67-9254-2BC0E53C90D8}"/>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5" name="Footer Placeholder 4">
            <a:extLst>
              <a:ext uri="{FF2B5EF4-FFF2-40B4-BE49-F238E27FC236}">
                <a16:creationId xmlns:a16="http://schemas.microsoft.com/office/drawing/2014/main" id="{191C0DD5-3CF2-4D88-93CE-C7B78E9A04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B6C372-61CA-4CD5-98CD-A4382A4E67D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258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72BFF-40BF-440F-8F21-76FE43B763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BA1E7FC-857B-4B56-A6DA-CC3651120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DCEC09-142F-45CC-A860-16B60BF16010}"/>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5" name="Footer Placeholder 4">
            <a:extLst>
              <a:ext uri="{FF2B5EF4-FFF2-40B4-BE49-F238E27FC236}">
                <a16:creationId xmlns:a16="http://schemas.microsoft.com/office/drawing/2014/main" id="{1F92BAAD-6AB6-4357-8789-A1AA1AD064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A899ED-251D-4C09-8558-5400A30D786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638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8A34-9871-4851-B6D1-D6758DFE1FA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EDD35A7-FB2A-47BE-AFB4-F5703F05F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1FE7FB-1B48-4675-9EB1-23D3681A8840}"/>
              </a:ext>
            </a:extLst>
          </p:cNvPr>
          <p:cNvSpPr>
            <a:spLocks noGrp="1"/>
          </p:cNvSpPr>
          <p:nvPr>
            <p:ph type="dt" sz="half" idx="10"/>
          </p:nvPr>
        </p:nvSpPr>
        <p:spPr/>
        <p:txBody>
          <a:bodyPr/>
          <a:lstStyle/>
          <a:p>
            <a:fld id="{48A87A34-81AB-432B-8DAE-1953F412C126}" type="datetimeFigureOut">
              <a:rPr lang="en-US" smtClean="0"/>
              <a:pPr/>
              <a:t>3/30/2020</a:t>
            </a:fld>
            <a:endParaRPr lang="en-US" dirty="0"/>
          </a:p>
        </p:txBody>
      </p:sp>
      <p:sp>
        <p:nvSpPr>
          <p:cNvPr id="5" name="Footer Placeholder 4">
            <a:extLst>
              <a:ext uri="{FF2B5EF4-FFF2-40B4-BE49-F238E27FC236}">
                <a16:creationId xmlns:a16="http://schemas.microsoft.com/office/drawing/2014/main" id="{49C4B116-9EBE-469C-B95F-177DD3E8CE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6C9FAF-4BCD-4F07-8C85-BD0BB3781A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196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F730-3AE2-4015-A465-F48F719091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B0A851-95D0-4105-8F13-6BF4A2974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AED7E-335B-423F-B5BD-361BDC9A17B1}"/>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5" name="Footer Placeholder 4">
            <a:extLst>
              <a:ext uri="{FF2B5EF4-FFF2-40B4-BE49-F238E27FC236}">
                <a16:creationId xmlns:a16="http://schemas.microsoft.com/office/drawing/2014/main" id="{59CEFF8E-0F86-4495-81D5-F26C35F134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83B6A8-CCD0-4B1A-A8B5-13831B13284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81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C3BA-6900-4F78-B35D-CDA2543BFC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7178E1-332D-416E-89A0-80391CBB1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4A7A2B6-E355-4FEE-A643-20A3EFDED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6648095-E382-4851-8B95-BA22ADC3EB7A}"/>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6" name="Footer Placeholder 5">
            <a:extLst>
              <a:ext uri="{FF2B5EF4-FFF2-40B4-BE49-F238E27FC236}">
                <a16:creationId xmlns:a16="http://schemas.microsoft.com/office/drawing/2014/main" id="{8003E532-BCBB-46FC-BF42-7302281C42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C4C715-2EBE-4221-A68A-E63E08EB28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77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26DC-CAA6-477A-9BB3-400E031DE39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5C2C5B-6A80-4143-925F-D37364572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915B1-101A-4C81-9030-526B55138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EBF2C64-F23E-4B65-AD82-D5A7BFE9CD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111DFE-BEA7-4376-8534-74A039AA9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FC15C7E-5791-4660-AD94-BBDE7C2E2AC4}"/>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8" name="Footer Placeholder 7">
            <a:extLst>
              <a:ext uri="{FF2B5EF4-FFF2-40B4-BE49-F238E27FC236}">
                <a16:creationId xmlns:a16="http://schemas.microsoft.com/office/drawing/2014/main" id="{0DDC0D7A-0C8F-448D-8871-4344A7E4954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6B32E0-7AA6-492C-9075-1DE668B9A8E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604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7FC3-5AF5-46C8-861A-F7147A64175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04C4AC8-35DD-4E47-930A-AA5651BC45B0}"/>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4" name="Footer Placeholder 3">
            <a:extLst>
              <a:ext uri="{FF2B5EF4-FFF2-40B4-BE49-F238E27FC236}">
                <a16:creationId xmlns:a16="http://schemas.microsoft.com/office/drawing/2014/main" id="{99D3AC3C-6DB5-4744-BA7F-873F2CD5452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F908DDF-960C-45A9-8ED4-0DBB4552B17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072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20AF7-DCDF-4D25-BFD2-7A415A162F5F}"/>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3" name="Footer Placeholder 2">
            <a:extLst>
              <a:ext uri="{FF2B5EF4-FFF2-40B4-BE49-F238E27FC236}">
                <a16:creationId xmlns:a16="http://schemas.microsoft.com/office/drawing/2014/main" id="{41D11F52-1919-4DD2-9428-ACF55FDF729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FDDA476-0288-4E44-8446-48BC6EE967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93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2059-CA11-40C9-A6A2-4EB8931C9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6D6D611-04B4-478C-AE34-4E8D1D8034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48D1B-8766-4EB2-9C53-0F981F9F4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067A7-0A76-451F-9717-E8A2BB780366}"/>
              </a:ext>
            </a:extLst>
          </p:cNvPr>
          <p:cNvSpPr>
            <a:spLocks noGrp="1"/>
          </p:cNvSpPr>
          <p:nvPr>
            <p:ph type="dt" sz="half" idx="10"/>
          </p:nvPr>
        </p:nvSpPr>
        <p:spPr/>
        <p:txBody>
          <a:bodyPr/>
          <a:lstStyle/>
          <a:p>
            <a:fld id="{48A87A34-81AB-432B-8DAE-1953F412C126}" type="datetimeFigureOut">
              <a:rPr lang="en-US" smtClean="0"/>
              <a:t>3/30/2020</a:t>
            </a:fld>
            <a:endParaRPr lang="en-US" dirty="0"/>
          </a:p>
        </p:txBody>
      </p:sp>
      <p:sp>
        <p:nvSpPr>
          <p:cNvPr id="6" name="Footer Placeholder 5">
            <a:extLst>
              <a:ext uri="{FF2B5EF4-FFF2-40B4-BE49-F238E27FC236}">
                <a16:creationId xmlns:a16="http://schemas.microsoft.com/office/drawing/2014/main" id="{481EEE30-A7D8-4C28-9BA8-DD55A20153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6F75EC-7828-4CDF-90F8-A6EA7F7EC55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79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A9B8-CE1F-41B2-AFD3-D88D15205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F6E6581-069D-4BB0-AE80-807EC3227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0934C1A-AD2B-4B04-9AE0-4A1BB9961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3B326-F880-47A8-AF66-E4324D7960AC}"/>
              </a:ext>
            </a:extLst>
          </p:cNvPr>
          <p:cNvSpPr>
            <a:spLocks noGrp="1"/>
          </p:cNvSpPr>
          <p:nvPr>
            <p:ph type="dt" sz="half" idx="10"/>
          </p:nvPr>
        </p:nvSpPr>
        <p:spPr/>
        <p:txBody>
          <a:bodyPr/>
          <a:lstStyle/>
          <a:p>
            <a:fld id="{48A87A34-81AB-432B-8DAE-1953F412C126}" type="datetimeFigureOut">
              <a:rPr lang="en-US" smtClean="0"/>
              <a:pPr/>
              <a:t>3/30/2020</a:t>
            </a:fld>
            <a:endParaRPr lang="en-US" dirty="0"/>
          </a:p>
        </p:txBody>
      </p:sp>
      <p:sp>
        <p:nvSpPr>
          <p:cNvPr id="6" name="Footer Placeholder 5">
            <a:extLst>
              <a:ext uri="{FF2B5EF4-FFF2-40B4-BE49-F238E27FC236}">
                <a16:creationId xmlns:a16="http://schemas.microsoft.com/office/drawing/2014/main" id="{AF8E414D-63F7-46D1-823B-068B34EF21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4D76A9-0F69-442B-9CC4-5AE7C45DBB2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03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6E17D-4D3E-48C7-87AA-AFE72560D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69B821-7B11-4B4B-9454-AD4DD69E7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4369A7-9209-43E4-90E1-9D2BA6CF8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3/30/2020</a:t>
            </a:fld>
            <a:endParaRPr lang="en-US" dirty="0"/>
          </a:p>
        </p:txBody>
      </p:sp>
      <p:sp>
        <p:nvSpPr>
          <p:cNvPr id="5" name="Footer Placeholder 4">
            <a:extLst>
              <a:ext uri="{FF2B5EF4-FFF2-40B4-BE49-F238E27FC236}">
                <a16:creationId xmlns:a16="http://schemas.microsoft.com/office/drawing/2014/main" id="{7DD5CA66-7444-4980-AE9F-F46D987B8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B62D10B-FA89-46AD-B0AB-73CD7523D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4987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C4FA-2995-4A42-BB82-F3EA4265865E}"/>
              </a:ext>
            </a:extLst>
          </p:cNvPr>
          <p:cNvSpPr>
            <a:spLocks noGrp="1"/>
          </p:cNvSpPr>
          <p:nvPr>
            <p:ph type="ctrTitle"/>
          </p:nvPr>
        </p:nvSpPr>
        <p:spPr>
          <a:xfrm>
            <a:off x="-581891" y="2437896"/>
            <a:ext cx="8203653" cy="2410233"/>
          </a:xfrm>
        </p:spPr>
        <p:txBody>
          <a:bodyPr vert="horz" lIns="91440" tIns="45720" rIns="91440" bIns="45720" rtlCol="0">
            <a:normAutofit/>
          </a:bodyPr>
          <a:lstStyle/>
          <a:p>
            <a:r>
              <a:rPr lang="en-US" sz="5400" dirty="0"/>
              <a:t>Movie Recommender System</a:t>
            </a:r>
          </a:p>
        </p:txBody>
      </p:sp>
      <p:pic>
        <p:nvPicPr>
          <p:cNvPr id="36" name="Picture 35" descr="A close up of a sign&#10;&#10;Description automatically generated">
            <a:extLst>
              <a:ext uri="{FF2B5EF4-FFF2-40B4-BE49-F238E27FC236}">
                <a16:creationId xmlns:a16="http://schemas.microsoft.com/office/drawing/2014/main" id="{48436728-A373-4DC7-B927-F92184FFDB97}"/>
              </a:ext>
            </a:extLst>
          </p:cNvPr>
          <p:cNvPicPr>
            <a:picLocks noChangeAspect="1"/>
          </p:cNvPicPr>
          <p:nvPr/>
        </p:nvPicPr>
        <p:blipFill>
          <a:blip r:embed="rId2"/>
          <a:stretch>
            <a:fillRect/>
          </a:stretch>
        </p:blipFill>
        <p:spPr>
          <a:xfrm>
            <a:off x="7362824" y="0"/>
            <a:ext cx="4829175" cy="6858000"/>
          </a:xfrm>
          <a:prstGeom prst="rect">
            <a:avLst/>
          </a:prstGeom>
        </p:spPr>
      </p:pic>
      <p:sp>
        <p:nvSpPr>
          <p:cNvPr id="37" name="TextBox 36">
            <a:extLst>
              <a:ext uri="{FF2B5EF4-FFF2-40B4-BE49-F238E27FC236}">
                <a16:creationId xmlns:a16="http://schemas.microsoft.com/office/drawing/2014/main" id="{378A8ECB-8F29-4ED4-9D30-3050C264A8D0}"/>
              </a:ext>
            </a:extLst>
          </p:cNvPr>
          <p:cNvSpPr txBox="1"/>
          <p:nvPr/>
        </p:nvSpPr>
        <p:spPr>
          <a:xfrm>
            <a:off x="3303443" y="5534561"/>
            <a:ext cx="4059381" cy="1323439"/>
          </a:xfrm>
          <a:prstGeom prst="rect">
            <a:avLst/>
          </a:prstGeom>
          <a:noFill/>
        </p:spPr>
        <p:txBody>
          <a:bodyPr wrap="square" rtlCol="0">
            <a:spAutoFit/>
          </a:bodyPr>
          <a:lstStyle/>
          <a:p>
            <a:pPr algn="r"/>
            <a:r>
              <a:rPr lang="en-CA" sz="2000" i="1" dirty="0">
                <a:latin typeface="+mj-lt"/>
              </a:rPr>
              <a:t>Presented by:</a:t>
            </a:r>
          </a:p>
          <a:p>
            <a:pPr algn="r"/>
            <a:r>
              <a:rPr lang="en-CA" sz="2000" i="1" dirty="0" err="1">
                <a:latin typeface="+mj-lt"/>
              </a:rPr>
              <a:t>Sahand</a:t>
            </a:r>
            <a:r>
              <a:rPr lang="en-CA" sz="2000" i="1" dirty="0">
                <a:latin typeface="+mj-lt"/>
              </a:rPr>
              <a:t> Malek</a:t>
            </a:r>
          </a:p>
          <a:p>
            <a:pPr algn="r"/>
            <a:r>
              <a:rPr lang="en-CA" sz="2000" i="1" dirty="0">
                <a:latin typeface="+mj-lt"/>
              </a:rPr>
              <a:t>Soroush Salehi</a:t>
            </a:r>
          </a:p>
          <a:p>
            <a:pPr algn="r"/>
            <a:r>
              <a:rPr lang="en-CA" sz="2000" i="1" dirty="0">
                <a:latin typeface="+mj-lt"/>
              </a:rPr>
              <a:t>Hossein Zinaghaji</a:t>
            </a:r>
          </a:p>
        </p:txBody>
      </p:sp>
    </p:spTree>
    <p:extLst>
      <p:ext uri="{BB962C8B-B14F-4D97-AF65-F5344CB8AC3E}">
        <p14:creationId xmlns:p14="http://schemas.microsoft.com/office/powerpoint/2010/main" val="3857025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D569-32E8-4A0F-B793-AB95022AA574}"/>
              </a:ext>
            </a:extLst>
          </p:cNvPr>
          <p:cNvSpPr>
            <a:spLocks noGrp="1"/>
          </p:cNvSpPr>
          <p:nvPr>
            <p:ph type="title"/>
          </p:nvPr>
        </p:nvSpPr>
        <p:spPr>
          <a:xfrm>
            <a:off x="3475759" y="519814"/>
            <a:ext cx="10515600" cy="1325563"/>
          </a:xfrm>
        </p:spPr>
        <p:txBody>
          <a:bodyPr>
            <a:normAutofit/>
          </a:bodyPr>
          <a:lstStyle/>
          <a:p>
            <a:r>
              <a:rPr lang="en-CA" sz="2400" dirty="0">
                <a:solidFill>
                  <a:srgbClr val="37573B"/>
                </a:solidFill>
              </a:rPr>
              <a:t>Build recommendation system:</a:t>
            </a:r>
          </a:p>
        </p:txBody>
      </p:sp>
      <p:sp>
        <p:nvSpPr>
          <p:cNvPr id="3" name="Content Placeholder 2">
            <a:extLst>
              <a:ext uri="{FF2B5EF4-FFF2-40B4-BE49-F238E27FC236}">
                <a16:creationId xmlns:a16="http://schemas.microsoft.com/office/drawing/2014/main" id="{0CA01EDE-F7A3-4247-9F09-39D7F74F5804}"/>
              </a:ext>
            </a:extLst>
          </p:cNvPr>
          <p:cNvSpPr>
            <a:spLocks noGrp="1"/>
          </p:cNvSpPr>
          <p:nvPr>
            <p:ph idx="1"/>
          </p:nvPr>
        </p:nvSpPr>
        <p:spPr>
          <a:xfrm>
            <a:off x="1285875" y="3165089"/>
            <a:ext cx="5143500" cy="831850"/>
          </a:xfrm>
        </p:spPr>
        <p:txBody>
          <a:bodyPr/>
          <a:lstStyle/>
          <a:p>
            <a:pPr marL="0" indent="0">
              <a:buNone/>
            </a:pPr>
            <a:r>
              <a:rPr lang="en-CA" sz="1800" dirty="0">
                <a:solidFill>
                  <a:srgbClr val="92041B"/>
                </a:solidFill>
                <a:latin typeface="+mj-lt"/>
              </a:rPr>
              <a:t>Simple recommendation system</a:t>
            </a:r>
          </a:p>
          <a:p>
            <a:endParaRPr lang="en-CA" dirty="0"/>
          </a:p>
        </p:txBody>
      </p:sp>
      <p:sp>
        <p:nvSpPr>
          <p:cNvPr id="4" name="TextBox 3">
            <a:extLst>
              <a:ext uri="{FF2B5EF4-FFF2-40B4-BE49-F238E27FC236}">
                <a16:creationId xmlns:a16="http://schemas.microsoft.com/office/drawing/2014/main" id="{2477EF27-26ED-4BFB-B0FE-C8A075707537}"/>
              </a:ext>
            </a:extLst>
          </p:cNvPr>
          <p:cNvSpPr txBox="1"/>
          <p:nvPr/>
        </p:nvSpPr>
        <p:spPr>
          <a:xfrm>
            <a:off x="6096000" y="2504135"/>
            <a:ext cx="4914900" cy="2800767"/>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solidFill>
                  <a:srgbClr val="37573B"/>
                </a:solidFill>
              </a:rPr>
              <a:t>The Simple Recommender offers generalized recommendations to every user based on movie popularity and (sometimes) genre.</a:t>
            </a:r>
          </a:p>
          <a:p>
            <a:pPr fontAlgn="base"/>
            <a:endParaRPr lang="en-US" sz="1600" dirty="0">
              <a:solidFill>
                <a:srgbClr val="37573B"/>
              </a:solidFill>
            </a:endParaRPr>
          </a:p>
          <a:p>
            <a:pPr marL="285750" indent="-285750" fontAlgn="base">
              <a:buFont typeface="Arial" panose="020B0604020202020204" pitchFamily="34" charset="0"/>
              <a:buChar char="•"/>
            </a:pPr>
            <a:r>
              <a:rPr lang="en-US" sz="1600" dirty="0">
                <a:solidFill>
                  <a:srgbClr val="37573B"/>
                </a:solidFill>
              </a:rPr>
              <a:t>The basic idea behind this recommender is that movies that are more popular and more critically acclaimed will have a higher probability of being liked by the average audience.</a:t>
            </a:r>
          </a:p>
          <a:p>
            <a:pPr fontAlgn="base"/>
            <a:endParaRPr lang="en-US" sz="1600" dirty="0">
              <a:solidFill>
                <a:srgbClr val="37573B"/>
              </a:solidFill>
            </a:endParaRPr>
          </a:p>
          <a:p>
            <a:pPr marL="285750" indent="-285750">
              <a:buFont typeface="Arial" panose="020B0604020202020204" pitchFamily="34" charset="0"/>
              <a:buChar char="•"/>
            </a:pPr>
            <a:r>
              <a:rPr lang="en-US" sz="1600" dirty="0">
                <a:solidFill>
                  <a:srgbClr val="37573B"/>
                </a:solidFill>
              </a:rPr>
              <a:t>This model does not give personalized recommendations based on the user.</a:t>
            </a:r>
            <a:endParaRPr lang="en-CA" sz="1600" dirty="0">
              <a:solidFill>
                <a:srgbClr val="37573B"/>
              </a:solidFill>
            </a:endParaRPr>
          </a:p>
        </p:txBody>
      </p:sp>
      <p:pic>
        <p:nvPicPr>
          <p:cNvPr id="1026" name="Picture 2">
            <a:extLst>
              <a:ext uri="{FF2B5EF4-FFF2-40B4-BE49-F238E27FC236}">
                <a16:creationId xmlns:a16="http://schemas.microsoft.com/office/drawing/2014/main" id="{F73E9170-6C7A-471C-9F90-752B2CCD1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631824"/>
            <a:ext cx="4695825" cy="117395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1A7A5D5-5209-4A2D-B35F-D98CFB320C81}"/>
              </a:ext>
            </a:extLst>
          </p:cNvPr>
          <p:cNvSpPr/>
          <p:nvPr/>
        </p:nvSpPr>
        <p:spPr>
          <a:xfrm>
            <a:off x="5427822" y="2571279"/>
            <a:ext cx="45719" cy="266647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55496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85F0-EABC-4B55-B31F-004CFB07943A}"/>
              </a:ext>
            </a:extLst>
          </p:cNvPr>
          <p:cNvSpPr>
            <a:spLocks noGrp="1"/>
          </p:cNvSpPr>
          <p:nvPr>
            <p:ph type="title"/>
          </p:nvPr>
        </p:nvSpPr>
        <p:spPr>
          <a:xfrm>
            <a:off x="2996478" y="645825"/>
            <a:ext cx="10515600" cy="1325563"/>
          </a:xfrm>
        </p:spPr>
        <p:txBody>
          <a:bodyPr>
            <a:normAutofit/>
          </a:bodyPr>
          <a:lstStyle/>
          <a:p>
            <a:r>
              <a:rPr lang="en-CA" sz="2400" dirty="0">
                <a:solidFill>
                  <a:srgbClr val="F395BD"/>
                </a:solidFill>
              </a:rPr>
              <a:t>Simple Recommendation system results:</a:t>
            </a:r>
          </a:p>
        </p:txBody>
      </p:sp>
      <p:pic>
        <p:nvPicPr>
          <p:cNvPr id="2050" name="Picture 2">
            <a:extLst>
              <a:ext uri="{FF2B5EF4-FFF2-40B4-BE49-F238E27FC236}">
                <a16:creationId xmlns:a16="http://schemas.microsoft.com/office/drawing/2014/main" id="{608FB302-FBAE-4C51-B009-0B934E3691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0326" y="2483089"/>
            <a:ext cx="4976812" cy="2630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B27AD6-C0C1-4329-A9C9-0FCEB1C445F6}"/>
              </a:ext>
            </a:extLst>
          </p:cNvPr>
          <p:cNvSpPr txBox="1"/>
          <p:nvPr/>
        </p:nvSpPr>
        <p:spPr>
          <a:xfrm>
            <a:off x="1462087" y="3688854"/>
            <a:ext cx="4429125" cy="369332"/>
          </a:xfrm>
          <a:prstGeom prst="rect">
            <a:avLst/>
          </a:prstGeom>
          <a:noFill/>
        </p:spPr>
        <p:txBody>
          <a:bodyPr wrap="square" rtlCol="0">
            <a:spAutoFit/>
          </a:bodyPr>
          <a:lstStyle/>
          <a:p>
            <a:r>
              <a:rPr lang="en-US" dirty="0" err="1">
                <a:solidFill>
                  <a:schemeClr val="bg1">
                    <a:lumMod val="65000"/>
                  </a:schemeClr>
                </a:solidFill>
              </a:rPr>
              <a:t>build_chart</a:t>
            </a:r>
            <a:r>
              <a:rPr lang="en-US" dirty="0">
                <a:solidFill>
                  <a:schemeClr val="bg1">
                    <a:lumMod val="65000"/>
                  </a:schemeClr>
                </a:solidFill>
              </a:rPr>
              <a:t>('Romance').head(15):</a:t>
            </a:r>
            <a:endParaRPr lang="en-CA" dirty="0">
              <a:solidFill>
                <a:schemeClr val="bg1">
                  <a:lumMod val="65000"/>
                </a:schemeClr>
              </a:solidFill>
            </a:endParaRPr>
          </a:p>
        </p:txBody>
      </p:sp>
      <p:sp>
        <p:nvSpPr>
          <p:cNvPr id="8" name="Rectangle 7">
            <a:extLst>
              <a:ext uri="{FF2B5EF4-FFF2-40B4-BE49-F238E27FC236}">
                <a16:creationId xmlns:a16="http://schemas.microsoft.com/office/drawing/2014/main" id="{760A9A7F-4E41-49C7-B966-617BA8D47B11}"/>
              </a:ext>
            </a:extLst>
          </p:cNvPr>
          <p:cNvSpPr/>
          <p:nvPr/>
        </p:nvSpPr>
        <p:spPr>
          <a:xfrm>
            <a:off x="5626418" y="2665453"/>
            <a:ext cx="50482" cy="2416135"/>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25447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BBE1-720C-4C90-8A06-FD349B019DAF}"/>
              </a:ext>
            </a:extLst>
          </p:cNvPr>
          <p:cNvSpPr>
            <a:spLocks noGrp="1"/>
          </p:cNvSpPr>
          <p:nvPr>
            <p:ph type="title"/>
          </p:nvPr>
        </p:nvSpPr>
        <p:spPr>
          <a:xfrm>
            <a:off x="3390034" y="146049"/>
            <a:ext cx="10515600" cy="1325563"/>
          </a:xfrm>
        </p:spPr>
        <p:txBody>
          <a:bodyPr>
            <a:normAutofit/>
          </a:bodyPr>
          <a:lstStyle/>
          <a:p>
            <a:r>
              <a:rPr lang="en-CA" sz="2400" dirty="0"/>
              <a:t>Content based recommendation system</a:t>
            </a:r>
          </a:p>
        </p:txBody>
      </p:sp>
      <p:sp>
        <p:nvSpPr>
          <p:cNvPr id="3" name="Content Placeholder 2">
            <a:extLst>
              <a:ext uri="{FF2B5EF4-FFF2-40B4-BE49-F238E27FC236}">
                <a16:creationId xmlns:a16="http://schemas.microsoft.com/office/drawing/2014/main" id="{879B6A69-0444-447F-9B85-C7377EC383E6}"/>
              </a:ext>
            </a:extLst>
          </p:cNvPr>
          <p:cNvSpPr>
            <a:spLocks noGrp="1"/>
          </p:cNvSpPr>
          <p:nvPr>
            <p:ph idx="1"/>
          </p:nvPr>
        </p:nvSpPr>
        <p:spPr>
          <a:xfrm>
            <a:off x="838200" y="2766218"/>
            <a:ext cx="4772025" cy="1325563"/>
          </a:xfrm>
        </p:spPr>
        <p:txBody>
          <a:bodyPr>
            <a:noAutofit/>
          </a:bodyPr>
          <a:lstStyle/>
          <a:p>
            <a:r>
              <a:rPr lang="en-US" sz="1800"/>
              <a:t>In this recommendation system we used Cosine Similarity which is a measure of the similarity between two nonzero vectors. Using this formula, we can find the similarity between two documents d1 and d2:</a:t>
            </a:r>
            <a:endParaRPr lang="en-CA" sz="1800" dirty="0"/>
          </a:p>
        </p:txBody>
      </p:sp>
      <p:pic>
        <p:nvPicPr>
          <p:cNvPr id="3074" name="Picture 2">
            <a:extLst>
              <a:ext uri="{FF2B5EF4-FFF2-40B4-BE49-F238E27FC236}">
                <a16:creationId xmlns:a16="http://schemas.microsoft.com/office/drawing/2014/main" id="{2C186CCD-E034-40B3-A18E-231A65AA7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4428471"/>
            <a:ext cx="3705225" cy="1856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52B441-81F9-42AF-8301-280A7855479B}"/>
              </a:ext>
            </a:extLst>
          </p:cNvPr>
          <p:cNvSpPr txBox="1"/>
          <p:nvPr/>
        </p:nvSpPr>
        <p:spPr>
          <a:xfrm>
            <a:off x="6437168" y="1824038"/>
            <a:ext cx="5057775" cy="6032421"/>
          </a:xfrm>
          <a:prstGeom prst="rect">
            <a:avLst/>
          </a:prstGeom>
          <a:noFill/>
        </p:spPr>
        <p:txBody>
          <a:bodyPr wrap="square" rtlCol="0">
            <a:spAutoFit/>
          </a:bodyPr>
          <a:lstStyle/>
          <a:p>
            <a:r>
              <a:rPr lang="en-US" sz="1600" dirty="0"/>
              <a:t>Content based RS : Using movie description, taglines, keywords, cast, director and genres</a:t>
            </a:r>
          </a:p>
          <a:p>
            <a:pPr marL="285750" indent="-285750" fontAlgn="base">
              <a:buFont typeface="Arial" panose="020B0604020202020204" pitchFamily="34" charset="0"/>
              <a:buChar char="•"/>
            </a:pPr>
            <a:r>
              <a:rPr lang="en-US" sz="1600" dirty="0"/>
              <a:t>we have used the TF-IDF Vectorizer, </a:t>
            </a:r>
          </a:p>
          <a:p>
            <a:pPr marL="285750" indent="-285750" fontAlgn="base">
              <a:buFont typeface="Arial" panose="020B0604020202020204" pitchFamily="34" charset="0"/>
              <a:buChar char="•"/>
            </a:pPr>
            <a:r>
              <a:rPr lang="en-US" sz="1600" dirty="0"/>
              <a:t>calculating the Dot Product will directly give us the Cosine Similarity Score</a:t>
            </a:r>
          </a:p>
          <a:p>
            <a:pPr marL="285750" indent="-285750" fontAlgn="base">
              <a:buFont typeface="Arial" panose="020B0604020202020204" pitchFamily="34" charset="0"/>
              <a:buChar char="•"/>
            </a:pPr>
            <a:r>
              <a:rPr lang="en-US" sz="1600" dirty="0"/>
              <a:t>To build our standard metadata-based content recommender, we will need to merge our current dataset with the crew and the keyword datasets.</a:t>
            </a:r>
          </a:p>
          <a:p>
            <a:pPr marL="285750" indent="-285750" fontAlgn="base">
              <a:buFont typeface="Arial" panose="020B0604020202020204" pitchFamily="34" charset="0"/>
              <a:buChar char="•"/>
            </a:pPr>
            <a:r>
              <a:rPr lang="en-CA" sz="1600" dirty="0"/>
              <a:t>1. Crew:</a:t>
            </a:r>
          </a:p>
          <a:p>
            <a:pPr marL="285750" indent="-285750" fontAlgn="base">
              <a:buFont typeface="Arial" panose="020B0604020202020204" pitchFamily="34" charset="0"/>
              <a:buChar char="•"/>
            </a:pPr>
            <a:r>
              <a:rPr lang="en-CA" sz="1600" dirty="0"/>
              <a:t>2. Cast:</a:t>
            </a:r>
          </a:p>
          <a:p>
            <a:pPr marL="285750" indent="-285750" fontAlgn="base">
              <a:buFont typeface="Arial" panose="020B0604020202020204" pitchFamily="34" charset="0"/>
              <a:buChar char="•"/>
            </a:pPr>
            <a:r>
              <a:rPr lang="en-US" sz="1600" dirty="0"/>
              <a:t>We used a Count Vectorizer to create our count matrix consists of genres, director, main actors and keyword</a:t>
            </a:r>
          </a:p>
          <a:p>
            <a:pPr marL="285750" indent="-285750" fontAlgn="base">
              <a:buFont typeface="Arial" panose="020B0604020202020204" pitchFamily="34" charset="0"/>
              <a:buChar char="•"/>
            </a:pPr>
            <a:r>
              <a:rPr lang="en-US" sz="1600" dirty="0"/>
              <a:t>We will do a small amount of pre-processing of our keywords before putting them to any use.</a:t>
            </a:r>
          </a:p>
          <a:p>
            <a:pPr fontAlgn="base"/>
            <a:endParaRPr lang="en-US" dirty="0"/>
          </a:p>
          <a:p>
            <a:pPr marL="285750" indent="-285750" fontAlgn="base">
              <a:buFont typeface="Arial" panose="020B0604020202020204" pitchFamily="34" charset="0"/>
              <a:buChar char="•"/>
            </a:pPr>
            <a:endParaRPr lang="en-US" dirty="0"/>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CA" dirty="0">
              <a:latin typeface="+mj-lt"/>
            </a:endParaRPr>
          </a:p>
        </p:txBody>
      </p:sp>
      <p:sp>
        <p:nvSpPr>
          <p:cNvPr id="9" name="Rectangle 8">
            <a:extLst>
              <a:ext uri="{FF2B5EF4-FFF2-40B4-BE49-F238E27FC236}">
                <a16:creationId xmlns:a16="http://schemas.microsoft.com/office/drawing/2014/main" id="{0D376221-C222-4876-8CBC-F6AF2E09D679}"/>
              </a:ext>
            </a:extLst>
          </p:cNvPr>
          <p:cNvSpPr/>
          <p:nvPr/>
        </p:nvSpPr>
        <p:spPr>
          <a:xfrm>
            <a:off x="6096000" y="1824038"/>
            <a:ext cx="45719" cy="3562350"/>
          </a:xfrm>
          <a:prstGeom prst="rect">
            <a:avLst/>
          </a:prstGeom>
          <a:solidFill>
            <a:srgbClr val="B49AB1"/>
          </a:solidFill>
          <a:ln>
            <a:solidFill>
              <a:srgbClr val="B49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6375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2737A2-F107-448B-B5E5-597D850C7AC2}"/>
              </a:ext>
            </a:extLst>
          </p:cNvPr>
          <p:cNvSpPr>
            <a:spLocks noGrp="1"/>
          </p:cNvSpPr>
          <p:nvPr>
            <p:ph type="title"/>
          </p:nvPr>
        </p:nvSpPr>
        <p:spPr>
          <a:xfrm>
            <a:off x="5614875" y="793429"/>
            <a:ext cx="6414647" cy="1454051"/>
          </a:xfrm>
          <a:prstGeom prst="ellipse">
            <a:avLst/>
          </a:prstGeom>
        </p:spPr>
        <p:txBody>
          <a:bodyPr>
            <a:noAutofit/>
          </a:bodyPr>
          <a:lstStyle/>
          <a:p>
            <a:r>
              <a:rPr lang="en-US" sz="2400" dirty="0">
                <a:solidFill>
                  <a:srgbClr val="000000"/>
                </a:solidFill>
              </a:rPr>
              <a:t>Content based RS: Using movie description and taglines Results</a:t>
            </a:r>
            <a:endParaRPr lang="en-CA" sz="2400" dirty="0">
              <a:solidFill>
                <a:srgbClr val="000000"/>
              </a:solidFill>
            </a:endParaRPr>
          </a:p>
        </p:txBody>
      </p:sp>
      <p:sp>
        <p:nvSpPr>
          <p:cNvPr id="7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41ABAC55-C4A4-4A42-A894-35E914EC20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508978"/>
            <a:ext cx="3661831" cy="18602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10C9E3F-8057-4CB9-AE52-40A7DA5D0DA1}"/>
              </a:ext>
            </a:extLst>
          </p:cNvPr>
          <p:cNvSpPr>
            <a:spLocks noGrp="1"/>
          </p:cNvSpPr>
          <p:nvPr>
            <p:ph idx="1"/>
          </p:nvPr>
        </p:nvSpPr>
        <p:spPr>
          <a:xfrm>
            <a:off x="6414649" y="3059961"/>
            <a:ext cx="5614874" cy="3639289"/>
          </a:xfrm>
        </p:spPr>
        <p:txBody>
          <a:bodyPr anchor="ctr">
            <a:normAutofit/>
          </a:bodyPr>
          <a:lstStyle/>
          <a:p>
            <a:r>
              <a:rPr lang="en-US" sz="1800" dirty="0" err="1">
                <a:solidFill>
                  <a:srgbClr val="000000"/>
                </a:solidFill>
              </a:rPr>
              <a:t>get_recommendations</a:t>
            </a:r>
            <a:r>
              <a:rPr lang="en-US" sz="1800" dirty="0">
                <a:solidFill>
                  <a:srgbClr val="000000"/>
                </a:solidFill>
              </a:rPr>
              <a:t>('The Dark Knight').head(10)    </a:t>
            </a:r>
            <a:endParaRPr lang="en-US" sz="1800" b="0" dirty="0">
              <a:solidFill>
                <a:srgbClr val="000000"/>
              </a:solidFill>
              <a:effectLst/>
            </a:endParaRPr>
          </a:p>
          <a:p>
            <a:pPr marL="0" indent="0">
              <a:buNone/>
            </a:pPr>
            <a:br>
              <a:rPr lang="en-US" sz="2000" dirty="0">
                <a:solidFill>
                  <a:srgbClr val="000000"/>
                </a:solidFill>
              </a:rPr>
            </a:br>
            <a:endParaRPr lang="en-CA" sz="2000" dirty="0">
              <a:solidFill>
                <a:srgbClr val="000000"/>
              </a:solidFill>
            </a:endParaRPr>
          </a:p>
        </p:txBody>
      </p:sp>
    </p:spTree>
    <p:extLst>
      <p:ext uri="{BB962C8B-B14F-4D97-AF65-F5344CB8AC3E}">
        <p14:creationId xmlns:p14="http://schemas.microsoft.com/office/powerpoint/2010/main" val="376218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10D631-8C28-47C6-B53A-DDF5997E14F4}"/>
              </a:ext>
            </a:extLst>
          </p:cNvPr>
          <p:cNvSpPr>
            <a:spLocks noGrp="1"/>
          </p:cNvSpPr>
          <p:nvPr>
            <p:ph type="title"/>
          </p:nvPr>
        </p:nvSpPr>
        <p:spPr>
          <a:xfrm>
            <a:off x="6090573" y="1232446"/>
            <a:ext cx="4977976" cy="1454051"/>
          </a:xfrm>
        </p:spPr>
        <p:txBody>
          <a:bodyPr>
            <a:normAutofit/>
          </a:bodyPr>
          <a:lstStyle/>
          <a:p>
            <a:r>
              <a:rPr lang="en-US" sz="2400" dirty="0">
                <a:solidFill>
                  <a:srgbClr val="000000"/>
                </a:solidFill>
              </a:rPr>
              <a:t>Content based RS : Using movie description, taglines, keywords, cast, director and genres Results</a:t>
            </a:r>
            <a:endParaRPr lang="en-CA" sz="2400" dirty="0">
              <a:solidFill>
                <a:srgbClr val="000000"/>
              </a:solidFill>
            </a:endParaRPr>
          </a:p>
        </p:txBody>
      </p:sp>
      <p:sp>
        <p:nvSpPr>
          <p:cNvPr id="7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DCCF641-21D7-4DDD-ADDF-2953B6258BEE}"/>
              </a:ext>
            </a:extLst>
          </p:cNvPr>
          <p:cNvSpPr>
            <a:spLocks noGrp="1"/>
          </p:cNvSpPr>
          <p:nvPr>
            <p:ph idx="1"/>
          </p:nvPr>
        </p:nvSpPr>
        <p:spPr>
          <a:xfrm>
            <a:off x="6090574" y="2421682"/>
            <a:ext cx="4977578" cy="3639289"/>
          </a:xfrm>
        </p:spPr>
        <p:txBody>
          <a:bodyPr anchor="ctr">
            <a:normAutofit/>
          </a:bodyPr>
          <a:lstStyle/>
          <a:p>
            <a:r>
              <a:rPr lang="en-US" sz="1800" dirty="0" err="1">
                <a:solidFill>
                  <a:srgbClr val="000000"/>
                </a:solidFill>
              </a:rPr>
              <a:t>improved_recommendations</a:t>
            </a:r>
            <a:r>
              <a:rPr lang="en-US" sz="1800" dirty="0">
                <a:solidFill>
                  <a:srgbClr val="000000"/>
                </a:solidFill>
              </a:rPr>
              <a:t>('The Dark Knight')</a:t>
            </a:r>
            <a:endParaRPr lang="en-CA" sz="1800" dirty="0">
              <a:solidFill>
                <a:srgbClr val="000000"/>
              </a:solidFill>
            </a:endParaRPr>
          </a:p>
        </p:txBody>
      </p:sp>
      <p:pic>
        <p:nvPicPr>
          <p:cNvPr id="11" name="Picture 2">
            <a:extLst>
              <a:ext uri="{FF2B5EF4-FFF2-40B4-BE49-F238E27FC236}">
                <a16:creationId xmlns:a16="http://schemas.microsoft.com/office/drawing/2014/main" id="{23DCBA3E-3520-49FC-8865-0D5E51EE2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3" y="2520688"/>
            <a:ext cx="4675101" cy="156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41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B31A-8045-4685-BC5A-6749B49E06FF}"/>
              </a:ext>
            </a:extLst>
          </p:cNvPr>
          <p:cNvSpPr>
            <a:spLocks noGrp="1"/>
          </p:cNvSpPr>
          <p:nvPr>
            <p:ph type="title"/>
          </p:nvPr>
        </p:nvSpPr>
        <p:spPr>
          <a:xfrm>
            <a:off x="3747654" y="919307"/>
            <a:ext cx="10515600" cy="1325563"/>
          </a:xfrm>
        </p:spPr>
        <p:txBody>
          <a:bodyPr>
            <a:normAutofit/>
          </a:bodyPr>
          <a:lstStyle/>
          <a:p>
            <a:r>
              <a:rPr lang="en-US" sz="2400" dirty="0"/>
              <a:t>Evaluation of  Content based RS</a:t>
            </a:r>
            <a:endParaRPr lang="en-CA" sz="2400" dirty="0"/>
          </a:p>
        </p:txBody>
      </p:sp>
      <p:sp>
        <p:nvSpPr>
          <p:cNvPr id="3" name="Content Placeholder 2">
            <a:extLst>
              <a:ext uri="{FF2B5EF4-FFF2-40B4-BE49-F238E27FC236}">
                <a16:creationId xmlns:a16="http://schemas.microsoft.com/office/drawing/2014/main" id="{AB007052-DF0F-4BD1-8F8F-B373A7C0DE9B}"/>
              </a:ext>
            </a:extLst>
          </p:cNvPr>
          <p:cNvSpPr>
            <a:spLocks noGrp="1"/>
          </p:cNvSpPr>
          <p:nvPr>
            <p:ph idx="1"/>
          </p:nvPr>
        </p:nvSpPr>
        <p:spPr>
          <a:xfrm>
            <a:off x="838200" y="3360418"/>
            <a:ext cx="4094018" cy="908050"/>
          </a:xfrm>
        </p:spPr>
        <p:txBody>
          <a:bodyPr/>
          <a:lstStyle/>
          <a:p>
            <a:r>
              <a:rPr lang="en-US" sz="1800" dirty="0"/>
              <a:t>We do not have a quantitative metric to judge our machine's performance so this will have to be done qualitatively.</a:t>
            </a:r>
          </a:p>
          <a:p>
            <a:pPr marL="0" indent="0">
              <a:buNone/>
            </a:pPr>
            <a:endParaRPr lang="en-CA" dirty="0"/>
          </a:p>
        </p:txBody>
      </p:sp>
      <p:sp>
        <p:nvSpPr>
          <p:cNvPr id="4" name="TextBox 3">
            <a:extLst>
              <a:ext uri="{FF2B5EF4-FFF2-40B4-BE49-F238E27FC236}">
                <a16:creationId xmlns:a16="http://schemas.microsoft.com/office/drawing/2014/main" id="{1FE0C4CE-9241-412A-BD19-2615D9601BD5}"/>
              </a:ext>
            </a:extLst>
          </p:cNvPr>
          <p:cNvSpPr txBox="1"/>
          <p:nvPr/>
        </p:nvSpPr>
        <p:spPr>
          <a:xfrm>
            <a:off x="6145789" y="2606376"/>
            <a:ext cx="5208011" cy="2831544"/>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t>We see that for The </a:t>
            </a:r>
            <a:r>
              <a:rPr lang="en-US" sz="1600" b="1" dirty="0"/>
              <a:t>Dark Knight</a:t>
            </a:r>
            <a:r>
              <a:rPr lang="en-US" sz="1600" dirty="0"/>
              <a:t>, our system is able to identify it as a </a:t>
            </a:r>
            <a:r>
              <a:rPr lang="en-US" sz="1600" b="1" dirty="0"/>
              <a:t>Batman film and subsequently recommend other Batman films</a:t>
            </a:r>
            <a:r>
              <a:rPr lang="en-US" sz="1600" dirty="0"/>
              <a:t> as its top recommendations.</a:t>
            </a:r>
          </a:p>
          <a:p>
            <a:pPr marL="285750" indent="-285750" fontAlgn="base">
              <a:buFont typeface="Arial" panose="020B0604020202020204" pitchFamily="34" charset="0"/>
              <a:buChar char="•"/>
            </a:pPr>
            <a:r>
              <a:rPr lang="en-US" sz="1600" dirty="0"/>
              <a:t>But unfortunately, that is all this system can do at the moment.</a:t>
            </a:r>
          </a:p>
          <a:p>
            <a:pPr marL="285750" indent="-285750" fontAlgn="base">
              <a:buFont typeface="Arial" panose="020B0604020202020204" pitchFamily="34" charset="0"/>
              <a:buChar char="•"/>
            </a:pPr>
            <a:r>
              <a:rPr lang="en-US" sz="1600" dirty="0"/>
              <a:t>This is not of much use to most people as it doesn't take into considerations very important features such as cast, crew, director and genre, which determine the rating and the popularity of a movie.</a:t>
            </a:r>
          </a:p>
          <a:p>
            <a:endParaRPr lang="en-CA" dirty="0"/>
          </a:p>
        </p:txBody>
      </p:sp>
      <p:sp>
        <p:nvSpPr>
          <p:cNvPr id="6" name="Rectangle 5">
            <a:extLst>
              <a:ext uri="{FF2B5EF4-FFF2-40B4-BE49-F238E27FC236}">
                <a16:creationId xmlns:a16="http://schemas.microsoft.com/office/drawing/2014/main" id="{D9742695-BB20-4F7A-A912-092930AE7B59}"/>
              </a:ext>
            </a:extLst>
          </p:cNvPr>
          <p:cNvSpPr/>
          <p:nvPr/>
        </p:nvSpPr>
        <p:spPr>
          <a:xfrm>
            <a:off x="5654127" y="2606376"/>
            <a:ext cx="50482" cy="2416135"/>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6704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5C8D-BAD1-44E7-8EF4-423753813F97}"/>
              </a:ext>
            </a:extLst>
          </p:cNvPr>
          <p:cNvSpPr>
            <a:spLocks noGrp="1"/>
          </p:cNvSpPr>
          <p:nvPr>
            <p:ph type="title"/>
          </p:nvPr>
        </p:nvSpPr>
        <p:spPr>
          <a:xfrm>
            <a:off x="4218708" y="480176"/>
            <a:ext cx="10515600" cy="1325563"/>
          </a:xfrm>
        </p:spPr>
        <p:txBody>
          <a:bodyPr>
            <a:normAutofit/>
          </a:bodyPr>
          <a:lstStyle/>
          <a:p>
            <a:r>
              <a:rPr lang="en-US" sz="2400" dirty="0"/>
              <a:t>Evaluation of  Content based RS</a:t>
            </a:r>
            <a:endParaRPr lang="en-CA" sz="2400" dirty="0"/>
          </a:p>
        </p:txBody>
      </p:sp>
      <p:sp>
        <p:nvSpPr>
          <p:cNvPr id="3" name="Content Placeholder 2">
            <a:extLst>
              <a:ext uri="{FF2B5EF4-FFF2-40B4-BE49-F238E27FC236}">
                <a16:creationId xmlns:a16="http://schemas.microsoft.com/office/drawing/2014/main" id="{4A641ECD-A424-44E6-AF4B-9D77AED9F003}"/>
              </a:ext>
            </a:extLst>
          </p:cNvPr>
          <p:cNvSpPr>
            <a:spLocks noGrp="1"/>
          </p:cNvSpPr>
          <p:nvPr>
            <p:ph idx="1"/>
          </p:nvPr>
        </p:nvSpPr>
        <p:spPr>
          <a:xfrm>
            <a:off x="838200" y="2454317"/>
            <a:ext cx="4636077" cy="3260725"/>
          </a:xfrm>
        </p:spPr>
        <p:txBody>
          <a:bodyPr>
            <a:normAutofit/>
          </a:bodyPr>
          <a:lstStyle/>
          <a:p>
            <a:pPr fontAlgn="base"/>
            <a:r>
              <a:rPr lang="en-US" sz="1800" dirty="0"/>
              <a:t>We are much more satisfied with the results I get this time around. The recommendations seem to have recognized other Christopher Nolan movies (due to the high weightage given to director) and put them as top recommendations.</a:t>
            </a:r>
          </a:p>
          <a:p>
            <a:r>
              <a:rPr lang="en-US" sz="1800" dirty="0"/>
              <a:t>I personally enjoyed watching The Dark Knight as well as some of the other ones in the list including Batman Begins, The Prestige and The Dark Knight Rises.</a:t>
            </a:r>
            <a:endParaRPr lang="en-CA" sz="1800" dirty="0"/>
          </a:p>
        </p:txBody>
      </p:sp>
      <p:sp>
        <p:nvSpPr>
          <p:cNvPr id="4" name="TextBox 3">
            <a:extLst>
              <a:ext uri="{FF2B5EF4-FFF2-40B4-BE49-F238E27FC236}">
                <a16:creationId xmlns:a16="http://schemas.microsoft.com/office/drawing/2014/main" id="{C91DCCF2-4F90-439D-8579-D511B1422AB0}"/>
              </a:ext>
            </a:extLst>
          </p:cNvPr>
          <p:cNvSpPr txBox="1"/>
          <p:nvPr/>
        </p:nvSpPr>
        <p:spPr>
          <a:xfrm>
            <a:off x="6899567" y="2212785"/>
            <a:ext cx="3588323" cy="3139321"/>
          </a:xfrm>
          <a:prstGeom prst="rect">
            <a:avLst/>
          </a:prstGeom>
          <a:noFill/>
        </p:spPr>
        <p:txBody>
          <a:bodyPr wrap="square" rtlCol="0">
            <a:spAutoFit/>
          </a:bodyPr>
          <a:lstStyle/>
          <a:p>
            <a:r>
              <a:rPr lang="en-CA" b="1" dirty="0"/>
              <a:t>Improvement</a:t>
            </a:r>
          </a:p>
          <a:p>
            <a:endParaRPr lang="en-CA" b="1" dirty="0"/>
          </a:p>
          <a:p>
            <a:pPr marL="285750" indent="-285750">
              <a:buFont typeface="Arial" panose="020B0604020202020204" pitchFamily="34" charset="0"/>
              <a:buChar char="•"/>
            </a:pPr>
            <a:r>
              <a:rPr lang="en-US" dirty="0"/>
              <a:t>We can of course experiment on this engine by trying out different weights for our features (directors, actors, genres), limiting the number of keywords that can be used in the soup, weighing genres based on their frequency, only showing movies with the same languages, etc.</a:t>
            </a:r>
            <a:endParaRPr lang="en-CA" dirty="0"/>
          </a:p>
        </p:txBody>
      </p:sp>
      <p:sp>
        <p:nvSpPr>
          <p:cNvPr id="10" name="Rectangle 9">
            <a:extLst>
              <a:ext uri="{FF2B5EF4-FFF2-40B4-BE49-F238E27FC236}">
                <a16:creationId xmlns:a16="http://schemas.microsoft.com/office/drawing/2014/main" id="{4594F569-8688-4917-BFFB-BF4B205AA24C}"/>
              </a:ext>
            </a:extLst>
          </p:cNvPr>
          <p:cNvSpPr/>
          <p:nvPr/>
        </p:nvSpPr>
        <p:spPr>
          <a:xfrm flipH="1">
            <a:off x="6096000" y="2313710"/>
            <a:ext cx="99882" cy="293747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74913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D72E48E-F7AA-4CF8-983E-FDF362755A78}"/>
              </a:ext>
            </a:extLst>
          </p:cNvPr>
          <p:cNvSpPr>
            <a:spLocks noGrp="1"/>
          </p:cNvSpPr>
          <p:nvPr>
            <p:ph type="title"/>
          </p:nvPr>
        </p:nvSpPr>
        <p:spPr>
          <a:xfrm>
            <a:off x="640079" y="2053641"/>
            <a:ext cx="3669161" cy="2760098"/>
          </a:xfrm>
        </p:spPr>
        <p:txBody>
          <a:bodyPr>
            <a:normAutofit/>
          </a:bodyPr>
          <a:lstStyle/>
          <a:p>
            <a:r>
              <a:rPr lang="en-CA" sz="3700">
                <a:solidFill>
                  <a:srgbClr val="FFFFFF"/>
                </a:solidFill>
              </a:rPr>
              <a:t>CF based recommendation system</a:t>
            </a:r>
          </a:p>
        </p:txBody>
      </p:sp>
      <p:sp>
        <p:nvSpPr>
          <p:cNvPr id="3" name="Content Placeholder 2">
            <a:extLst>
              <a:ext uri="{FF2B5EF4-FFF2-40B4-BE49-F238E27FC236}">
                <a16:creationId xmlns:a16="http://schemas.microsoft.com/office/drawing/2014/main" id="{48EE926B-514B-49A0-87FB-F40641E65F03}"/>
              </a:ext>
            </a:extLst>
          </p:cNvPr>
          <p:cNvSpPr>
            <a:spLocks noGrp="1"/>
          </p:cNvSpPr>
          <p:nvPr>
            <p:ph idx="1"/>
          </p:nvPr>
        </p:nvSpPr>
        <p:spPr>
          <a:xfrm>
            <a:off x="6367665" y="1245212"/>
            <a:ext cx="5306084" cy="5230634"/>
          </a:xfrm>
        </p:spPr>
        <p:txBody>
          <a:bodyPr anchor="ctr">
            <a:normAutofit/>
          </a:bodyPr>
          <a:lstStyle/>
          <a:p>
            <a:pPr marL="0" indent="0">
              <a:buNone/>
            </a:pPr>
            <a:r>
              <a:rPr lang="en-CA" sz="1800" dirty="0">
                <a:solidFill>
                  <a:srgbClr val="000000"/>
                </a:solidFill>
              </a:rPr>
              <a:t>Limitation</a:t>
            </a:r>
          </a:p>
          <a:p>
            <a:pPr fontAlgn="base"/>
            <a:r>
              <a:rPr lang="en-US" sz="1800" dirty="0">
                <a:solidFill>
                  <a:srgbClr val="000000"/>
                </a:solidFill>
              </a:rPr>
              <a:t>It is only capable of suggesting movies which are close to a certain movie. That is, it is not capable of capturing tastes and providing recommendations across genres.</a:t>
            </a:r>
          </a:p>
          <a:p>
            <a:pPr fontAlgn="base"/>
            <a:r>
              <a:rPr lang="en-US" sz="1800" dirty="0">
                <a:solidFill>
                  <a:srgbClr val="000000"/>
                </a:solidFill>
              </a:rPr>
              <a:t>Also, the engine that we built is not really personal in that it doesn't capture the personal tastes and biases of a user. Anyone querying our engine for recommendations based on a movie will receive the same recommendations for that movie, regardless of who (s)he is.</a:t>
            </a:r>
          </a:p>
          <a:p>
            <a:pPr marL="0" indent="0">
              <a:buNone/>
            </a:pPr>
            <a:endParaRPr lang="en-CA" sz="2400" dirty="0">
              <a:solidFill>
                <a:srgbClr val="000000"/>
              </a:solidFill>
            </a:endParaRPr>
          </a:p>
          <a:p>
            <a:pPr marL="0" indent="0">
              <a:buNone/>
            </a:pPr>
            <a:endParaRPr lang="en-CA" sz="2400" dirty="0">
              <a:solidFill>
                <a:srgbClr val="000000"/>
              </a:solidFill>
            </a:endParaRPr>
          </a:p>
        </p:txBody>
      </p:sp>
    </p:spTree>
    <p:extLst>
      <p:ext uri="{BB962C8B-B14F-4D97-AF65-F5344CB8AC3E}">
        <p14:creationId xmlns:p14="http://schemas.microsoft.com/office/powerpoint/2010/main" val="146120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EA5377-FD31-4C51-8D8D-71CC61C6A654}"/>
              </a:ext>
            </a:extLst>
          </p:cNvPr>
          <p:cNvSpPr>
            <a:spLocks noGrp="1"/>
          </p:cNvSpPr>
          <p:nvPr>
            <p:ph type="title"/>
          </p:nvPr>
        </p:nvSpPr>
        <p:spPr>
          <a:xfrm>
            <a:off x="640079" y="2053641"/>
            <a:ext cx="3669161" cy="2760098"/>
          </a:xfrm>
        </p:spPr>
        <p:txBody>
          <a:bodyPr>
            <a:normAutofit/>
          </a:bodyPr>
          <a:lstStyle/>
          <a:p>
            <a:r>
              <a:rPr lang="en-CA" sz="3700" b="1">
                <a:solidFill>
                  <a:srgbClr val="FFFFFF"/>
                </a:solidFill>
              </a:rPr>
              <a:t>CF based recommendation system</a:t>
            </a:r>
            <a:endParaRPr lang="en-CA" sz="3700">
              <a:solidFill>
                <a:srgbClr val="FFFFFF"/>
              </a:solidFill>
            </a:endParaRPr>
          </a:p>
        </p:txBody>
      </p:sp>
      <p:sp>
        <p:nvSpPr>
          <p:cNvPr id="3" name="Content Placeholder 2">
            <a:extLst>
              <a:ext uri="{FF2B5EF4-FFF2-40B4-BE49-F238E27FC236}">
                <a16:creationId xmlns:a16="http://schemas.microsoft.com/office/drawing/2014/main" id="{6089B0CA-04B5-4929-A6F1-1B301BEC2630}"/>
              </a:ext>
            </a:extLst>
          </p:cNvPr>
          <p:cNvSpPr>
            <a:spLocks noGrp="1"/>
          </p:cNvSpPr>
          <p:nvPr>
            <p:ph idx="1"/>
          </p:nvPr>
        </p:nvSpPr>
        <p:spPr>
          <a:xfrm>
            <a:off x="6245837" y="1148229"/>
            <a:ext cx="5306084" cy="5230634"/>
          </a:xfrm>
        </p:spPr>
        <p:txBody>
          <a:bodyPr anchor="ctr">
            <a:normAutofit/>
          </a:bodyPr>
          <a:lstStyle/>
          <a:p>
            <a:r>
              <a:rPr lang="en-US" sz="1800" dirty="0">
                <a:solidFill>
                  <a:srgbClr val="000000"/>
                </a:solidFill>
              </a:rPr>
              <a:t>We have used several algorithms from surprise library to make our CF based recommendation system:</a:t>
            </a:r>
            <a:endParaRPr lang="en-US" sz="1800" dirty="0">
              <a:solidFill>
                <a:srgbClr val="000000"/>
              </a:solidFill>
              <a:effectLst/>
            </a:endParaRPr>
          </a:p>
          <a:p>
            <a:pPr fontAlgn="base"/>
            <a:r>
              <a:rPr lang="en-US" sz="1800" dirty="0">
                <a:solidFill>
                  <a:srgbClr val="000000"/>
                </a:solidFill>
              </a:rPr>
              <a:t>SVD</a:t>
            </a:r>
          </a:p>
          <a:p>
            <a:pPr fontAlgn="base"/>
            <a:r>
              <a:rPr lang="en-US" sz="1800" dirty="0">
                <a:solidFill>
                  <a:srgbClr val="000000"/>
                </a:solidFill>
              </a:rPr>
              <a:t>NMF</a:t>
            </a:r>
          </a:p>
          <a:p>
            <a:pPr fontAlgn="base"/>
            <a:r>
              <a:rPr lang="en-US" sz="1800" dirty="0">
                <a:solidFill>
                  <a:srgbClr val="000000"/>
                </a:solidFill>
              </a:rPr>
              <a:t>KNN</a:t>
            </a:r>
          </a:p>
          <a:p>
            <a:pPr fontAlgn="base"/>
            <a:r>
              <a:rPr lang="en-US" sz="1800" dirty="0">
                <a:solidFill>
                  <a:srgbClr val="000000"/>
                </a:solidFill>
              </a:rPr>
              <a:t>KNN With Means</a:t>
            </a:r>
          </a:p>
          <a:p>
            <a:endParaRPr lang="en-CA" sz="2400" dirty="0">
              <a:solidFill>
                <a:srgbClr val="000000"/>
              </a:solidFill>
            </a:endParaRPr>
          </a:p>
        </p:txBody>
      </p:sp>
    </p:spTree>
    <p:extLst>
      <p:ext uri="{BB962C8B-B14F-4D97-AF65-F5344CB8AC3E}">
        <p14:creationId xmlns:p14="http://schemas.microsoft.com/office/powerpoint/2010/main" val="412466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689880-3807-4F45-9C2C-4889516C84BE}"/>
              </a:ext>
            </a:extLst>
          </p:cNvPr>
          <p:cNvSpPr>
            <a:spLocks noGrp="1"/>
          </p:cNvSpPr>
          <p:nvPr>
            <p:ph type="title"/>
          </p:nvPr>
        </p:nvSpPr>
        <p:spPr>
          <a:xfrm>
            <a:off x="6204942" y="1948187"/>
            <a:ext cx="4977976" cy="1454051"/>
          </a:xfrm>
        </p:spPr>
        <p:txBody>
          <a:bodyPr>
            <a:normAutofit/>
          </a:bodyPr>
          <a:lstStyle/>
          <a:p>
            <a:r>
              <a:rPr lang="en-CA" sz="2400" dirty="0">
                <a:solidFill>
                  <a:srgbClr val="000000"/>
                </a:solidFill>
              </a:rPr>
              <a:t>SVD results:</a:t>
            </a: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a:extLst>
              <a:ext uri="{FF2B5EF4-FFF2-40B4-BE49-F238E27FC236}">
                <a16:creationId xmlns:a16="http://schemas.microsoft.com/office/drawing/2014/main" id="{CD1C1081-7F41-4019-B23E-0BE1787F78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4675" y="2999841"/>
            <a:ext cx="4785763" cy="8238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1B7218-2881-403D-A27B-C88AA3F08252}"/>
              </a:ext>
            </a:extLst>
          </p:cNvPr>
          <p:cNvSpPr>
            <a:spLocks noGrp="1"/>
          </p:cNvSpPr>
          <p:nvPr>
            <p:ph idx="1"/>
          </p:nvPr>
        </p:nvSpPr>
        <p:spPr>
          <a:xfrm>
            <a:off x="6090574" y="2421682"/>
            <a:ext cx="4977578" cy="3639289"/>
          </a:xfrm>
        </p:spPr>
        <p:txBody>
          <a:bodyPr anchor="ctr">
            <a:normAutofit/>
          </a:bodyPr>
          <a:lstStyle/>
          <a:p>
            <a:r>
              <a:rPr lang="en-US" sz="1600" dirty="0">
                <a:solidFill>
                  <a:srgbClr val="000000"/>
                </a:solidFill>
              </a:rPr>
              <a:t>SVD prediction for user 13 The Dark Knight’s rating: 3.55 </a:t>
            </a:r>
            <a:endParaRPr lang="en-US" sz="1600" b="0" dirty="0">
              <a:solidFill>
                <a:srgbClr val="000000"/>
              </a:solidFill>
              <a:effectLst/>
            </a:endParaRPr>
          </a:p>
        </p:txBody>
      </p:sp>
    </p:spTree>
    <p:extLst>
      <p:ext uri="{BB962C8B-B14F-4D97-AF65-F5344CB8AC3E}">
        <p14:creationId xmlns:p14="http://schemas.microsoft.com/office/powerpoint/2010/main" val="368952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97E1-DC04-4BDC-BDFD-171C3F3F1CF4}"/>
              </a:ext>
            </a:extLst>
          </p:cNvPr>
          <p:cNvSpPr>
            <a:spLocks noGrp="1"/>
          </p:cNvSpPr>
          <p:nvPr>
            <p:ph type="title"/>
          </p:nvPr>
        </p:nvSpPr>
        <p:spPr>
          <a:xfrm>
            <a:off x="1916711" y="1592036"/>
            <a:ext cx="3171432" cy="4297680"/>
          </a:xfrm>
        </p:spPr>
        <p:txBody>
          <a:bodyPr anchor="ctr">
            <a:normAutofit/>
          </a:bodyPr>
          <a:lstStyle/>
          <a:p>
            <a:r>
              <a:rPr lang="en-CA" sz="2400" dirty="0">
                <a:solidFill>
                  <a:srgbClr val="FFD540"/>
                </a:solidFill>
              </a:rPr>
              <a:t>Introduction</a:t>
            </a:r>
          </a:p>
        </p:txBody>
      </p:sp>
      <p:sp>
        <p:nvSpPr>
          <p:cNvPr id="3" name="Content Placeholder 2">
            <a:extLst>
              <a:ext uri="{FF2B5EF4-FFF2-40B4-BE49-F238E27FC236}">
                <a16:creationId xmlns:a16="http://schemas.microsoft.com/office/drawing/2014/main" id="{21B033E7-3A11-487D-83F1-BE12E857F862}"/>
              </a:ext>
            </a:extLst>
          </p:cNvPr>
          <p:cNvSpPr>
            <a:spLocks noGrp="1"/>
          </p:cNvSpPr>
          <p:nvPr>
            <p:ph idx="1"/>
          </p:nvPr>
        </p:nvSpPr>
        <p:spPr>
          <a:xfrm>
            <a:off x="4976636" y="1600199"/>
            <a:ext cx="6078218" cy="4297680"/>
          </a:xfrm>
        </p:spPr>
        <p:txBody>
          <a:bodyPr anchor="ctr">
            <a:normAutofit/>
          </a:bodyPr>
          <a:lstStyle/>
          <a:p>
            <a:r>
              <a:rPr lang="en-US" sz="1600" dirty="0"/>
              <a:t>Recommender Systems are a subset of Information Filtering Systems. The purpose of recommender systems is to offer users the most relevant items (data, merchandise, entertainment, and more). </a:t>
            </a:r>
            <a:endParaRPr lang="en-CA" sz="1600" dirty="0"/>
          </a:p>
        </p:txBody>
      </p:sp>
      <p:sp>
        <p:nvSpPr>
          <p:cNvPr id="18" name="Rectangle 17">
            <a:extLst>
              <a:ext uri="{FF2B5EF4-FFF2-40B4-BE49-F238E27FC236}">
                <a16:creationId xmlns:a16="http://schemas.microsoft.com/office/drawing/2014/main" id="{423AA8F7-9A2F-4458-9503-537B3FDF6247}"/>
              </a:ext>
            </a:extLst>
          </p:cNvPr>
          <p:cNvSpPr/>
          <p:nvPr/>
        </p:nvSpPr>
        <p:spPr>
          <a:xfrm>
            <a:off x="4253642" y="3363482"/>
            <a:ext cx="45719" cy="771114"/>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30014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2A9FAC-D593-4DE9-AAC1-E29E00DB570A}"/>
              </a:ext>
            </a:extLst>
          </p:cNvPr>
          <p:cNvSpPr>
            <a:spLocks noGrp="1"/>
          </p:cNvSpPr>
          <p:nvPr>
            <p:ph type="title"/>
          </p:nvPr>
        </p:nvSpPr>
        <p:spPr>
          <a:xfrm>
            <a:off x="6218795" y="1996122"/>
            <a:ext cx="4977976" cy="1454051"/>
          </a:xfrm>
        </p:spPr>
        <p:txBody>
          <a:bodyPr>
            <a:normAutofit/>
          </a:bodyPr>
          <a:lstStyle/>
          <a:p>
            <a:r>
              <a:rPr lang="en-CA" sz="2400" dirty="0">
                <a:solidFill>
                  <a:srgbClr val="000000"/>
                </a:solidFill>
              </a:rPr>
              <a:t>NMF Results</a:t>
            </a: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a:extLst>
              <a:ext uri="{FF2B5EF4-FFF2-40B4-BE49-F238E27FC236}">
                <a16:creationId xmlns:a16="http://schemas.microsoft.com/office/drawing/2014/main" id="{A8859D70-F393-42F0-9BCA-AFAFE00DC1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7635" y="2914478"/>
            <a:ext cx="4849091" cy="10290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2AF347E-22A5-49FD-ACAA-BCCDF0FA8785}"/>
              </a:ext>
            </a:extLst>
          </p:cNvPr>
          <p:cNvSpPr>
            <a:spLocks noGrp="1"/>
          </p:cNvSpPr>
          <p:nvPr>
            <p:ph idx="1"/>
          </p:nvPr>
        </p:nvSpPr>
        <p:spPr>
          <a:xfrm>
            <a:off x="6090574" y="2421682"/>
            <a:ext cx="4977578" cy="3639289"/>
          </a:xfrm>
        </p:spPr>
        <p:txBody>
          <a:bodyPr anchor="ctr">
            <a:normAutofit/>
          </a:bodyPr>
          <a:lstStyle/>
          <a:p>
            <a:r>
              <a:rPr lang="en-US" sz="1600" dirty="0">
                <a:solidFill>
                  <a:srgbClr val="000000"/>
                </a:solidFill>
              </a:rPr>
              <a:t>NMF prediction for user 13 The Dark Knight’s rating: 3.51</a:t>
            </a:r>
            <a:endParaRPr lang="en-US" sz="1600" b="0" dirty="0">
              <a:solidFill>
                <a:srgbClr val="000000"/>
              </a:solidFill>
              <a:effectLst/>
            </a:endParaRPr>
          </a:p>
          <a:p>
            <a:pPr marL="0" indent="0">
              <a:buNone/>
            </a:pPr>
            <a:endParaRPr lang="en-CA" sz="2000" dirty="0">
              <a:solidFill>
                <a:srgbClr val="000000"/>
              </a:solidFill>
            </a:endParaRPr>
          </a:p>
        </p:txBody>
      </p:sp>
    </p:spTree>
    <p:extLst>
      <p:ext uri="{BB962C8B-B14F-4D97-AF65-F5344CB8AC3E}">
        <p14:creationId xmlns:p14="http://schemas.microsoft.com/office/powerpoint/2010/main" val="119968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C926CB1-F35B-4AF7-AA46-C4FD74CC806C}"/>
              </a:ext>
            </a:extLst>
          </p:cNvPr>
          <p:cNvSpPr>
            <a:spLocks noGrp="1"/>
          </p:cNvSpPr>
          <p:nvPr>
            <p:ph type="title"/>
          </p:nvPr>
        </p:nvSpPr>
        <p:spPr>
          <a:xfrm>
            <a:off x="637729" y="2759579"/>
            <a:ext cx="4766330" cy="1454051"/>
          </a:xfrm>
        </p:spPr>
        <p:txBody>
          <a:bodyPr>
            <a:normAutofit/>
          </a:bodyPr>
          <a:lstStyle/>
          <a:p>
            <a:r>
              <a:rPr lang="en-CA" sz="2400" dirty="0">
                <a:solidFill>
                  <a:srgbClr val="000000"/>
                </a:solidFill>
              </a:rPr>
              <a:t>KNN Results</a:t>
            </a:r>
          </a:p>
        </p:txBody>
      </p:sp>
      <p:sp>
        <p:nvSpPr>
          <p:cNvPr id="3" name="Content Placeholder 2">
            <a:extLst>
              <a:ext uri="{FF2B5EF4-FFF2-40B4-BE49-F238E27FC236}">
                <a16:creationId xmlns:a16="http://schemas.microsoft.com/office/drawing/2014/main" id="{5267DA6A-DBC1-40DE-A363-CB3137C73F9B}"/>
              </a:ext>
            </a:extLst>
          </p:cNvPr>
          <p:cNvSpPr>
            <a:spLocks noGrp="1"/>
          </p:cNvSpPr>
          <p:nvPr>
            <p:ph idx="1"/>
          </p:nvPr>
        </p:nvSpPr>
        <p:spPr>
          <a:xfrm>
            <a:off x="637729" y="4213630"/>
            <a:ext cx="4765949" cy="3353476"/>
          </a:xfrm>
        </p:spPr>
        <p:txBody>
          <a:bodyPr anchor="t">
            <a:normAutofit/>
          </a:bodyPr>
          <a:lstStyle/>
          <a:p>
            <a:r>
              <a:rPr lang="en-US" sz="1600" dirty="0">
                <a:solidFill>
                  <a:srgbClr val="000000"/>
                </a:solidFill>
              </a:rPr>
              <a:t>KNN prediction for user 13 The Dark Knight’s rating: 4.24</a:t>
            </a:r>
            <a:endParaRPr lang="en-US" sz="1600" b="0" dirty="0">
              <a:solidFill>
                <a:srgbClr val="000000"/>
              </a:solidFill>
              <a:effectLst/>
            </a:endParaRPr>
          </a:p>
          <a:p>
            <a:pPr marL="0" indent="0">
              <a:buNone/>
            </a:pPr>
            <a:endParaRPr lang="en-CA" sz="1800" dirty="0">
              <a:solidFill>
                <a:srgbClr val="000000"/>
              </a:solidFill>
            </a:endParaRPr>
          </a:p>
        </p:txBody>
      </p:sp>
      <p:sp>
        <p:nvSpPr>
          <p:cNvPr id="7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a:extLst>
              <a:ext uri="{FF2B5EF4-FFF2-40B4-BE49-F238E27FC236}">
                <a16:creationId xmlns:a16="http://schemas.microsoft.com/office/drawing/2014/main" id="{BA18A9E9-9F64-40B8-A1D3-A7C84994E0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60705" y="3255818"/>
            <a:ext cx="5331296" cy="110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94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250133F2-1C02-4FA8-BF27-5CC9D8E73FB8}"/>
              </a:ext>
            </a:extLst>
          </p:cNvPr>
          <p:cNvSpPr>
            <a:spLocks noGrp="1"/>
          </p:cNvSpPr>
          <p:nvPr>
            <p:ph type="title"/>
          </p:nvPr>
        </p:nvSpPr>
        <p:spPr>
          <a:xfrm>
            <a:off x="696879" y="2853428"/>
            <a:ext cx="4766330" cy="1454051"/>
          </a:xfrm>
        </p:spPr>
        <p:txBody>
          <a:bodyPr>
            <a:normAutofit/>
          </a:bodyPr>
          <a:lstStyle/>
          <a:p>
            <a:r>
              <a:rPr lang="en-CA" sz="2400" dirty="0">
                <a:solidFill>
                  <a:srgbClr val="000000"/>
                </a:solidFill>
              </a:rPr>
              <a:t>KNN Means Results</a:t>
            </a:r>
          </a:p>
        </p:txBody>
      </p:sp>
      <p:sp>
        <p:nvSpPr>
          <p:cNvPr id="3" name="Content Placeholder 2">
            <a:extLst>
              <a:ext uri="{FF2B5EF4-FFF2-40B4-BE49-F238E27FC236}">
                <a16:creationId xmlns:a16="http://schemas.microsoft.com/office/drawing/2014/main" id="{40C4D9A4-056A-4C29-BAC8-88301CD175BC}"/>
              </a:ext>
            </a:extLst>
          </p:cNvPr>
          <p:cNvSpPr>
            <a:spLocks noGrp="1"/>
          </p:cNvSpPr>
          <p:nvPr>
            <p:ph idx="1"/>
          </p:nvPr>
        </p:nvSpPr>
        <p:spPr>
          <a:xfrm>
            <a:off x="696879" y="4307479"/>
            <a:ext cx="4765949" cy="3353476"/>
          </a:xfrm>
        </p:spPr>
        <p:txBody>
          <a:bodyPr anchor="t">
            <a:normAutofit/>
          </a:bodyPr>
          <a:lstStyle/>
          <a:p>
            <a:r>
              <a:rPr lang="en-US" sz="1600" dirty="0" err="1">
                <a:solidFill>
                  <a:srgbClr val="000000"/>
                </a:solidFill>
              </a:rPr>
              <a:t>KNNMeans</a:t>
            </a:r>
            <a:r>
              <a:rPr lang="en-US" sz="1600" dirty="0">
                <a:solidFill>
                  <a:srgbClr val="000000"/>
                </a:solidFill>
              </a:rPr>
              <a:t> prediction for user 13 The Dark Knight’s rating: 4.14</a:t>
            </a:r>
            <a:endParaRPr lang="en-CA" sz="1600" dirty="0">
              <a:solidFill>
                <a:srgbClr val="000000"/>
              </a:solidFill>
            </a:endParaRPr>
          </a:p>
        </p:txBody>
      </p:sp>
      <p:sp>
        <p:nvSpPr>
          <p:cNvPr id="7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18" name="Picture 2">
            <a:extLst>
              <a:ext uri="{FF2B5EF4-FFF2-40B4-BE49-F238E27FC236}">
                <a16:creationId xmlns:a16="http://schemas.microsoft.com/office/drawing/2014/main" id="{D96C62F7-6AD6-4D3F-8919-C25CED97AA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6675" y="3429000"/>
            <a:ext cx="4957874" cy="108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909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B82784-9C42-4B34-A82F-C3833598335B}"/>
              </a:ext>
            </a:extLst>
          </p:cNvPr>
          <p:cNvSpPr>
            <a:spLocks noGrp="1"/>
          </p:cNvSpPr>
          <p:nvPr>
            <p:ph type="title"/>
          </p:nvPr>
        </p:nvSpPr>
        <p:spPr>
          <a:xfrm>
            <a:off x="640079" y="2053641"/>
            <a:ext cx="3669161" cy="2760098"/>
          </a:xfrm>
        </p:spPr>
        <p:txBody>
          <a:bodyPr>
            <a:normAutofit/>
          </a:bodyPr>
          <a:lstStyle/>
          <a:p>
            <a:r>
              <a:rPr lang="en-CA" sz="3700">
                <a:solidFill>
                  <a:srgbClr val="FFFFFF"/>
                </a:solidFill>
              </a:rPr>
              <a:t>Hybrid Recommendation System</a:t>
            </a:r>
          </a:p>
        </p:txBody>
      </p:sp>
      <p:sp>
        <p:nvSpPr>
          <p:cNvPr id="3" name="Content Placeholder 2">
            <a:extLst>
              <a:ext uri="{FF2B5EF4-FFF2-40B4-BE49-F238E27FC236}">
                <a16:creationId xmlns:a16="http://schemas.microsoft.com/office/drawing/2014/main" id="{096628E6-A6FA-4A5B-8F23-049885EBD392}"/>
              </a:ext>
            </a:extLst>
          </p:cNvPr>
          <p:cNvSpPr>
            <a:spLocks noGrp="1"/>
          </p:cNvSpPr>
          <p:nvPr>
            <p:ph idx="1"/>
          </p:nvPr>
        </p:nvSpPr>
        <p:spPr>
          <a:xfrm>
            <a:off x="6090574" y="801866"/>
            <a:ext cx="5306084" cy="5230634"/>
          </a:xfrm>
        </p:spPr>
        <p:txBody>
          <a:bodyPr anchor="ctr">
            <a:normAutofit/>
          </a:bodyPr>
          <a:lstStyle/>
          <a:p>
            <a:r>
              <a:rPr lang="en-US" sz="1800" dirty="0">
                <a:solidFill>
                  <a:srgbClr val="000000"/>
                </a:solidFill>
              </a:rPr>
              <a:t>In this section, will try to build a simple hybrid recommender that brings together techniques we have implemented in the content based and collaborative filter-based engines. This is how it will work:</a:t>
            </a:r>
          </a:p>
          <a:p>
            <a:r>
              <a:rPr lang="en-CA" sz="1800" dirty="0">
                <a:solidFill>
                  <a:srgbClr val="000000"/>
                </a:solidFill>
              </a:rPr>
              <a:t>Input:</a:t>
            </a:r>
          </a:p>
          <a:p>
            <a:r>
              <a:rPr lang="en-CA" sz="1800" dirty="0">
                <a:solidFill>
                  <a:srgbClr val="000000"/>
                </a:solidFill>
              </a:rPr>
              <a:t>Output:</a:t>
            </a:r>
          </a:p>
          <a:p>
            <a:r>
              <a:rPr lang="en-US" sz="1800" dirty="0">
                <a:solidFill>
                  <a:srgbClr val="000000"/>
                </a:solidFill>
              </a:rPr>
              <a:t>We Choose the best algorithm from  CF based recommendation -&gt; </a:t>
            </a:r>
            <a:r>
              <a:rPr lang="en-US" sz="1800" dirty="0" err="1">
                <a:solidFill>
                  <a:srgbClr val="000000"/>
                </a:solidFill>
              </a:rPr>
              <a:t>KNNBasic</a:t>
            </a:r>
            <a:endParaRPr lang="en-CA" sz="1800" dirty="0">
              <a:solidFill>
                <a:srgbClr val="000000"/>
              </a:solidFill>
            </a:endParaRPr>
          </a:p>
        </p:txBody>
      </p:sp>
    </p:spTree>
    <p:extLst>
      <p:ext uri="{BB962C8B-B14F-4D97-AF65-F5344CB8AC3E}">
        <p14:creationId xmlns:p14="http://schemas.microsoft.com/office/powerpoint/2010/main" val="3951159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16515354-35F4-456A-8358-D546C8EF0EC4}"/>
              </a:ext>
            </a:extLst>
          </p:cNvPr>
          <p:cNvSpPr>
            <a:spLocks noGrp="1"/>
          </p:cNvSpPr>
          <p:nvPr>
            <p:ph type="title"/>
          </p:nvPr>
        </p:nvSpPr>
        <p:spPr>
          <a:xfrm>
            <a:off x="455207" y="2977011"/>
            <a:ext cx="5464878" cy="1454051"/>
          </a:xfrm>
        </p:spPr>
        <p:txBody>
          <a:bodyPr>
            <a:normAutofit/>
          </a:bodyPr>
          <a:lstStyle/>
          <a:p>
            <a:r>
              <a:rPr lang="en-CA" sz="2400" dirty="0">
                <a:solidFill>
                  <a:srgbClr val="000000"/>
                </a:solidFill>
              </a:rPr>
              <a:t>Hybrid Recommendation System Result</a:t>
            </a:r>
          </a:p>
        </p:txBody>
      </p:sp>
      <p:sp>
        <p:nvSpPr>
          <p:cNvPr id="3" name="Content Placeholder 2">
            <a:extLst>
              <a:ext uri="{FF2B5EF4-FFF2-40B4-BE49-F238E27FC236}">
                <a16:creationId xmlns:a16="http://schemas.microsoft.com/office/drawing/2014/main" id="{5D6EB4DA-3933-4134-AC8E-B04CA2F602F1}"/>
              </a:ext>
            </a:extLst>
          </p:cNvPr>
          <p:cNvSpPr>
            <a:spLocks noGrp="1"/>
          </p:cNvSpPr>
          <p:nvPr>
            <p:ph idx="1"/>
          </p:nvPr>
        </p:nvSpPr>
        <p:spPr>
          <a:xfrm>
            <a:off x="455207" y="4334595"/>
            <a:ext cx="4765949" cy="639187"/>
          </a:xfrm>
        </p:spPr>
        <p:txBody>
          <a:bodyPr anchor="t">
            <a:normAutofit/>
          </a:bodyPr>
          <a:lstStyle/>
          <a:p>
            <a:r>
              <a:rPr lang="en-CA" sz="1600" dirty="0">
                <a:solidFill>
                  <a:srgbClr val="000000"/>
                </a:solidFill>
              </a:rPr>
              <a:t>hybrid(1, 'Avatar'):</a:t>
            </a:r>
            <a:endParaRPr lang="en-CA" sz="1600" b="0" dirty="0">
              <a:solidFill>
                <a:srgbClr val="000000"/>
              </a:solidFill>
              <a:effectLst/>
            </a:endParaRPr>
          </a:p>
          <a:p>
            <a:pPr marL="0" indent="0">
              <a:buNone/>
            </a:pPr>
            <a:endParaRPr lang="en-CA" sz="1800" dirty="0">
              <a:solidFill>
                <a:srgbClr val="000000"/>
              </a:solidFill>
            </a:endParaRPr>
          </a:p>
        </p:txBody>
      </p:sp>
      <p:sp>
        <p:nvSpPr>
          <p:cNvPr id="7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a:extLst>
              <a:ext uri="{FF2B5EF4-FFF2-40B4-BE49-F238E27FC236}">
                <a16:creationId xmlns:a16="http://schemas.microsoft.com/office/drawing/2014/main" id="{496ED093-A4F5-4E7F-805C-8C6CB55DB4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6732" y="3060870"/>
            <a:ext cx="4773892" cy="191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440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E2C0D0-1D53-4959-9102-8F6E8374C29F}"/>
              </a:ext>
            </a:extLst>
          </p:cNvPr>
          <p:cNvSpPr>
            <a:spLocks noGrp="1"/>
          </p:cNvSpPr>
          <p:nvPr>
            <p:ph type="title"/>
          </p:nvPr>
        </p:nvSpPr>
        <p:spPr>
          <a:xfrm>
            <a:off x="6090573" y="2675450"/>
            <a:ext cx="4977976" cy="1454051"/>
          </a:xfrm>
        </p:spPr>
        <p:txBody>
          <a:bodyPr>
            <a:normAutofit/>
          </a:bodyPr>
          <a:lstStyle/>
          <a:p>
            <a:r>
              <a:rPr lang="en-CA" sz="2400" dirty="0">
                <a:solidFill>
                  <a:srgbClr val="000000"/>
                </a:solidFill>
              </a:rPr>
              <a:t>Clustering</a:t>
            </a: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a:extLst>
              <a:ext uri="{FF2B5EF4-FFF2-40B4-BE49-F238E27FC236}">
                <a16:creationId xmlns:a16="http://schemas.microsoft.com/office/drawing/2014/main" id="{C0C512F9-590B-441C-9208-5195DF3B1C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565" y="2563626"/>
            <a:ext cx="4652140" cy="16777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6162BE-E7D7-4B9D-9E93-217ADD18523B}"/>
              </a:ext>
            </a:extLst>
          </p:cNvPr>
          <p:cNvSpPr>
            <a:spLocks noGrp="1"/>
          </p:cNvSpPr>
          <p:nvPr>
            <p:ph idx="1"/>
          </p:nvPr>
        </p:nvSpPr>
        <p:spPr>
          <a:xfrm>
            <a:off x="6090574" y="2421682"/>
            <a:ext cx="4977578" cy="3639289"/>
          </a:xfrm>
        </p:spPr>
        <p:txBody>
          <a:bodyPr anchor="ctr">
            <a:normAutofit/>
          </a:bodyPr>
          <a:lstStyle/>
          <a:p>
            <a:r>
              <a:rPr lang="en-US" sz="1600" dirty="0">
                <a:solidFill>
                  <a:srgbClr val="000000"/>
                </a:solidFill>
              </a:rPr>
              <a:t>We also Used clustering method. To Recommend movies to our users, We clustered them based on their average rating  to different genres.</a:t>
            </a:r>
            <a:endParaRPr lang="en-CA" sz="1600" dirty="0">
              <a:solidFill>
                <a:srgbClr val="000000"/>
              </a:solidFill>
            </a:endParaRPr>
          </a:p>
        </p:txBody>
      </p:sp>
    </p:spTree>
    <p:extLst>
      <p:ext uri="{BB962C8B-B14F-4D97-AF65-F5344CB8AC3E}">
        <p14:creationId xmlns:p14="http://schemas.microsoft.com/office/powerpoint/2010/main" val="898562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5E30-4F4E-4D7C-89B3-6D753F989749}"/>
              </a:ext>
            </a:extLst>
          </p:cNvPr>
          <p:cNvSpPr>
            <a:spLocks noGrp="1"/>
          </p:cNvSpPr>
          <p:nvPr>
            <p:ph type="title"/>
          </p:nvPr>
        </p:nvSpPr>
        <p:spPr>
          <a:xfrm>
            <a:off x="838200" y="365125"/>
            <a:ext cx="10515600" cy="1325563"/>
          </a:xfrm>
        </p:spPr>
        <p:txBody>
          <a:bodyPr>
            <a:normAutofit/>
          </a:bodyPr>
          <a:lstStyle/>
          <a:p>
            <a:r>
              <a:rPr lang="en-CA" sz="2400" dirty="0"/>
              <a:t>Clustering</a:t>
            </a:r>
          </a:p>
        </p:txBody>
      </p:sp>
      <p:sp>
        <p:nvSpPr>
          <p:cNvPr id="3" name="Content Placeholder 2">
            <a:extLst>
              <a:ext uri="{FF2B5EF4-FFF2-40B4-BE49-F238E27FC236}">
                <a16:creationId xmlns:a16="http://schemas.microsoft.com/office/drawing/2014/main" id="{95BE99E6-7A95-4AAB-90FA-9BE7726C3377}"/>
              </a:ext>
            </a:extLst>
          </p:cNvPr>
          <p:cNvSpPr>
            <a:spLocks noGrp="1"/>
          </p:cNvSpPr>
          <p:nvPr>
            <p:ph idx="1"/>
          </p:nvPr>
        </p:nvSpPr>
        <p:spPr>
          <a:xfrm>
            <a:off x="838200" y="1825625"/>
            <a:ext cx="3797807" cy="4351338"/>
          </a:xfrm>
        </p:spPr>
        <p:txBody>
          <a:bodyPr>
            <a:normAutofit/>
          </a:bodyPr>
          <a:lstStyle/>
          <a:p>
            <a:pPr fontAlgn="base"/>
            <a:r>
              <a:rPr lang="en-CA" sz="1800" dirty="0"/>
              <a:t>Number of clusters:</a:t>
            </a:r>
            <a:br>
              <a:rPr lang="en-CA" sz="2000" b="0" dirty="0">
                <a:effectLst/>
              </a:rPr>
            </a:br>
            <a:br>
              <a:rPr lang="en-CA" sz="2000" b="0" dirty="0">
                <a:effectLst/>
              </a:rPr>
            </a:br>
            <a:endParaRPr lang="en-CA" sz="2000" dirty="0"/>
          </a:p>
        </p:txBody>
      </p:sp>
      <p:pic>
        <p:nvPicPr>
          <p:cNvPr id="12290" name="Picture 2">
            <a:extLst>
              <a:ext uri="{FF2B5EF4-FFF2-40B4-BE49-F238E27FC236}">
                <a16:creationId xmlns:a16="http://schemas.microsoft.com/office/drawing/2014/main" id="{BB6DFDF9-3EE1-4DAD-8335-16BC300F06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4" r="1" b="1"/>
          <a:stretch/>
        </p:blipFill>
        <p:spPr bwMode="auto">
          <a:xfrm>
            <a:off x="6447321" y="2436962"/>
            <a:ext cx="4725504" cy="323921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69A99348-6EB1-4C43-AAB3-1E9BEA8AF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10" y="2381685"/>
            <a:ext cx="4711590" cy="323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768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D1CD-1DD9-4584-BC33-D2E9D1BD5084}"/>
              </a:ext>
            </a:extLst>
          </p:cNvPr>
          <p:cNvSpPr>
            <a:spLocks noGrp="1"/>
          </p:cNvSpPr>
          <p:nvPr>
            <p:ph type="title"/>
          </p:nvPr>
        </p:nvSpPr>
        <p:spPr/>
        <p:txBody>
          <a:bodyPr>
            <a:normAutofit/>
          </a:bodyPr>
          <a:lstStyle/>
          <a:p>
            <a:r>
              <a:rPr lang="en-CA" sz="2400" dirty="0"/>
              <a:t>Number of clusters:</a:t>
            </a:r>
          </a:p>
        </p:txBody>
      </p:sp>
      <p:pic>
        <p:nvPicPr>
          <p:cNvPr id="13314" name="Picture 2">
            <a:extLst>
              <a:ext uri="{FF2B5EF4-FFF2-40B4-BE49-F238E27FC236}">
                <a16:creationId xmlns:a16="http://schemas.microsoft.com/office/drawing/2014/main" id="{597FB0BF-B4CA-4150-ADB8-F93439775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421" y="1540075"/>
            <a:ext cx="3617191" cy="248681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BB017E1-2897-48D4-972A-793072207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498" y="1520032"/>
            <a:ext cx="3865418"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E119B068-2CB4-4998-959D-CCBBAA460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5420" y="4006056"/>
            <a:ext cx="3617191" cy="2486819"/>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FA0C86A2-4E53-4059-88C2-7D24C0EB7A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497" y="4049100"/>
            <a:ext cx="3865418"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797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0172-8B8D-42F7-AA57-8FC8AFCD9084}"/>
              </a:ext>
            </a:extLst>
          </p:cNvPr>
          <p:cNvSpPr>
            <a:spLocks noGrp="1"/>
          </p:cNvSpPr>
          <p:nvPr>
            <p:ph type="title"/>
          </p:nvPr>
        </p:nvSpPr>
        <p:spPr/>
        <p:txBody>
          <a:bodyPr>
            <a:normAutofit/>
          </a:bodyPr>
          <a:lstStyle/>
          <a:p>
            <a:r>
              <a:rPr lang="en-CA" sz="2400" dirty="0"/>
              <a:t>Number of clusters:</a:t>
            </a:r>
          </a:p>
        </p:txBody>
      </p:sp>
      <p:pic>
        <p:nvPicPr>
          <p:cNvPr id="14338" name="Picture 2">
            <a:extLst>
              <a:ext uri="{FF2B5EF4-FFF2-40B4-BE49-F238E27FC236}">
                <a16:creationId xmlns:a16="http://schemas.microsoft.com/office/drawing/2014/main" id="{28F23BDD-9AFE-4E83-9DFE-2D6F476251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775" y="2134394"/>
            <a:ext cx="548640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3EDF230-7E32-4BAE-A8FF-E0879D113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2134394"/>
            <a:ext cx="54864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958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1289-AE77-4EE3-9A12-B755BEFE97E0}"/>
              </a:ext>
            </a:extLst>
          </p:cNvPr>
          <p:cNvSpPr>
            <a:spLocks noGrp="1"/>
          </p:cNvSpPr>
          <p:nvPr>
            <p:ph type="title"/>
          </p:nvPr>
        </p:nvSpPr>
        <p:spPr/>
        <p:txBody>
          <a:bodyPr>
            <a:normAutofit/>
          </a:bodyPr>
          <a:lstStyle/>
          <a:p>
            <a:r>
              <a:rPr lang="en-CA" sz="2400" dirty="0"/>
              <a:t>Clustering result:</a:t>
            </a:r>
          </a:p>
        </p:txBody>
      </p:sp>
      <p:pic>
        <p:nvPicPr>
          <p:cNvPr id="15362" name="Picture 2">
            <a:extLst>
              <a:ext uri="{FF2B5EF4-FFF2-40B4-BE49-F238E27FC236}">
                <a16:creationId xmlns:a16="http://schemas.microsoft.com/office/drawing/2014/main" id="{CA5515FC-4329-4F54-ADA7-C614B7C829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620" y="1953419"/>
            <a:ext cx="548640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7F7941E9-B26C-4B7C-8F1B-77222BFCE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53419"/>
            <a:ext cx="54864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38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60B3-E02C-4681-8D0F-C0B88D2DA213}"/>
              </a:ext>
            </a:extLst>
          </p:cNvPr>
          <p:cNvSpPr>
            <a:spLocks noGrp="1"/>
          </p:cNvSpPr>
          <p:nvPr>
            <p:ph type="title"/>
          </p:nvPr>
        </p:nvSpPr>
        <p:spPr>
          <a:xfrm>
            <a:off x="1249961" y="1600199"/>
            <a:ext cx="3171432" cy="4297680"/>
          </a:xfrm>
        </p:spPr>
        <p:txBody>
          <a:bodyPr anchor="ctr">
            <a:normAutofit/>
          </a:bodyPr>
          <a:lstStyle/>
          <a:p>
            <a:r>
              <a:rPr lang="en-CA" sz="2400" dirty="0"/>
              <a:t>Problem Formulation</a:t>
            </a:r>
          </a:p>
        </p:txBody>
      </p:sp>
      <p:sp>
        <p:nvSpPr>
          <p:cNvPr id="3" name="Content Placeholder 2">
            <a:extLst>
              <a:ext uri="{FF2B5EF4-FFF2-40B4-BE49-F238E27FC236}">
                <a16:creationId xmlns:a16="http://schemas.microsoft.com/office/drawing/2014/main" id="{A962F7B6-7A73-45CB-8207-6A7507C8B5B7}"/>
              </a:ext>
            </a:extLst>
          </p:cNvPr>
          <p:cNvSpPr>
            <a:spLocks noGrp="1"/>
          </p:cNvSpPr>
          <p:nvPr>
            <p:ph idx="1"/>
          </p:nvPr>
        </p:nvSpPr>
        <p:spPr>
          <a:xfrm>
            <a:off x="4976636" y="1600199"/>
            <a:ext cx="6078218" cy="4297680"/>
          </a:xfrm>
        </p:spPr>
        <p:txBody>
          <a:bodyPr anchor="ctr">
            <a:normAutofit/>
          </a:bodyPr>
          <a:lstStyle/>
          <a:p>
            <a:r>
              <a:rPr lang="en-US" sz="1600" dirty="0">
                <a:solidFill>
                  <a:srgbClr val="721918"/>
                </a:solidFill>
              </a:rPr>
              <a:t>Recommendation systems can be used in a variety of areas. These systems are used to generate Playlists on movie and music services such as Netflix and YouTube.</a:t>
            </a:r>
            <a:endParaRPr lang="en-CA" sz="1600" dirty="0">
              <a:solidFill>
                <a:srgbClr val="721918"/>
              </a:solidFill>
            </a:endParaRPr>
          </a:p>
        </p:txBody>
      </p:sp>
      <p:sp>
        <p:nvSpPr>
          <p:cNvPr id="11" name="Rectangle 10">
            <a:extLst>
              <a:ext uri="{FF2B5EF4-FFF2-40B4-BE49-F238E27FC236}">
                <a16:creationId xmlns:a16="http://schemas.microsoft.com/office/drawing/2014/main" id="{E8055D2F-8ABB-4A3A-8008-F959BC999A97}"/>
              </a:ext>
            </a:extLst>
          </p:cNvPr>
          <p:cNvSpPr/>
          <p:nvPr/>
        </p:nvSpPr>
        <p:spPr>
          <a:xfrm>
            <a:off x="4675788" y="3377244"/>
            <a:ext cx="46452" cy="743587"/>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90757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83AF4F-D048-4A93-8355-1C20AA9F45E5}"/>
              </a:ext>
            </a:extLst>
          </p:cNvPr>
          <p:cNvSpPr>
            <a:spLocks noGrp="1"/>
          </p:cNvSpPr>
          <p:nvPr>
            <p:ph idx="1"/>
          </p:nvPr>
        </p:nvSpPr>
        <p:spPr>
          <a:xfrm>
            <a:off x="5492667" y="963877"/>
            <a:ext cx="6377769" cy="4930246"/>
          </a:xfrm>
        </p:spPr>
        <p:txBody>
          <a:bodyPr anchor="ctr">
            <a:normAutofit/>
          </a:bodyPr>
          <a:lstStyle/>
          <a:p>
            <a:pPr marL="0" indent="0">
              <a:buNone/>
            </a:pPr>
            <a:r>
              <a:rPr lang="en-CA" sz="2400" dirty="0">
                <a:solidFill>
                  <a:srgbClr val="92041B"/>
                </a:solidFill>
              </a:rPr>
              <a:t>THANK YOU</a:t>
            </a:r>
          </a:p>
        </p:txBody>
      </p:sp>
    </p:spTree>
    <p:extLst>
      <p:ext uri="{BB962C8B-B14F-4D97-AF65-F5344CB8AC3E}">
        <p14:creationId xmlns:p14="http://schemas.microsoft.com/office/powerpoint/2010/main" val="27930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235E-0A7B-4467-8A0E-451996DF7826}"/>
              </a:ext>
            </a:extLst>
          </p:cNvPr>
          <p:cNvSpPr>
            <a:spLocks noGrp="1"/>
          </p:cNvSpPr>
          <p:nvPr>
            <p:ph type="title"/>
          </p:nvPr>
        </p:nvSpPr>
        <p:spPr>
          <a:xfrm>
            <a:off x="1249961" y="1600199"/>
            <a:ext cx="3171432" cy="4297680"/>
          </a:xfrm>
        </p:spPr>
        <p:txBody>
          <a:bodyPr anchor="ctr">
            <a:normAutofit/>
          </a:bodyPr>
          <a:lstStyle/>
          <a:p>
            <a:r>
              <a:rPr lang="en-CA" sz="2400" dirty="0">
                <a:solidFill>
                  <a:srgbClr val="768FAF"/>
                </a:solidFill>
              </a:rPr>
              <a:t>Recommendation Approaches </a:t>
            </a:r>
          </a:p>
        </p:txBody>
      </p:sp>
      <p:sp>
        <p:nvSpPr>
          <p:cNvPr id="52" name="Content Placeholder 2">
            <a:extLst>
              <a:ext uri="{FF2B5EF4-FFF2-40B4-BE49-F238E27FC236}">
                <a16:creationId xmlns:a16="http://schemas.microsoft.com/office/drawing/2014/main" id="{F99F1570-495A-47D5-9D5C-31A09B8A9352}"/>
              </a:ext>
            </a:extLst>
          </p:cNvPr>
          <p:cNvSpPr>
            <a:spLocks noGrp="1"/>
          </p:cNvSpPr>
          <p:nvPr>
            <p:ph idx="1"/>
          </p:nvPr>
        </p:nvSpPr>
        <p:spPr>
          <a:xfrm>
            <a:off x="4976636" y="1600199"/>
            <a:ext cx="6078218" cy="4297680"/>
          </a:xfrm>
        </p:spPr>
        <p:txBody>
          <a:bodyPr anchor="ctr">
            <a:normAutofit/>
          </a:bodyPr>
          <a:lstStyle/>
          <a:p>
            <a:pPr>
              <a:lnSpc>
                <a:spcPct val="110000"/>
              </a:lnSpc>
            </a:pPr>
            <a:r>
              <a:rPr lang="en-CA" sz="1800" dirty="0">
                <a:solidFill>
                  <a:srgbClr val="768FAF"/>
                </a:solidFill>
              </a:rPr>
              <a:t>Content-Based approach</a:t>
            </a:r>
            <a:r>
              <a:rPr lang="en-CA" sz="1800" dirty="0"/>
              <a:t>:</a:t>
            </a:r>
            <a:r>
              <a:rPr lang="en-US" sz="1700" dirty="0"/>
              <a:t>In some recommender systems, content-based refinement may be used, which offers suggestions based on the user's past choices. Moreover, content-based refinement offers suggestions using the content of the objects intended for bid. Therefore, certain content may be analyzed</a:t>
            </a:r>
            <a:endParaRPr lang="en-CA" sz="1700" dirty="0"/>
          </a:p>
          <a:p>
            <a:pPr>
              <a:lnSpc>
                <a:spcPct val="110000"/>
              </a:lnSpc>
            </a:pPr>
            <a:r>
              <a:rPr lang="en-CA" sz="1800" dirty="0">
                <a:solidFill>
                  <a:srgbClr val="768FAF"/>
                </a:solidFill>
              </a:rPr>
              <a:t>Collaborative approach:</a:t>
            </a:r>
            <a:r>
              <a:rPr lang="en-US" sz="1700" dirty="0"/>
              <a:t>In Collaborative item-based recommender systems, recommendations for a particular user are predicted based on items previously rated by similar users.</a:t>
            </a:r>
            <a:endParaRPr lang="en-CA" sz="1700" dirty="0"/>
          </a:p>
          <a:p>
            <a:pPr>
              <a:lnSpc>
                <a:spcPct val="110000"/>
              </a:lnSpc>
            </a:pPr>
            <a:r>
              <a:rPr lang="en-CA" sz="1800" dirty="0">
                <a:solidFill>
                  <a:srgbClr val="768FAF"/>
                </a:solidFill>
              </a:rPr>
              <a:t>Hybrid Approach:</a:t>
            </a:r>
            <a:r>
              <a:rPr lang="en-US" sz="1600" dirty="0"/>
              <a:t>It is a combination of previous methods that have tried to take advantage of those methods by combining them and cover their limitations.</a:t>
            </a:r>
          </a:p>
          <a:p>
            <a:pPr marL="0" indent="0">
              <a:lnSpc>
                <a:spcPct val="110000"/>
              </a:lnSpc>
              <a:buNone/>
            </a:pPr>
            <a:endParaRPr lang="en-CA" sz="1700" dirty="0"/>
          </a:p>
        </p:txBody>
      </p:sp>
      <p:sp>
        <p:nvSpPr>
          <p:cNvPr id="68" name="Rectangle 67">
            <a:extLst>
              <a:ext uri="{FF2B5EF4-FFF2-40B4-BE49-F238E27FC236}">
                <a16:creationId xmlns:a16="http://schemas.microsoft.com/office/drawing/2014/main" id="{C8368083-FC13-4371-9D4E-FC6060FAB9A2}"/>
              </a:ext>
            </a:extLst>
          </p:cNvPr>
          <p:cNvSpPr/>
          <p:nvPr/>
        </p:nvSpPr>
        <p:spPr>
          <a:xfrm>
            <a:off x="4421393" y="1790700"/>
            <a:ext cx="45719" cy="3562350"/>
          </a:xfrm>
          <a:prstGeom prst="rect">
            <a:avLst/>
          </a:prstGeom>
          <a:solidFill>
            <a:srgbClr val="B49AB1"/>
          </a:solidFill>
          <a:ln>
            <a:solidFill>
              <a:srgbClr val="B49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62555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BAA6-D76B-4278-ABCA-20E637233EBE}"/>
              </a:ext>
            </a:extLst>
          </p:cNvPr>
          <p:cNvSpPr>
            <a:spLocks noGrp="1"/>
          </p:cNvSpPr>
          <p:nvPr>
            <p:ph type="title"/>
          </p:nvPr>
        </p:nvSpPr>
        <p:spPr>
          <a:xfrm>
            <a:off x="4064081" y="559088"/>
            <a:ext cx="4976191" cy="1325563"/>
          </a:xfrm>
        </p:spPr>
        <p:txBody>
          <a:bodyPr>
            <a:normAutofit/>
          </a:bodyPr>
          <a:lstStyle/>
          <a:p>
            <a:r>
              <a:rPr lang="en-US" sz="2400" dirty="0">
                <a:solidFill>
                  <a:srgbClr val="204037"/>
                </a:solidFill>
              </a:rPr>
              <a:t>Data Description and Data Sources</a:t>
            </a:r>
            <a:endParaRPr lang="en-CA" sz="2400" dirty="0">
              <a:solidFill>
                <a:srgbClr val="204037"/>
              </a:solidFill>
            </a:endParaRPr>
          </a:p>
        </p:txBody>
      </p:sp>
      <p:sp>
        <p:nvSpPr>
          <p:cNvPr id="3" name="Content Placeholder 2">
            <a:extLst>
              <a:ext uri="{FF2B5EF4-FFF2-40B4-BE49-F238E27FC236}">
                <a16:creationId xmlns:a16="http://schemas.microsoft.com/office/drawing/2014/main" id="{2AA49F2B-0CA6-45ED-BFB1-209F0FA76ABA}"/>
              </a:ext>
            </a:extLst>
          </p:cNvPr>
          <p:cNvSpPr>
            <a:spLocks noGrp="1"/>
          </p:cNvSpPr>
          <p:nvPr>
            <p:ph idx="1"/>
          </p:nvPr>
        </p:nvSpPr>
        <p:spPr>
          <a:xfrm>
            <a:off x="7007087" y="2141537"/>
            <a:ext cx="4565374" cy="4351338"/>
          </a:xfrm>
        </p:spPr>
        <p:txBody>
          <a:bodyPr>
            <a:normAutofit/>
          </a:bodyPr>
          <a:lstStyle/>
          <a:p>
            <a:pPr marL="0" indent="0">
              <a:buNone/>
            </a:pPr>
            <a:endParaRPr lang="en-US" sz="1700" dirty="0">
              <a:solidFill>
                <a:srgbClr val="CD9625"/>
              </a:solidFill>
            </a:endParaRPr>
          </a:p>
          <a:p>
            <a:r>
              <a:rPr lang="en-CA" sz="1700" dirty="0">
                <a:solidFill>
                  <a:srgbClr val="CD9625"/>
                </a:solidFill>
              </a:rPr>
              <a:t>The data are contained in the following files.</a:t>
            </a:r>
            <a:endParaRPr lang="en-CA" sz="1700" b="0" dirty="0">
              <a:solidFill>
                <a:srgbClr val="CD9625"/>
              </a:solidFill>
              <a:effectLst/>
            </a:endParaRPr>
          </a:p>
          <a:p>
            <a:pPr fontAlgn="base"/>
            <a:r>
              <a:rPr lang="en-CA" sz="1700" dirty="0">
                <a:solidFill>
                  <a:srgbClr val="CD9625"/>
                </a:solidFill>
              </a:rPr>
              <a:t>credits.csv</a:t>
            </a:r>
          </a:p>
          <a:p>
            <a:pPr fontAlgn="base"/>
            <a:r>
              <a:rPr lang="en-CA" sz="1700" dirty="0">
                <a:solidFill>
                  <a:srgbClr val="CD9625"/>
                </a:solidFill>
              </a:rPr>
              <a:t>keywords.csv</a:t>
            </a:r>
          </a:p>
          <a:p>
            <a:pPr fontAlgn="base"/>
            <a:r>
              <a:rPr lang="en-CA" sz="1700" dirty="0">
                <a:solidFill>
                  <a:srgbClr val="CD9625"/>
                </a:solidFill>
              </a:rPr>
              <a:t>links.csv</a:t>
            </a:r>
          </a:p>
          <a:p>
            <a:pPr fontAlgn="base"/>
            <a:r>
              <a:rPr lang="en-CA" sz="1700" dirty="0">
                <a:solidFill>
                  <a:srgbClr val="CD9625"/>
                </a:solidFill>
              </a:rPr>
              <a:t>links_small.csv</a:t>
            </a:r>
          </a:p>
          <a:p>
            <a:pPr fontAlgn="base"/>
            <a:r>
              <a:rPr lang="en-CA" sz="1700" dirty="0">
                <a:solidFill>
                  <a:srgbClr val="CD9625"/>
                </a:solidFill>
              </a:rPr>
              <a:t>movies_metadata.csv</a:t>
            </a:r>
          </a:p>
          <a:p>
            <a:pPr fontAlgn="base"/>
            <a:r>
              <a:rPr lang="en-CA" sz="1700" dirty="0">
                <a:solidFill>
                  <a:srgbClr val="CD9625"/>
                </a:solidFill>
              </a:rPr>
              <a:t>ratings.csv</a:t>
            </a:r>
          </a:p>
          <a:p>
            <a:pPr fontAlgn="base"/>
            <a:r>
              <a:rPr lang="en-CA" sz="1700" dirty="0">
                <a:solidFill>
                  <a:srgbClr val="CD9625"/>
                </a:solidFill>
              </a:rPr>
              <a:t>ratings_small.csv</a:t>
            </a:r>
          </a:p>
          <a:p>
            <a:pPr marL="0" indent="0">
              <a:buNone/>
            </a:pPr>
            <a:endParaRPr lang="en-CA" dirty="0"/>
          </a:p>
        </p:txBody>
      </p:sp>
      <p:sp>
        <p:nvSpPr>
          <p:cNvPr id="7" name="TextBox 6">
            <a:extLst>
              <a:ext uri="{FF2B5EF4-FFF2-40B4-BE49-F238E27FC236}">
                <a16:creationId xmlns:a16="http://schemas.microsoft.com/office/drawing/2014/main" id="{19826D31-5464-4DAE-8261-6972081F483B}"/>
              </a:ext>
            </a:extLst>
          </p:cNvPr>
          <p:cNvSpPr txBox="1"/>
          <p:nvPr/>
        </p:nvSpPr>
        <p:spPr>
          <a:xfrm>
            <a:off x="1245705" y="2904544"/>
            <a:ext cx="4426227" cy="1754326"/>
          </a:xfrm>
          <a:prstGeom prst="rect">
            <a:avLst/>
          </a:prstGeom>
          <a:noFill/>
        </p:spPr>
        <p:txBody>
          <a:bodyPr wrap="square" rtlCol="0">
            <a:spAutoFit/>
          </a:bodyPr>
          <a:lstStyle/>
          <a:p>
            <a:pPr algn="r"/>
            <a:r>
              <a:rPr lang="en-US" dirty="0">
                <a:solidFill>
                  <a:srgbClr val="92041B"/>
                </a:solidFill>
              </a:rPr>
              <a:t>Users were selected at random for inclusion. All selected users had rated at least 20 movies. No demographic information is included. An id represents each user, and no other information is provided.</a:t>
            </a:r>
          </a:p>
          <a:p>
            <a:endParaRPr lang="en-CA" dirty="0"/>
          </a:p>
        </p:txBody>
      </p:sp>
      <p:sp>
        <p:nvSpPr>
          <p:cNvPr id="12" name="Rectangle 11">
            <a:extLst>
              <a:ext uri="{FF2B5EF4-FFF2-40B4-BE49-F238E27FC236}">
                <a16:creationId xmlns:a16="http://schemas.microsoft.com/office/drawing/2014/main" id="{6F3969BE-C302-4220-BF15-56B7B15B4B4A}"/>
              </a:ext>
            </a:extLst>
          </p:cNvPr>
          <p:cNvSpPr/>
          <p:nvPr/>
        </p:nvSpPr>
        <p:spPr>
          <a:xfrm>
            <a:off x="6270931" y="2552700"/>
            <a:ext cx="45719" cy="2819400"/>
          </a:xfrm>
          <a:prstGeom prst="rect">
            <a:avLst/>
          </a:prstGeom>
          <a:solidFill>
            <a:srgbClr val="37573B"/>
          </a:solidFill>
          <a:ln>
            <a:solidFill>
              <a:srgbClr val="3757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8107752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00" name="Rectangle 76">
            <a:extLst>
              <a:ext uri="{FF2B5EF4-FFF2-40B4-BE49-F238E27FC236}">
                <a16:creationId xmlns:a16="http://schemas.microsoft.com/office/drawing/2014/main" id="{9425D4AB-CD98-4DD6-9398-3C8961DE0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69" y="0"/>
            <a:ext cx="7552931"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97818316-E7CB-4E73-AF79-E9CAB873E7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8801949-69B2-4764-82D5-5E01153DC3C5}"/>
              </a:ext>
            </a:extLst>
          </p:cNvPr>
          <p:cNvSpPr>
            <a:spLocks noGrp="1"/>
          </p:cNvSpPr>
          <p:nvPr>
            <p:ph type="title"/>
          </p:nvPr>
        </p:nvSpPr>
        <p:spPr>
          <a:xfrm>
            <a:off x="814167" y="802955"/>
            <a:ext cx="4133690" cy="1454051"/>
          </a:xfrm>
        </p:spPr>
        <p:txBody>
          <a:bodyPr>
            <a:normAutofit/>
          </a:bodyPr>
          <a:lstStyle/>
          <a:p>
            <a:r>
              <a:rPr lang="en-CA" sz="2400" dirty="0">
                <a:solidFill>
                  <a:srgbClr val="000000"/>
                </a:solidFill>
              </a:rPr>
              <a:t>Data Visualization</a:t>
            </a:r>
          </a:p>
        </p:txBody>
      </p:sp>
      <p:sp>
        <p:nvSpPr>
          <p:cNvPr id="16401" name="Oval 80">
            <a:extLst>
              <a:ext uri="{FF2B5EF4-FFF2-40B4-BE49-F238E27FC236}">
                <a16:creationId xmlns:a16="http://schemas.microsoft.com/office/drawing/2014/main" id="{D8B47C9F-A960-4902-8507-38F18DD3D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695" y="511733"/>
            <a:ext cx="1857636" cy="1857636"/>
          </a:xfrm>
          <a:prstGeom prst="ellipse">
            <a:avLst/>
          </a:pr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90" name="Picture 6">
            <a:extLst>
              <a:ext uri="{FF2B5EF4-FFF2-40B4-BE49-F238E27FC236}">
                <a16:creationId xmlns:a16="http://schemas.microsoft.com/office/drawing/2014/main" id="{57D2DF64-FE63-4010-A6B1-BD3D3BA8E8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9218" y="1102825"/>
            <a:ext cx="1272591" cy="6754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BBAE6E-EA28-44BF-8E65-A6EE3947AAD8}"/>
              </a:ext>
            </a:extLst>
          </p:cNvPr>
          <p:cNvSpPr>
            <a:spLocks noGrp="1"/>
          </p:cNvSpPr>
          <p:nvPr>
            <p:ph idx="1"/>
          </p:nvPr>
        </p:nvSpPr>
        <p:spPr>
          <a:xfrm>
            <a:off x="810568" y="2421682"/>
            <a:ext cx="4133360" cy="3639289"/>
          </a:xfrm>
        </p:spPr>
        <p:txBody>
          <a:bodyPr anchor="ctr">
            <a:normAutofit/>
          </a:bodyPr>
          <a:lstStyle/>
          <a:p>
            <a:r>
              <a:rPr lang="en-US" sz="1800" dirty="0">
                <a:solidFill>
                  <a:srgbClr val="000000"/>
                </a:solidFill>
              </a:rPr>
              <a:t>Credits:</a:t>
            </a:r>
            <a:endParaRPr lang="en-US" sz="1800" b="0" dirty="0">
              <a:solidFill>
                <a:srgbClr val="000000"/>
              </a:solidFill>
              <a:effectLst/>
            </a:endParaRPr>
          </a:p>
          <a:p>
            <a:pPr marL="0" indent="0">
              <a:buNone/>
            </a:pPr>
            <a:r>
              <a:rPr lang="en-US" sz="2000" dirty="0">
                <a:solidFill>
                  <a:srgbClr val="000000"/>
                </a:solidFill>
              </a:rPr>
              <a:t> </a:t>
            </a:r>
            <a:endParaRPr lang="en-US" sz="2000" b="0" dirty="0">
              <a:solidFill>
                <a:srgbClr val="000000"/>
              </a:solidFill>
              <a:effectLst/>
            </a:endParaRPr>
          </a:p>
          <a:p>
            <a:pPr marL="0" indent="0">
              <a:buNone/>
            </a:pPr>
            <a:endParaRPr lang="en-CA" sz="2000" dirty="0">
              <a:solidFill>
                <a:srgbClr val="000000"/>
              </a:solidFill>
            </a:endParaRPr>
          </a:p>
        </p:txBody>
      </p:sp>
      <p:sp>
        <p:nvSpPr>
          <p:cNvPr id="16402" name="Oval 82">
            <a:extLst>
              <a:ext uri="{FF2B5EF4-FFF2-40B4-BE49-F238E27FC236}">
                <a16:creationId xmlns:a16="http://schemas.microsoft.com/office/drawing/2014/main" id="{D4E15E95-445D-4A45-BC1E-8468CE170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677" y="2933578"/>
            <a:ext cx="2737876" cy="2737876"/>
          </a:xfrm>
          <a:prstGeom prst="ellipse">
            <a:avLst/>
          </a:pr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3" name="Freeform 75">
            <a:extLst>
              <a:ext uri="{FF2B5EF4-FFF2-40B4-BE49-F238E27FC236}">
                <a16:creationId xmlns:a16="http://schemas.microsoft.com/office/drawing/2014/main" id="{133B9781-B73C-44F8-97CB-D1807A63B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996" y="-26552"/>
            <a:ext cx="4082004" cy="3428999"/>
          </a:xfrm>
          <a:custGeom>
            <a:avLst/>
            <a:gdLst>
              <a:gd name="connsiteX0" fmla="*/ 350681 w 4082004"/>
              <a:gd name="connsiteY0" fmla="*/ 0 h 3428999"/>
              <a:gd name="connsiteX1" fmla="*/ 4082004 w 4082004"/>
              <a:gd name="connsiteY1" fmla="*/ 0 h 3428999"/>
              <a:gd name="connsiteX2" fmla="*/ 4082004 w 4082004"/>
              <a:gd name="connsiteY2" fmla="*/ 2444823 h 3428999"/>
              <a:gd name="connsiteX3" fmla="*/ 4081788 w 4082004"/>
              <a:gd name="connsiteY3" fmla="*/ 2445178 h 3428999"/>
              <a:gd name="connsiteX4" fmla="*/ 2231442 w 4082004"/>
              <a:gd name="connsiteY4" fmla="*/ 3428999 h 3428999"/>
              <a:gd name="connsiteX5" fmla="*/ 0 w 4082004"/>
              <a:gd name="connsiteY5" fmla="*/ 1197557 h 3428999"/>
              <a:gd name="connsiteX6" fmla="*/ 269323 w 4082004"/>
              <a:gd name="connsiteY6" fmla="*/ 13392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2004" h="3428999">
                <a:moveTo>
                  <a:pt x="350681" y="0"/>
                </a:moveTo>
                <a:lnTo>
                  <a:pt x="4082004" y="0"/>
                </a:lnTo>
                <a:lnTo>
                  <a:pt x="4082004" y="2444823"/>
                </a:lnTo>
                <a:lnTo>
                  <a:pt x="4081788" y="2445178"/>
                </a:lnTo>
                <a:cubicBezTo>
                  <a:pt x="3680782" y="3038745"/>
                  <a:pt x="3001686" y="3428999"/>
                  <a:pt x="2231442" y="3428999"/>
                </a:cubicBezTo>
                <a:cubicBezTo>
                  <a:pt x="999051" y="3428999"/>
                  <a:pt x="0" y="2429948"/>
                  <a:pt x="0" y="1197557"/>
                </a:cubicBezTo>
                <a:cubicBezTo>
                  <a:pt x="0" y="812435"/>
                  <a:pt x="97564" y="450100"/>
                  <a:pt x="269323" y="13392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386" name="Picture 2">
            <a:extLst>
              <a:ext uri="{FF2B5EF4-FFF2-40B4-BE49-F238E27FC236}">
                <a16:creationId xmlns:a16="http://schemas.microsoft.com/office/drawing/2014/main" id="{C33F0AB8-AAAD-41EC-9120-6DEE78CEE38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71483" y="1102825"/>
            <a:ext cx="2664221" cy="574910"/>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F9E2F4E4-E0FA-44B4-A5F9-287E9B825C0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62567" y="3739306"/>
            <a:ext cx="1852096" cy="1126420"/>
          </a:xfrm>
          <a:prstGeom prst="rect">
            <a:avLst/>
          </a:prstGeom>
          <a:noFill/>
          <a:extLst>
            <a:ext uri="{909E8E84-426E-40DD-AFC4-6F175D3DCCD1}">
              <a14:hiddenFill xmlns:a14="http://schemas.microsoft.com/office/drawing/2010/main">
                <a:solidFill>
                  <a:srgbClr val="FFFFFF"/>
                </a:solidFill>
              </a14:hiddenFill>
            </a:ext>
          </a:extLst>
        </p:spPr>
      </p:pic>
      <p:sp>
        <p:nvSpPr>
          <p:cNvPr id="16404" name="Freeform 79">
            <a:extLst>
              <a:ext uri="{FF2B5EF4-FFF2-40B4-BE49-F238E27FC236}">
                <a16:creationId xmlns:a16="http://schemas.microsoft.com/office/drawing/2014/main" id="{1FCEDCAD-7B1A-4AE2-818E-D93A4875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3618" y="4326947"/>
            <a:ext cx="3068382" cy="2540529"/>
          </a:xfrm>
          <a:custGeom>
            <a:avLst/>
            <a:gdLst>
              <a:gd name="connsiteX0" fmla="*/ 1612418 w 3068382"/>
              <a:gd name="connsiteY0" fmla="*/ 0 h 2540529"/>
              <a:gd name="connsiteX1" fmla="*/ 3030226 w 3068382"/>
              <a:gd name="connsiteY1" fmla="*/ 843844 h 2540529"/>
              <a:gd name="connsiteX2" fmla="*/ 3068382 w 3068382"/>
              <a:gd name="connsiteY2" fmla="*/ 923051 h 2540529"/>
              <a:gd name="connsiteX3" fmla="*/ 3068382 w 3068382"/>
              <a:gd name="connsiteY3" fmla="*/ 2301785 h 2540529"/>
              <a:gd name="connsiteX4" fmla="*/ 3030226 w 3068382"/>
              <a:gd name="connsiteY4" fmla="*/ 2380992 h 2540529"/>
              <a:gd name="connsiteX5" fmla="*/ 2949460 w 3068382"/>
              <a:gd name="connsiteY5" fmla="*/ 2513937 h 2540529"/>
              <a:gd name="connsiteX6" fmla="*/ 2929575 w 3068382"/>
              <a:gd name="connsiteY6" fmla="*/ 2540529 h 2540529"/>
              <a:gd name="connsiteX7" fmla="*/ 295261 w 3068382"/>
              <a:gd name="connsiteY7" fmla="*/ 2540529 h 2540529"/>
              <a:gd name="connsiteX8" fmla="*/ 275376 w 3068382"/>
              <a:gd name="connsiteY8" fmla="*/ 2513937 h 2540529"/>
              <a:gd name="connsiteX9" fmla="*/ 0 w 3068382"/>
              <a:gd name="connsiteY9" fmla="*/ 1612418 h 2540529"/>
              <a:gd name="connsiteX10" fmla="*/ 1612418 w 3068382"/>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8382" h="2540529">
                <a:moveTo>
                  <a:pt x="1612418" y="0"/>
                </a:moveTo>
                <a:cubicBezTo>
                  <a:pt x="2224646" y="0"/>
                  <a:pt x="2757180" y="341213"/>
                  <a:pt x="3030226" y="843844"/>
                </a:cubicBezTo>
                <a:lnTo>
                  <a:pt x="3068382" y="923051"/>
                </a:lnTo>
                <a:lnTo>
                  <a:pt x="3068382" y="2301785"/>
                </a:lnTo>
                <a:lnTo>
                  <a:pt x="3030226" y="2380992"/>
                </a:lnTo>
                <a:cubicBezTo>
                  <a:pt x="3005403"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388" name="Picture 4">
            <a:extLst>
              <a:ext uri="{FF2B5EF4-FFF2-40B4-BE49-F238E27FC236}">
                <a16:creationId xmlns:a16="http://schemas.microsoft.com/office/drawing/2014/main" id="{869F9856-0C92-4BE7-95B3-31F3BE388336}"/>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252712" y="5597211"/>
            <a:ext cx="2128720" cy="32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5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9425D4AB-CD98-4DD6-9398-3C8961DE0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69" y="0"/>
            <a:ext cx="755293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97818316-E7CB-4E73-AF79-E9CAB873E7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D56799-79C6-44CC-BF3B-233911091C1B}"/>
              </a:ext>
            </a:extLst>
          </p:cNvPr>
          <p:cNvSpPr>
            <a:spLocks noGrp="1"/>
          </p:cNvSpPr>
          <p:nvPr>
            <p:ph type="title"/>
          </p:nvPr>
        </p:nvSpPr>
        <p:spPr>
          <a:xfrm>
            <a:off x="814167" y="802955"/>
            <a:ext cx="4133690" cy="1454051"/>
          </a:xfrm>
        </p:spPr>
        <p:txBody>
          <a:bodyPr>
            <a:normAutofit/>
          </a:bodyPr>
          <a:lstStyle/>
          <a:p>
            <a:r>
              <a:rPr lang="en-CA" sz="2400" dirty="0">
                <a:solidFill>
                  <a:srgbClr val="000000"/>
                </a:solidFill>
              </a:rPr>
              <a:t>Data Visualization</a:t>
            </a:r>
          </a:p>
        </p:txBody>
      </p:sp>
      <p:sp>
        <p:nvSpPr>
          <p:cNvPr id="83" name="Oval 82">
            <a:extLst>
              <a:ext uri="{FF2B5EF4-FFF2-40B4-BE49-F238E27FC236}">
                <a16:creationId xmlns:a16="http://schemas.microsoft.com/office/drawing/2014/main" id="{D8B47C9F-A960-4902-8507-38F18DD3D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695" y="511733"/>
            <a:ext cx="1857636" cy="185763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2" name="Picture 4">
            <a:extLst>
              <a:ext uri="{FF2B5EF4-FFF2-40B4-BE49-F238E27FC236}">
                <a16:creationId xmlns:a16="http://schemas.microsoft.com/office/drawing/2014/main" id="{C312F9FA-12EA-471F-AC6D-18A6CCABA1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9218" y="1115729"/>
            <a:ext cx="1272591" cy="6496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9F03184-5537-4FA0-B902-3A44BD6548A0}"/>
              </a:ext>
            </a:extLst>
          </p:cNvPr>
          <p:cNvSpPr>
            <a:spLocks noGrp="1"/>
          </p:cNvSpPr>
          <p:nvPr>
            <p:ph idx="1"/>
          </p:nvPr>
        </p:nvSpPr>
        <p:spPr>
          <a:xfrm>
            <a:off x="810568" y="2421682"/>
            <a:ext cx="4133360" cy="3639289"/>
          </a:xfrm>
        </p:spPr>
        <p:txBody>
          <a:bodyPr anchor="ctr">
            <a:normAutofit/>
          </a:bodyPr>
          <a:lstStyle/>
          <a:p>
            <a:r>
              <a:rPr lang="en-CA" sz="1800" dirty="0">
                <a:solidFill>
                  <a:srgbClr val="000000"/>
                </a:solidFill>
              </a:rPr>
              <a:t>Keywords</a:t>
            </a:r>
          </a:p>
        </p:txBody>
      </p:sp>
      <p:sp>
        <p:nvSpPr>
          <p:cNvPr id="85" name="Oval 84">
            <a:extLst>
              <a:ext uri="{FF2B5EF4-FFF2-40B4-BE49-F238E27FC236}">
                <a16:creationId xmlns:a16="http://schemas.microsoft.com/office/drawing/2014/main" id="{D4E15E95-445D-4A45-BC1E-8468CE170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677" y="2933578"/>
            <a:ext cx="2737876" cy="273787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75">
            <a:extLst>
              <a:ext uri="{FF2B5EF4-FFF2-40B4-BE49-F238E27FC236}">
                <a16:creationId xmlns:a16="http://schemas.microsoft.com/office/drawing/2014/main" id="{133B9781-B73C-44F8-97CB-D1807A63B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996" y="-26552"/>
            <a:ext cx="4082004" cy="3428999"/>
          </a:xfrm>
          <a:custGeom>
            <a:avLst/>
            <a:gdLst>
              <a:gd name="connsiteX0" fmla="*/ 350681 w 4082004"/>
              <a:gd name="connsiteY0" fmla="*/ 0 h 3428999"/>
              <a:gd name="connsiteX1" fmla="*/ 4082004 w 4082004"/>
              <a:gd name="connsiteY1" fmla="*/ 0 h 3428999"/>
              <a:gd name="connsiteX2" fmla="*/ 4082004 w 4082004"/>
              <a:gd name="connsiteY2" fmla="*/ 2444823 h 3428999"/>
              <a:gd name="connsiteX3" fmla="*/ 4081788 w 4082004"/>
              <a:gd name="connsiteY3" fmla="*/ 2445178 h 3428999"/>
              <a:gd name="connsiteX4" fmla="*/ 2231442 w 4082004"/>
              <a:gd name="connsiteY4" fmla="*/ 3428999 h 3428999"/>
              <a:gd name="connsiteX5" fmla="*/ 0 w 4082004"/>
              <a:gd name="connsiteY5" fmla="*/ 1197557 h 3428999"/>
              <a:gd name="connsiteX6" fmla="*/ 269323 w 4082004"/>
              <a:gd name="connsiteY6" fmla="*/ 13392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2004" h="3428999">
                <a:moveTo>
                  <a:pt x="350681" y="0"/>
                </a:moveTo>
                <a:lnTo>
                  <a:pt x="4082004" y="0"/>
                </a:lnTo>
                <a:lnTo>
                  <a:pt x="4082004" y="2444823"/>
                </a:lnTo>
                <a:lnTo>
                  <a:pt x="4081788" y="2445178"/>
                </a:lnTo>
                <a:cubicBezTo>
                  <a:pt x="3680782" y="3038745"/>
                  <a:pt x="3001686" y="3428999"/>
                  <a:pt x="2231442" y="3428999"/>
                </a:cubicBezTo>
                <a:cubicBezTo>
                  <a:pt x="999051" y="3428999"/>
                  <a:pt x="0" y="2429948"/>
                  <a:pt x="0" y="1197557"/>
                </a:cubicBezTo>
                <a:cubicBezTo>
                  <a:pt x="0" y="812435"/>
                  <a:pt x="97564" y="450100"/>
                  <a:pt x="269323" y="13392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410" name="Picture 2">
            <a:extLst>
              <a:ext uri="{FF2B5EF4-FFF2-40B4-BE49-F238E27FC236}">
                <a16:creationId xmlns:a16="http://schemas.microsoft.com/office/drawing/2014/main" id="{90C6B8A9-DA79-4BB0-8908-BEEEC2FC38C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57026" y="967088"/>
            <a:ext cx="3217333" cy="798285"/>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5A15D67F-155F-42EE-9F77-C6A470D56F2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62567" y="3778746"/>
            <a:ext cx="1852096" cy="104754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79">
            <a:extLst>
              <a:ext uri="{FF2B5EF4-FFF2-40B4-BE49-F238E27FC236}">
                <a16:creationId xmlns:a16="http://schemas.microsoft.com/office/drawing/2014/main" id="{1FCEDCAD-7B1A-4AE2-818E-D93A4875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3618" y="4326947"/>
            <a:ext cx="3068382" cy="2540529"/>
          </a:xfrm>
          <a:custGeom>
            <a:avLst/>
            <a:gdLst>
              <a:gd name="connsiteX0" fmla="*/ 1612418 w 3068382"/>
              <a:gd name="connsiteY0" fmla="*/ 0 h 2540529"/>
              <a:gd name="connsiteX1" fmla="*/ 3030226 w 3068382"/>
              <a:gd name="connsiteY1" fmla="*/ 843844 h 2540529"/>
              <a:gd name="connsiteX2" fmla="*/ 3068382 w 3068382"/>
              <a:gd name="connsiteY2" fmla="*/ 923051 h 2540529"/>
              <a:gd name="connsiteX3" fmla="*/ 3068382 w 3068382"/>
              <a:gd name="connsiteY3" fmla="*/ 2301785 h 2540529"/>
              <a:gd name="connsiteX4" fmla="*/ 3030226 w 3068382"/>
              <a:gd name="connsiteY4" fmla="*/ 2380992 h 2540529"/>
              <a:gd name="connsiteX5" fmla="*/ 2949460 w 3068382"/>
              <a:gd name="connsiteY5" fmla="*/ 2513937 h 2540529"/>
              <a:gd name="connsiteX6" fmla="*/ 2929575 w 3068382"/>
              <a:gd name="connsiteY6" fmla="*/ 2540529 h 2540529"/>
              <a:gd name="connsiteX7" fmla="*/ 295261 w 3068382"/>
              <a:gd name="connsiteY7" fmla="*/ 2540529 h 2540529"/>
              <a:gd name="connsiteX8" fmla="*/ 275376 w 3068382"/>
              <a:gd name="connsiteY8" fmla="*/ 2513937 h 2540529"/>
              <a:gd name="connsiteX9" fmla="*/ 0 w 3068382"/>
              <a:gd name="connsiteY9" fmla="*/ 1612418 h 2540529"/>
              <a:gd name="connsiteX10" fmla="*/ 1612418 w 3068382"/>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8382" h="2540529">
                <a:moveTo>
                  <a:pt x="1612418" y="0"/>
                </a:moveTo>
                <a:cubicBezTo>
                  <a:pt x="2224646" y="0"/>
                  <a:pt x="2757180" y="341213"/>
                  <a:pt x="3030226" y="843844"/>
                </a:cubicBezTo>
                <a:lnTo>
                  <a:pt x="3068382" y="923051"/>
                </a:lnTo>
                <a:lnTo>
                  <a:pt x="3068382" y="2301785"/>
                </a:lnTo>
                <a:lnTo>
                  <a:pt x="3030226" y="2380992"/>
                </a:lnTo>
                <a:cubicBezTo>
                  <a:pt x="3005403"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418" name="Picture 10">
            <a:extLst>
              <a:ext uri="{FF2B5EF4-FFF2-40B4-BE49-F238E27FC236}">
                <a16:creationId xmlns:a16="http://schemas.microsoft.com/office/drawing/2014/main" id="{67B067AC-AD27-48AF-BFE8-14423B3C4F7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179132" y="5674269"/>
            <a:ext cx="2348112" cy="42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9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A64920-8E3F-4A96-A6D2-3D8D61850A66}"/>
              </a:ext>
            </a:extLst>
          </p:cNvPr>
          <p:cNvSpPr>
            <a:spLocks noGrp="1"/>
          </p:cNvSpPr>
          <p:nvPr>
            <p:ph type="title"/>
          </p:nvPr>
        </p:nvSpPr>
        <p:spPr>
          <a:xfrm>
            <a:off x="6094105" y="802955"/>
            <a:ext cx="4977976" cy="1454051"/>
          </a:xfrm>
        </p:spPr>
        <p:txBody>
          <a:bodyPr vert="horz" lIns="91440" tIns="45720" rIns="91440" bIns="45720" rtlCol="0">
            <a:normAutofit/>
          </a:bodyPr>
          <a:lstStyle/>
          <a:p>
            <a:r>
              <a:rPr lang="en-US" sz="2400" dirty="0">
                <a:solidFill>
                  <a:srgbClr val="000000"/>
                </a:solidFill>
              </a:rPr>
              <a:t>Data Visualization</a:t>
            </a:r>
          </a:p>
        </p:txBody>
      </p:sp>
      <p:sp>
        <p:nvSpPr>
          <p:cNvPr id="8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24AFBB6-50BD-40C2-BA4E-361252FED57D}"/>
              </a:ext>
            </a:extLst>
          </p:cNvPr>
          <p:cNvSpPr>
            <a:spLocks noGrp="1"/>
          </p:cNvSpPr>
          <p:nvPr>
            <p:ph idx="1"/>
          </p:nvPr>
        </p:nvSpPr>
        <p:spPr>
          <a:xfrm>
            <a:off x="6090574" y="2421682"/>
            <a:ext cx="4977578" cy="3639289"/>
          </a:xfrm>
        </p:spPr>
        <p:txBody>
          <a:bodyPr vert="horz" lIns="91440" tIns="45720" rIns="91440" bIns="45720" rtlCol="0" anchor="ctr">
            <a:normAutofit/>
          </a:bodyPr>
          <a:lstStyle/>
          <a:p>
            <a:pPr marL="0" indent="0">
              <a:buNone/>
            </a:pPr>
            <a:r>
              <a:rPr lang="en-US" sz="1800" dirty="0">
                <a:solidFill>
                  <a:srgbClr val="000000"/>
                </a:solidFill>
              </a:rPr>
              <a:t>Movie Metadata</a:t>
            </a:r>
          </a:p>
        </p:txBody>
      </p:sp>
      <p:pic>
        <p:nvPicPr>
          <p:cNvPr id="4" name="Picture 6">
            <a:extLst>
              <a:ext uri="{FF2B5EF4-FFF2-40B4-BE49-F238E27FC236}">
                <a16:creationId xmlns:a16="http://schemas.microsoft.com/office/drawing/2014/main" id="{BC95B600-1037-4F20-80C8-74FEA3FB1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2768687"/>
            <a:ext cx="4538662" cy="1340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8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848895-8ECC-428B-B2EB-91085A877702}"/>
              </a:ext>
            </a:extLst>
          </p:cNvPr>
          <p:cNvSpPr>
            <a:spLocks noGrp="1"/>
          </p:cNvSpPr>
          <p:nvPr>
            <p:ph type="title"/>
          </p:nvPr>
        </p:nvSpPr>
        <p:spPr>
          <a:xfrm>
            <a:off x="4959407" y="5059192"/>
            <a:ext cx="6432472" cy="1110439"/>
          </a:xfrm>
        </p:spPr>
        <p:txBody>
          <a:bodyPr vert="horz" lIns="91440" tIns="45720" rIns="91440" bIns="45720" rtlCol="0" anchor="t">
            <a:normAutofit/>
          </a:bodyPr>
          <a:lstStyle/>
          <a:p>
            <a:pPr algn="r"/>
            <a:r>
              <a:rPr lang="en-US" sz="2400" dirty="0">
                <a:solidFill>
                  <a:srgbClr val="000000"/>
                </a:solidFill>
              </a:rPr>
              <a:t>Data Visualization </a:t>
            </a:r>
          </a:p>
        </p:txBody>
      </p:sp>
      <p:sp>
        <p:nvSpPr>
          <p:cNvPr id="3" name="Content Placeholder 2">
            <a:extLst>
              <a:ext uri="{FF2B5EF4-FFF2-40B4-BE49-F238E27FC236}">
                <a16:creationId xmlns:a16="http://schemas.microsoft.com/office/drawing/2014/main" id="{889FAA4E-9234-4BE7-A5F0-9822B4806240}"/>
              </a:ext>
            </a:extLst>
          </p:cNvPr>
          <p:cNvSpPr>
            <a:spLocks noGrp="1"/>
          </p:cNvSpPr>
          <p:nvPr>
            <p:ph idx="1"/>
          </p:nvPr>
        </p:nvSpPr>
        <p:spPr>
          <a:xfrm>
            <a:off x="4959027" y="4260158"/>
            <a:ext cx="6432851" cy="799032"/>
          </a:xfrm>
        </p:spPr>
        <p:txBody>
          <a:bodyPr vert="horz" lIns="91440" tIns="45720" rIns="91440" bIns="45720" rtlCol="0" anchor="b">
            <a:normAutofit/>
          </a:bodyPr>
          <a:lstStyle/>
          <a:p>
            <a:pPr marL="0" indent="0" algn="r">
              <a:buNone/>
            </a:pPr>
            <a:r>
              <a:rPr lang="en-US" sz="1600" dirty="0">
                <a:solidFill>
                  <a:srgbClr val="000000"/>
                </a:solidFill>
              </a:rPr>
              <a:t>Rating</a:t>
            </a:r>
          </a:p>
        </p:txBody>
      </p:sp>
      <p:sp>
        <p:nvSpPr>
          <p:cNvPr id="145"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458" name="Picture 2">
            <a:extLst>
              <a:ext uri="{FF2B5EF4-FFF2-40B4-BE49-F238E27FC236}">
                <a16:creationId xmlns:a16="http://schemas.microsoft.com/office/drawing/2014/main" id="{D0AF8922-E64E-478B-BB78-7ADE944D39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2108" y="446128"/>
            <a:ext cx="2329681" cy="888148"/>
          </a:xfrm>
          <a:prstGeom prst="rect">
            <a:avLst/>
          </a:prstGeom>
          <a:noFill/>
          <a:extLst>
            <a:ext uri="{909E8E84-426E-40DD-AFC4-6F175D3DCCD1}">
              <a14:hiddenFill xmlns:a14="http://schemas.microsoft.com/office/drawing/2010/main">
                <a:solidFill>
                  <a:srgbClr val="FFFFFF"/>
                </a:solidFill>
              </a14:hiddenFill>
            </a:ext>
          </a:extLst>
        </p:spPr>
      </p:pic>
      <p:sp>
        <p:nvSpPr>
          <p:cNvPr id="147"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Oval 148">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462" name="Picture 6">
            <a:extLst>
              <a:ext uri="{FF2B5EF4-FFF2-40B4-BE49-F238E27FC236}">
                <a16:creationId xmlns:a16="http://schemas.microsoft.com/office/drawing/2014/main" id="{9E62BBC1-BBC5-427B-B417-77438B7483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21817" y="1367716"/>
            <a:ext cx="2268558" cy="1443627"/>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a:extLst>
              <a:ext uri="{FF2B5EF4-FFF2-40B4-BE49-F238E27FC236}">
                <a16:creationId xmlns:a16="http://schemas.microsoft.com/office/drawing/2014/main" id="{E29A9A31-59F1-4B1E-9EB0-3B5F093E43A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72495" y="4105646"/>
            <a:ext cx="2639607" cy="1811878"/>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07E5D6E6-6082-4843-B925-F3DCDFA5354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640960" y="972109"/>
            <a:ext cx="1723787" cy="95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062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4347</TotalTime>
  <Words>1066</Words>
  <Application>Microsoft Office PowerPoint</Application>
  <PresentationFormat>Widescreen</PresentationFormat>
  <Paragraphs>108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Movie Recommender System</vt:lpstr>
      <vt:lpstr>Introduction</vt:lpstr>
      <vt:lpstr>Problem Formulation</vt:lpstr>
      <vt:lpstr>Recommendation Approaches </vt:lpstr>
      <vt:lpstr>Data Description and Data Sources</vt:lpstr>
      <vt:lpstr>Data Visualization</vt:lpstr>
      <vt:lpstr>Data Visualization</vt:lpstr>
      <vt:lpstr>Data Visualization</vt:lpstr>
      <vt:lpstr>Data Visualization </vt:lpstr>
      <vt:lpstr>Build recommendation system:</vt:lpstr>
      <vt:lpstr>Simple Recommendation system results:</vt:lpstr>
      <vt:lpstr>Content based recommendation system</vt:lpstr>
      <vt:lpstr>Content based RS: Using movie description and taglines Results</vt:lpstr>
      <vt:lpstr>Content based RS : Using movie description, taglines, keywords, cast, director and genres Results</vt:lpstr>
      <vt:lpstr>Evaluation of  Content based RS</vt:lpstr>
      <vt:lpstr>Evaluation of  Content based RS</vt:lpstr>
      <vt:lpstr>CF based recommendation system</vt:lpstr>
      <vt:lpstr>CF based recommendation system</vt:lpstr>
      <vt:lpstr>SVD results:</vt:lpstr>
      <vt:lpstr>NMF Results</vt:lpstr>
      <vt:lpstr>KNN Results</vt:lpstr>
      <vt:lpstr>KNN Means Results</vt:lpstr>
      <vt:lpstr>Hybrid Recommendation System</vt:lpstr>
      <vt:lpstr>Hybrid Recommendation System Result</vt:lpstr>
      <vt:lpstr>Clustering</vt:lpstr>
      <vt:lpstr>Clustering</vt:lpstr>
      <vt:lpstr>Number of clusters:</vt:lpstr>
      <vt:lpstr>Number of clusters:</vt:lpstr>
      <vt:lpstr>Clustering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Hossein Zinaghaji</dc:creator>
  <cp:lastModifiedBy>Hossein Zinaghaji</cp:lastModifiedBy>
  <cp:revision>2</cp:revision>
  <dcterms:created xsi:type="dcterms:W3CDTF">2020-03-30T22:38:07Z</dcterms:created>
  <dcterms:modified xsi:type="dcterms:W3CDTF">2020-04-02T23:07:08Z</dcterms:modified>
</cp:coreProperties>
</file>