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38404800"/>
  <p:notesSz cx="6858000" cy="9144000"/>
  <p:defaultTextStyle>
    <a:defPPr>
      <a:defRPr lang="zh-CN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202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285233"/>
            <a:ext cx="27980640" cy="133705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171413"/>
            <a:ext cx="24688800" cy="927226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F8DD-4593-4591-9C88-C1DE81D8961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167-51EB-44E7-B285-FFA5FD89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4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F8DD-4593-4591-9C88-C1DE81D8961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167-51EB-44E7-B285-FFA5FD89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9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044700"/>
            <a:ext cx="7098030" cy="3254629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044700"/>
            <a:ext cx="20882610" cy="3254629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F8DD-4593-4591-9C88-C1DE81D8961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167-51EB-44E7-B285-FFA5FD89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1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F8DD-4593-4591-9C88-C1DE81D8961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167-51EB-44E7-B285-FFA5FD89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8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9574541"/>
            <a:ext cx="28392120" cy="1597532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5701001"/>
            <a:ext cx="28392120" cy="840104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F8DD-4593-4591-9C88-C1DE81D8961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167-51EB-44E7-B285-FFA5FD89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9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0223500"/>
            <a:ext cx="13990320" cy="243674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0223500"/>
            <a:ext cx="13990320" cy="243674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F8DD-4593-4591-9C88-C1DE81D8961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167-51EB-44E7-B285-FFA5FD89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3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044708"/>
            <a:ext cx="28392120" cy="74231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9414513"/>
            <a:ext cx="13926024" cy="461390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4028420"/>
            <a:ext cx="13926024" cy="206336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9414513"/>
            <a:ext cx="13994608" cy="461390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4028420"/>
            <a:ext cx="13994608" cy="206336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F8DD-4593-4591-9C88-C1DE81D8961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167-51EB-44E7-B285-FFA5FD89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8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F8DD-4593-4591-9C88-C1DE81D8961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167-51EB-44E7-B285-FFA5FD89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7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F8DD-4593-4591-9C88-C1DE81D8961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167-51EB-44E7-B285-FFA5FD89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1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560320"/>
            <a:ext cx="10617041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5529588"/>
            <a:ext cx="16664940" cy="272923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1521440"/>
            <a:ext cx="10617041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F8DD-4593-4591-9C88-C1DE81D8961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167-51EB-44E7-B285-FFA5FD89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6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560320"/>
            <a:ext cx="10617041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5529588"/>
            <a:ext cx="16664940" cy="272923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1521440"/>
            <a:ext cx="10617041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F8DD-4593-4591-9C88-C1DE81D8961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1167-51EB-44E7-B285-FFA5FD89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0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044708"/>
            <a:ext cx="283921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0223500"/>
            <a:ext cx="283921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FF8DD-4593-4591-9C88-C1DE81D8961F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41167-51EB-44E7-B285-FFA5FD89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0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160.png"/><Relationship Id="rId5" Type="http://schemas.openxmlformats.org/officeDocument/2006/relationships/image" Target="../media/image4.png"/><Relationship Id="rId23" Type="http://schemas.openxmlformats.org/officeDocument/2006/relationships/image" Target="../media/image16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1">
            <a:extLst>
              <a:ext uri="{FF2B5EF4-FFF2-40B4-BE49-F238E27FC236}">
                <a16:creationId xmlns:a16="http://schemas.microsoft.com/office/drawing/2014/main" id="{56C76A96-9AA1-4EFB-8AC0-765E744E2599}"/>
              </a:ext>
            </a:extLst>
          </p:cNvPr>
          <p:cNvSpPr txBox="1"/>
          <p:nvPr/>
        </p:nvSpPr>
        <p:spPr>
          <a:xfrm>
            <a:off x="1677515" y="262116"/>
            <a:ext cx="29405498" cy="1734350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sz="8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High-Order Residual Network for Light Field Super-Resolution</a:t>
            </a:r>
            <a:endParaRPr lang="en-US" sz="8000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678447" y="2043452"/>
            <a:ext cx="24130074" cy="2768303"/>
            <a:chOff x="5600043" y="1731791"/>
            <a:chExt cx="28516217" cy="2768303"/>
          </a:xfrm>
        </p:grpSpPr>
        <p:sp>
          <p:nvSpPr>
            <p:cNvPr id="8" name="Text Placeholder 16">
              <a:extLst>
                <a:ext uri="{FF2B5EF4-FFF2-40B4-BE49-F238E27FC236}">
                  <a16:creationId xmlns:a16="http://schemas.microsoft.com/office/drawing/2014/main" id="{F16CCCFE-0120-4FE4-A552-DB2AEC7048AC}"/>
                </a:ext>
              </a:extLst>
            </p:cNvPr>
            <p:cNvSpPr txBox="1"/>
            <p:nvPr/>
          </p:nvSpPr>
          <p:spPr>
            <a:xfrm>
              <a:off x="5600043" y="1731791"/>
              <a:ext cx="28516217" cy="1052596"/>
            </a:xfrm>
            <a:prstGeom prst="rect">
              <a:avLst/>
            </a:prstGeom>
          </p:spPr>
          <p:txBody>
            <a:bodyPr wrap="square" lIns="128016" tIns="64008" rIns="128016" bIns="64008">
              <a:spAutoFit/>
            </a:bodyPr>
            <a:lstStyle>
              <a:defPPr>
                <a:defRPr kern="1200" smtId="4294967295"/>
              </a:defPPr>
              <a:lvl1pPr marL="0" indent="0" algn="l" defTabSz="4389028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3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086" indent="-1371572" algn="l" defTabSz="4389028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286" indent="-1097257" algn="l" defTabSz="438902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80800" indent="-1097257" algn="l" defTabSz="4389028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9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875314" indent="-1097257" algn="l" defTabSz="4389028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9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69828" indent="-1097257" algn="l" defTabSz="438902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9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4342" indent="-1097257" algn="l" defTabSz="438902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9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8857" indent="-1097257" algn="l" defTabSz="438902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9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53371" indent="-1097257" algn="l" defTabSz="438902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9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000" b="1" baseline="300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1</a:t>
              </a:r>
              <a:r>
                <a:rPr lang="en-US" sz="60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Nan Meng, </a:t>
              </a:r>
              <a:r>
                <a:rPr lang="en-US" altLang="zh-CN" sz="6000" b="1" baseline="300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2</a:t>
              </a:r>
              <a:r>
                <a:rPr lang="en-US" altLang="zh-Hans-HK" sz="60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Xiaofei Wu, </a:t>
              </a:r>
              <a:r>
                <a:rPr lang="en-US" altLang="zh-CN" sz="6000" b="1" baseline="300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2</a:t>
              </a:r>
              <a:r>
                <a:rPr lang="en-US" altLang="zh-Hans-HK" sz="60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Jianzhuang Liu</a:t>
              </a:r>
              <a:r>
                <a:rPr lang="en-US" sz="60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,  </a:t>
              </a:r>
              <a:r>
                <a:rPr lang="en-US" altLang="zh-CN" sz="6000" b="1" baseline="300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1</a:t>
              </a:r>
              <a:r>
                <a:rPr lang="en-US" sz="60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Edmund Y. Lam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01C9618-003B-41DD-BD2F-2F765BA71F4B}"/>
                </a:ext>
              </a:extLst>
            </p:cNvPr>
            <p:cNvSpPr/>
            <p:nvPr/>
          </p:nvSpPr>
          <p:spPr>
            <a:xfrm>
              <a:off x="5600043" y="2745768"/>
              <a:ext cx="2851621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400" b="1" baseline="300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1</a:t>
              </a:r>
              <a:r>
                <a:rPr lang="en-GB" altLang="zh-CN" sz="54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Depart of Electrical and Electronic Engineering, University of Hong Kong</a:t>
              </a:r>
            </a:p>
            <a:p>
              <a:r>
                <a:rPr lang="en-US" altLang="zh-CN" sz="5400" b="1" baseline="300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2</a:t>
              </a:r>
              <a:r>
                <a:rPr lang="en-US" altLang="zh-Hans-HK" sz="54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Huawei Noah’s Ark Lab, China</a:t>
              </a:r>
              <a:endParaRPr lang="en-US" altLang="zh-CN" sz="5400" dirty="0">
                <a:solidFill>
                  <a:schemeClr val="bg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77515" y="1996466"/>
            <a:ext cx="4151786" cy="3372458"/>
            <a:chOff x="1182214" y="1996466"/>
            <a:chExt cx="4170453" cy="353808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214" y="1996466"/>
              <a:ext cx="4170453" cy="130472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F0318AB-CF35-4FE6-B805-FE6E4CAA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3100" y="3546243"/>
              <a:ext cx="1619750" cy="1829798"/>
            </a:xfrm>
            <a:prstGeom prst="rect">
              <a:avLst/>
            </a:prstGeom>
          </p:spPr>
        </p:pic>
        <p:pic>
          <p:nvPicPr>
            <p:cNvPr id="11" name="图片 10" descr="图片包含 游戏机&#10;&#10;描述已自动生成">
              <a:extLst>
                <a:ext uri="{FF2B5EF4-FFF2-40B4-BE49-F238E27FC236}">
                  <a16:creationId xmlns:a16="http://schemas.microsoft.com/office/drawing/2014/main" id="{31E58C07-DB5A-4553-93EF-42657BEC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5853" y="3387735"/>
              <a:ext cx="2146814" cy="2146814"/>
            </a:xfrm>
            <a:prstGeom prst="rect">
              <a:avLst/>
            </a:prstGeom>
          </p:spPr>
        </p:pic>
      </p:grpSp>
      <p:sp>
        <p:nvSpPr>
          <p:cNvPr id="14" name="矩形: 圆角 26">
            <a:extLst>
              <a:ext uri="{FF2B5EF4-FFF2-40B4-BE49-F238E27FC236}">
                <a16:creationId xmlns:a16="http://schemas.microsoft.com/office/drawing/2014/main" id="{CF62E464-D846-4A49-8CDC-FD9AD20FD77D}"/>
              </a:ext>
            </a:extLst>
          </p:cNvPr>
          <p:cNvSpPr/>
          <p:nvPr/>
        </p:nvSpPr>
        <p:spPr>
          <a:xfrm>
            <a:off x="228600" y="5597524"/>
            <a:ext cx="16154400" cy="32502476"/>
          </a:xfrm>
          <a:prstGeom prst="roundRect">
            <a:avLst>
              <a:gd name="adj" fmla="val 6429"/>
            </a:avLst>
          </a:prstGeom>
          <a:solidFill>
            <a:schemeClr val="bg1"/>
          </a:solidFill>
          <a:ln w="12700">
            <a:noFill/>
          </a:ln>
          <a:effectLst>
            <a:outerShdw blurRad="50800" dist="76200" dir="2700000" rotWithShape="0">
              <a:srgbClr val="000000">
                <a:alpha val="50000"/>
              </a:srgbClr>
            </a:outerShdw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15" name="矩形: 圆角 26">
            <a:extLst>
              <a:ext uri="{FF2B5EF4-FFF2-40B4-BE49-F238E27FC236}">
                <a16:creationId xmlns:a16="http://schemas.microsoft.com/office/drawing/2014/main" id="{CF62E464-D846-4A49-8CDC-FD9AD20FD77D}"/>
              </a:ext>
            </a:extLst>
          </p:cNvPr>
          <p:cNvSpPr/>
          <p:nvPr/>
        </p:nvSpPr>
        <p:spPr>
          <a:xfrm>
            <a:off x="16629430" y="5593956"/>
            <a:ext cx="16074190" cy="32502476"/>
          </a:xfrm>
          <a:prstGeom prst="roundRect">
            <a:avLst>
              <a:gd name="adj" fmla="val 6429"/>
            </a:avLst>
          </a:prstGeom>
          <a:solidFill>
            <a:schemeClr val="bg1"/>
          </a:solidFill>
          <a:ln w="12700">
            <a:noFill/>
          </a:ln>
          <a:effectLst>
            <a:outerShdw blurRad="50800" dist="76200" dir="2700000" rotWithShape="0">
              <a:srgbClr val="000000">
                <a:alpha val="50000"/>
              </a:srgbClr>
            </a:outerShdw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48C70F-4628-4EC1-B44C-4CB1BF1A3142}"/>
              </a:ext>
            </a:extLst>
          </p:cNvPr>
          <p:cNvSpPr txBox="1"/>
          <p:nvPr/>
        </p:nvSpPr>
        <p:spPr>
          <a:xfrm>
            <a:off x="5876098" y="5749924"/>
            <a:ext cx="4743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srgbClr val="0070C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5400" b="1" dirty="0">
              <a:solidFill>
                <a:srgbClr val="0070C0"/>
              </a:solidFill>
              <a:effectLst>
                <a:outerShdw blurRad="50800" dist="38100" dir="2700000" algn="tl" rotWithShape="0">
                  <a:srgbClr val="0070C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950C83-D44D-4B6F-BF9B-1896DCB10957}"/>
              </a:ext>
            </a:extLst>
          </p:cNvPr>
          <p:cNvSpPr txBox="1"/>
          <p:nvPr/>
        </p:nvSpPr>
        <p:spPr>
          <a:xfrm>
            <a:off x="389521" y="6781720"/>
            <a:ext cx="1571625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Hans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propose to establish a framework tailored to the </a:t>
            </a:r>
            <a:r>
              <a:rPr lang="en-US" altLang="zh-C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field (LF)</a:t>
            </a:r>
            <a:r>
              <a:rPr lang="en-US" altLang="zh-Hans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structural information. </a:t>
            </a:r>
          </a:p>
          <a:p>
            <a:pPr marL="742950" indent="-742950">
              <a:buAutoNum type="arabicPeriod"/>
            </a:pPr>
            <a:r>
              <a:rPr lang="en-US" altLang="zh-Hans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novel high-order structure, named high-order residual block (HRB) to learn the features by fully considering the information from all sub-aperture images of a LF. Such features extracted from HRB preserve high angular coherence.</a:t>
            </a:r>
          </a:p>
          <a:p>
            <a:pPr marL="742950" indent="-742950">
              <a:buAutoNum type="arabicPeriod"/>
            </a:pPr>
            <a:r>
              <a:rPr lang="en-US" altLang="zh-Hans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stacking a set of the HRBs, the proposed network is able to extract diverse spatial features endowed with scene geometry information.</a:t>
            </a:r>
          </a:p>
          <a:p>
            <a:pPr marL="742950" indent="-742950">
              <a:buAutoNum type="arabicPeriod"/>
            </a:pPr>
            <a:r>
              <a:rPr lang="en-US" altLang="zh-Hans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demonstrate that our model not only outperforms the state-of-the-art reconstruction methods on quantitative measurements and visual quality.</a:t>
            </a:r>
            <a:endParaRPr lang="en-US" altLang="zh-C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B18DA4E-4EAD-4B29-BE98-A6BA31395BBB}"/>
              </a:ext>
            </a:extLst>
          </p:cNvPr>
          <p:cNvGrpSpPr/>
          <p:nvPr/>
        </p:nvGrpSpPr>
        <p:grpSpPr>
          <a:xfrm>
            <a:off x="352374" y="14596821"/>
            <a:ext cx="15914321" cy="4113499"/>
            <a:chOff x="352374" y="15471900"/>
            <a:chExt cx="15914321" cy="4113499"/>
          </a:xfrm>
        </p:grpSpPr>
        <p:sp>
          <p:nvSpPr>
            <p:cNvPr id="21" name="矩形: 圆角 48">
              <a:extLst>
                <a:ext uri="{FF2B5EF4-FFF2-40B4-BE49-F238E27FC236}">
                  <a16:creationId xmlns:a16="http://schemas.microsoft.com/office/drawing/2014/main" id="{DC05DD87-43ED-45CC-BB59-00A1EA655076}"/>
                </a:ext>
              </a:extLst>
            </p:cNvPr>
            <p:cNvSpPr/>
            <p:nvPr/>
          </p:nvSpPr>
          <p:spPr>
            <a:xfrm>
              <a:off x="465722" y="15650668"/>
              <a:ext cx="15732221" cy="3934731"/>
            </a:xfrm>
            <a:prstGeom prst="roundRect">
              <a:avLst>
                <a:gd name="adj" fmla="val 1290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角 46">
              <a:extLst>
                <a:ext uri="{FF2B5EF4-FFF2-40B4-BE49-F238E27FC236}">
                  <a16:creationId xmlns:a16="http://schemas.microsoft.com/office/drawing/2014/main" id="{488677F4-E9D6-410C-A4A3-7D88380C3862}"/>
                </a:ext>
              </a:extLst>
            </p:cNvPr>
            <p:cNvSpPr/>
            <p:nvPr/>
          </p:nvSpPr>
          <p:spPr>
            <a:xfrm>
              <a:off x="352374" y="15471900"/>
              <a:ext cx="4911161" cy="883920"/>
            </a:xfrm>
            <a:prstGeom prst="roundRect">
              <a:avLst>
                <a:gd name="adj" fmla="val 30460"/>
              </a:avLst>
            </a:prstGeom>
            <a:solidFill>
              <a:schemeClr val="tx2">
                <a:lumMod val="20000"/>
                <a:lumOff val="80000"/>
              </a:schemeClr>
            </a:solidFill>
            <a:effectLst>
              <a:outerShdw blurRad="40000" dist="635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9FB5C93-B84D-4FC4-9CB6-88B74B19B778}"/>
                </a:ext>
              </a:extLst>
            </p:cNvPr>
            <p:cNvSpPr txBox="1"/>
            <p:nvPr/>
          </p:nvSpPr>
          <p:spPr>
            <a:xfrm>
              <a:off x="435242" y="15557637"/>
              <a:ext cx="50111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00" b="1" dirty="0">
                  <a:solidFill>
                    <a:srgbClr val="C00000"/>
                  </a:solidFill>
                </a:rPr>
                <a:t>Problem formulation</a:t>
              </a:r>
              <a:endParaRPr lang="zh-CN" altLang="en-US" sz="4200" b="1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C1187A6-5184-4393-BDED-DF5EF2E91E5A}"/>
                    </a:ext>
                  </a:extLst>
                </p:cNvPr>
                <p:cNvSpPr txBox="1"/>
                <p:nvPr/>
              </p:nvSpPr>
              <p:spPr>
                <a:xfrm>
                  <a:off x="648603" y="16532160"/>
                  <a:ext cx="15618092" cy="2677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LF reconstruction deals with the recovery of the high-resolution LF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en-US" altLang="zh-CN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lang="en-US" altLang="zh-CN" sz="4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from the corresponding low-resolution LF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en-US" altLang="zh-CN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lang="en-US" altLang="zh-CN" sz="4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</a:t>
                  </a:r>
                </a:p>
                <a:p>
                  <a:pPr algn="ctr"/>
                  <a:r>
                    <a:rPr lang="en-US" altLang="zh-CN" sz="4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altLang="zh-CN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4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sz="4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4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4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4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4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2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CN" sz="4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𝛩</m:t>
                          </m:r>
                        </m:e>
                      </m:d>
                      <m:r>
                        <a:rPr lang="en-US" altLang="zh-CN" sz="4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altLang="zh-CN" sz="4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4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altLang="zh-CN" sz="4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4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4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4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4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denotes the mapping </a:t>
                  </a:r>
                  <a:r>
                    <a:rPr lang="en-US" altLang="zh-Hans-HK" sz="4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from LR to super-resolved LF.</a:t>
                  </a:r>
                  <a:endParaRPr lang="en-US" altLang="zh-CN" sz="4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C1187A6-5184-4393-BDED-DF5EF2E91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603" y="16532160"/>
                  <a:ext cx="15618092" cy="2677656"/>
                </a:xfrm>
                <a:prstGeom prst="rect">
                  <a:avLst/>
                </a:prstGeom>
                <a:blipFill>
                  <a:blip r:embed="rId6"/>
                  <a:stretch>
                    <a:fillRect l="-1483" t="-4545" r="-1952" b="-9318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7C44C4E1-692E-4EA6-9F4D-F8CF3A291A36}"/>
              </a:ext>
            </a:extLst>
          </p:cNvPr>
          <p:cNvSpPr txBox="1"/>
          <p:nvPr/>
        </p:nvSpPr>
        <p:spPr>
          <a:xfrm>
            <a:off x="6476999" y="25476301"/>
            <a:ext cx="3559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srgbClr val="0070C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zh-CN" altLang="en-US" sz="6000" b="1" dirty="0">
              <a:solidFill>
                <a:srgbClr val="0070C0"/>
              </a:solidFill>
              <a:effectLst>
                <a:outerShdw blurRad="50800" dist="38100" dir="2700000" algn="tl" rotWithShape="0">
                  <a:srgbClr val="0070C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63AADD5-35A2-4986-95C7-17933F03275A}"/>
              </a:ext>
            </a:extLst>
          </p:cNvPr>
          <p:cNvGrpSpPr/>
          <p:nvPr/>
        </p:nvGrpSpPr>
        <p:grpSpPr>
          <a:xfrm>
            <a:off x="16803475" y="34587677"/>
            <a:ext cx="16071670" cy="3180375"/>
            <a:chOff x="16730425" y="34578954"/>
            <a:chExt cx="16071670" cy="3180375"/>
          </a:xfrm>
        </p:grpSpPr>
        <p:sp>
          <p:nvSpPr>
            <p:cNvPr id="54" name="矩形: 圆角 110">
              <a:extLst>
                <a:ext uri="{FF2B5EF4-FFF2-40B4-BE49-F238E27FC236}">
                  <a16:creationId xmlns:a16="http://schemas.microsoft.com/office/drawing/2014/main" id="{3D168866-4DAC-4CD3-B72A-60C0ACA7C2F8}"/>
                </a:ext>
              </a:extLst>
            </p:cNvPr>
            <p:cNvSpPr/>
            <p:nvPr/>
          </p:nvSpPr>
          <p:spPr>
            <a:xfrm>
              <a:off x="16816542" y="35022791"/>
              <a:ext cx="15557755" cy="2736538"/>
            </a:xfrm>
            <a:prstGeom prst="roundRect">
              <a:avLst>
                <a:gd name="adj" fmla="val 1775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D890A22-AEEB-4F35-A729-6CB41687E660}"/>
                </a:ext>
              </a:extLst>
            </p:cNvPr>
            <p:cNvSpPr txBox="1"/>
            <p:nvPr/>
          </p:nvSpPr>
          <p:spPr>
            <a:xfrm>
              <a:off x="16947690" y="35565153"/>
              <a:ext cx="1585440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</a:t>
              </a:r>
              <a:r>
                <a:rPr lang="en-US" altLang="zh-Hans-HK" sz="42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N. Meng, H. K.-H. So, X. Sun, and E. Y. Lam, “High-dimensional dense residual convolutional neural network for light field reconstruction,” IEEE Trans on Pattern Analysis Machine Intelligence. 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6E3CDE2F-1F2C-4897-B5CE-8705319A4F52}"/>
                </a:ext>
              </a:extLst>
            </p:cNvPr>
            <p:cNvGrpSpPr/>
            <p:nvPr/>
          </p:nvGrpSpPr>
          <p:grpSpPr>
            <a:xfrm>
              <a:off x="16730425" y="34578954"/>
              <a:ext cx="3269833" cy="883920"/>
              <a:chOff x="843778" y="15918034"/>
              <a:chExt cx="4389960" cy="883920"/>
            </a:xfrm>
          </p:grpSpPr>
          <p:sp>
            <p:nvSpPr>
              <p:cNvPr id="57" name="矩形: 圆角 102">
                <a:extLst>
                  <a:ext uri="{FF2B5EF4-FFF2-40B4-BE49-F238E27FC236}">
                    <a16:creationId xmlns:a16="http://schemas.microsoft.com/office/drawing/2014/main" id="{01CCEF27-4034-43C2-9F85-1FBA7236256A}"/>
                  </a:ext>
                </a:extLst>
              </p:cNvPr>
              <p:cNvSpPr/>
              <p:nvPr/>
            </p:nvSpPr>
            <p:spPr>
              <a:xfrm>
                <a:off x="843778" y="15918034"/>
                <a:ext cx="4389960" cy="883920"/>
              </a:xfrm>
              <a:prstGeom prst="roundRect">
                <a:avLst>
                  <a:gd name="adj" fmla="val 3046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40000" dist="63500" dir="5400000" rotWithShape="0">
                  <a:srgbClr val="000000">
                    <a:alpha val="35000"/>
                  </a:srgbClr>
                </a:outerShdw>
                <a:softEdge rad="381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F7CAF5F-8A4D-44C9-BB50-E378D466C5C4}"/>
                  </a:ext>
                </a:extLst>
              </p:cNvPr>
              <p:cNvSpPr txBox="1"/>
              <p:nvPr/>
            </p:nvSpPr>
            <p:spPr>
              <a:xfrm>
                <a:off x="911407" y="15961804"/>
                <a:ext cx="4322331" cy="767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200" b="1" dirty="0">
                    <a:solidFill>
                      <a:schemeClr val="accent6">
                        <a:lumMod val="50000"/>
                      </a:schemeClr>
                    </a:solidFill>
                  </a:rPr>
                  <a:t>Related Work</a:t>
                </a:r>
                <a:endParaRPr lang="zh-CN" altLang="en-US" sz="42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7A72BCE5-4786-4992-8E89-8E6D2F05F3D8}"/>
              </a:ext>
            </a:extLst>
          </p:cNvPr>
          <p:cNvSpPr txBox="1"/>
          <p:nvPr/>
        </p:nvSpPr>
        <p:spPr>
          <a:xfrm>
            <a:off x="21004575" y="17305683"/>
            <a:ext cx="7166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srgbClr val="0070C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6000" b="1" dirty="0">
              <a:solidFill>
                <a:srgbClr val="0070C0"/>
              </a:solidFill>
              <a:effectLst>
                <a:outerShdw blurRad="50800" dist="38100" dir="2700000" algn="tl" rotWithShape="0">
                  <a:srgbClr val="0070C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2134644-CEC3-4B49-9010-37AA0DC6D085}"/>
              </a:ext>
            </a:extLst>
          </p:cNvPr>
          <p:cNvGrpSpPr/>
          <p:nvPr/>
        </p:nvGrpSpPr>
        <p:grpSpPr>
          <a:xfrm>
            <a:off x="17056817" y="24914411"/>
            <a:ext cx="15328940" cy="5882251"/>
            <a:chOff x="17056817" y="24228611"/>
            <a:chExt cx="15328940" cy="5882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914861F-C6FA-4147-AA95-BEE5C6AB4EE4}"/>
                    </a:ext>
                  </a:extLst>
                </p:cNvPr>
                <p:cNvSpPr txBox="1"/>
                <p:nvPr/>
              </p:nvSpPr>
              <p:spPr>
                <a:xfrm>
                  <a:off x="17056817" y="28910533"/>
                  <a:ext cx="1532894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altLang="zh-CN" sz="3600" b="1">
                      <a:solidFill>
                        <a:schemeClr val="tx2">
                          <a:lumMod val="50000"/>
                        </a:schemeClr>
                      </a:solidFill>
                      <a:latin typeface="Comic Sans MS" panose="030F0702030302020204" pitchFamily="66" charset="0"/>
                    </a:rPr>
                    <a:t>Fig 4.</a:t>
                  </a:r>
                  <a:r>
                    <a:rPr lang="en-GB" altLang="zh-CN" sz="3600">
                      <a:solidFill>
                        <a:schemeClr val="tx2">
                          <a:lumMod val="50000"/>
                        </a:schemeClr>
                      </a:solidFill>
                      <a:latin typeface="Comic Sans MS" panose="030F0702030302020204" pitchFamily="66" charset="0"/>
                    </a:rPr>
                    <a:t> </a:t>
                  </a:r>
                  <a:r>
                    <a:rPr lang="en-GB" altLang="zh-CN" sz="3600" dirty="0">
                      <a:solidFill>
                        <a:schemeClr val="tx2">
                          <a:lumMod val="50000"/>
                        </a:schemeClr>
                      </a:solidFill>
                      <a:latin typeface="Comic Sans MS" panose="030F0702030302020204" pitchFamily="66" charset="0"/>
                    </a:rPr>
                    <a:t>Visual comparisons on a real-world scene (HCI - Boxes) for angular </a:t>
                  </a:r>
                  <a14:m>
                    <m:oMath xmlns:m="http://schemas.openxmlformats.org/officeDocument/2006/math">
                      <m:r>
                        <a:rPr lang="en-US" altLang="zh-CN" sz="3600" b="0" i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altLang="zh-CN" sz="360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2⟶8×8</m:t>
                      </m:r>
                    </m:oMath>
                  </a14:m>
                  <a:r>
                    <a:rPr lang="zh-CN" altLang="en-US" sz="3600" dirty="0">
                      <a:solidFill>
                        <a:schemeClr val="tx2">
                          <a:lumMod val="50000"/>
                        </a:schemeClr>
                      </a:solidFill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3600" dirty="0">
                      <a:solidFill>
                        <a:schemeClr val="tx2">
                          <a:lumMod val="50000"/>
                        </a:schemeClr>
                      </a:solidFill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SR.</a:t>
                  </a:r>
                  <a:endParaRPr lang="zh-CN" altLang="en-US" sz="3600" dirty="0">
                    <a:solidFill>
                      <a:schemeClr val="tx2">
                        <a:lumMod val="50000"/>
                      </a:schemeClr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914861F-C6FA-4147-AA95-BEE5C6AB4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6817" y="28910533"/>
                  <a:ext cx="15328940" cy="1200329"/>
                </a:xfrm>
                <a:prstGeom prst="rect">
                  <a:avLst/>
                </a:prstGeom>
                <a:blipFill>
                  <a:blip r:embed="rId7"/>
                  <a:stretch>
                    <a:fillRect l="-1193" t="-7614" b="-18274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9171" y="24228611"/>
              <a:ext cx="14828248" cy="4642952"/>
            </a:xfrm>
            <a:prstGeom prst="rect">
              <a:avLst/>
            </a:prstGeom>
          </p:spPr>
        </p:pic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E108822-B893-4527-88A6-3A779BF282C6}"/>
              </a:ext>
            </a:extLst>
          </p:cNvPr>
          <p:cNvGrpSpPr/>
          <p:nvPr/>
        </p:nvGrpSpPr>
        <p:grpSpPr>
          <a:xfrm>
            <a:off x="16944961" y="18438910"/>
            <a:ext cx="15632600" cy="6483771"/>
            <a:chOff x="335848" y="31389858"/>
            <a:chExt cx="15632600" cy="648377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48" y="32780031"/>
              <a:ext cx="15632600" cy="50935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7BF3DEA-E0F8-4C7D-9962-A7571BF5A182}"/>
                    </a:ext>
                  </a:extLst>
                </p:cNvPr>
                <p:cNvSpPr txBox="1"/>
                <p:nvPr/>
              </p:nvSpPr>
              <p:spPr>
                <a:xfrm>
                  <a:off x="472797" y="31389858"/>
                  <a:ext cx="1546609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altLang="zh-CN" sz="3600" b="1" dirty="0">
                      <a:solidFill>
                        <a:schemeClr val="tx2">
                          <a:lumMod val="50000"/>
                        </a:schemeClr>
                      </a:solidFill>
                      <a:latin typeface="Comic Sans MS" panose="030F0702030302020204" pitchFamily="66" charset="0"/>
                    </a:rPr>
                    <a:t>Table 1.</a:t>
                  </a:r>
                  <a:r>
                    <a:rPr lang="en-GB" altLang="zh-CN" sz="3600" dirty="0">
                      <a:solidFill>
                        <a:schemeClr val="tx2">
                          <a:lumMod val="50000"/>
                        </a:schemeClr>
                      </a:solidFill>
                      <a:latin typeface="Comic Sans MS" panose="030F0702030302020204" pitchFamily="66" charset="0"/>
                    </a:rPr>
                    <a:t> Quantitative evaluation on PSNR and SSIM on both synthetic LF and real-world LF </a:t>
                  </a:r>
                  <a:r>
                    <a:rPr lang="en-US" altLang="zh-CN" sz="3600" dirty="0">
                      <a:solidFill>
                        <a:schemeClr val="tx2">
                          <a:lumMod val="50000"/>
                        </a:schemeClr>
                      </a:solidFill>
                      <a:latin typeface="Comic Sans MS" panose="030F0702030302020204" pitchFamily="66" charset="0"/>
                    </a:rPr>
                    <a:t>for Spatial </a:t>
                  </a:r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4×</m:t>
                      </m:r>
                    </m:oMath>
                  </a14:m>
                  <a:r>
                    <a:rPr lang="en-US" altLang="zh-CN" sz="3600" dirty="0">
                      <a:solidFill>
                        <a:schemeClr val="tx2">
                          <a:lumMod val="50000"/>
                        </a:schemeClr>
                      </a:solidFill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 and Angular </a:t>
                  </a:r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36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zh-CN" sz="3600" dirty="0">
                      <a:solidFill>
                        <a:schemeClr val="tx2">
                          <a:lumMod val="50000"/>
                        </a:schemeClr>
                      </a:solidFill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.</a:t>
                  </a:r>
                  <a:endParaRPr lang="zh-CN" altLang="en-US" sz="3600" dirty="0">
                    <a:solidFill>
                      <a:schemeClr val="tx2">
                        <a:lumMod val="50000"/>
                      </a:schemeClr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7BF3DEA-E0F8-4C7D-9962-A7571BF5A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97" y="31389858"/>
                  <a:ext cx="15466090" cy="1200329"/>
                </a:xfrm>
                <a:prstGeom prst="rect">
                  <a:avLst/>
                </a:prstGeom>
                <a:blipFill>
                  <a:blip r:embed="rId16"/>
                  <a:stretch>
                    <a:fillRect l="-1182" t="-8122" r="-1419" b="-18274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DF808A0-8609-463E-893F-F132028BDD89}"/>
              </a:ext>
            </a:extLst>
          </p:cNvPr>
          <p:cNvGrpSpPr/>
          <p:nvPr/>
        </p:nvGrpSpPr>
        <p:grpSpPr>
          <a:xfrm>
            <a:off x="449876" y="19567623"/>
            <a:ext cx="6228571" cy="6207027"/>
            <a:chOff x="449876" y="19695444"/>
            <a:chExt cx="6228571" cy="620702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771" y="19695444"/>
              <a:ext cx="4296564" cy="5505454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460A7EA-10AB-4D22-ACA6-D3F919E41A5A}"/>
                </a:ext>
              </a:extLst>
            </p:cNvPr>
            <p:cNvSpPr txBox="1"/>
            <p:nvPr/>
          </p:nvSpPr>
          <p:spPr>
            <a:xfrm>
              <a:off x="449876" y="25256140"/>
              <a:ext cx="6228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3600" b="1" dirty="0">
                  <a:solidFill>
                    <a:schemeClr val="tx2">
                      <a:lumMod val="50000"/>
                    </a:schemeClr>
                  </a:solidFill>
                  <a:latin typeface="Comic Sans MS" panose="030F0702030302020204" pitchFamily="66" charset="0"/>
                </a:rPr>
                <a:t>Fig.</a:t>
              </a:r>
              <a:r>
                <a:rPr lang="en-US" altLang="zh-CN" sz="3600" b="1" dirty="0">
                  <a:solidFill>
                    <a:schemeClr val="tx2">
                      <a:lumMod val="50000"/>
                    </a:schemeClr>
                  </a:solidFill>
                  <a:latin typeface="Comic Sans MS" panose="030F0702030302020204" pitchFamily="66" charset="0"/>
                </a:rPr>
                <a:t>1 </a:t>
              </a:r>
              <a:r>
                <a:rPr lang="en-US" altLang="zh-CN" sz="3600" dirty="0">
                  <a:solidFill>
                    <a:schemeClr val="tx2">
                      <a:lumMod val="50000"/>
                    </a:schemeClr>
                  </a:solidFill>
                  <a:latin typeface="Comic Sans MS" panose="030F0702030302020204" pitchFamily="66" charset="0"/>
                </a:rPr>
                <a:t>Structure of HRB.</a:t>
              </a:r>
              <a:endParaRPr lang="zh-CN" altLang="en-US" sz="3600" dirty="0">
                <a:solidFill>
                  <a:schemeClr val="tx2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A0B4B8E-9573-4000-AFFA-0B33E6CAFC0C}"/>
              </a:ext>
            </a:extLst>
          </p:cNvPr>
          <p:cNvGrpSpPr/>
          <p:nvPr/>
        </p:nvGrpSpPr>
        <p:grpSpPr>
          <a:xfrm>
            <a:off x="16742598" y="5796543"/>
            <a:ext cx="15901313" cy="11322708"/>
            <a:chOff x="365382" y="25958867"/>
            <a:chExt cx="15901313" cy="1132270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7BA9AAE-8837-4ADC-BE9B-EBAB7BBAB97D}"/>
                </a:ext>
              </a:extLst>
            </p:cNvPr>
            <p:cNvGrpSpPr/>
            <p:nvPr/>
          </p:nvGrpSpPr>
          <p:grpSpPr>
            <a:xfrm>
              <a:off x="365382" y="30669101"/>
              <a:ext cx="15740389" cy="6612474"/>
              <a:chOff x="16755762" y="16170031"/>
              <a:chExt cx="15740389" cy="6612474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E0B6E54C-6311-4896-BD4B-31A1EAA33E1B}"/>
                  </a:ext>
                </a:extLst>
              </p:cNvPr>
              <p:cNvGrpSpPr/>
              <p:nvPr/>
            </p:nvGrpSpPr>
            <p:grpSpPr>
              <a:xfrm>
                <a:off x="16823391" y="16708063"/>
                <a:ext cx="15672760" cy="6074442"/>
                <a:chOff x="17380488" y="15528458"/>
                <a:chExt cx="16232601" cy="6153279"/>
              </a:xfrm>
            </p:grpSpPr>
            <p:sp>
              <p:nvSpPr>
                <p:cNvPr id="27" name="矩形: 圆角 84">
                  <a:extLst>
                    <a:ext uri="{FF2B5EF4-FFF2-40B4-BE49-F238E27FC236}">
                      <a16:creationId xmlns:a16="http://schemas.microsoft.com/office/drawing/2014/main" id="{701ED939-9D5C-4548-A42E-9C4490AC1C11}"/>
                    </a:ext>
                  </a:extLst>
                </p:cNvPr>
                <p:cNvSpPr/>
                <p:nvPr/>
              </p:nvSpPr>
              <p:spPr>
                <a:xfrm>
                  <a:off x="17380488" y="15528458"/>
                  <a:ext cx="16232601" cy="6153279"/>
                </a:xfrm>
                <a:prstGeom prst="roundRect">
                  <a:avLst>
                    <a:gd name="adj" fmla="val 7274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7C6F8B65-DE2D-4D67-B1D9-4217E0FDF5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02626" y="16228660"/>
                      <a:ext cx="15838835" cy="52499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4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define a </a:t>
                      </a:r>
                      <a:r>
                        <a:rPr lang="en-US" altLang="zh-CN" sz="42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spatio</a:t>
                      </a:r>
                      <a:r>
                        <a:rPr lang="en-US" altLang="zh-CN" sz="4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-angular loss function to supervise the training process. Such loss is formulated as the weighted sum of a perceptual loss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4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sz="4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</m:oMath>
                      </a14:m>
                      <a:r>
                        <a:rPr lang="en-US" altLang="zh-CN" sz="4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reconstruction loss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4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a14:m>
                      <a:r>
                        <a:rPr lang="en-US" altLang="zh-CN" sz="4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(based on MSE).</a:t>
                      </a:r>
                    </a:p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sz="4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</m:t>
                          </m:r>
                          <m:r>
                            <a:rPr lang="en-US" altLang="zh-CN" sz="4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zh-CN" altLang="en-US" sz="4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zh-CN" altLang="en-US" sz="4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4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4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4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sz="4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zh-CN" altLang="en-US" sz="4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4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4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sub>
                          </m:sSub>
                        </m:oMath>
                      </a14:m>
                      <a:r>
                        <a:rPr lang="en-US" altLang="zh-CN" sz="4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altLang="zh-CN" sz="4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 </a:t>
                      </a:r>
                      <a14:m>
                        <m:oMath xmlns:m="http://schemas.openxmlformats.org/officeDocument/2006/math">
                          <m:r>
                            <a:rPr lang="zh-CN" altLang="en-US" sz="4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oMath>
                      </a14:m>
                      <a:r>
                        <a:rPr lang="en-US" altLang="zh-CN" sz="4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14:m>
                        <m:oMath xmlns:m="http://schemas.openxmlformats.org/officeDocument/2006/math">
                          <m:r>
                            <a:rPr lang="zh-CN" altLang="en-US" sz="4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oMath>
                      </a14:m>
                      <a:r>
                        <a:rPr lang="en-US" altLang="zh-CN" sz="4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scalars.</a:t>
                      </a:r>
                    </a:p>
                    <a:p>
                      <a:pPr marL="571500" indent="-5715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4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Perceptual loss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4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sub>
                          </m:sSub>
                        </m:oMath>
                      </a14:m>
                      <a:r>
                        <a:rPr lang="en-US" altLang="zh-CN" sz="4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2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2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4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sz="4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box>
                            <m:boxPr>
                              <m:ctrlPr>
                                <a:rPr lang="en-US" altLang="zh-CN" sz="4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4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4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4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𝑆𝑇</m:t>
                                  </m:r>
                                </m:den>
                              </m:f>
                            </m:e>
                          </m:box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4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4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4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4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420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42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42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4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4200" b="0" i="1" dirty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4200" b="0" i="1" dirty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200" b="0" i="1" dirty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CN" sz="4200" b="0" i="1" dirty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4200" b="0" i="1" dirty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4200" b="0" i="1" dirty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𝐻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altLang="zh-CN" sz="42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42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US" altLang="zh-CN" sz="42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42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sz="42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4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4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4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4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4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𝐿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42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42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en-US" altLang="zh-CN" sz="42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)))</m:t>
                                      </m:r>
                                    </m:e>
                                    <m:sup>
                                      <m:r>
                                        <a:rPr lang="en-US" altLang="zh-CN" sz="42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oMath>
                      </a14:m>
                      <a:endParaRPr lang="en-US" altLang="zh-CN" sz="4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71500" indent="-571500">
                        <a:lnSpc>
                          <a:spcPct val="120000"/>
                        </a:lnSpc>
                        <a:spcBef>
                          <a:spcPts val="18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4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Reconstruction loss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4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a14:m>
                      <a:r>
                        <a:rPr lang="en-US" altLang="zh-CN" sz="4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42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2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4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4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4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4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42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4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42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2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sz="4200" i="1" dirty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2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4200" i="1" dirty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4200" b="0" i="1" dirty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sz="4200" i="1" dirty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4200" i="1" dirty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4200" i="1" dirty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𝐻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4200" i="1" dirty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sz="4200" i="1" dirty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4200" i="1" dirty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4200" i="1" dirty="0">
                                                      <a:solidFill>
                                                        <a:srgbClr val="00206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𝑆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4200" b="0" i="1" dirty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4200" b="0" i="1" dirty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oMath>
                      </a14:m>
                      <a:endParaRPr lang="en-US" altLang="zh-CN" sz="4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7C6F8B65-DE2D-4D67-B1D9-4217E0FDF5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02626" y="16228660"/>
                      <a:ext cx="15838835" cy="524996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54" t="-2353" b="-44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Hans-HK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B07AF3F-0727-41DB-971E-677A58D25DD1}"/>
                  </a:ext>
                </a:extLst>
              </p:cNvPr>
              <p:cNvGrpSpPr/>
              <p:nvPr/>
            </p:nvGrpSpPr>
            <p:grpSpPr>
              <a:xfrm>
                <a:off x="16755762" y="16170031"/>
                <a:ext cx="3493082" cy="925592"/>
                <a:chOff x="843778" y="15918034"/>
                <a:chExt cx="4951097" cy="925592"/>
              </a:xfrm>
            </p:grpSpPr>
            <p:sp>
              <p:nvSpPr>
                <p:cNvPr id="30" name="矩形: 圆角 87">
                  <a:extLst>
                    <a:ext uri="{FF2B5EF4-FFF2-40B4-BE49-F238E27FC236}">
                      <a16:creationId xmlns:a16="http://schemas.microsoft.com/office/drawing/2014/main" id="{62B79E45-F71F-46AE-A497-E2514E150B07}"/>
                    </a:ext>
                  </a:extLst>
                </p:cNvPr>
                <p:cNvSpPr/>
                <p:nvPr/>
              </p:nvSpPr>
              <p:spPr>
                <a:xfrm>
                  <a:off x="843778" y="15918034"/>
                  <a:ext cx="4951097" cy="883920"/>
                </a:xfrm>
                <a:prstGeom prst="roundRect">
                  <a:avLst>
                    <a:gd name="adj" fmla="val 3046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0000" dist="63500" dir="5400000" rotWithShape="0">
                    <a:srgbClr val="000000">
                      <a:alpha val="35000"/>
                    </a:srgbClr>
                  </a:outerShdw>
                  <a:softEdge rad="38100"/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02179519-3507-4B5E-A1B4-ABC08B0E199D}"/>
                    </a:ext>
                  </a:extLst>
                </p:cNvPr>
                <p:cNvSpPr txBox="1"/>
                <p:nvPr/>
              </p:nvSpPr>
              <p:spPr>
                <a:xfrm>
                  <a:off x="911406" y="16104962"/>
                  <a:ext cx="481584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200" b="1" dirty="0">
                      <a:solidFill>
                        <a:srgbClr val="002060"/>
                      </a:solidFill>
                    </a:rPr>
                    <a:t>Loss function</a:t>
                  </a:r>
                  <a:endParaRPr lang="zh-CN" altLang="en-US" sz="4200" b="1" dirty="0">
                    <a:solidFill>
                      <a:srgbClr val="002060"/>
                    </a:solidFill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449876" y="25958867"/>
              <a:ext cx="15816819" cy="4657447"/>
              <a:chOff x="449876" y="20505659"/>
              <a:chExt cx="15816819" cy="4657447"/>
            </a:xfrm>
          </p:grpSpPr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4589" y="20511040"/>
                <a:ext cx="2896004" cy="3448531"/>
              </a:xfrm>
              <a:prstGeom prst="rect">
                <a:avLst/>
              </a:prstGeom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4300" y="20520567"/>
                <a:ext cx="2867425" cy="3429479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1138" y="20505659"/>
                <a:ext cx="2879044" cy="3487873"/>
              </a:xfrm>
              <a:prstGeom prst="rect">
                <a:avLst/>
              </a:prstGeom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9684" y="20520567"/>
                <a:ext cx="2876951" cy="3458058"/>
              </a:xfrm>
              <a:prstGeom prst="rect">
                <a:avLst/>
              </a:prstGeom>
            </p:spPr>
          </p:pic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460A7EA-10AB-4D22-ACA6-D3F919E41A5A}"/>
                  </a:ext>
                </a:extLst>
              </p:cNvPr>
              <p:cNvSpPr txBox="1"/>
              <p:nvPr/>
            </p:nvSpPr>
            <p:spPr>
              <a:xfrm>
                <a:off x="1603872" y="23871335"/>
                <a:ext cx="34682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-HK" sz="3200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Reconstruction</a:t>
                </a:r>
                <a:endParaRPr lang="zh-CN" altLang="en-US" sz="3600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460A7EA-10AB-4D22-ACA6-D3F919E41A5A}"/>
                  </a:ext>
                </a:extLst>
              </p:cNvPr>
              <p:cNvSpPr txBox="1"/>
              <p:nvPr/>
            </p:nvSpPr>
            <p:spPr>
              <a:xfrm>
                <a:off x="4989370" y="23872810"/>
                <a:ext cx="34682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Feature (HRB 8)</a:t>
                </a:r>
                <a:endPara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460A7EA-10AB-4D22-ACA6-D3F919E41A5A}"/>
                  </a:ext>
                </a:extLst>
              </p:cNvPr>
              <p:cNvSpPr txBox="1"/>
              <p:nvPr/>
            </p:nvSpPr>
            <p:spPr>
              <a:xfrm>
                <a:off x="8319768" y="23871335"/>
                <a:ext cx="34682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Feature (HRB 5)</a:t>
                </a:r>
                <a:endPara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460A7EA-10AB-4D22-ACA6-D3F919E41A5A}"/>
                  </a:ext>
                </a:extLst>
              </p:cNvPr>
              <p:cNvSpPr txBox="1"/>
              <p:nvPr/>
            </p:nvSpPr>
            <p:spPr>
              <a:xfrm>
                <a:off x="11708451" y="23873146"/>
                <a:ext cx="34682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Feature (HRB 3)</a:t>
                </a:r>
                <a:endPara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460A7EA-10AB-4D22-ACA6-D3F919E41A5A}"/>
                  </a:ext>
                </a:extLst>
              </p:cNvPr>
              <p:cNvSpPr txBox="1"/>
              <p:nvPr/>
            </p:nvSpPr>
            <p:spPr>
              <a:xfrm>
                <a:off x="449876" y="24516775"/>
                <a:ext cx="15816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zh-CN" sz="3600" b="1" dirty="0">
                    <a:solidFill>
                      <a:schemeClr val="tx2">
                        <a:lumMod val="50000"/>
                      </a:schemeClr>
                    </a:solidFill>
                    <a:latin typeface="Comic Sans MS" panose="030F0702030302020204" pitchFamily="66" charset="0"/>
                  </a:rPr>
                  <a:t>Fig.</a:t>
                </a:r>
                <a:r>
                  <a:rPr lang="en-US" altLang="zh-CN" sz="3600" b="1" dirty="0">
                    <a:solidFill>
                      <a:schemeClr val="tx2">
                        <a:lumMod val="50000"/>
                      </a:schemeClr>
                    </a:solidFill>
                    <a:latin typeface="Comic Sans MS" panose="030F0702030302020204" pitchFamily="66" charset="0"/>
                  </a:rPr>
                  <a:t>3</a:t>
                </a:r>
                <a:r>
                  <a:rPr lang="en-GB" altLang="zh-CN" sz="3600" dirty="0">
                    <a:solidFill>
                      <a:schemeClr val="tx2">
                        <a:lumMod val="50000"/>
                      </a:schemeClr>
                    </a:solidFill>
                    <a:latin typeface="Comic Sans MS" panose="030F0702030302020204" pitchFamily="66" charset="0"/>
                  </a:rPr>
                  <a:t> G</a:t>
                </a:r>
                <a:r>
                  <a:rPr lang="en-US" altLang="zh-Hans-HK" sz="3600" dirty="0" err="1">
                    <a:solidFill>
                      <a:schemeClr val="tx2">
                        <a:lumMod val="50000"/>
                      </a:schemeClr>
                    </a:solidFill>
                    <a:latin typeface="Comic Sans MS" panose="030F0702030302020204" pitchFamily="66" charset="0"/>
                  </a:rPr>
                  <a:t>eometric</a:t>
                </a:r>
                <a:r>
                  <a:rPr lang="en-US" altLang="zh-Hans-HK" sz="3600" dirty="0">
                    <a:solidFill>
                      <a:schemeClr val="tx2">
                        <a:lumMod val="50000"/>
                      </a:schemeClr>
                    </a:solidFill>
                    <a:latin typeface="Comic Sans MS" panose="030F0702030302020204" pitchFamily="66" charset="0"/>
                  </a:rPr>
                  <a:t> features extracted from different HRBs.</a:t>
                </a:r>
                <a:endPara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7A72BCE5-4786-4992-8E89-8E6D2F05F3D8}"/>
              </a:ext>
            </a:extLst>
          </p:cNvPr>
          <p:cNvSpPr txBox="1"/>
          <p:nvPr/>
        </p:nvSpPr>
        <p:spPr>
          <a:xfrm>
            <a:off x="5336382" y="18720780"/>
            <a:ext cx="5822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sz="6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srgbClr val="0070C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HRB module</a:t>
            </a:r>
            <a:endParaRPr lang="zh-CN" altLang="en-US" sz="6000" b="1" dirty="0">
              <a:solidFill>
                <a:srgbClr val="0070C0"/>
              </a:solidFill>
              <a:effectLst>
                <a:outerShdw blurRad="50800" dist="38100" dir="2700000" algn="tl" rotWithShape="0">
                  <a:srgbClr val="0070C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FF77FAE-B7A7-4467-B0C3-69FDBA505C8E}"/>
              </a:ext>
            </a:extLst>
          </p:cNvPr>
          <p:cNvSpPr/>
          <p:nvPr/>
        </p:nvSpPr>
        <p:spPr>
          <a:xfrm>
            <a:off x="5625077" y="20023698"/>
            <a:ext cx="1054985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Each HRB contains two </a:t>
            </a:r>
            <a:r>
              <a:rPr lang="en-US" altLang="zh-Hans-HK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HConv</a:t>
            </a:r>
            <a:r>
              <a:rPr lang="en-US" altLang="zh-Hans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 with the 3×3 angular receptive field, allowing it to fully utilize the information from all SAIs of input features.</a:t>
            </a:r>
          </a:p>
          <a:p>
            <a:r>
              <a:rPr lang="en-US" altLang="zh-Hans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 propose the aperture group batch </a:t>
            </a:r>
            <a:r>
              <a:rPr lang="en-US" altLang="zh-Hans-HK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normali-zation</a:t>
            </a:r>
            <a:r>
              <a:rPr lang="en-US" altLang="zh-Hans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(AGBN) to avoid that the whitening decorrelates the coherence among feature SAIs.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BF0631D-742E-4782-A6FD-0AB31A6DC340}"/>
              </a:ext>
            </a:extLst>
          </p:cNvPr>
          <p:cNvSpPr/>
          <p:nvPr/>
        </p:nvSpPr>
        <p:spPr>
          <a:xfrm>
            <a:off x="17020740" y="30752892"/>
            <a:ext cx="153650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 compare the quantitative results with both SISR methods and LFSR methods on 5 public LF datasets.</a:t>
            </a:r>
          </a:p>
          <a:p>
            <a:r>
              <a:rPr lang="en-US" altLang="zh-Hans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proposed model outperforms existing SOTA methods on both real-world and synthetic scenes.</a:t>
            </a:r>
          </a:p>
          <a:p>
            <a:r>
              <a:rPr lang="en-US" altLang="zh-Hans-HK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visual results show that our model is able to generate the spatial details with better image fidelity compared with SOTA methods.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DECA5D6-8600-44D0-9C7E-32E943ABD644}"/>
              </a:ext>
            </a:extLst>
          </p:cNvPr>
          <p:cNvGrpSpPr/>
          <p:nvPr/>
        </p:nvGrpSpPr>
        <p:grpSpPr>
          <a:xfrm>
            <a:off x="259381" y="26477508"/>
            <a:ext cx="15736771" cy="11231369"/>
            <a:chOff x="16769274" y="6566835"/>
            <a:chExt cx="15736771" cy="1123136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C5D4B69-E97D-43E2-ACCB-C1267AEA1E06}"/>
                </a:ext>
              </a:extLst>
            </p:cNvPr>
            <p:cNvSpPr txBox="1"/>
            <p:nvPr/>
          </p:nvSpPr>
          <p:spPr>
            <a:xfrm>
              <a:off x="16947156" y="10432483"/>
              <a:ext cx="13615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3600" b="1" dirty="0">
                  <a:solidFill>
                    <a:schemeClr val="tx2">
                      <a:lumMod val="50000"/>
                    </a:schemeClr>
                  </a:solidFill>
                  <a:latin typeface="Comic Sans MS" panose="030F0702030302020204" pitchFamily="66" charset="0"/>
                </a:rPr>
                <a:t>Fig.2 </a:t>
              </a:r>
              <a:r>
                <a:rPr lang="en-GB" altLang="zh-CN" sz="3600" dirty="0">
                  <a:solidFill>
                    <a:schemeClr val="tx2">
                      <a:lumMod val="50000"/>
                    </a:schemeClr>
                  </a:solidFill>
                  <a:latin typeface="Comic Sans MS" panose="030F0702030302020204" pitchFamily="66" charset="0"/>
                </a:rPr>
                <a:t>The </a:t>
              </a:r>
              <a:r>
                <a:rPr lang="en-US" altLang="zh-Hans-HK" sz="3600" dirty="0">
                  <a:solidFill>
                    <a:schemeClr val="tx2">
                      <a:lumMod val="50000"/>
                    </a:schemeClr>
                  </a:solidFill>
                  <a:latin typeface="Comic Sans MS" panose="030F0702030302020204" pitchFamily="66" charset="0"/>
                </a:rPr>
                <a:t>architecture of our hierarchical high-order network</a:t>
              </a:r>
              <a:endParaRPr lang="zh-CN" altLang="en-US" sz="3600" dirty="0">
                <a:solidFill>
                  <a:schemeClr val="tx2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968648E-B5F7-47CB-9B8B-58AB1F8C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829168" y="6566835"/>
              <a:ext cx="15676877" cy="4125942"/>
            </a:xfrm>
            <a:prstGeom prst="rect">
              <a:avLst/>
            </a:prstGeom>
          </p:spPr>
        </p:pic>
        <p:sp>
          <p:nvSpPr>
            <p:cNvPr id="33" name="矩形: 圆角 75">
              <a:extLst>
                <a:ext uri="{FF2B5EF4-FFF2-40B4-BE49-F238E27FC236}">
                  <a16:creationId xmlns:a16="http://schemas.microsoft.com/office/drawing/2014/main" id="{E47F6032-EF4F-40FD-9055-33105017B307}"/>
                </a:ext>
              </a:extLst>
            </p:cNvPr>
            <p:cNvSpPr/>
            <p:nvPr/>
          </p:nvSpPr>
          <p:spPr>
            <a:xfrm>
              <a:off x="16836901" y="11223022"/>
              <a:ext cx="15659249" cy="4670112"/>
            </a:xfrm>
            <a:prstGeom prst="roundRect">
              <a:avLst>
                <a:gd name="adj" fmla="val 561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66426C3-46F5-4F79-A8EF-36E0BFB2A4D3}"/>
                    </a:ext>
                  </a:extLst>
                </p:cNvPr>
                <p:cNvSpPr txBox="1"/>
                <p:nvPr/>
              </p:nvSpPr>
              <p:spPr>
                <a:xfrm>
                  <a:off x="24301877" y="11206751"/>
                  <a:ext cx="607581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 Shallow Feature Extraction:</a:t>
                  </a:r>
                </a:p>
                <a:p>
                  <a:r>
                    <a:rPr lang="en-US" altLang="zh-CN" sz="3600" b="0" dirty="0">
                      <a:solidFill>
                        <a:srgbClr val="002060"/>
                      </a:solidFill>
                      <a:cs typeface="Times New Roman" panose="02020603050405020304" pitchFamily="18" charset="0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zh-CN" altLang="en-US" sz="3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66426C3-46F5-4F79-A8EF-36E0BFB2A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1877" y="11206751"/>
                  <a:ext cx="6075812" cy="1200329"/>
                </a:xfrm>
                <a:prstGeom prst="rect">
                  <a:avLst/>
                </a:prstGeom>
                <a:blipFill>
                  <a:blip r:embed="rId24"/>
                  <a:stretch>
                    <a:fillRect l="-3009" t="-8673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E7AE419-1C47-47A4-B4F7-417DF8F422EA}"/>
                    </a:ext>
                  </a:extLst>
                </p:cNvPr>
                <p:cNvSpPr txBox="1"/>
                <p:nvPr/>
              </p:nvSpPr>
              <p:spPr>
                <a:xfrm>
                  <a:off x="17056817" y="12270321"/>
                  <a:ext cx="8258638" cy="3457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 </a:t>
                  </a:r>
                  <a:r>
                    <a:rPr lang="en-US" altLang="zh-CN" sz="3600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GRLNet</a:t>
                  </a:r>
                  <a:r>
                    <a:rPr lang="en-US" altLang="zh-CN" sz="3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6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HRB</m:t>
                            </m:r>
                          </m:sub>
                          <m:sup>
                            <m: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altLang="zh-CN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3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sz="3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sz="36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3600" b="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3600" dirty="0">
                      <a:solidFill>
                        <a:srgbClr val="002060"/>
                      </a:solidFill>
                      <a:cs typeface="Times New Roman" panose="02020603050405020304" pitchFamily="18" charset="0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altLang="zh-CN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HRB</m:t>
                          </m:r>
                        </m:sub>
                        <m:sup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altLang="zh-CN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36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HRB</m:t>
                              </m:r>
                            </m:sub>
                            <m:sup>
                              <m:r>
                                <a:rPr lang="en-US" altLang="zh-CN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altLang="zh-CN" sz="3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3600" dirty="0">
                      <a:solidFill>
                        <a:srgbClr val="002060"/>
                      </a:solidFill>
                      <a:cs typeface="Times New Roman" panose="02020603050405020304" pitchFamily="18" charset="0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HRB</m:t>
                          </m:r>
                        </m:sub>
                        <m:sup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altLang="zh-CN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sSubSup>
                        <m:sSubSup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HRB</m:t>
                          </m:r>
                        </m:sub>
                        <m:sup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3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∙∙∙</m:t>
                      </m:r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∘</m:t>
                      </m:r>
                      <m:sSubSup>
                        <m:sSubSup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HRB</m:t>
                          </m:r>
                        </m:sub>
                        <m:sup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1800"/>
                    </a:spcBef>
                  </a:pPr>
                  <a:r>
                    <a:rPr lang="en-US" altLang="zh-CN" sz="3600" dirty="0">
                      <a:solidFill>
                        <a:srgbClr val="002060"/>
                      </a:solidFill>
                      <a:cs typeface="Times New Roman" panose="02020603050405020304" pitchFamily="18" charset="0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𝐴𝐺𝐵𝑁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</m:sub>
                      </m:sSub>
                      <m:d>
                        <m:d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3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E7AE419-1C47-47A4-B4F7-417DF8F42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6817" y="12270321"/>
                  <a:ext cx="8258638" cy="3457421"/>
                </a:xfrm>
                <a:prstGeom prst="rect">
                  <a:avLst/>
                </a:prstGeom>
                <a:blipFill>
                  <a:blip r:embed="rId25"/>
                  <a:stretch>
                    <a:fillRect l="-2290" t="-2822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B0EA18F-A311-48F1-AF06-64B1AFA19B5B}"/>
                    </a:ext>
                  </a:extLst>
                </p:cNvPr>
                <p:cNvSpPr txBox="1"/>
                <p:nvPr/>
              </p:nvSpPr>
              <p:spPr>
                <a:xfrm>
                  <a:off x="24306133" y="12490283"/>
                  <a:ext cx="7213107" cy="12497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 </a:t>
                  </a:r>
                  <a:r>
                    <a:rPr lang="en-US" altLang="zh-CN" sz="3600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UpNet</a:t>
                  </a:r>
                  <a:r>
                    <a:rPr lang="en-US" altLang="zh-CN" sz="3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endParaRPr lang="en-US" altLang="zh-CN" sz="3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zh-CN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zh-CN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3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B0EA18F-A311-48F1-AF06-64B1AFA19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6133" y="12490283"/>
                  <a:ext cx="7213107" cy="1249701"/>
                </a:xfrm>
                <a:prstGeom prst="rect">
                  <a:avLst/>
                </a:prstGeom>
                <a:blipFill>
                  <a:blip r:embed="rId26"/>
                  <a:stretch>
                    <a:fillRect l="-2620" t="-7805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B99DB45-F9AF-40B6-9A53-F2BC73AEA9B9}"/>
                    </a:ext>
                  </a:extLst>
                </p:cNvPr>
                <p:cNvSpPr txBox="1"/>
                <p:nvPr/>
              </p:nvSpPr>
              <p:spPr>
                <a:xfrm>
                  <a:off x="24306133" y="13825183"/>
                  <a:ext cx="7213107" cy="1921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4. </a:t>
                  </a:r>
                  <a:r>
                    <a:rPr lang="en-US" altLang="zh-CN" sz="3600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SReNet</a:t>
                  </a:r>
                  <a:r>
                    <a:rPr lang="en-US" altLang="zh-CN" sz="36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endParaRPr lang="en-US" altLang="zh-CN" sz="3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3600" dirty="0">
                      <a:solidFill>
                        <a:srgbClr val="002060"/>
                      </a:solidFill>
                      <a:cs typeface="Times New Roman" panose="02020603050405020304" pitchFamily="18" charset="0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𝐴𝐺𝐵𝑁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</m:sub>
                      </m:sSub>
                      <m:d>
                        <m:d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6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𝑢𝑝</m:t>
                          </m:r>
                        </m:sub>
                      </m:sSub>
                    </m:oMath>
                  </a14:m>
                  <a:endParaRPr lang="en-US" altLang="zh-CN" sz="3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6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HRB</m:t>
                            </m:r>
                          </m:sub>
                          <m:sup>
                            <m: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∘</m:t>
                        </m:r>
                        <m:sSubSup>
                          <m:sSubSupPr>
                            <m:ctrlPr>
                              <a:rPr lang="en-US" altLang="zh-CN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6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HRB</m:t>
                            </m:r>
                          </m:sub>
                          <m:sup>
                            <m:r>
                              <a:rPr lang="en-US" altLang="zh-CN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∘ ∙∙∙ ∘</m:t>
                        </m:r>
                        <m:sSubSup>
                          <m:sSubSupPr>
                            <m:ctrlPr>
                              <a:rPr lang="en-US" altLang="zh-CN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6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HRB</m:t>
                            </m:r>
                          </m:sub>
                          <m:sup>
                            <m:r>
                              <a:rPr lang="en-US" altLang="zh-CN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3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B99DB45-F9AF-40B6-9A53-F2BC73AEA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6133" y="13825183"/>
                  <a:ext cx="7213107" cy="1921295"/>
                </a:xfrm>
                <a:prstGeom prst="rect">
                  <a:avLst/>
                </a:prstGeom>
                <a:blipFill>
                  <a:blip r:embed="rId27"/>
                  <a:stretch>
                    <a:fillRect l="-2620" t="-5079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95FEF07-4EBC-4A4E-83FF-F04AA21D83C0}"/>
                </a:ext>
              </a:extLst>
            </p:cNvPr>
            <p:cNvGrpSpPr/>
            <p:nvPr/>
          </p:nvGrpSpPr>
          <p:grpSpPr>
            <a:xfrm>
              <a:off x="16769274" y="11007947"/>
              <a:ext cx="4518669" cy="883920"/>
              <a:chOff x="843778" y="15918034"/>
              <a:chExt cx="4951097" cy="883920"/>
            </a:xfrm>
          </p:grpSpPr>
          <p:sp>
            <p:nvSpPr>
              <p:cNvPr id="40" name="矩形: 圆角 77">
                <a:extLst>
                  <a:ext uri="{FF2B5EF4-FFF2-40B4-BE49-F238E27FC236}">
                    <a16:creationId xmlns:a16="http://schemas.microsoft.com/office/drawing/2014/main" id="{AF875ADE-5F3E-4013-BCF5-B1BD34256C9D}"/>
                  </a:ext>
                </a:extLst>
              </p:cNvPr>
              <p:cNvSpPr/>
              <p:nvPr/>
            </p:nvSpPr>
            <p:spPr>
              <a:xfrm>
                <a:off x="843778" y="15918034"/>
                <a:ext cx="4951097" cy="883920"/>
              </a:xfrm>
              <a:prstGeom prst="roundRect">
                <a:avLst>
                  <a:gd name="adj" fmla="val 3046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40000" dist="63500" dir="5400000" rotWithShape="0">
                  <a:srgbClr val="000000">
                    <a:alpha val="35000"/>
                  </a:srgbClr>
                </a:outerShdw>
                <a:softEdge rad="381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6C1B847-B629-43B8-841F-767A29DB9A4F}"/>
                  </a:ext>
                </a:extLst>
              </p:cNvPr>
              <p:cNvSpPr txBox="1"/>
              <p:nvPr/>
            </p:nvSpPr>
            <p:spPr>
              <a:xfrm>
                <a:off x="951172" y="15990662"/>
                <a:ext cx="481584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200" b="1" dirty="0">
                    <a:solidFill>
                      <a:srgbClr val="002060"/>
                    </a:solidFill>
                  </a:rPr>
                  <a:t>Network Modules</a:t>
                </a:r>
                <a:endParaRPr lang="zh-CN" altLang="en-US" sz="42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434F7F3-B9AC-4A52-882D-3800191C979A}"/>
                </a:ext>
              </a:extLst>
            </p:cNvPr>
            <p:cNvSpPr/>
            <p:nvPr/>
          </p:nvSpPr>
          <p:spPr>
            <a:xfrm>
              <a:off x="16905095" y="15766879"/>
              <a:ext cx="15365018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ans-HK" sz="4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proposed approach can learn the completely spatial-angular structure and redundancy, which can be useful for HD visual signal reconstruction in computational imaging.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35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621</Words>
  <Application>Microsoft Office PowerPoint</Application>
  <PresentationFormat>自定义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Comic Sans MS</vt:lpstr>
      <vt:lpstr>Georgia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nanmeng</dc:creator>
  <cp:lastModifiedBy>nan</cp:lastModifiedBy>
  <cp:revision>30</cp:revision>
  <dcterms:created xsi:type="dcterms:W3CDTF">2020-01-30T05:17:07Z</dcterms:created>
  <dcterms:modified xsi:type="dcterms:W3CDTF">2020-02-03T05:31:54Z</dcterms:modified>
</cp:coreProperties>
</file>